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26F-948D-4E9C-83C6-895059196525}" type="datetimeFigureOut">
              <a:rPr lang="en-AU" smtClean="0"/>
              <a:t>2/03/2014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22EF-9387-4E00-A069-11B0EE67B5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399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26F-948D-4E9C-83C6-895059196525}" type="datetimeFigureOut">
              <a:rPr lang="en-AU" smtClean="0"/>
              <a:t>2/03/2014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22EF-9387-4E00-A069-11B0EE67B5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065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26F-948D-4E9C-83C6-895059196525}" type="datetimeFigureOut">
              <a:rPr lang="en-AU" smtClean="0"/>
              <a:t>2/03/2014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22EF-9387-4E00-A069-11B0EE67B5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5007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39421-EA41-4551-A14F-0E141302EA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109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662A0-5CB5-43C7-9645-D8F83238C8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289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F1A1F-3BCA-4063-898E-81EA13432A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206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62545-5169-4C6A-8F3F-0A5E391A32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02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20922-FC08-44F2-9CC3-5EE8E46F7E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909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02645-93B4-499C-B3DC-719262BADB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67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26F-948D-4E9C-83C6-895059196525}" type="datetimeFigureOut">
              <a:rPr lang="en-AU" smtClean="0"/>
              <a:t>2/03/2014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22EF-9387-4E00-A069-11B0EE67B5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197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26F-948D-4E9C-83C6-895059196525}" type="datetimeFigureOut">
              <a:rPr lang="en-AU" smtClean="0"/>
              <a:t>2/03/2014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22EF-9387-4E00-A069-11B0EE67B5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751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26F-948D-4E9C-83C6-895059196525}" type="datetimeFigureOut">
              <a:rPr lang="en-AU" smtClean="0"/>
              <a:t>2/03/2014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22EF-9387-4E00-A069-11B0EE67B5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5666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26F-948D-4E9C-83C6-895059196525}" type="datetimeFigureOut">
              <a:rPr lang="en-AU" smtClean="0"/>
              <a:t>2/03/2014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22EF-9387-4E00-A069-11B0EE67B5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6878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26F-948D-4E9C-83C6-895059196525}" type="datetimeFigureOut">
              <a:rPr lang="en-AU" smtClean="0"/>
              <a:t>2/03/2014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22EF-9387-4E00-A069-11B0EE67B5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4612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26F-948D-4E9C-83C6-895059196525}" type="datetimeFigureOut">
              <a:rPr lang="en-AU" smtClean="0"/>
              <a:t>2/03/2014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22EF-9387-4E00-A069-11B0EE67B5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4804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26F-948D-4E9C-83C6-895059196525}" type="datetimeFigureOut">
              <a:rPr lang="en-AU" smtClean="0"/>
              <a:t>2/03/2014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22EF-9387-4E00-A069-11B0EE67B5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125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26F-948D-4E9C-83C6-895059196525}" type="datetimeFigureOut">
              <a:rPr lang="en-AU" smtClean="0"/>
              <a:t>2/03/2014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22EF-9387-4E00-A069-11B0EE67B5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23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7E26F-948D-4E9C-83C6-895059196525}" type="datetimeFigureOut">
              <a:rPr lang="en-AU" smtClean="0"/>
              <a:t>2/03/2014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B22EF-9387-4E00-A069-11B0EE67B5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226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4"/>
          <p:cNvSpPr>
            <a:spLocks noChangeArrowheads="1"/>
          </p:cNvSpPr>
          <p:nvPr/>
        </p:nvSpPr>
        <p:spPr bwMode="auto">
          <a:xfrm>
            <a:off x="395288" y="2636838"/>
            <a:ext cx="7921625" cy="2663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sz="4000" b="1" smtClean="0"/>
              <a:t>سلوك المستهلك</a:t>
            </a: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>Consumer Behavior</a:t>
            </a:r>
            <a:endParaRPr lang="en-GB" sz="4000" b="1" smtClean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2800" smtClean="0"/>
              <a:t>عند دراستنا لسلوك المستهلك نفترض (كما تقدم) أن:</a:t>
            </a:r>
          </a:p>
          <a:p>
            <a:pPr algn="r" rtl="1" eaLnBrk="1" hangingPunct="1">
              <a:defRPr/>
            </a:pPr>
            <a:endParaRPr lang="ar-SA" sz="2800" smtClean="0"/>
          </a:p>
          <a:p>
            <a:pPr algn="r" rtl="1" eaLnBrk="1" hangingPunct="1">
              <a:defRPr/>
            </a:pPr>
            <a:endParaRPr lang="ar-SA" sz="2800" smtClean="0"/>
          </a:p>
          <a:p>
            <a:pPr algn="ctr" rtl="1" eaLnBrk="1" hangingPunct="1">
              <a:buFont typeface="Wingdings" pitchFamily="2" charset="2"/>
              <a:buNone/>
              <a:defRPr/>
            </a:pPr>
            <a:r>
              <a:rPr lang="ar-SA" sz="2800" smtClean="0"/>
              <a:t>المستهلك </a:t>
            </a:r>
            <a:r>
              <a:rPr lang="ar-SA" sz="2800" u="sng" smtClean="0"/>
              <a:t>يوزع دخله (المحدود)</a:t>
            </a:r>
            <a:r>
              <a:rPr lang="ar-SA" sz="2800" smtClean="0"/>
              <a:t> المخصص للإنفاق على </a:t>
            </a:r>
            <a:r>
              <a:rPr lang="ar-SA" sz="2800" u="sng" smtClean="0"/>
              <a:t>الخيارات المتاحة من السلع و الخدمات</a:t>
            </a:r>
            <a:r>
              <a:rPr lang="ar-SA" sz="2800" smtClean="0"/>
              <a:t> بطريقة واعية و رشيدة و مخططة بحيث </a:t>
            </a:r>
            <a:r>
              <a:rPr lang="ar-SA" sz="2800" u="sng" smtClean="0"/>
              <a:t>يحقق أكبر قدر من الإشباع </a:t>
            </a:r>
            <a:r>
              <a:rPr lang="en-US" sz="2800" i="1" u="sng" smtClean="0"/>
              <a:t>Satisfaction</a:t>
            </a:r>
            <a:r>
              <a:rPr lang="ar-SA" sz="2800" u="sng" smtClean="0"/>
              <a:t> أو أكبر منفعة </a:t>
            </a:r>
            <a:r>
              <a:rPr lang="en-US" sz="2800" i="1" u="sng" smtClean="0"/>
              <a:t>Utility</a:t>
            </a:r>
            <a:r>
              <a:rPr lang="ar-SA" sz="2800" u="sng" smtClean="0"/>
              <a:t> ممكنة</a:t>
            </a:r>
            <a:r>
              <a:rPr lang="ar-SA" sz="2800" smtClean="0"/>
              <a:t> في حدود ذلك الدخل</a:t>
            </a:r>
            <a:endParaRPr lang="en-GB" sz="2800" smtClean="0"/>
          </a:p>
          <a:p>
            <a:pPr algn="r" rtl="1" eaLnBrk="1" hangingPunct="1">
              <a:defRPr/>
            </a:pPr>
            <a:endParaRPr lang="ar-SA" sz="2800" smtClean="0"/>
          </a:p>
          <a:p>
            <a:pPr algn="r" rtl="1" eaLnBrk="1" hangingPunct="1">
              <a:defRPr/>
            </a:pPr>
            <a:r>
              <a:rPr lang="ar-SA" sz="2800" smtClean="0"/>
              <a:t> وهذا هو مرتكز نظرية المنفعة</a:t>
            </a:r>
            <a:r>
              <a:rPr lang="en-US" sz="2800" smtClean="0"/>
              <a:t>”Utility Theory” </a:t>
            </a:r>
            <a:endParaRPr lang="ar-SA" sz="2800" smtClean="0"/>
          </a:p>
          <a:p>
            <a:pPr algn="r" rtl="1" eaLnBrk="1" hangingPunct="1">
              <a:buFont typeface="Wingdings" pitchFamily="2" charset="2"/>
              <a:buNone/>
              <a:defRPr/>
            </a:pPr>
            <a:endParaRPr lang="ar-SA" sz="2800" smtClean="0"/>
          </a:p>
        </p:txBody>
      </p:sp>
    </p:spTree>
    <p:extLst>
      <p:ext uri="{BB962C8B-B14F-4D97-AF65-F5344CB8AC3E}">
        <p14:creationId xmlns:p14="http://schemas.microsoft.com/office/powerpoint/2010/main" val="331419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mtClean="0"/>
              <a:t>توضيح مفهوم السواء: مثال</a:t>
            </a:r>
            <a:endParaRPr lang="en-GB" smtClean="0"/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28775"/>
            <a:ext cx="4330700" cy="4525963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sz="2800" b="1" smtClean="0"/>
              <a:t>توجد سلعتين: (  </a:t>
            </a:r>
            <a:r>
              <a:rPr lang="en-US" sz="2800" b="1" smtClean="0"/>
              <a:t>X</a:t>
            </a:r>
            <a:r>
              <a:rPr lang="en-US" sz="2800" b="1" baseline="-25000" smtClean="0"/>
              <a:t>1</a:t>
            </a:r>
            <a:r>
              <a:rPr lang="ar-SA" sz="2800" b="1" smtClean="0"/>
              <a:t> ) و (  </a:t>
            </a:r>
            <a:r>
              <a:rPr lang="en-US" sz="2800" b="1" smtClean="0"/>
              <a:t>X</a:t>
            </a:r>
            <a:r>
              <a:rPr lang="en-US" sz="2800" b="1" baseline="-25000" smtClean="0"/>
              <a:t>2</a:t>
            </a:r>
            <a:r>
              <a:rPr lang="ar-SA" sz="2800" b="1" smtClean="0"/>
              <a:t>)</a:t>
            </a:r>
          </a:p>
          <a:p>
            <a:pPr algn="r" rtl="1" eaLnBrk="1" hangingPunct="1">
              <a:defRPr/>
            </a:pPr>
            <a:r>
              <a:rPr lang="ar-SA" sz="2800" b="1" smtClean="0"/>
              <a:t>كل صف يمثل</a:t>
            </a:r>
            <a:r>
              <a:rPr lang="en-US" sz="2800" b="1" smtClean="0"/>
              <a:t>:</a:t>
            </a:r>
            <a:r>
              <a:rPr lang="ar-SA" sz="2800" b="1" smtClean="0"/>
              <a:t> ”مجموعة_</a:t>
            </a:r>
            <a:r>
              <a:rPr lang="en-US" sz="2800" b="1" smtClean="0"/>
              <a:t>”Bundle</a:t>
            </a:r>
            <a:endParaRPr lang="ar-SA" sz="2800" b="1" smtClean="0"/>
          </a:p>
          <a:p>
            <a:pPr algn="r" rtl="1" eaLnBrk="1" hangingPunct="1">
              <a:defRPr/>
            </a:pPr>
            <a:r>
              <a:rPr lang="ar-SA" sz="2800" b="1" smtClean="0"/>
              <a:t>المستهلك لا يكترث أي مجموعة يأخذ: كل المجموعات تعطي نفس القدر من المنفعة </a:t>
            </a:r>
            <a:r>
              <a:rPr lang="en-US" sz="2800" b="1" smtClean="0"/>
              <a:t>:</a:t>
            </a:r>
            <a:endParaRPr lang="ar-SA" sz="2800" b="1" smtClean="0"/>
          </a:p>
          <a:p>
            <a:pPr algn="r" rtl="1" eaLnBrk="1" hangingPunct="1">
              <a:defRPr/>
            </a:pPr>
            <a:r>
              <a:rPr lang="ar-SA" sz="2800" b="1" smtClean="0"/>
              <a:t>لاحظ مبدأ التعويض بين السلعتين: إذا نقصت إحداهما ينبغي زيادة الأخرى</a:t>
            </a:r>
            <a:r>
              <a:rPr lang="ar-SA" sz="2800" smtClean="0"/>
              <a:t>  </a:t>
            </a:r>
            <a:endParaRPr lang="en-GB" sz="2800" smtClean="0"/>
          </a:p>
        </p:txBody>
      </p:sp>
      <p:pic>
        <p:nvPicPr>
          <p:cNvPr id="164868" name="Picture 11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08400" y="1844675"/>
            <a:ext cx="5759450" cy="3168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8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graphicFrame>
        <p:nvGraphicFramePr>
          <p:cNvPr id="164870" name="Object 12"/>
          <p:cNvGraphicFramePr>
            <a:graphicFrameLocks noChangeAspect="1"/>
          </p:cNvGraphicFramePr>
          <p:nvPr/>
        </p:nvGraphicFramePr>
        <p:xfrm>
          <a:off x="1403350" y="4005263"/>
          <a:ext cx="37623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4" imgW="177569" imgH="202936" progId="Equation.3">
                  <p:embed/>
                </p:oleObj>
              </mc:Choice>
              <mc:Fallback>
                <p:oleObj name="Equation" r:id="rId4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005263"/>
                        <a:ext cx="376238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7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</p:spTree>
    <p:extLst>
      <p:ext uri="{BB962C8B-B14F-4D97-AF65-F5344CB8AC3E}">
        <p14:creationId xmlns:p14="http://schemas.microsoft.com/office/powerpoint/2010/main" val="206273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mtClean="0"/>
              <a:t>تمثيل منحني السواء بيانيا</a:t>
            </a:r>
            <a:endParaRPr lang="en-GB" smtClean="0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28775"/>
            <a:ext cx="3960813" cy="4525963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sz="2800" b="1" smtClean="0"/>
              <a:t>يمكننا تمثيل منحني السواء  من الجدول السابق علي المحورين</a:t>
            </a:r>
          </a:p>
          <a:p>
            <a:pPr algn="r" rtl="1" eaLnBrk="1" hangingPunct="1">
              <a:defRPr/>
            </a:pPr>
            <a:r>
              <a:rPr lang="ar-SA" sz="2800" b="1" smtClean="0"/>
              <a:t>كميات كل سلعة علي محور</a:t>
            </a:r>
          </a:p>
          <a:p>
            <a:pPr algn="r" rtl="1" eaLnBrk="1" hangingPunct="1">
              <a:defRPr/>
            </a:pPr>
            <a:r>
              <a:rPr lang="ar-SA" sz="2800" b="1" smtClean="0"/>
              <a:t>نرسم ”نقاط“ المجموعات</a:t>
            </a:r>
            <a:r>
              <a:rPr lang="en-US" sz="2800" b="1" smtClean="0"/>
              <a:t> </a:t>
            </a:r>
            <a:r>
              <a:rPr lang="ar-SA" sz="2800" b="1" smtClean="0"/>
              <a:t>ونوصل النقاط</a:t>
            </a:r>
          </a:p>
          <a:p>
            <a:pPr algn="r" rtl="1" eaLnBrk="1" hangingPunct="1">
              <a:defRPr/>
            </a:pPr>
            <a:r>
              <a:rPr lang="ar-SA" sz="2800" b="1" smtClean="0"/>
              <a:t>أي نقطة علي المنحني تمثل خليط من ( </a:t>
            </a:r>
            <a:r>
              <a:rPr lang="en-US" sz="2800" b="1" smtClean="0"/>
              <a:t>X</a:t>
            </a:r>
            <a:r>
              <a:rPr lang="en-US" sz="2800" b="1" baseline="-25000" smtClean="0"/>
              <a:t>1</a:t>
            </a:r>
            <a:r>
              <a:rPr lang="ar-SA" sz="2800" b="1" smtClean="0"/>
              <a:t> ) و ( </a:t>
            </a:r>
            <a:r>
              <a:rPr lang="en-US" sz="2800" b="1" smtClean="0"/>
              <a:t>X</a:t>
            </a:r>
            <a:r>
              <a:rPr lang="en-US" sz="2800" b="1" baseline="-25000" smtClean="0"/>
              <a:t>2</a:t>
            </a:r>
            <a:r>
              <a:rPr lang="ar-SA" sz="2800" b="1" smtClean="0"/>
              <a:t> ) يعطي نفس القدر من المنفعة </a:t>
            </a:r>
            <a:endParaRPr lang="en-GB" sz="2800" b="1" smtClean="0"/>
          </a:p>
        </p:txBody>
      </p:sp>
      <p:pic>
        <p:nvPicPr>
          <p:cNvPr id="165892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538" y="1773238"/>
            <a:ext cx="4716462" cy="4392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893" name="Text Box 7"/>
          <p:cNvSpPr txBox="1">
            <a:spLocks noChangeArrowheads="1"/>
          </p:cNvSpPr>
          <p:nvPr/>
        </p:nvSpPr>
        <p:spPr bwMode="auto">
          <a:xfrm>
            <a:off x="4500563" y="1916113"/>
            <a:ext cx="4348162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منحني السواء لمجموعات السلع التي تعطي نفس المنفعة</a:t>
            </a:r>
            <a:endParaRPr lang="en-GB" altLang="ar-SA" sz="1800" b="1"/>
          </a:p>
        </p:txBody>
      </p:sp>
      <p:sp>
        <p:nvSpPr>
          <p:cNvPr id="165894" name="Rectangle 8"/>
          <p:cNvSpPr>
            <a:spLocks noChangeArrowheads="1"/>
          </p:cNvSpPr>
          <p:nvPr/>
        </p:nvSpPr>
        <p:spPr bwMode="auto">
          <a:xfrm>
            <a:off x="6877050" y="5373688"/>
            <a:ext cx="6477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/>
              <a:t>ْ</a:t>
            </a:r>
            <a:r>
              <a:rPr lang="en-US" altLang="ar-SA" sz="1800" b="1"/>
              <a:t>X</a:t>
            </a:r>
            <a:r>
              <a:rPr lang="en-US" altLang="ar-SA" sz="1800" b="1" baseline="-25000"/>
              <a:t>1</a:t>
            </a:r>
            <a:endParaRPr lang="en-GB" altLang="ar-SA" sz="1800" b="1"/>
          </a:p>
        </p:txBody>
      </p:sp>
      <p:sp>
        <p:nvSpPr>
          <p:cNvPr id="165895" name="Rectangle 9"/>
          <p:cNvSpPr>
            <a:spLocks noChangeArrowheads="1"/>
          </p:cNvSpPr>
          <p:nvPr/>
        </p:nvSpPr>
        <p:spPr bwMode="auto">
          <a:xfrm>
            <a:off x="4356100" y="3644900"/>
            <a:ext cx="50323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/>
              <a:t>ْ</a:t>
            </a:r>
            <a:r>
              <a:rPr lang="en-US" altLang="ar-SA" sz="1800" b="1"/>
              <a:t>X</a:t>
            </a:r>
            <a:r>
              <a:rPr lang="en-US" altLang="ar-SA" sz="1800" b="1" baseline="-25000"/>
              <a:t>2</a:t>
            </a:r>
            <a:endParaRPr lang="en-GB" altLang="ar-SA" sz="1800" b="1"/>
          </a:p>
        </p:txBody>
      </p:sp>
    </p:spTree>
    <p:extLst>
      <p:ext uri="{BB962C8B-B14F-4D97-AF65-F5344CB8AC3E}">
        <p14:creationId xmlns:p14="http://schemas.microsoft.com/office/powerpoint/2010/main" val="422211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mtClean="0"/>
              <a:t>تابع</a:t>
            </a:r>
            <a:endParaRPr lang="en-GB" smtClean="0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2800" b="1" smtClean="0"/>
              <a:t>المنحني (</a:t>
            </a:r>
            <a:r>
              <a:rPr lang="en-US" sz="2800" b="1" smtClean="0"/>
              <a:t>U</a:t>
            </a:r>
            <a:r>
              <a:rPr lang="en-US" sz="2800" b="1" baseline="-25000" smtClean="0"/>
              <a:t>1</a:t>
            </a:r>
            <a:r>
              <a:rPr lang="ar-SA" sz="2800" b="1" smtClean="0"/>
              <a:t> ) منحني سواء لمستهلك ما</a:t>
            </a:r>
            <a:endParaRPr lang="en-US" sz="2800" b="1" smtClean="0"/>
          </a:p>
          <a:p>
            <a:pPr algn="r" rtl="1" eaLnBrk="1" hangingPunct="1">
              <a:defRPr/>
            </a:pPr>
            <a:r>
              <a:rPr lang="ar-SA" sz="2800" b="1" smtClean="0"/>
              <a:t>النقاط (</a:t>
            </a:r>
            <a:r>
              <a:rPr lang="en-US" sz="2800" b="1" smtClean="0"/>
              <a:t>a</a:t>
            </a:r>
            <a:r>
              <a:rPr lang="en-US" sz="2800" b="1" baseline="-25000" smtClean="0"/>
              <a:t>1</a:t>
            </a:r>
            <a:r>
              <a:rPr lang="ar-SA" sz="2800" b="1" smtClean="0"/>
              <a:t>) و (</a:t>
            </a:r>
            <a:r>
              <a:rPr lang="en-US" sz="2800" b="1" smtClean="0"/>
              <a:t>a</a:t>
            </a:r>
            <a:r>
              <a:rPr lang="en-US" sz="2800" b="1" baseline="-25000" smtClean="0"/>
              <a:t>2</a:t>
            </a:r>
            <a:r>
              <a:rPr lang="ar-SA" sz="2800" b="1" smtClean="0"/>
              <a:t>) و (</a:t>
            </a:r>
            <a:r>
              <a:rPr lang="en-US" sz="2800" b="1" smtClean="0"/>
              <a:t>a</a:t>
            </a:r>
            <a:r>
              <a:rPr lang="en-US" sz="2800" b="1" baseline="-25000" smtClean="0"/>
              <a:t>3</a:t>
            </a:r>
            <a:r>
              <a:rPr lang="ar-SA" sz="2800" b="1" smtClean="0"/>
              <a:t>) تقع علي ذلك المنحني</a:t>
            </a:r>
          </a:p>
          <a:p>
            <a:pPr algn="r" rtl="1" eaLnBrk="1" hangingPunct="1">
              <a:defRPr/>
            </a:pPr>
            <a:r>
              <a:rPr lang="ar-SA" sz="2800" b="1" smtClean="0"/>
              <a:t>كل من هذه النقاط تعطي نفس القدر من المنفعة للمستهلك أي  (</a:t>
            </a:r>
            <a:r>
              <a:rPr lang="en-US" sz="2800" b="1" smtClean="0"/>
              <a:t>U</a:t>
            </a:r>
            <a:r>
              <a:rPr lang="en-US" sz="2800" b="1" baseline="-25000" smtClean="0"/>
              <a:t>1</a:t>
            </a:r>
            <a:r>
              <a:rPr lang="ar-SA" sz="2800" b="1" smtClean="0"/>
              <a:t>)  </a:t>
            </a:r>
            <a:endParaRPr lang="en-US" sz="2800" b="1" smtClean="0"/>
          </a:p>
          <a:p>
            <a:pPr algn="r" rtl="1" eaLnBrk="1" hangingPunct="1">
              <a:defRPr/>
            </a:pPr>
            <a:endParaRPr lang="en-GB" sz="2800" b="1" smtClean="0"/>
          </a:p>
        </p:txBody>
      </p:sp>
      <p:sp>
        <p:nvSpPr>
          <p:cNvPr id="238598" name="Rectangle 6"/>
          <p:cNvSpPr>
            <a:spLocks noChangeArrowheads="1"/>
          </p:cNvSpPr>
          <p:nvPr/>
        </p:nvSpPr>
        <p:spPr bwMode="auto"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6917" name="Line 7"/>
          <p:cNvSpPr>
            <a:spLocks noChangeShapeType="1"/>
          </p:cNvSpPr>
          <p:nvPr/>
        </p:nvSpPr>
        <p:spPr bwMode="auto">
          <a:xfrm flipV="1">
            <a:off x="5148263" y="1989138"/>
            <a:ext cx="0" cy="3311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6918" name="Line 8"/>
          <p:cNvSpPr>
            <a:spLocks noChangeShapeType="1"/>
          </p:cNvSpPr>
          <p:nvPr/>
        </p:nvSpPr>
        <p:spPr bwMode="auto">
          <a:xfrm>
            <a:off x="5148263" y="5300663"/>
            <a:ext cx="3240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6919" name="Arc 9"/>
          <p:cNvSpPr>
            <a:spLocks/>
          </p:cNvSpPr>
          <p:nvPr/>
        </p:nvSpPr>
        <p:spPr bwMode="auto">
          <a:xfrm rot="-10008563">
            <a:off x="5457825" y="2416175"/>
            <a:ext cx="2684463" cy="2089150"/>
          </a:xfrm>
          <a:custGeom>
            <a:avLst/>
            <a:gdLst>
              <a:gd name="T0" fmla="*/ 0 w 28749"/>
              <a:gd name="T1" fmla="*/ 2147483647 h 21600"/>
              <a:gd name="T2" fmla="*/ 2147483647 w 28749"/>
              <a:gd name="T3" fmla="*/ 2147483647 h 21600"/>
              <a:gd name="T4" fmla="*/ 2147483647 w 28749"/>
              <a:gd name="T5" fmla="*/ 2147483647 h 21600"/>
              <a:gd name="T6" fmla="*/ 0 60000 65536"/>
              <a:gd name="T7" fmla="*/ 0 60000 65536"/>
              <a:gd name="T8" fmla="*/ 0 60000 65536"/>
              <a:gd name="T9" fmla="*/ 0 w 28749"/>
              <a:gd name="T10" fmla="*/ 0 h 21600"/>
              <a:gd name="T11" fmla="*/ 28749 w 2874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49" h="21600" fill="none" extrusionOk="0">
                <a:moveTo>
                  <a:pt x="-1" y="1261"/>
                </a:moveTo>
                <a:cubicBezTo>
                  <a:pt x="2334" y="426"/>
                  <a:pt x="4795" y="-1"/>
                  <a:pt x="7275" y="0"/>
                </a:cubicBezTo>
                <a:cubicBezTo>
                  <a:pt x="18302" y="0"/>
                  <a:pt x="27559" y="8306"/>
                  <a:pt x="28748" y="19270"/>
                </a:cubicBezTo>
              </a:path>
              <a:path w="28749" h="21600" stroke="0" extrusionOk="0">
                <a:moveTo>
                  <a:pt x="-1" y="1261"/>
                </a:moveTo>
                <a:cubicBezTo>
                  <a:pt x="2334" y="426"/>
                  <a:pt x="4795" y="-1"/>
                  <a:pt x="7275" y="0"/>
                </a:cubicBezTo>
                <a:cubicBezTo>
                  <a:pt x="18302" y="0"/>
                  <a:pt x="27559" y="8306"/>
                  <a:pt x="28748" y="19270"/>
                </a:cubicBezTo>
                <a:lnTo>
                  <a:pt x="7275" y="21600"/>
                </a:lnTo>
                <a:lnTo>
                  <a:pt x="-1" y="1261"/>
                </a:lnTo>
                <a:close/>
              </a:path>
            </a:pathLst>
          </a:custGeom>
          <a:noFill/>
          <a:ln w="38100">
            <a:solidFill>
              <a:srgbClr val="DBE64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66920" name="Rectangle 12"/>
          <p:cNvSpPr>
            <a:spLocks noChangeArrowheads="1"/>
          </p:cNvSpPr>
          <p:nvPr/>
        </p:nvSpPr>
        <p:spPr bwMode="auto">
          <a:xfrm>
            <a:off x="6443663" y="5516563"/>
            <a:ext cx="576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X</a:t>
            </a:r>
            <a:r>
              <a:rPr lang="en-US" altLang="ar-SA" sz="1800" b="1" baseline="-25000"/>
              <a:t>1</a:t>
            </a:r>
            <a:endParaRPr lang="en-GB" altLang="ar-SA" sz="1800"/>
          </a:p>
        </p:txBody>
      </p:sp>
      <p:sp>
        <p:nvSpPr>
          <p:cNvPr id="166921" name="Rectangle 13"/>
          <p:cNvSpPr>
            <a:spLocks noChangeArrowheads="1"/>
          </p:cNvSpPr>
          <p:nvPr/>
        </p:nvSpPr>
        <p:spPr bwMode="auto">
          <a:xfrm>
            <a:off x="4500563" y="3284538"/>
            <a:ext cx="576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X</a:t>
            </a:r>
            <a:r>
              <a:rPr lang="en-US" altLang="ar-SA" sz="1800" b="1" baseline="-25000"/>
              <a:t>2</a:t>
            </a:r>
            <a:endParaRPr lang="en-GB" altLang="ar-SA" sz="1800"/>
          </a:p>
        </p:txBody>
      </p:sp>
      <p:sp>
        <p:nvSpPr>
          <p:cNvPr id="166922" name="Text Box 15"/>
          <p:cNvSpPr txBox="1">
            <a:spLocks noChangeArrowheads="1"/>
          </p:cNvSpPr>
          <p:nvPr/>
        </p:nvSpPr>
        <p:spPr bwMode="auto">
          <a:xfrm>
            <a:off x="5292725" y="2133600"/>
            <a:ext cx="48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U</a:t>
            </a:r>
            <a:r>
              <a:rPr lang="en-US" altLang="ar-SA" sz="1800" b="1" baseline="-25000"/>
              <a:t>1</a:t>
            </a:r>
            <a:endParaRPr lang="en-GB" altLang="ar-SA" sz="1800"/>
          </a:p>
        </p:txBody>
      </p:sp>
      <p:sp>
        <p:nvSpPr>
          <p:cNvPr id="166923" name="Line 18"/>
          <p:cNvSpPr>
            <a:spLocks noChangeShapeType="1"/>
          </p:cNvSpPr>
          <p:nvPr/>
        </p:nvSpPr>
        <p:spPr bwMode="auto">
          <a:xfrm>
            <a:off x="7164388" y="46529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6924" name="Line 19"/>
          <p:cNvSpPr>
            <a:spLocks noChangeShapeType="1"/>
          </p:cNvSpPr>
          <p:nvPr/>
        </p:nvSpPr>
        <p:spPr bwMode="auto">
          <a:xfrm flipH="1">
            <a:off x="5148263" y="4652963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6925" name="Line 20"/>
          <p:cNvSpPr>
            <a:spLocks noChangeShapeType="1"/>
          </p:cNvSpPr>
          <p:nvPr/>
        </p:nvSpPr>
        <p:spPr bwMode="auto">
          <a:xfrm flipV="1">
            <a:off x="6227763" y="4005263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6926" name="Line 21"/>
          <p:cNvSpPr>
            <a:spLocks noChangeShapeType="1"/>
          </p:cNvSpPr>
          <p:nvPr/>
        </p:nvSpPr>
        <p:spPr bwMode="auto">
          <a:xfrm flipH="1">
            <a:off x="5148263" y="400526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6927" name="Line 22"/>
          <p:cNvSpPr>
            <a:spLocks noChangeShapeType="1"/>
          </p:cNvSpPr>
          <p:nvPr/>
        </p:nvSpPr>
        <p:spPr bwMode="auto">
          <a:xfrm flipV="1">
            <a:off x="5651500" y="2852738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6928" name="Line 23"/>
          <p:cNvSpPr>
            <a:spLocks noChangeShapeType="1"/>
          </p:cNvSpPr>
          <p:nvPr/>
        </p:nvSpPr>
        <p:spPr bwMode="auto">
          <a:xfrm flipH="1">
            <a:off x="5148263" y="285273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6929" name="Text Box 25"/>
          <p:cNvSpPr txBox="1">
            <a:spLocks noChangeArrowheads="1"/>
          </p:cNvSpPr>
          <p:nvPr/>
        </p:nvSpPr>
        <p:spPr bwMode="auto">
          <a:xfrm>
            <a:off x="5724525" y="26368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a</a:t>
            </a:r>
            <a:endParaRPr lang="en-GB" altLang="ar-SA" sz="1800" b="1"/>
          </a:p>
        </p:txBody>
      </p:sp>
      <p:sp>
        <p:nvSpPr>
          <p:cNvPr id="166930" name="Text Box 26"/>
          <p:cNvSpPr txBox="1">
            <a:spLocks noChangeArrowheads="1"/>
          </p:cNvSpPr>
          <p:nvPr/>
        </p:nvSpPr>
        <p:spPr bwMode="auto">
          <a:xfrm>
            <a:off x="6227763" y="35734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b</a:t>
            </a:r>
            <a:endParaRPr lang="en-GB" altLang="ar-SA" sz="1800" b="1"/>
          </a:p>
        </p:txBody>
      </p:sp>
      <p:sp>
        <p:nvSpPr>
          <p:cNvPr id="166931" name="Text Box 27"/>
          <p:cNvSpPr txBox="1">
            <a:spLocks noChangeArrowheads="1"/>
          </p:cNvSpPr>
          <p:nvPr/>
        </p:nvSpPr>
        <p:spPr bwMode="auto">
          <a:xfrm>
            <a:off x="7164388" y="42211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c</a:t>
            </a:r>
            <a:endParaRPr lang="en-GB" altLang="ar-SA" sz="1800" b="1"/>
          </a:p>
        </p:txBody>
      </p:sp>
      <p:sp>
        <p:nvSpPr>
          <p:cNvPr id="166932" name="Text Box 28"/>
          <p:cNvSpPr txBox="1">
            <a:spLocks noChangeArrowheads="1"/>
          </p:cNvSpPr>
          <p:nvPr/>
        </p:nvSpPr>
        <p:spPr bwMode="auto">
          <a:xfrm>
            <a:off x="6011863" y="2133600"/>
            <a:ext cx="1809750" cy="39687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>
            <a:spAutoFit/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b="1"/>
              <a:t>U</a:t>
            </a:r>
            <a:r>
              <a:rPr lang="en-US" altLang="ar-SA" sz="2000" b="1" baseline="-25000"/>
              <a:t>1 </a:t>
            </a:r>
            <a:r>
              <a:rPr lang="ar-SA" altLang="ar-SA" sz="2000" b="1"/>
              <a:t>منحني السواء: </a:t>
            </a:r>
            <a:endParaRPr lang="en-GB" altLang="ar-SA" sz="2000" b="1"/>
          </a:p>
        </p:txBody>
      </p:sp>
    </p:spTree>
    <p:extLst>
      <p:ext uri="{BB962C8B-B14F-4D97-AF65-F5344CB8AC3E}">
        <p14:creationId xmlns:p14="http://schemas.microsoft.com/office/powerpoint/2010/main" val="70449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Indifference Map </a:t>
            </a:r>
            <a:r>
              <a:rPr lang="ar-SA" b="1" smtClean="0"/>
              <a:t>خريطة السواء_</a:t>
            </a:r>
            <a:endParaRPr lang="en-GB" b="1" smtClean="0"/>
          </a:p>
        </p:txBody>
      </p:sp>
      <p:sp>
        <p:nvSpPr>
          <p:cNvPr id="23654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2800" smtClean="0"/>
              <a:t>يمكن رسم مجموعة منحنيات سواء فيما يعرف بـ: ”خريطة السواء_</a:t>
            </a:r>
            <a:r>
              <a:rPr lang="en-US" sz="2800" smtClean="0"/>
              <a:t>Indifference Map</a:t>
            </a:r>
            <a:r>
              <a:rPr lang="ar-SA" sz="2800" smtClean="0"/>
              <a:t>“</a:t>
            </a:r>
          </a:p>
          <a:p>
            <a:pPr algn="r" rtl="1" eaLnBrk="1" hangingPunct="1">
              <a:defRPr/>
            </a:pPr>
            <a:r>
              <a:rPr lang="ar-SA" sz="2800" smtClean="0"/>
              <a:t>كل منحني يمثل حد معين من المنفعة</a:t>
            </a:r>
            <a:endParaRPr lang="en-US" sz="2800" smtClean="0"/>
          </a:p>
          <a:p>
            <a:pPr algn="r" rtl="1" eaLnBrk="1" hangingPunct="1">
              <a:defRPr/>
            </a:pPr>
            <a:r>
              <a:rPr lang="ar-SA" sz="2800" smtClean="0"/>
              <a:t>لاحظ تدرج مستوي المنفعة:</a:t>
            </a:r>
          </a:p>
          <a:p>
            <a:pPr algn="r" rtl="1" eaLnBrk="1" hangingPunct="1">
              <a:defRPr/>
            </a:pPr>
            <a:r>
              <a:rPr lang="ar-SA" sz="2800" smtClean="0"/>
              <a:t>كلما بعدنا من نقطة الأصل زادت المنفعة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endParaRPr lang="en-GB" sz="2800" smtClean="0"/>
          </a:p>
        </p:txBody>
      </p:sp>
      <p:sp>
        <p:nvSpPr>
          <p:cNvPr id="167941" name="Line 6"/>
          <p:cNvSpPr>
            <a:spLocks noChangeShapeType="1"/>
          </p:cNvSpPr>
          <p:nvPr/>
        </p:nvSpPr>
        <p:spPr bwMode="auto">
          <a:xfrm flipV="1">
            <a:off x="5148263" y="1989138"/>
            <a:ext cx="0" cy="3311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7942" name="Line 7"/>
          <p:cNvSpPr>
            <a:spLocks noChangeShapeType="1"/>
          </p:cNvSpPr>
          <p:nvPr/>
        </p:nvSpPr>
        <p:spPr bwMode="auto">
          <a:xfrm>
            <a:off x="5148263" y="5300663"/>
            <a:ext cx="3240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7943" name="Arc 8"/>
          <p:cNvSpPr>
            <a:spLocks/>
          </p:cNvSpPr>
          <p:nvPr/>
        </p:nvSpPr>
        <p:spPr bwMode="auto">
          <a:xfrm rot="-10008563">
            <a:off x="5414963" y="2792413"/>
            <a:ext cx="2635250" cy="2089150"/>
          </a:xfrm>
          <a:custGeom>
            <a:avLst/>
            <a:gdLst>
              <a:gd name="T0" fmla="*/ 0 w 28222"/>
              <a:gd name="T1" fmla="*/ 2147483647 h 21600"/>
              <a:gd name="T2" fmla="*/ 2147483647 w 28222"/>
              <a:gd name="T3" fmla="*/ 2147483647 h 21600"/>
              <a:gd name="T4" fmla="*/ 2147483647 w 28222"/>
              <a:gd name="T5" fmla="*/ 2147483647 h 21600"/>
              <a:gd name="T6" fmla="*/ 0 60000 65536"/>
              <a:gd name="T7" fmla="*/ 0 60000 65536"/>
              <a:gd name="T8" fmla="*/ 0 60000 65536"/>
              <a:gd name="T9" fmla="*/ 0 w 28222"/>
              <a:gd name="T10" fmla="*/ 0 h 21600"/>
              <a:gd name="T11" fmla="*/ 28222 w 2822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222" h="21600" fill="none" extrusionOk="0">
                <a:moveTo>
                  <a:pt x="-1" y="1261"/>
                </a:moveTo>
                <a:cubicBezTo>
                  <a:pt x="2334" y="426"/>
                  <a:pt x="4795" y="-1"/>
                  <a:pt x="7275" y="0"/>
                </a:cubicBezTo>
                <a:cubicBezTo>
                  <a:pt x="17173" y="0"/>
                  <a:pt x="25805" y="6728"/>
                  <a:pt x="28221" y="16328"/>
                </a:cubicBezTo>
              </a:path>
              <a:path w="28222" h="21600" stroke="0" extrusionOk="0">
                <a:moveTo>
                  <a:pt x="-1" y="1261"/>
                </a:moveTo>
                <a:cubicBezTo>
                  <a:pt x="2334" y="426"/>
                  <a:pt x="4795" y="-1"/>
                  <a:pt x="7275" y="0"/>
                </a:cubicBezTo>
                <a:cubicBezTo>
                  <a:pt x="17173" y="0"/>
                  <a:pt x="25805" y="6728"/>
                  <a:pt x="28221" y="16328"/>
                </a:cubicBezTo>
                <a:lnTo>
                  <a:pt x="7275" y="21600"/>
                </a:lnTo>
                <a:lnTo>
                  <a:pt x="-1" y="1261"/>
                </a:lnTo>
                <a:close/>
              </a:path>
            </a:pathLst>
          </a:custGeom>
          <a:noFill/>
          <a:ln w="28575">
            <a:solidFill>
              <a:srgbClr val="DBE64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67944" name="Arc 10"/>
          <p:cNvSpPr>
            <a:spLocks/>
          </p:cNvSpPr>
          <p:nvPr/>
        </p:nvSpPr>
        <p:spPr bwMode="auto">
          <a:xfrm rot="-10008563">
            <a:off x="5867400" y="2420938"/>
            <a:ext cx="2635250" cy="2089150"/>
          </a:xfrm>
          <a:custGeom>
            <a:avLst/>
            <a:gdLst>
              <a:gd name="T0" fmla="*/ 0 w 28222"/>
              <a:gd name="T1" fmla="*/ 2147483647 h 21600"/>
              <a:gd name="T2" fmla="*/ 2147483647 w 28222"/>
              <a:gd name="T3" fmla="*/ 2147483647 h 21600"/>
              <a:gd name="T4" fmla="*/ 2147483647 w 28222"/>
              <a:gd name="T5" fmla="*/ 2147483647 h 21600"/>
              <a:gd name="T6" fmla="*/ 0 60000 65536"/>
              <a:gd name="T7" fmla="*/ 0 60000 65536"/>
              <a:gd name="T8" fmla="*/ 0 60000 65536"/>
              <a:gd name="T9" fmla="*/ 0 w 28222"/>
              <a:gd name="T10" fmla="*/ 0 h 21600"/>
              <a:gd name="T11" fmla="*/ 28222 w 2822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222" h="21600" fill="none" extrusionOk="0">
                <a:moveTo>
                  <a:pt x="-1" y="1261"/>
                </a:moveTo>
                <a:cubicBezTo>
                  <a:pt x="2334" y="426"/>
                  <a:pt x="4795" y="-1"/>
                  <a:pt x="7275" y="0"/>
                </a:cubicBezTo>
                <a:cubicBezTo>
                  <a:pt x="17173" y="0"/>
                  <a:pt x="25805" y="6728"/>
                  <a:pt x="28221" y="16328"/>
                </a:cubicBezTo>
              </a:path>
              <a:path w="28222" h="21600" stroke="0" extrusionOk="0">
                <a:moveTo>
                  <a:pt x="-1" y="1261"/>
                </a:moveTo>
                <a:cubicBezTo>
                  <a:pt x="2334" y="426"/>
                  <a:pt x="4795" y="-1"/>
                  <a:pt x="7275" y="0"/>
                </a:cubicBezTo>
                <a:cubicBezTo>
                  <a:pt x="17173" y="0"/>
                  <a:pt x="25805" y="6728"/>
                  <a:pt x="28221" y="16328"/>
                </a:cubicBezTo>
                <a:lnTo>
                  <a:pt x="7275" y="21600"/>
                </a:lnTo>
                <a:lnTo>
                  <a:pt x="-1" y="1261"/>
                </a:lnTo>
                <a:close/>
              </a:path>
            </a:pathLst>
          </a:custGeom>
          <a:noFill/>
          <a:ln w="28575">
            <a:solidFill>
              <a:srgbClr val="DBE64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67945" name="Arc 11"/>
          <p:cNvSpPr>
            <a:spLocks/>
          </p:cNvSpPr>
          <p:nvPr/>
        </p:nvSpPr>
        <p:spPr bwMode="auto">
          <a:xfrm rot="-10008563">
            <a:off x="6084888" y="2060575"/>
            <a:ext cx="2635250" cy="2089150"/>
          </a:xfrm>
          <a:custGeom>
            <a:avLst/>
            <a:gdLst>
              <a:gd name="T0" fmla="*/ 0 w 28222"/>
              <a:gd name="T1" fmla="*/ 2147483647 h 21600"/>
              <a:gd name="T2" fmla="*/ 2147483647 w 28222"/>
              <a:gd name="T3" fmla="*/ 2147483647 h 21600"/>
              <a:gd name="T4" fmla="*/ 2147483647 w 28222"/>
              <a:gd name="T5" fmla="*/ 2147483647 h 21600"/>
              <a:gd name="T6" fmla="*/ 0 60000 65536"/>
              <a:gd name="T7" fmla="*/ 0 60000 65536"/>
              <a:gd name="T8" fmla="*/ 0 60000 65536"/>
              <a:gd name="T9" fmla="*/ 0 w 28222"/>
              <a:gd name="T10" fmla="*/ 0 h 21600"/>
              <a:gd name="T11" fmla="*/ 28222 w 2822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222" h="21600" fill="none" extrusionOk="0">
                <a:moveTo>
                  <a:pt x="-1" y="1261"/>
                </a:moveTo>
                <a:cubicBezTo>
                  <a:pt x="2334" y="426"/>
                  <a:pt x="4795" y="-1"/>
                  <a:pt x="7275" y="0"/>
                </a:cubicBezTo>
                <a:cubicBezTo>
                  <a:pt x="17173" y="0"/>
                  <a:pt x="25805" y="6728"/>
                  <a:pt x="28221" y="16328"/>
                </a:cubicBezTo>
              </a:path>
              <a:path w="28222" h="21600" stroke="0" extrusionOk="0">
                <a:moveTo>
                  <a:pt x="-1" y="1261"/>
                </a:moveTo>
                <a:cubicBezTo>
                  <a:pt x="2334" y="426"/>
                  <a:pt x="4795" y="-1"/>
                  <a:pt x="7275" y="0"/>
                </a:cubicBezTo>
                <a:cubicBezTo>
                  <a:pt x="17173" y="0"/>
                  <a:pt x="25805" y="6728"/>
                  <a:pt x="28221" y="16328"/>
                </a:cubicBezTo>
                <a:lnTo>
                  <a:pt x="7275" y="21600"/>
                </a:lnTo>
                <a:lnTo>
                  <a:pt x="-1" y="1261"/>
                </a:lnTo>
                <a:close/>
              </a:path>
            </a:pathLst>
          </a:custGeom>
          <a:noFill/>
          <a:ln w="28575">
            <a:solidFill>
              <a:srgbClr val="DBE64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67946" name="Rectangle 12"/>
          <p:cNvSpPr>
            <a:spLocks noChangeArrowheads="1"/>
          </p:cNvSpPr>
          <p:nvPr/>
        </p:nvSpPr>
        <p:spPr bwMode="auto">
          <a:xfrm>
            <a:off x="6443663" y="5516563"/>
            <a:ext cx="576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X</a:t>
            </a:r>
            <a:r>
              <a:rPr lang="en-US" altLang="ar-SA" sz="1800" b="1" baseline="-25000"/>
              <a:t>1</a:t>
            </a:r>
            <a:endParaRPr lang="en-GB" altLang="ar-SA" sz="1800" b="1"/>
          </a:p>
        </p:txBody>
      </p:sp>
      <p:sp>
        <p:nvSpPr>
          <p:cNvPr id="167947" name="Rectangle 13"/>
          <p:cNvSpPr>
            <a:spLocks noChangeArrowheads="1"/>
          </p:cNvSpPr>
          <p:nvPr/>
        </p:nvSpPr>
        <p:spPr bwMode="auto">
          <a:xfrm>
            <a:off x="4500563" y="3284538"/>
            <a:ext cx="576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X</a:t>
            </a:r>
            <a:r>
              <a:rPr lang="en-US" altLang="ar-SA" sz="1800" b="1" baseline="-25000"/>
              <a:t>2</a:t>
            </a:r>
            <a:endParaRPr lang="en-GB" altLang="ar-SA" sz="1800" b="1"/>
          </a:p>
        </p:txBody>
      </p:sp>
      <p:sp>
        <p:nvSpPr>
          <p:cNvPr id="167948" name="Line 14"/>
          <p:cNvSpPr>
            <a:spLocks noChangeShapeType="1"/>
          </p:cNvSpPr>
          <p:nvPr/>
        </p:nvSpPr>
        <p:spPr bwMode="auto">
          <a:xfrm flipV="1">
            <a:off x="5651500" y="2565400"/>
            <a:ext cx="2305050" cy="20875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7949" name="Text Box 15"/>
          <p:cNvSpPr txBox="1">
            <a:spLocks noChangeArrowheads="1"/>
          </p:cNvSpPr>
          <p:nvPr/>
        </p:nvSpPr>
        <p:spPr bwMode="auto">
          <a:xfrm>
            <a:off x="5219700" y="2708275"/>
            <a:ext cx="48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1"/>
              <a:t>U</a:t>
            </a:r>
            <a:r>
              <a:rPr lang="en-US" altLang="ar-SA" sz="1800" b="1" baseline="-25000"/>
              <a:t>1</a:t>
            </a:r>
            <a:endParaRPr lang="en-GB" altLang="ar-SA" sz="1800" b="1"/>
          </a:p>
        </p:txBody>
      </p:sp>
      <p:sp>
        <p:nvSpPr>
          <p:cNvPr id="167950" name="Text Box 16"/>
          <p:cNvSpPr txBox="1">
            <a:spLocks noChangeArrowheads="1"/>
          </p:cNvSpPr>
          <p:nvPr/>
        </p:nvSpPr>
        <p:spPr bwMode="auto">
          <a:xfrm>
            <a:off x="6156325" y="1916113"/>
            <a:ext cx="48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1"/>
              <a:t>U</a:t>
            </a:r>
            <a:r>
              <a:rPr lang="en-US" altLang="ar-SA" sz="1800" b="1" baseline="-25000"/>
              <a:t>3</a:t>
            </a:r>
            <a:endParaRPr lang="en-GB" altLang="ar-SA" sz="1800" b="1"/>
          </a:p>
        </p:txBody>
      </p:sp>
      <p:sp>
        <p:nvSpPr>
          <p:cNvPr id="167951" name="Text Box 17"/>
          <p:cNvSpPr txBox="1">
            <a:spLocks noChangeArrowheads="1"/>
          </p:cNvSpPr>
          <p:nvPr/>
        </p:nvSpPr>
        <p:spPr bwMode="auto">
          <a:xfrm>
            <a:off x="5651500" y="2205038"/>
            <a:ext cx="48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1"/>
              <a:t>U</a:t>
            </a:r>
            <a:r>
              <a:rPr lang="en-US" altLang="ar-SA" sz="1800" b="1" baseline="-25000"/>
              <a:t>2</a:t>
            </a:r>
            <a:endParaRPr lang="en-GB" altLang="ar-SA" sz="1800" b="1"/>
          </a:p>
        </p:txBody>
      </p:sp>
      <p:sp>
        <p:nvSpPr>
          <p:cNvPr id="167952" name="Text Box 30"/>
          <p:cNvSpPr txBox="1">
            <a:spLocks noChangeArrowheads="1"/>
          </p:cNvSpPr>
          <p:nvPr/>
        </p:nvSpPr>
        <p:spPr bwMode="auto">
          <a:xfrm>
            <a:off x="4859338" y="1341438"/>
            <a:ext cx="34671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2000" b="1"/>
              <a:t>خريطة السواء: مجموعة منحنيات سواء</a:t>
            </a:r>
            <a:endParaRPr lang="en-GB" altLang="ar-SA" sz="2000" b="1"/>
          </a:p>
        </p:txBody>
      </p:sp>
      <p:sp>
        <p:nvSpPr>
          <p:cNvPr id="167953" name="Text Box 31"/>
          <p:cNvSpPr txBox="1">
            <a:spLocks noChangeArrowheads="1"/>
          </p:cNvSpPr>
          <p:nvPr/>
        </p:nvSpPr>
        <p:spPr bwMode="auto">
          <a:xfrm>
            <a:off x="7092950" y="1916113"/>
            <a:ext cx="1208088" cy="376237"/>
          </a:xfrm>
          <a:prstGeom prst="rect">
            <a:avLst/>
          </a:prstGeom>
          <a:noFill/>
          <a:ln w="9525">
            <a:solidFill>
              <a:srgbClr val="DBE648"/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BE648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U</a:t>
            </a:r>
            <a:r>
              <a:rPr lang="en-US" altLang="ar-SA" sz="1800" b="1" baseline="-25000"/>
              <a:t>3</a:t>
            </a:r>
            <a:r>
              <a:rPr lang="en-US" altLang="ar-SA" sz="1800" b="1"/>
              <a:t>&gt;U</a:t>
            </a:r>
            <a:r>
              <a:rPr lang="en-US" altLang="ar-SA" sz="1800" b="1" baseline="-25000"/>
              <a:t>2</a:t>
            </a:r>
            <a:r>
              <a:rPr lang="en-US" altLang="ar-SA" sz="1800" b="1"/>
              <a:t>&gt;U</a:t>
            </a:r>
            <a:r>
              <a:rPr lang="en-US" altLang="ar-SA" sz="1800" b="1" baseline="-25000"/>
              <a:t>1</a:t>
            </a:r>
            <a:endParaRPr lang="en-US" altLang="ar-SA" sz="1800" b="1"/>
          </a:p>
        </p:txBody>
      </p:sp>
    </p:spTree>
    <p:extLst>
      <p:ext uri="{BB962C8B-B14F-4D97-AF65-F5344CB8AC3E}">
        <p14:creationId xmlns:p14="http://schemas.microsoft.com/office/powerpoint/2010/main" val="37246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sz="4000" smtClean="0"/>
              <a:t>معدل الإحلال الحدي بين السلع</a:t>
            </a:r>
            <a:br>
              <a:rPr lang="ar-SA" sz="4000" smtClean="0"/>
            </a:br>
            <a:r>
              <a:rPr lang="en-US" sz="4000" smtClean="0"/>
              <a:t>Marginal Rate of Substitution</a:t>
            </a:r>
            <a:endParaRPr lang="en-GB" sz="4000" smtClean="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 eaLnBrk="1" hangingPunct="1">
              <a:defRPr/>
            </a:pPr>
            <a:r>
              <a:rPr lang="ar-SA" sz="2800" b="1" smtClean="0"/>
              <a:t>في سبيل الحصول علي وحدات إضافية من (</a:t>
            </a:r>
            <a:r>
              <a:rPr lang="en-US" sz="2800" b="1" smtClean="0"/>
              <a:t>x</a:t>
            </a:r>
            <a:r>
              <a:rPr lang="en-US" sz="2800" b="1" baseline="-25000" smtClean="0"/>
              <a:t>1</a:t>
            </a:r>
            <a:r>
              <a:rPr lang="ar-SA" sz="2800" b="1" smtClean="0"/>
              <a:t>) يجب علي المستهلك التضحية بقدر من (</a:t>
            </a:r>
            <a:r>
              <a:rPr lang="en-US" sz="2800" b="1" smtClean="0"/>
              <a:t>X</a:t>
            </a:r>
            <a:r>
              <a:rPr lang="en-US" sz="2800" b="1" baseline="-25000" smtClean="0"/>
              <a:t>2</a:t>
            </a:r>
            <a:r>
              <a:rPr lang="ar-SA" sz="2800" b="1" smtClean="0"/>
              <a:t>) ليحصل علي نفس المنفعة</a:t>
            </a:r>
            <a:endParaRPr lang="en-US" sz="2800" b="1" smtClean="0"/>
          </a:p>
          <a:p>
            <a:pPr marL="609600" indent="-609600" algn="r" rtl="1" eaLnBrk="1" hangingPunct="1">
              <a:defRPr/>
            </a:pPr>
            <a:r>
              <a:rPr lang="ar-SA" sz="2800" b="1" smtClean="0"/>
              <a:t>أي أنه يجب أن يكون هناك إحلال لإحدى السلعتين مكان الأخرى</a:t>
            </a:r>
          </a:p>
          <a:p>
            <a:pPr marL="990600" lvl="1" indent="-533400" algn="r" rtl="1" eaLnBrk="1" hangingPunct="1">
              <a:buFont typeface="Wingdings" pitchFamily="2" charset="2"/>
              <a:buAutoNum type="arabicPeriod"/>
              <a:defRPr/>
            </a:pPr>
            <a:r>
              <a:rPr lang="ar-SA" b="1" smtClean="0"/>
              <a:t>هذا الإحلال يتم وفق معدل معين يسمي ”معدل الإحلال الحدي“ </a:t>
            </a:r>
          </a:p>
          <a:p>
            <a:pPr marL="990600" lvl="1" indent="-533400" algn="r" rtl="1" eaLnBrk="1" hangingPunct="1">
              <a:buFont typeface="Wingdings" pitchFamily="2" charset="2"/>
              <a:buAutoNum type="arabicPeriod"/>
              <a:defRPr/>
            </a:pPr>
            <a:r>
              <a:rPr lang="ar-SA" b="1" smtClean="0"/>
              <a:t>معدل الإحلال الحدي متغير (ليس ثابتا) علي طول منحني السواء</a:t>
            </a:r>
          </a:p>
          <a:p>
            <a:pPr marL="990600" lvl="1" indent="-533400" algn="r" rtl="1" eaLnBrk="1" hangingPunct="1">
              <a:buFont typeface="Wingdings" pitchFamily="2" charset="2"/>
              <a:buAutoNum type="arabicPeriod"/>
              <a:defRPr/>
            </a:pPr>
            <a:r>
              <a:rPr lang="ar-SA" b="1" smtClean="0"/>
              <a:t>المعدل يتناقص كلما زادت السلعة المعينة فيما يعرف بـ: ”تناقص معدل الإحلال الحدي_</a:t>
            </a:r>
            <a:r>
              <a:rPr lang="en-US" b="1" smtClean="0"/>
              <a:t>Diminishing Marginal Rate of Substitution</a:t>
            </a:r>
            <a:r>
              <a:rPr lang="ar-SA" b="1" smtClean="0"/>
              <a:t>“</a:t>
            </a:r>
            <a:endParaRPr lang="en-GB" b="1" smtClean="0"/>
          </a:p>
        </p:txBody>
      </p:sp>
    </p:spTree>
    <p:extLst>
      <p:ext uri="{BB962C8B-B14F-4D97-AF65-F5344CB8AC3E}">
        <p14:creationId xmlns:p14="http://schemas.microsoft.com/office/powerpoint/2010/main" val="186804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AutoShape 11"/>
          <p:cNvSpPr>
            <a:spLocks noChangeArrowheads="1"/>
          </p:cNvSpPr>
          <p:nvPr/>
        </p:nvSpPr>
        <p:spPr bwMode="auto">
          <a:xfrm>
            <a:off x="1476375" y="3500438"/>
            <a:ext cx="2519363" cy="19954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sz="4000" b="1" smtClean="0"/>
              <a:t>خصائص منحنيات السواء</a:t>
            </a: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>Characteristics of IC</a:t>
            </a:r>
            <a:r>
              <a:rPr lang="en-GB" sz="4000" smtClean="0"/>
              <a:t> 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 eaLnBrk="1" hangingPunct="1">
              <a:defRPr/>
            </a:pPr>
            <a:r>
              <a:rPr lang="ar-SA" b="1" smtClean="0"/>
              <a:t>تتميز منحنيات السواء بالخصائص التالية:</a:t>
            </a:r>
          </a:p>
          <a:p>
            <a:pPr marL="609600" indent="-609600" algn="r" rtl="1" eaLnBrk="1" hangingPunct="1">
              <a:defRPr/>
            </a:pPr>
            <a:r>
              <a:rPr lang="ar-SA" b="1" smtClean="0"/>
              <a:t>تنحدر من أعلى إلى أسفل ومن اليسار إلى اليمين(لماذا؟)</a:t>
            </a:r>
          </a:p>
          <a:p>
            <a:pPr marL="609600" indent="-609600" algn="r" rtl="1" eaLnBrk="1" hangingPunct="1">
              <a:defRPr/>
            </a:pPr>
            <a:r>
              <a:rPr lang="ar-SA" b="1" smtClean="0"/>
              <a:t>محدبة باتجاه نقطة الأصل.</a:t>
            </a:r>
          </a:p>
          <a:p>
            <a:pPr marL="609600" indent="-609600" algn="r" rtl="1" eaLnBrk="1" hangingPunct="1">
              <a:defRPr/>
            </a:pPr>
            <a:r>
              <a:rPr lang="ar-SA" b="1" smtClean="0"/>
              <a:t>لايمكن ان تتقاطع: لماذا؟؟</a:t>
            </a:r>
          </a:p>
          <a:p>
            <a:pPr marL="609600" indent="-609600" algn="r" rtl="1" eaLnBrk="1" hangingPunct="1">
              <a:defRPr/>
            </a:pPr>
            <a:endParaRPr lang="en-US" b="1" smtClean="0"/>
          </a:p>
        </p:txBody>
      </p:sp>
      <p:sp>
        <p:nvSpPr>
          <p:cNvPr id="169989" name="Line 5"/>
          <p:cNvSpPr>
            <a:spLocks noChangeShapeType="1"/>
          </p:cNvSpPr>
          <p:nvPr/>
        </p:nvSpPr>
        <p:spPr bwMode="auto">
          <a:xfrm flipV="1">
            <a:off x="1692275" y="3429000"/>
            <a:ext cx="0" cy="201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9990" name="Line 6"/>
          <p:cNvSpPr>
            <a:spLocks noChangeShapeType="1"/>
          </p:cNvSpPr>
          <p:nvPr/>
        </p:nvSpPr>
        <p:spPr bwMode="auto">
          <a:xfrm>
            <a:off x="1692275" y="5445125"/>
            <a:ext cx="2663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9991" name="Arc 7"/>
          <p:cNvSpPr>
            <a:spLocks/>
          </p:cNvSpPr>
          <p:nvPr/>
        </p:nvSpPr>
        <p:spPr bwMode="auto">
          <a:xfrm rot="9429606">
            <a:off x="2055813" y="3600450"/>
            <a:ext cx="1800225" cy="1511300"/>
          </a:xfrm>
          <a:custGeom>
            <a:avLst/>
            <a:gdLst>
              <a:gd name="T0" fmla="*/ 0 w 21592"/>
              <a:gd name="T1" fmla="*/ 0 h 21600"/>
              <a:gd name="T2" fmla="*/ 2147483647 w 21592"/>
              <a:gd name="T3" fmla="*/ 2147483647 h 21600"/>
              <a:gd name="T4" fmla="*/ 0 w 21592"/>
              <a:gd name="T5" fmla="*/ 2147483647 h 21600"/>
              <a:gd name="T6" fmla="*/ 0 60000 65536"/>
              <a:gd name="T7" fmla="*/ 0 60000 65536"/>
              <a:gd name="T8" fmla="*/ 0 60000 65536"/>
              <a:gd name="T9" fmla="*/ 0 w 21592"/>
              <a:gd name="T10" fmla="*/ 0 h 21600"/>
              <a:gd name="T11" fmla="*/ 21592 w 2159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2" h="21600" fill="none" extrusionOk="0">
                <a:moveTo>
                  <a:pt x="-1" y="0"/>
                </a:moveTo>
                <a:cubicBezTo>
                  <a:pt x="11700" y="0"/>
                  <a:pt x="21274" y="9316"/>
                  <a:pt x="21592" y="21012"/>
                </a:cubicBezTo>
              </a:path>
              <a:path w="21592" h="21600" stroke="0" extrusionOk="0">
                <a:moveTo>
                  <a:pt x="-1" y="0"/>
                </a:moveTo>
                <a:cubicBezTo>
                  <a:pt x="11700" y="0"/>
                  <a:pt x="21274" y="9316"/>
                  <a:pt x="21592" y="2101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69992" name="Arc 8"/>
          <p:cNvSpPr>
            <a:spLocks/>
          </p:cNvSpPr>
          <p:nvPr/>
        </p:nvSpPr>
        <p:spPr bwMode="auto">
          <a:xfrm rot="-10228586">
            <a:off x="2124075" y="3573463"/>
            <a:ext cx="1655763" cy="1511300"/>
          </a:xfrm>
          <a:custGeom>
            <a:avLst/>
            <a:gdLst>
              <a:gd name="T0" fmla="*/ 0 w 21592"/>
              <a:gd name="T1" fmla="*/ 0 h 21600"/>
              <a:gd name="T2" fmla="*/ 2147483647 w 21592"/>
              <a:gd name="T3" fmla="*/ 2147483647 h 21600"/>
              <a:gd name="T4" fmla="*/ 0 w 21592"/>
              <a:gd name="T5" fmla="*/ 2147483647 h 21600"/>
              <a:gd name="T6" fmla="*/ 0 60000 65536"/>
              <a:gd name="T7" fmla="*/ 0 60000 65536"/>
              <a:gd name="T8" fmla="*/ 0 60000 65536"/>
              <a:gd name="T9" fmla="*/ 0 w 21592"/>
              <a:gd name="T10" fmla="*/ 0 h 21600"/>
              <a:gd name="T11" fmla="*/ 21592 w 2159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2" h="21600" fill="none" extrusionOk="0">
                <a:moveTo>
                  <a:pt x="-1" y="0"/>
                </a:moveTo>
                <a:cubicBezTo>
                  <a:pt x="11700" y="0"/>
                  <a:pt x="21274" y="9316"/>
                  <a:pt x="21592" y="21012"/>
                </a:cubicBezTo>
              </a:path>
              <a:path w="21592" h="21600" stroke="0" extrusionOk="0">
                <a:moveTo>
                  <a:pt x="-1" y="0"/>
                </a:moveTo>
                <a:cubicBezTo>
                  <a:pt x="11700" y="0"/>
                  <a:pt x="21274" y="9316"/>
                  <a:pt x="21592" y="2101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69993" name="Text Box 9"/>
          <p:cNvSpPr txBox="1">
            <a:spLocks noChangeArrowheads="1"/>
          </p:cNvSpPr>
          <p:nvPr/>
        </p:nvSpPr>
        <p:spPr bwMode="auto">
          <a:xfrm>
            <a:off x="1692275" y="3716338"/>
            <a:ext cx="48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1"/>
              <a:t>U</a:t>
            </a:r>
            <a:r>
              <a:rPr lang="en-US" altLang="ar-SA" sz="1800" b="1" baseline="-25000"/>
              <a:t>1</a:t>
            </a:r>
            <a:endParaRPr lang="en-GB" altLang="ar-SA" sz="1800" b="1"/>
          </a:p>
        </p:txBody>
      </p:sp>
      <p:sp>
        <p:nvSpPr>
          <p:cNvPr id="169994" name="Text Box 10"/>
          <p:cNvSpPr txBox="1">
            <a:spLocks noChangeArrowheads="1"/>
          </p:cNvSpPr>
          <p:nvPr/>
        </p:nvSpPr>
        <p:spPr bwMode="auto">
          <a:xfrm>
            <a:off x="2124075" y="3141663"/>
            <a:ext cx="48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1"/>
              <a:t>U</a:t>
            </a:r>
            <a:r>
              <a:rPr lang="en-US" altLang="ar-SA" sz="1800" b="1" baseline="-25000"/>
              <a:t>2</a:t>
            </a:r>
            <a:endParaRPr lang="en-GB" altLang="ar-SA" sz="1800" b="1"/>
          </a:p>
        </p:txBody>
      </p:sp>
      <p:sp>
        <p:nvSpPr>
          <p:cNvPr id="169995" name="Freeform 13"/>
          <p:cNvSpPr>
            <a:spLocks/>
          </p:cNvSpPr>
          <p:nvPr/>
        </p:nvSpPr>
        <p:spPr bwMode="auto">
          <a:xfrm>
            <a:off x="2757488" y="4799013"/>
            <a:ext cx="14287" cy="1587"/>
          </a:xfrm>
          <a:custGeom>
            <a:avLst/>
            <a:gdLst>
              <a:gd name="T0" fmla="*/ 0 w 9"/>
              <a:gd name="T1" fmla="*/ 2147483647 h 1"/>
              <a:gd name="T2" fmla="*/ 2147483647 w 9"/>
              <a:gd name="T3" fmla="*/ 0 h 1"/>
              <a:gd name="T4" fmla="*/ 0 60000 65536"/>
              <a:gd name="T5" fmla="*/ 0 60000 65536"/>
              <a:gd name="T6" fmla="*/ 0 w 9"/>
              <a:gd name="T7" fmla="*/ 0 h 1"/>
              <a:gd name="T8" fmla="*/ 9 w 9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">
                <a:moveTo>
                  <a:pt x="0" y="1"/>
                </a:moveTo>
                <a:lnTo>
                  <a:pt x="9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9996" name="Freeform 14"/>
          <p:cNvSpPr>
            <a:spLocks/>
          </p:cNvSpPr>
          <p:nvPr/>
        </p:nvSpPr>
        <p:spPr bwMode="auto">
          <a:xfrm>
            <a:off x="2043113" y="4365625"/>
            <a:ext cx="7937" cy="6350"/>
          </a:xfrm>
          <a:custGeom>
            <a:avLst/>
            <a:gdLst>
              <a:gd name="T0" fmla="*/ 0 w 5"/>
              <a:gd name="T1" fmla="*/ 2147483647 h 4"/>
              <a:gd name="T2" fmla="*/ 2147483647 w 5"/>
              <a:gd name="T3" fmla="*/ 0 h 4"/>
              <a:gd name="T4" fmla="*/ 0 60000 65536"/>
              <a:gd name="T5" fmla="*/ 0 60000 65536"/>
              <a:gd name="T6" fmla="*/ 0 w 5"/>
              <a:gd name="T7" fmla="*/ 0 h 4"/>
              <a:gd name="T8" fmla="*/ 5 w 5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4">
                <a:moveTo>
                  <a:pt x="0" y="4"/>
                </a:moveTo>
                <a:lnTo>
                  <a:pt x="5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9997" name="Freeform 15"/>
          <p:cNvSpPr>
            <a:spLocks/>
          </p:cNvSpPr>
          <p:nvPr/>
        </p:nvSpPr>
        <p:spPr bwMode="auto">
          <a:xfrm>
            <a:off x="2243138" y="3786188"/>
            <a:ext cx="25400" cy="3175"/>
          </a:xfrm>
          <a:custGeom>
            <a:avLst/>
            <a:gdLst>
              <a:gd name="T0" fmla="*/ 0 w 16"/>
              <a:gd name="T1" fmla="*/ 0 h 2"/>
              <a:gd name="T2" fmla="*/ 2147483647 w 16"/>
              <a:gd name="T3" fmla="*/ 2147483647 h 2"/>
              <a:gd name="T4" fmla="*/ 0 60000 65536"/>
              <a:gd name="T5" fmla="*/ 0 60000 65536"/>
              <a:gd name="T6" fmla="*/ 0 w 16"/>
              <a:gd name="T7" fmla="*/ 0 h 2"/>
              <a:gd name="T8" fmla="*/ 16 w 16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2">
                <a:moveTo>
                  <a:pt x="0" y="0"/>
                </a:moveTo>
                <a:lnTo>
                  <a:pt x="16" y="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9998" name="Text Box 16"/>
          <p:cNvSpPr txBox="1">
            <a:spLocks noChangeArrowheads="1"/>
          </p:cNvSpPr>
          <p:nvPr/>
        </p:nvSpPr>
        <p:spPr bwMode="auto">
          <a:xfrm>
            <a:off x="1908175" y="43656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a</a:t>
            </a:r>
          </a:p>
        </p:txBody>
      </p:sp>
      <p:sp>
        <p:nvSpPr>
          <p:cNvPr id="169999" name="Text Box 17"/>
          <p:cNvSpPr txBox="1">
            <a:spLocks noChangeArrowheads="1"/>
          </p:cNvSpPr>
          <p:nvPr/>
        </p:nvSpPr>
        <p:spPr bwMode="auto">
          <a:xfrm>
            <a:off x="2268538" y="36449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c</a:t>
            </a:r>
          </a:p>
        </p:txBody>
      </p:sp>
      <p:sp>
        <p:nvSpPr>
          <p:cNvPr id="170000" name="Text Box 18"/>
          <p:cNvSpPr txBox="1">
            <a:spLocks noChangeArrowheads="1"/>
          </p:cNvSpPr>
          <p:nvPr/>
        </p:nvSpPr>
        <p:spPr bwMode="auto">
          <a:xfrm>
            <a:off x="2484438" y="472440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b</a:t>
            </a:r>
          </a:p>
        </p:txBody>
      </p:sp>
      <p:sp>
        <p:nvSpPr>
          <p:cNvPr id="170001" name="Text Box 19"/>
          <p:cNvSpPr txBox="1">
            <a:spLocks noChangeArrowheads="1"/>
          </p:cNvSpPr>
          <p:nvPr/>
        </p:nvSpPr>
        <p:spPr bwMode="auto">
          <a:xfrm>
            <a:off x="2124075" y="45815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a</a:t>
            </a:r>
          </a:p>
        </p:txBody>
      </p:sp>
      <p:sp>
        <p:nvSpPr>
          <p:cNvPr id="170002" name="Text Box 20"/>
          <p:cNvSpPr txBox="1">
            <a:spLocks noChangeArrowheads="1"/>
          </p:cNvSpPr>
          <p:nvPr/>
        </p:nvSpPr>
        <p:spPr bwMode="auto">
          <a:xfrm>
            <a:off x="4427538" y="5300663"/>
            <a:ext cx="420687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X</a:t>
            </a:r>
            <a:r>
              <a:rPr lang="en-US" altLang="ar-SA" sz="1800" b="1" baseline="-25000"/>
              <a:t>1</a:t>
            </a:r>
            <a:endParaRPr lang="en-US" altLang="ar-SA" sz="1800" b="1"/>
          </a:p>
        </p:txBody>
      </p:sp>
      <p:sp>
        <p:nvSpPr>
          <p:cNvPr id="170003" name="Text Box 21"/>
          <p:cNvSpPr txBox="1">
            <a:spLocks noChangeArrowheads="1"/>
          </p:cNvSpPr>
          <p:nvPr/>
        </p:nvSpPr>
        <p:spPr bwMode="auto">
          <a:xfrm>
            <a:off x="1331913" y="3068638"/>
            <a:ext cx="420687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X</a:t>
            </a:r>
            <a:r>
              <a:rPr lang="en-US" altLang="ar-SA" sz="1800" b="1" baseline="-25000"/>
              <a:t>2</a:t>
            </a:r>
            <a:endParaRPr lang="en-US" altLang="ar-SA" sz="1800" b="1"/>
          </a:p>
        </p:txBody>
      </p:sp>
    </p:spTree>
    <p:extLst>
      <p:ext uri="{BB962C8B-B14F-4D97-AF65-F5344CB8AC3E}">
        <p14:creationId xmlns:p14="http://schemas.microsoft.com/office/powerpoint/2010/main" val="390253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sz="4000" b="1" smtClean="0"/>
              <a:t>خط الميزانية</a:t>
            </a: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>Budget Line (Income</a:t>
            </a:r>
            <a:r>
              <a:rPr lang="ar-SA" sz="4000" b="1" smtClean="0"/>
              <a:t> </a:t>
            </a:r>
            <a:r>
              <a:rPr lang="en-US" sz="4000" b="1" smtClean="0"/>
              <a:t>Constraint)</a:t>
            </a:r>
          </a:p>
        </p:txBody>
      </p:sp>
      <p:sp>
        <p:nvSpPr>
          <p:cNvPr id="24064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43813" cy="4525963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sz="2800" smtClean="0"/>
              <a:t>ذكرنا أن المستهلك يصرف كل دخله علي السلع المتاحة</a:t>
            </a:r>
          </a:p>
          <a:p>
            <a:pPr algn="r" rtl="1" eaLnBrk="1" hangingPunct="1">
              <a:defRPr/>
            </a:pPr>
            <a:r>
              <a:rPr lang="ar-SA" sz="2800" smtClean="0"/>
              <a:t>بالتالي: المستهلك محدود بهذا الدخل</a:t>
            </a:r>
          </a:p>
          <a:p>
            <a:pPr algn="r" rtl="1" eaLnBrk="1" hangingPunct="1">
              <a:defRPr/>
            </a:pPr>
            <a:r>
              <a:rPr lang="ar-SA" sz="2800" smtClean="0"/>
              <a:t>في عالمنا المبسط ذو السلعتين </a:t>
            </a:r>
            <a:r>
              <a:rPr lang="en-US" sz="2800" smtClean="0"/>
              <a:t>“X , Y”</a:t>
            </a:r>
            <a:r>
              <a:rPr lang="ar-SA" sz="2800" smtClean="0"/>
              <a:t>: مثلنا خط الميزانية:</a:t>
            </a:r>
          </a:p>
          <a:p>
            <a:pPr algn="r" rtl="1" eaLnBrk="1" hangingPunct="1">
              <a:defRPr/>
            </a:pPr>
            <a:r>
              <a:rPr lang="ar-SA" sz="2800" smtClean="0"/>
              <a:t>يمكن للمستهلك:</a:t>
            </a:r>
          </a:p>
          <a:p>
            <a:pPr lvl="1" algn="r" rtl="1" eaLnBrk="1" hangingPunct="1">
              <a:defRPr/>
            </a:pPr>
            <a:r>
              <a:rPr lang="ar-SA" sz="2400" smtClean="0"/>
              <a:t>صرف كل الدخل علي (  </a:t>
            </a:r>
            <a:r>
              <a:rPr lang="en-US" sz="2400" smtClean="0"/>
              <a:t>X</a:t>
            </a:r>
            <a:r>
              <a:rPr lang="ar-SA" sz="2400" smtClean="0"/>
              <a:t> ): النقطة </a:t>
            </a:r>
            <a:r>
              <a:rPr lang="en-US" sz="2400" smtClean="0"/>
              <a:t>“b”</a:t>
            </a:r>
            <a:endParaRPr lang="ar-SA" sz="2400" smtClean="0"/>
          </a:p>
          <a:p>
            <a:pPr lvl="1" algn="r" rtl="1" eaLnBrk="1" hangingPunct="1">
              <a:defRPr/>
            </a:pPr>
            <a:r>
              <a:rPr lang="ar-SA" sz="2400" smtClean="0"/>
              <a:t>صرف كل الدخل علي (  </a:t>
            </a:r>
            <a:r>
              <a:rPr lang="en-US" sz="2400" smtClean="0"/>
              <a:t>Y</a:t>
            </a:r>
            <a:r>
              <a:rPr lang="ar-SA" sz="2400" smtClean="0"/>
              <a:t> )</a:t>
            </a:r>
            <a:r>
              <a:rPr lang="en-US" sz="2400" smtClean="0"/>
              <a:t>: </a:t>
            </a:r>
            <a:r>
              <a:rPr lang="ar-SA" sz="2400" smtClean="0"/>
              <a:t>النقطة </a:t>
            </a:r>
            <a:r>
              <a:rPr lang="en-US" sz="2400" smtClean="0"/>
              <a:t>“a”</a:t>
            </a:r>
            <a:endParaRPr lang="ar-SA" sz="2400" smtClean="0"/>
          </a:p>
          <a:p>
            <a:pPr lvl="1" algn="r" rtl="1" eaLnBrk="1" hangingPunct="1">
              <a:defRPr/>
            </a:pPr>
            <a:r>
              <a:rPr lang="ar-SA" sz="2400" smtClean="0"/>
              <a:t>توزيع دخله علي مجموعات كثيرة من </a:t>
            </a:r>
            <a:r>
              <a:rPr lang="en-US" sz="2400" smtClean="0"/>
              <a:t>(X , Y)</a:t>
            </a:r>
            <a:r>
              <a:rPr lang="ar-SA" sz="2400" smtClean="0"/>
              <a:t> </a:t>
            </a:r>
            <a:endParaRPr lang="en-US" sz="2400" smtClean="0"/>
          </a:p>
          <a:p>
            <a:pPr lvl="1" algn="r" rtl="1" eaLnBrk="1" hangingPunct="1">
              <a:buFont typeface="Wingdings" pitchFamily="2" charset="2"/>
              <a:buNone/>
              <a:defRPr/>
            </a:pPr>
            <a:r>
              <a:rPr lang="ar-SA" sz="2400" smtClean="0"/>
              <a:t>النقاط </a:t>
            </a:r>
            <a:r>
              <a:rPr lang="en-US" sz="2400" smtClean="0"/>
              <a:t>“c”, “d”</a:t>
            </a:r>
            <a:r>
              <a:rPr lang="ar-SA" sz="2400" smtClean="0"/>
              <a:t> (هل هناك نقاط مشابهة؟؟)</a:t>
            </a:r>
            <a:endParaRPr lang="en-US" sz="2400" smtClean="0"/>
          </a:p>
        </p:txBody>
      </p:sp>
      <p:graphicFrame>
        <p:nvGraphicFramePr>
          <p:cNvPr id="171012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1331913" y="3573463"/>
          <a:ext cx="154940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1002865" imgH="266584" progId="Equation.3">
                  <p:embed/>
                </p:oleObj>
              </mc:Choice>
              <mc:Fallback>
                <p:oleObj name="Equation" r:id="rId3" imgW="1002865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573463"/>
                        <a:ext cx="1549400" cy="4111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13" name="Line 13"/>
          <p:cNvSpPr>
            <a:spLocks noChangeShapeType="1"/>
          </p:cNvSpPr>
          <p:nvPr/>
        </p:nvSpPr>
        <p:spPr bwMode="auto">
          <a:xfrm flipV="1">
            <a:off x="468313" y="3284538"/>
            <a:ext cx="0" cy="201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1014" name="Line 14"/>
          <p:cNvSpPr>
            <a:spLocks noChangeShapeType="1"/>
          </p:cNvSpPr>
          <p:nvPr/>
        </p:nvSpPr>
        <p:spPr bwMode="auto">
          <a:xfrm>
            <a:off x="468313" y="5300663"/>
            <a:ext cx="23764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1015" name="Line 15"/>
          <p:cNvSpPr>
            <a:spLocks noChangeShapeType="1"/>
          </p:cNvSpPr>
          <p:nvPr/>
        </p:nvSpPr>
        <p:spPr bwMode="auto">
          <a:xfrm>
            <a:off x="468313" y="3716338"/>
            <a:ext cx="1873250" cy="15843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1016" name="Line 16"/>
          <p:cNvSpPr>
            <a:spLocks noChangeShapeType="1"/>
          </p:cNvSpPr>
          <p:nvPr/>
        </p:nvSpPr>
        <p:spPr bwMode="auto">
          <a:xfrm flipH="1">
            <a:off x="1476375" y="4005263"/>
            <a:ext cx="7207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1017" name="Text Box 17"/>
          <p:cNvSpPr txBox="1">
            <a:spLocks noChangeArrowheads="1"/>
          </p:cNvSpPr>
          <p:nvPr/>
        </p:nvSpPr>
        <p:spPr bwMode="auto">
          <a:xfrm>
            <a:off x="2917825" y="5084763"/>
            <a:ext cx="3365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X</a:t>
            </a:r>
          </a:p>
        </p:txBody>
      </p:sp>
      <p:sp>
        <p:nvSpPr>
          <p:cNvPr id="171018" name="Text Box 18"/>
          <p:cNvSpPr txBox="1">
            <a:spLocks noChangeArrowheads="1"/>
          </p:cNvSpPr>
          <p:nvPr/>
        </p:nvSpPr>
        <p:spPr bwMode="auto">
          <a:xfrm>
            <a:off x="250825" y="2852738"/>
            <a:ext cx="3365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Y</a:t>
            </a:r>
          </a:p>
        </p:txBody>
      </p:sp>
      <p:sp>
        <p:nvSpPr>
          <p:cNvPr id="171019" name="Text Box 19"/>
          <p:cNvSpPr txBox="1">
            <a:spLocks noChangeArrowheads="1"/>
          </p:cNvSpPr>
          <p:nvPr/>
        </p:nvSpPr>
        <p:spPr bwMode="auto">
          <a:xfrm>
            <a:off x="468313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a</a:t>
            </a:r>
          </a:p>
        </p:txBody>
      </p:sp>
      <p:sp>
        <p:nvSpPr>
          <p:cNvPr id="171020" name="Text Box 20"/>
          <p:cNvSpPr txBox="1">
            <a:spLocks noChangeArrowheads="1"/>
          </p:cNvSpPr>
          <p:nvPr/>
        </p:nvSpPr>
        <p:spPr bwMode="auto">
          <a:xfrm>
            <a:off x="971550" y="386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c</a:t>
            </a:r>
          </a:p>
        </p:txBody>
      </p:sp>
      <p:sp>
        <p:nvSpPr>
          <p:cNvPr id="171021" name="Text Box 21"/>
          <p:cNvSpPr txBox="1">
            <a:spLocks noChangeArrowheads="1"/>
          </p:cNvSpPr>
          <p:nvPr/>
        </p:nvSpPr>
        <p:spPr bwMode="auto">
          <a:xfrm>
            <a:off x="2268538" y="494188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b</a:t>
            </a:r>
          </a:p>
        </p:txBody>
      </p:sp>
      <p:sp>
        <p:nvSpPr>
          <p:cNvPr id="171022" name="Freeform 22"/>
          <p:cNvSpPr>
            <a:spLocks/>
          </p:cNvSpPr>
          <p:nvPr/>
        </p:nvSpPr>
        <p:spPr bwMode="auto">
          <a:xfrm>
            <a:off x="914400" y="4122738"/>
            <a:ext cx="14288" cy="14287"/>
          </a:xfrm>
          <a:custGeom>
            <a:avLst/>
            <a:gdLst>
              <a:gd name="T0" fmla="*/ 2147483647 w 9"/>
              <a:gd name="T1" fmla="*/ 0 h 9"/>
              <a:gd name="T2" fmla="*/ 0 w 9"/>
              <a:gd name="T3" fmla="*/ 2147483647 h 9"/>
              <a:gd name="T4" fmla="*/ 0 60000 65536"/>
              <a:gd name="T5" fmla="*/ 0 60000 65536"/>
              <a:gd name="T6" fmla="*/ 0 w 9"/>
              <a:gd name="T7" fmla="*/ 0 h 9"/>
              <a:gd name="T8" fmla="*/ 9 w 9"/>
              <a:gd name="T9" fmla="*/ 9 h 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9">
                <a:moveTo>
                  <a:pt x="9" y="0"/>
                </a:moveTo>
                <a:lnTo>
                  <a:pt x="0" y="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1023" name="Freeform 24"/>
          <p:cNvSpPr>
            <a:spLocks/>
          </p:cNvSpPr>
          <p:nvPr/>
        </p:nvSpPr>
        <p:spPr bwMode="auto">
          <a:xfrm>
            <a:off x="1763713" y="4797425"/>
            <a:ext cx="14287" cy="14288"/>
          </a:xfrm>
          <a:custGeom>
            <a:avLst/>
            <a:gdLst>
              <a:gd name="T0" fmla="*/ 2147483647 w 9"/>
              <a:gd name="T1" fmla="*/ 0 h 9"/>
              <a:gd name="T2" fmla="*/ 0 w 9"/>
              <a:gd name="T3" fmla="*/ 2147483647 h 9"/>
              <a:gd name="T4" fmla="*/ 0 60000 65536"/>
              <a:gd name="T5" fmla="*/ 0 60000 65536"/>
              <a:gd name="T6" fmla="*/ 0 w 9"/>
              <a:gd name="T7" fmla="*/ 0 h 9"/>
              <a:gd name="T8" fmla="*/ 9 w 9"/>
              <a:gd name="T9" fmla="*/ 9 h 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9">
                <a:moveTo>
                  <a:pt x="9" y="0"/>
                </a:moveTo>
                <a:lnTo>
                  <a:pt x="0" y="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1024" name="Text Box 25"/>
          <p:cNvSpPr txBox="1">
            <a:spLocks noChangeArrowheads="1"/>
          </p:cNvSpPr>
          <p:nvPr/>
        </p:nvSpPr>
        <p:spPr bwMode="auto">
          <a:xfrm>
            <a:off x="1763713" y="450850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83003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mtClean="0"/>
              <a:t>كيفية رسم خط الميزانية</a:t>
            </a:r>
            <a:endParaRPr lang="en-US" smtClean="0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525963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sz="2400" b="1" smtClean="0"/>
              <a:t>مع تحوير جبري بسيط، يمكن كتابة خط الميزانية كالآتي:</a:t>
            </a:r>
          </a:p>
          <a:p>
            <a:pPr algn="r" rtl="1" eaLnBrk="1" hangingPunct="1">
              <a:defRPr/>
            </a:pPr>
            <a:endParaRPr lang="ar-SA" sz="2400" b="1" smtClean="0"/>
          </a:p>
          <a:p>
            <a:pPr algn="r" rtl="1" eaLnBrk="1" hangingPunct="1">
              <a:defRPr/>
            </a:pPr>
            <a:endParaRPr lang="ar-SA" sz="2400" b="1" smtClean="0"/>
          </a:p>
          <a:p>
            <a:pPr algn="r" rtl="1" eaLnBrk="1" hangingPunct="1">
              <a:defRPr/>
            </a:pPr>
            <a:endParaRPr lang="ar-SA" sz="2400" b="1" smtClean="0"/>
          </a:p>
          <a:p>
            <a:pPr algn="r" rtl="1" eaLnBrk="1" hangingPunct="1">
              <a:defRPr/>
            </a:pPr>
            <a:r>
              <a:rPr lang="ar-SA" sz="2400" b="1" smtClean="0"/>
              <a:t>وهذا خط مستقيم ميله يساوي(؟؟؟)</a:t>
            </a:r>
          </a:p>
          <a:p>
            <a:pPr lvl="1" algn="r" rtl="1" eaLnBrk="1" hangingPunct="1">
              <a:defRPr/>
            </a:pPr>
            <a:r>
              <a:rPr lang="ar-SA" sz="2400" b="1" smtClean="0"/>
              <a:t>فإذا صرف المستهلك كل دخله علي ( </a:t>
            </a:r>
            <a:r>
              <a:rPr lang="en-US" sz="2400" b="1" smtClean="0"/>
              <a:t>Y</a:t>
            </a:r>
            <a:r>
              <a:rPr lang="ar-SA" sz="2400" b="1" smtClean="0"/>
              <a:t> ) كميتها تساوي (</a:t>
            </a:r>
            <a:r>
              <a:rPr lang="en-US" sz="2400" b="1" smtClean="0"/>
              <a:t>I/P</a:t>
            </a:r>
            <a:r>
              <a:rPr lang="en-US" sz="2400" b="1" baseline="-25000" smtClean="0"/>
              <a:t>y</a:t>
            </a:r>
            <a:r>
              <a:rPr lang="ar-SA" sz="2400" b="1" smtClean="0"/>
              <a:t>) </a:t>
            </a:r>
          </a:p>
          <a:p>
            <a:pPr lvl="1" algn="r" rtl="1" eaLnBrk="1" hangingPunct="1">
              <a:defRPr/>
            </a:pPr>
            <a:r>
              <a:rPr lang="ar-SA" sz="2400" b="1" smtClean="0"/>
              <a:t>وإذا صرف المستهلك كل دخله علي ( </a:t>
            </a:r>
            <a:r>
              <a:rPr lang="en-US" sz="2400" b="1" smtClean="0"/>
              <a:t>X</a:t>
            </a:r>
            <a:r>
              <a:rPr lang="ar-SA" sz="2400" b="1" smtClean="0"/>
              <a:t> ) كميتها تساوي (</a:t>
            </a:r>
            <a:r>
              <a:rPr lang="en-US" sz="2400" b="1" smtClean="0"/>
              <a:t>I/P</a:t>
            </a:r>
            <a:r>
              <a:rPr lang="en-US" sz="2400" b="1" baseline="-25000" smtClean="0"/>
              <a:t>x</a:t>
            </a:r>
            <a:r>
              <a:rPr lang="ar-SA" sz="2400" b="1" smtClean="0"/>
              <a:t>) </a:t>
            </a:r>
            <a:endParaRPr lang="en-US" sz="2400" b="1" smtClean="0"/>
          </a:p>
        </p:txBody>
      </p:sp>
      <p:graphicFrame>
        <p:nvGraphicFramePr>
          <p:cNvPr id="17203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203575" y="2349500"/>
          <a:ext cx="22098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3" imgW="1054100" imgH="508000" progId="Equation.3">
                  <p:embed/>
                </p:oleObj>
              </mc:Choice>
              <mc:Fallback>
                <p:oleObj name="Equation" r:id="rId3" imgW="10541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349500"/>
                        <a:ext cx="2209800" cy="9350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37" name="Text Box 11"/>
          <p:cNvSpPr txBox="1">
            <a:spLocks noChangeArrowheads="1"/>
          </p:cNvSpPr>
          <p:nvPr/>
        </p:nvSpPr>
        <p:spPr bwMode="auto">
          <a:xfrm>
            <a:off x="2463800" y="48895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/>
          </a:p>
        </p:txBody>
      </p:sp>
      <p:sp>
        <p:nvSpPr>
          <p:cNvPr id="172038" name="Line 13"/>
          <p:cNvSpPr>
            <a:spLocks noChangeShapeType="1"/>
          </p:cNvSpPr>
          <p:nvPr/>
        </p:nvSpPr>
        <p:spPr bwMode="auto">
          <a:xfrm flipV="1">
            <a:off x="1209675" y="4652963"/>
            <a:ext cx="0" cy="201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2039" name="Line 14"/>
          <p:cNvSpPr>
            <a:spLocks noChangeShapeType="1"/>
          </p:cNvSpPr>
          <p:nvPr/>
        </p:nvSpPr>
        <p:spPr bwMode="auto">
          <a:xfrm>
            <a:off x="1209675" y="6669088"/>
            <a:ext cx="2376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2040" name="Line 15"/>
          <p:cNvSpPr>
            <a:spLocks noChangeShapeType="1"/>
          </p:cNvSpPr>
          <p:nvPr/>
        </p:nvSpPr>
        <p:spPr bwMode="auto">
          <a:xfrm>
            <a:off x="1209675" y="5084763"/>
            <a:ext cx="1873250" cy="15843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2041" name="Text Box 17"/>
          <p:cNvSpPr txBox="1">
            <a:spLocks noChangeArrowheads="1"/>
          </p:cNvSpPr>
          <p:nvPr/>
        </p:nvSpPr>
        <p:spPr bwMode="auto">
          <a:xfrm>
            <a:off x="3659188" y="6453188"/>
            <a:ext cx="3365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X</a:t>
            </a:r>
          </a:p>
        </p:txBody>
      </p:sp>
      <p:sp>
        <p:nvSpPr>
          <p:cNvPr id="172042" name="Text Box 24"/>
          <p:cNvSpPr txBox="1">
            <a:spLocks noChangeArrowheads="1"/>
          </p:cNvSpPr>
          <p:nvPr/>
        </p:nvSpPr>
        <p:spPr bwMode="auto">
          <a:xfrm>
            <a:off x="900113" y="4292600"/>
            <a:ext cx="33655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Y</a:t>
            </a:r>
          </a:p>
        </p:txBody>
      </p:sp>
      <p:sp>
        <p:nvSpPr>
          <p:cNvPr id="172043" name="Text Box 26"/>
          <p:cNvSpPr txBox="1">
            <a:spLocks noChangeArrowheads="1"/>
          </p:cNvSpPr>
          <p:nvPr/>
        </p:nvSpPr>
        <p:spPr bwMode="auto">
          <a:xfrm>
            <a:off x="3111500" y="5897563"/>
            <a:ext cx="557213" cy="376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I/P</a:t>
            </a:r>
            <a:r>
              <a:rPr lang="en-US" altLang="ar-SA" sz="1800" b="1" baseline="-25000"/>
              <a:t>x</a:t>
            </a:r>
            <a:endParaRPr lang="en-US" altLang="ar-SA" sz="1800" b="1"/>
          </a:p>
        </p:txBody>
      </p:sp>
      <p:sp>
        <p:nvSpPr>
          <p:cNvPr id="172044" name="Text Box 27"/>
          <p:cNvSpPr txBox="1">
            <a:spLocks noChangeArrowheads="1"/>
          </p:cNvSpPr>
          <p:nvPr/>
        </p:nvSpPr>
        <p:spPr bwMode="auto">
          <a:xfrm>
            <a:off x="1547813" y="4797425"/>
            <a:ext cx="557212" cy="376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I/P</a:t>
            </a:r>
            <a:r>
              <a:rPr lang="en-US" altLang="ar-SA" sz="1800" b="1" baseline="-25000"/>
              <a:t>y</a:t>
            </a:r>
            <a:endParaRPr lang="en-US" altLang="ar-SA" sz="1800" b="1"/>
          </a:p>
        </p:txBody>
      </p:sp>
      <p:sp>
        <p:nvSpPr>
          <p:cNvPr id="172045" name="Line 28"/>
          <p:cNvSpPr>
            <a:spLocks noChangeShapeType="1"/>
          </p:cNvSpPr>
          <p:nvPr/>
        </p:nvSpPr>
        <p:spPr bwMode="auto">
          <a:xfrm flipH="1">
            <a:off x="3132138" y="6308725"/>
            <a:ext cx="144462" cy="2889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2046" name="Line 29"/>
          <p:cNvSpPr>
            <a:spLocks noChangeShapeType="1"/>
          </p:cNvSpPr>
          <p:nvPr/>
        </p:nvSpPr>
        <p:spPr bwMode="auto">
          <a:xfrm flipH="1">
            <a:off x="1258888" y="4868863"/>
            <a:ext cx="288925" cy="144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240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9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b="1" smtClean="0"/>
              <a:t>خط الميزانية وقدرة المستهلك علي الشراء</a:t>
            </a:r>
            <a:endParaRPr lang="en-US" b="1" smtClean="0"/>
          </a:p>
        </p:txBody>
      </p:sp>
      <p:sp>
        <p:nvSpPr>
          <p:cNvPr id="246800" name="Rectangle 1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2800" smtClean="0"/>
              <a:t>أي هذه النقاط في مقدور المستهلك؟ </a:t>
            </a:r>
          </a:p>
          <a:p>
            <a:pPr algn="r" rtl="1" eaLnBrk="1" hangingPunct="1">
              <a:defRPr/>
            </a:pPr>
            <a:r>
              <a:rPr lang="ar-SA" sz="2800" smtClean="0"/>
              <a:t>ماذا يحدث لخط الميزانية إذا:</a:t>
            </a:r>
          </a:p>
          <a:p>
            <a:pPr lvl="1" algn="r" rtl="1" eaLnBrk="1" hangingPunct="1">
              <a:defRPr/>
            </a:pPr>
            <a:r>
              <a:rPr lang="ar-SA" sz="2400" smtClean="0"/>
              <a:t>زاد أو قل سعر ( </a:t>
            </a:r>
            <a:r>
              <a:rPr lang="en-US" sz="2400" smtClean="0"/>
              <a:t>X</a:t>
            </a:r>
            <a:r>
              <a:rPr lang="ar-SA" sz="2400" smtClean="0"/>
              <a:t>) أو ( </a:t>
            </a:r>
            <a:r>
              <a:rPr lang="en-US" sz="2400" smtClean="0"/>
              <a:t>Y</a:t>
            </a:r>
            <a:r>
              <a:rPr lang="ar-SA" sz="2400" smtClean="0"/>
              <a:t> )؟</a:t>
            </a:r>
          </a:p>
          <a:p>
            <a:pPr lvl="1" algn="r" rtl="1" eaLnBrk="1" hangingPunct="1">
              <a:defRPr/>
            </a:pPr>
            <a:r>
              <a:rPr lang="ar-SA" sz="2400" smtClean="0"/>
              <a:t>زاد أو قل سعر السلعتين معا؟</a:t>
            </a:r>
            <a:endParaRPr lang="en-US" sz="2400" smtClean="0"/>
          </a:p>
          <a:p>
            <a:pPr algn="r" rtl="1" eaLnBrk="1" hangingPunct="1">
              <a:defRPr/>
            </a:pPr>
            <a:endParaRPr lang="en-US" sz="2800" smtClean="0"/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2463800" y="29464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/>
          </a:p>
        </p:txBody>
      </p:sp>
      <p:sp>
        <p:nvSpPr>
          <p:cNvPr id="173061" name="Line 18"/>
          <p:cNvSpPr>
            <a:spLocks noChangeShapeType="1"/>
          </p:cNvSpPr>
          <p:nvPr/>
        </p:nvSpPr>
        <p:spPr bwMode="auto">
          <a:xfrm flipV="1">
            <a:off x="993775" y="2997200"/>
            <a:ext cx="0" cy="201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3062" name="Line 19"/>
          <p:cNvSpPr>
            <a:spLocks noChangeShapeType="1"/>
          </p:cNvSpPr>
          <p:nvPr/>
        </p:nvSpPr>
        <p:spPr bwMode="auto">
          <a:xfrm>
            <a:off x="993775" y="5013325"/>
            <a:ext cx="2376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3063" name="Line 20"/>
          <p:cNvSpPr>
            <a:spLocks noChangeShapeType="1"/>
          </p:cNvSpPr>
          <p:nvPr/>
        </p:nvSpPr>
        <p:spPr bwMode="auto">
          <a:xfrm>
            <a:off x="971550" y="3429000"/>
            <a:ext cx="1873250" cy="15843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3064" name="Text Box 22"/>
          <p:cNvSpPr txBox="1">
            <a:spLocks noChangeArrowheads="1"/>
          </p:cNvSpPr>
          <p:nvPr/>
        </p:nvSpPr>
        <p:spPr bwMode="auto">
          <a:xfrm>
            <a:off x="3443288" y="4797425"/>
            <a:ext cx="33655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X</a:t>
            </a:r>
          </a:p>
        </p:txBody>
      </p:sp>
      <p:sp>
        <p:nvSpPr>
          <p:cNvPr id="173065" name="Text Box 23"/>
          <p:cNvSpPr txBox="1">
            <a:spLocks noChangeArrowheads="1"/>
          </p:cNvSpPr>
          <p:nvPr/>
        </p:nvSpPr>
        <p:spPr bwMode="auto">
          <a:xfrm>
            <a:off x="776288" y="2565400"/>
            <a:ext cx="33655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Y</a:t>
            </a:r>
          </a:p>
        </p:txBody>
      </p:sp>
      <p:sp>
        <p:nvSpPr>
          <p:cNvPr id="173066" name="Text Box 24"/>
          <p:cNvSpPr txBox="1">
            <a:spLocks noChangeArrowheads="1"/>
          </p:cNvSpPr>
          <p:nvPr/>
        </p:nvSpPr>
        <p:spPr bwMode="auto">
          <a:xfrm>
            <a:off x="993775" y="31416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a</a:t>
            </a:r>
          </a:p>
        </p:txBody>
      </p:sp>
      <p:sp>
        <p:nvSpPr>
          <p:cNvPr id="173067" name="Text Box 25"/>
          <p:cNvSpPr txBox="1">
            <a:spLocks noChangeArrowheads="1"/>
          </p:cNvSpPr>
          <p:nvPr/>
        </p:nvSpPr>
        <p:spPr bwMode="auto">
          <a:xfrm>
            <a:off x="1497013" y="35734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c</a:t>
            </a:r>
          </a:p>
        </p:txBody>
      </p:sp>
      <p:sp>
        <p:nvSpPr>
          <p:cNvPr id="173068" name="Text Box 26"/>
          <p:cNvSpPr txBox="1">
            <a:spLocks noChangeArrowheads="1"/>
          </p:cNvSpPr>
          <p:nvPr/>
        </p:nvSpPr>
        <p:spPr bwMode="auto">
          <a:xfrm>
            <a:off x="2794000" y="465455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b</a:t>
            </a:r>
          </a:p>
        </p:txBody>
      </p:sp>
      <p:sp>
        <p:nvSpPr>
          <p:cNvPr id="173069" name="Freeform 27"/>
          <p:cNvSpPr>
            <a:spLocks/>
          </p:cNvSpPr>
          <p:nvPr/>
        </p:nvSpPr>
        <p:spPr bwMode="auto">
          <a:xfrm>
            <a:off x="1439863" y="3835400"/>
            <a:ext cx="14287" cy="14288"/>
          </a:xfrm>
          <a:custGeom>
            <a:avLst/>
            <a:gdLst>
              <a:gd name="T0" fmla="*/ 2147483647 w 9"/>
              <a:gd name="T1" fmla="*/ 0 h 9"/>
              <a:gd name="T2" fmla="*/ 0 w 9"/>
              <a:gd name="T3" fmla="*/ 2147483647 h 9"/>
              <a:gd name="T4" fmla="*/ 0 60000 65536"/>
              <a:gd name="T5" fmla="*/ 0 60000 65536"/>
              <a:gd name="T6" fmla="*/ 0 w 9"/>
              <a:gd name="T7" fmla="*/ 0 h 9"/>
              <a:gd name="T8" fmla="*/ 9 w 9"/>
              <a:gd name="T9" fmla="*/ 9 h 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9">
                <a:moveTo>
                  <a:pt x="9" y="0"/>
                </a:moveTo>
                <a:lnTo>
                  <a:pt x="0" y="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3070" name="Text Box 29"/>
          <p:cNvSpPr txBox="1">
            <a:spLocks noChangeArrowheads="1"/>
          </p:cNvSpPr>
          <p:nvPr/>
        </p:nvSpPr>
        <p:spPr bwMode="auto">
          <a:xfrm>
            <a:off x="2339975" y="3357563"/>
            <a:ext cx="260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f</a:t>
            </a:r>
          </a:p>
        </p:txBody>
      </p:sp>
      <p:sp>
        <p:nvSpPr>
          <p:cNvPr id="173071" name="Freeform 30"/>
          <p:cNvSpPr>
            <a:spLocks/>
          </p:cNvSpPr>
          <p:nvPr/>
        </p:nvSpPr>
        <p:spPr bwMode="auto">
          <a:xfrm>
            <a:off x="1187450" y="4076700"/>
            <a:ext cx="14288" cy="14288"/>
          </a:xfrm>
          <a:custGeom>
            <a:avLst/>
            <a:gdLst>
              <a:gd name="T0" fmla="*/ 2147483647 w 9"/>
              <a:gd name="T1" fmla="*/ 0 h 9"/>
              <a:gd name="T2" fmla="*/ 0 w 9"/>
              <a:gd name="T3" fmla="*/ 2147483647 h 9"/>
              <a:gd name="T4" fmla="*/ 0 60000 65536"/>
              <a:gd name="T5" fmla="*/ 0 60000 65536"/>
              <a:gd name="T6" fmla="*/ 0 w 9"/>
              <a:gd name="T7" fmla="*/ 0 h 9"/>
              <a:gd name="T8" fmla="*/ 9 w 9"/>
              <a:gd name="T9" fmla="*/ 9 h 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9">
                <a:moveTo>
                  <a:pt x="9" y="0"/>
                </a:moveTo>
                <a:lnTo>
                  <a:pt x="0" y="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3072" name="Freeform 31"/>
          <p:cNvSpPr>
            <a:spLocks/>
          </p:cNvSpPr>
          <p:nvPr/>
        </p:nvSpPr>
        <p:spPr bwMode="auto">
          <a:xfrm>
            <a:off x="1763713" y="4581525"/>
            <a:ext cx="14287" cy="14288"/>
          </a:xfrm>
          <a:custGeom>
            <a:avLst/>
            <a:gdLst>
              <a:gd name="T0" fmla="*/ 2147483647 w 9"/>
              <a:gd name="T1" fmla="*/ 0 h 9"/>
              <a:gd name="T2" fmla="*/ 0 w 9"/>
              <a:gd name="T3" fmla="*/ 2147483647 h 9"/>
              <a:gd name="T4" fmla="*/ 0 60000 65536"/>
              <a:gd name="T5" fmla="*/ 0 60000 65536"/>
              <a:gd name="T6" fmla="*/ 0 w 9"/>
              <a:gd name="T7" fmla="*/ 0 h 9"/>
              <a:gd name="T8" fmla="*/ 9 w 9"/>
              <a:gd name="T9" fmla="*/ 9 h 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9">
                <a:moveTo>
                  <a:pt x="9" y="0"/>
                </a:moveTo>
                <a:lnTo>
                  <a:pt x="0" y="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3073" name="Freeform 32"/>
          <p:cNvSpPr>
            <a:spLocks/>
          </p:cNvSpPr>
          <p:nvPr/>
        </p:nvSpPr>
        <p:spPr bwMode="auto">
          <a:xfrm>
            <a:off x="2339975" y="3644900"/>
            <a:ext cx="14288" cy="14288"/>
          </a:xfrm>
          <a:custGeom>
            <a:avLst/>
            <a:gdLst>
              <a:gd name="T0" fmla="*/ 2147483647 w 9"/>
              <a:gd name="T1" fmla="*/ 0 h 9"/>
              <a:gd name="T2" fmla="*/ 0 w 9"/>
              <a:gd name="T3" fmla="*/ 2147483647 h 9"/>
              <a:gd name="T4" fmla="*/ 0 60000 65536"/>
              <a:gd name="T5" fmla="*/ 0 60000 65536"/>
              <a:gd name="T6" fmla="*/ 0 w 9"/>
              <a:gd name="T7" fmla="*/ 0 h 9"/>
              <a:gd name="T8" fmla="*/ 9 w 9"/>
              <a:gd name="T9" fmla="*/ 9 h 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9">
                <a:moveTo>
                  <a:pt x="9" y="0"/>
                </a:moveTo>
                <a:lnTo>
                  <a:pt x="0" y="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3074" name="Text Box 33"/>
          <p:cNvSpPr txBox="1">
            <a:spLocks noChangeArrowheads="1"/>
          </p:cNvSpPr>
          <p:nvPr/>
        </p:nvSpPr>
        <p:spPr bwMode="auto">
          <a:xfrm>
            <a:off x="1763713" y="429260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</a:p>
        </p:txBody>
      </p:sp>
      <p:sp>
        <p:nvSpPr>
          <p:cNvPr id="173075" name="Text Box 34"/>
          <p:cNvSpPr txBox="1">
            <a:spLocks noChangeArrowheads="1"/>
          </p:cNvSpPr>
          <p:nvPr/>
        </p:nvSpPr>
        <p:spPr bwMode="auto">
          <a:xfrm>
            <a:off x="1187450" y="39338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e</a:t>
            </a:r>
          </a:p>
        </p:txBody>
      </p:sp>
      <p:sp>
        <p:nvSpPr>
          <p:cNvPr id="173076" name="Freeform 35"/>
          <p:cNvSpPr>
            <a:spLocks/>
          </p:cNvSpPr>
          <p:nvPr/>
        </p:nvSpPr>
        <p:spPr bwMode="auto">
          <a:xfrm>
            <a:off x="973138" y="3598863"/>
            <a:ext cx="144462" cy="334962"/>
          </a:xfrm>
          <a:custGeom>
            <a:avLst/>
            <a:gdLst>
              <a:gd name="T0" fmla="*/ 2147483647 w 91"/>
              <a:gd name="T1" fmla="*/ 0 h 211"/>
              <a:gd name="T2" fmla="*/ 0 w 91"/>
              <a:gd name="T3" fmla="*/ 2147483647 h 211"/>
              <a:gd name="T4" fmla="*/ 0 60000 65536"/>
              <a:gd name="T5" fmla="*/ 0 60000 65536"/>
              <a:gd name="T6" fmla="*/ 0 w 91"/>
              <a:gd name="T7" fmla="*/ 0 h 211"/>
              <a:gd name="T8" fmla="*/ 91 w 91"/>
              <a:gd name="T9" fmla="*/ 211 h 2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" h="211">
                <a:moveTo>
                  <a:pt x="91" y="0"/>
                </a:moveTo>
                <a:lnTo>
                  <a:pt x="0" y="21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3077" name="Freeform 36"/>
          <p:cNvSpPr>
            <a:spLocks/>
          </p:cNvSpPr>
          <p:nvPr/>
        </p:nvSpPr>
        <p:spPr bwMode="auto">
          <a:xfrm>
            <a:off x="973138" y="3759200"/>
            <a:ext cx="333375" cy="508000"/>
          </a:xfrm>
          <a:custGeom>
            <a:avLst/>
            <a:gdLst>
              <a:gd name="T0" fmla="*/ 2147483647 w 210"/>
              <a:gd name="T1" fmla="*/ 0 h 320"/>
              <a:gd name="T2" fmla="*/ 0 w 210"/>
              <a:gd name="T3" fmla="*/ 2147483647 h 320"/>
              <a:gd name="T4" fmla="*/ 0 60000 65536"/>
              <a:gd name="T5" fmla="*/ 0 60000 65536"/>
              <a:gd name="T6" fmla="*/ 0 w 210"/>
              <a:gd name="T7" fmla="*/ 0 h 320"/>
              <a:gd name="T8" fmla="*/ 210 w 210"/>
              <a:gd name="T9" fmla="*/ 320 h 3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0" h="320">
                <a:moveTo>
                  <a:pt x="210" y="0"/>
                </a:moveTo>
                <a:lnTo>
                  <a:pt x="0" y="32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3078" name="Freeform 37"/>
          <p:cNvSpPr>
            <a:spLocks/>
          </p:cNvSpPr>
          <p:nvPr/>
        </p:nvSpPr>
        <p:spPr bwMode="auto">
          <a:xfrm>
            <a:off x="987425" y="3933825"/>
            <a:ext cx="522288" cy="900113"/>
          </a:xfrm>
          <a:custGeom>
            <a:avLst/>
            <a:gdLst>
              <a:gd name="T0" fmla="*/ 2147483647 w 329"/>
              <a:gd name="T1" fmla="*/ 0 h 567"/>
              <a:gd name="T2" fmla="*/ 0 w 329"/>
              <a:gd name="T3" fmla="*/ 2147483647 h 567"/>
              <a:gd name="T4" fmla="*/ 0 60000 65536"/>
              <a:gd name="T5" fmla="*/ 0 60000 65536"/>
              <a:gd name="T6" fmla="*/ 0 w 329"/>
              <a:gd name="T7" fmla="*/ 0 h 567"/>
              <a:gd name="T8" fmla="*/ 329 w 329"/>
              <a:gd name="T9" fmla="*/ 567 h 5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9" h="567">
                <a:moveTo>
                  <a:pt x="329" y="0"/>
                </a:moveTo>
                <a:lnTo>
                  <a:pt x="0" y="56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3079" name="Freeform 38"/>
          <p:cNvSpPr>
            <a:spLocks/>
          </p:cNvSpPr>
          <p:nvPr/>
        </p:nvSpPr>
        <p:spPr bwMode="auto">
          <a:xfrm>
            <a:off x="1089025" y="4049713"/>
            <a:ext cx="565150" cy="957262"/>
          </a:xfrm>
          <a:custGeom>
            <a:avLst/>
            <a:gdLst>
              <a:gd name="T0" fmla="*/ 2147483647 w 356"/>
              <a:gd name="T1" fmla="*/ 0 h 603"/>
              <a:gd name="T2" fmla="*/ 0 w 356"/>
              <a:gd name="T3" fmla="*/ 2147483647 h 603"/>
              <a:gd name="T4" fmla="*/ 0 60000 65536"/>
              <a:gd name="T5" fmla="*/ 0 60000 65536"/>
              <a:gd name="T6" fmla="*/ 0 w 356"/>
              <a:gd name="T7" fmla="*/ 0 h 603"/>
              <a:gd name="T8" fmla="*/ 356 w 356"/>
              <a:gd name="T9" fmla="*/ 603 h 60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6" h="603">
                <a:moveTo>
                  <a:pt x="356" y="0"/>
                </a:moveTo>
                <a:lnTo>
                  <a:pt x="0" y="60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3080" name="Freeform 39"/>
          <p:cNvSpPr>
            <a:spLocks/>
          </p:cNvSpPr>
          <p:nvPr/>
        </p:nvSpPr>
        <p:spPr bwMode="auto">
          <a:xfrm>
            <a:off x="1233488" y="4149725"/>
            <a:ext cx="603250" cy="871538"/>
          </a:xfrm>
          <a:custGeom>
            <a:avLst/>
            <a:gdLst>
              <a:gd name="T0" fmla="*/ 2147483647 w 380"/>
              <a:gd name="T1" fmla="*/ 0 h 549"/>
              <a:gd name="T2" fmla="*/ 0 w 380"/>
              <a:gd name="T3" fmla="*/ 2147483647 h 549"/>
              <a:gd name="T4" fmla="*/ 0 60000 65536"/>
              <a:gd name="T5" fmla="*/ 0 60000 65536"/>
              <a:gd name="T6" fmla="*/ 0 w 380"/>
              <a:gd name="T7" fmla="*/ 0 h 549"/>
              <a:gd name="T8" fmla="*/ 380 w 380"/>
              <a:gd name="T9" fmla="*/ 549 h 54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0" h="549">
                <a:moveTo>
                  <a:pt x="380" y="0"/>
                </a:moveTo>
                <a:lnTo>
                  <a:pt x="0" y="54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3081" name="Freeform 40"/>
          <p:cNvSpPr>
            <a:spLocks/>
          </p:cNvSpPr>
          <p:nvPr/>
        </p:nvSpPr>
        <p:spPr bwMode="auto">
          <a:xfrm>
            <a:off x="1403350" y="4281488"/>
            <a:ext cx="498475" cy="731837"/>
          </a:xfrm>
          <a:custGeom>
            <a:avLst/>
            <a:gdLst>
              <a:gd name="T0" fmla="*/ 2147483647 w 314"/>
              <a:gd name="T1" fmla="*/ 0 h 461"/>
              <a:gd name="T2" fmla="*/ 0 w 314"/>
              <a:gd name="T3" fmla="*/ 2147483647 h 461"/>
              <a:gd name="T4" fmla="*/ 0 60000 65536"/>
              <a:gd name="T5" fmla="*/ 0 60000 65536"/>
              <a:gd name="T6" fmla="*/ 0 w 314"/>
              <a:gd name="T7" fmla="*/ 0 h 461"/>
              <a:gd name="T8" fmla="*/ 314 w 314"/>
              <a:gd name="T9" fmla="*/ 461 h 46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4" h="461">
                <a:moveTo>
                  <a:pt x="314" y="0"/>
                </a:moveTo>
                <a:lnTo>
                  <a:pt x="0" y="46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3082" name="Freeform 41"/>
          <p:cNvSpPr>
            <a:spLocks/>
          </p:cNvSpPr>
          <p:nvPr/>
        </p:nvSpPr>
        <p:spPr bwMode="auto">
          <a:xfrm>
            <a:off x="1611313" y="4368800"/>
            <a:ext cx="434975" cy="652463"/>
          </a:xfrm>
          <a:custGeom>
            <a:avLst/>
            <a:gdLst>
              <a:gd name="T0" fmla="*/ 2147483647 w 274"/>
              <a:gd name="T1" fmla="*/ 0 h 411"/>
              <a:gd name="T2" fmla="*/ 0 w 274"/>
              <a:gd name="T3" fmla="*/ 2147483647 h 411"/>
              <a:gd name="T4" fmla="*/ 0 60000 65536"/>
              <a:gd name="T5" fmla="*/ 0 60000 65536"/>
              <a:gd name="T6" fmla="*/ 0 w 274"/>
              <a:gd name="T7" fmla="*/ 0 h 411"/>
              <a:gd name="T8" fmla="*/ 274 w 274"/>
              <a:gd name="T9" fmla="*/ 411 h 4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4" h="411">
                <a:moveTo>
                  <a:pt x="274" y="0"/>
                </a:moveTo>
                <a:lnTo>
                  <a:pt x="0" y="41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3083" name="Freeform 42"/>
          <p:cNvSpPr>
            <a:spLocks/>
          </p:cNvSpPr>
          <p:nvPr/>
        </p:nvSpPr>
        <p:spPr bwMode="auto">
          <a:xfrm>
            <a:off x="1909763" y="4572000"/>
            <a:ext cx="384175" cy="441325"/>
          </a:xfrm>
          <a:custGeom>
            <a:avLst/>
            <a:gdLst>
              <a:gd name="T0" fmla="*/ 2147483647 w 242"/>
              <a:gd name="T1" fmla="*/ 0 h 278"/>
              <a:gd name="T2" fmla="*/ 0 w 242"/>
              <a:gd name="T3" fmla="*/ 2147483647 h 278"/>
              <a:gd name="T4" fmla="*/ 0 60000 65536"/>
              <a:gd name="T5" fmla="*/ 0 60000 65536"/>
              <a:gd name="T6" fmla="*/ 0 w 242"/>
              <a:gd name="T7" fmla="*/ 0 h 278"/>
              <a:gd name="T8" fmla="*/ 242 w 242"/>
              <a:gd name="T9" fmla="*/ 278 h 2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278">
                <a:moveTo>
                  <a:pt x="242" y="0"/>
                </a:moveTo>
                <a:lnTo>
                  <a:pt x="0" y="27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3084" name="Line 43"/>
          <p:cNvSpPr>
            <a:spLocks noChangeShapeType="1"/>
          </p:cNvSpPr>
          <p:nvPr/>
        </p:nvSpPr>
        <p:spPr bwMode="auto">
          <a:xfrm flipH="1">
            <a:off x="2124075" y="4652963"/>
            <a:ext cx="28733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3085" name="Line 44"/>
          <p:cNvSpPr>
            <a:spLocks noChangeShapeType="1"/>
          </p:cNvSpPr>
          <p:nvPr/>
        </p:nvSpPr>
        <p:spPr bwMode="auto">
          <a:xfrm flipH="1">
            <a:off x="2411413" y="4797425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3086" name="Line 45"/>
          <p:cNvSpPr>
            <a:spLocks noChangeShapeType="1"/>
          </p:cNvSpPr>
          <p:nvPr/>
        </p:nvSpPr>
        <p:spPr bwMode="auto">
          <a:xfrm flipH="1">
            <a:off x="1763713" y="4437063"/>
            <a:ext cx="3603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10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mtClean="0"/>
              <a:t>ماذا يحدث عند تغير الأسعار</a:t>
            </a:r>
            <a:endParaRPr lang="en-US" smtClean="0"/>
          </a:p>
        </p:txBody>
      </p:sp>
      <p:sp>
        <p:nvSpPr>
          <p:cNvPr id="248839" name="Rectangle 7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2400" smtClean="0"/>
              <a:t>باعتبار أن خطوط الميزانية الخضراء في الشكلين (1) و (2) تمثل الأصل.  أي خط يمثل:</a:t>
            </a:r>
          </a:p>
          <a:p>
            <a:pPr algn="r" rtl="1" eaLnBrk="1" hangingPunct="1">
              <a:defRPr/>
            </a:pPr>
            <a:r>
              <a:rPr lang="ar-SA" sz="2000" smtClean="0"/>
              <a:t>زيادة في سعر (</a:t>
            </a:r>
            <a:r>
              <a:rPr lang="en-US" sz="2000" smtClean="0"/>
              <a:t>X</a:t>
            </a:r>
            <a:r>
              <a:rPr lang="ar-SA" sz="2000" smtClean="0"/>
              <a:t>)؟</a:t>
            </a:r>
          </a:p>
          <a:p>
            <a:pPr algn="r" rtl="1" eaLnBrk="1" hangingPunct="1">
              <a:defRPr/>
            </a:pPr>
            <a:r>
              <a:rPr lang="ar-SA" sz="2000" smtClean="0"/>
              <a:t>زيادة في سعر (</a:t>
            </a:r>
            <a:r>
              <a:rPr lang="en-US" sz="2000" smtClean="0"/>
              <a:t>Y</a:t>
            </a:r>
            <a:r>
              <a:rPr lang="ar-SA" sz="2000" smtClean="0"/>
              <a:t>)؟</a:t>
            </a:r>
          </a:p>
          <a:p>
            <a:pPr algn="r" rtl="1" eaLnBrk="1" hangingPunct="1">
              <a:defRPr/>
            </a:pPr>
            <a:r>
              <a:rPr lang="ar-SA" sz="2000" smtClean="0"/>
              <a:t>نقص في سعر (</a:t>
            </a:r>
            <a:r>
              <a:rPr lang="en-US" sz="2000" smtClean="0"/>
              <a:t>X</a:t>
            </a:r>
            <a:r>
              <a:rPr lang="ar-SA" sz="2000" smtClean="0"/>
              <a:t>)؟</a:t>
            </a:r>
          </a:p>
          <a:p>
            <a:pPr algn="r" rtl="1" eaLnBrk="1" hangingPunct="1">
              <a:defRPr/>
            </a:pPr>
            <a:r>
              <a:rPr lang="ar-SA" sz="2000" smtClean="0"/>
              <a:t>نقص في سعر (</a:t>
            </a:r>
            <a:r>
              <a:rPr lang="en-US" sz="2000" smtClean="0"/>
              <a:t>Y</a:t>
            </a:r>
            <a:r>
              <a:rPr lang="ar-SA" sz="2000" smtClean="0"/>
              <a:t>)؟</a:t>
            </a:r>
          </a:p>
          <a:p>
            <a:pPr algn="r" rtl="1" eaLnBrk="1" hangingPunct="1">
              <a:defRPr/>
            </a:pPr>
            <a:r>
              <a:rPr lang="ar-SA" sz="2000" smtClean="0"/>
              <a:t>زيادة في سعر السلعتين معا؟</a:t>
            </a:r>
          </a:p>
          <a:p>
            <a:pPr algn="r" rtl="1" eaLnBrk="1" hangingPunct="1">
              <a:defRPr/>
            </a:pPr>
            <a:r>
              <a:rPr lang="ar-SA" sz="2000" smtClean="0"/>
              <a:t>نقص في سعر السلعتين معا؟</a:t>
            </a:r>
            <a:endParaRPr lang="en-US" sz="2000" smtClean="0"/>
          </a:p>
          <a:p>
            <a:pPr algn="r" rtl="1" eaLnBrk="1" hangingPunct="1">
              <a:defRPr/>
            </a:pPr>
            <a:r>
              <a:rPr lang="ar-SA" sz="2000" smtClean="0"/>
              <a:t>زيادة في دخل المستهلك؟</a:t>
            </a:r>
          </a:p>
          <a:p>
            <a:pPr algn="r" rtl="1" eaLnBrk="1" hangingPunct="1">
              <a:defRPr/>
            </a:pPr>
            <a:r>
              <a:rPr lang="ar-SA" sz="2000" smtClean="0"/>
              <a:t>نقصان في دخل المستهلك؟</a:t>
            </a:r>
          </a:p>
          <a:p>
            <a:pPr algn="r" rtl="1" eaLnBrk="1" hangingPunct="1">
              <a:defRPr/>
            </a:pPr>
            <a:endParaRPr lang="en-US" sz="2400" smtClean="0"/>
          </a:p>
        </p:txBody>
      </p:sp>
      <p:sp>
        <p:nvSpPr>
          <p:cNvPr id="174084" name="Text Box 8"/>
          <p:cNvSpPr txBox="1">
            <a:spLocks noChangeArrowheads="1"/>
          </p:cNvSpPr>
          <p:nvPr/>
        </p:nvSpPr>
        <p:spPr bwMode="auto">
          <a:xfrm>
            <a:off x="1958975" y="43132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/>
          </a:p>
        </p:txBody>
      </p:sp>
      <p:sp>
        <p:nvSpPr>
          <p:cNvPr id="174085" name="Freeform 9"/>
          <p:cNvSpPr>
            <a:spLocks/>
          </p:cNvSpPr>
          <p:nvPr/>
        </p:nvSpPr>
        <p:spPr bwMode="auto">
          <a:xfrm>
            <a:off x="696913" y="3860800"/>
            <a:ext cx="7937" cy="2232025"/>
          </a:xfrm>
          <a:custGeom>
            <a:avLst/>
            <a:gdLst>
              <a:gd name="T0" fmla="*/ 2147483647 w 5"/>
              <a:gd name="T1" fmla="*/ 2147483647 h 1406"/>
              <a:gd name="T2" fmla="*/ 0 w 5"/>
              <a:gd name="T3" fmla="*/ 0 h 1406"/>
              <a:gd name="T4" fmla="*/ 0 60000 65536"/>
              <a:gd name="T5" fmla="*/ 0 60000 65536"/>
              <a:gd name="T6" fmla="*/ 0 w 5"/>
              <a:gd name="T7" fmla="*/ 0 h 1406"/>
              <a:gd name="T8" fmla="*/ 5 w 5"/>
              <a:gd name="T9" fmla="*/ 1406 h 140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1406">
                <a:moveTo>
                  <a:pt x="5" y="1406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4086" name="Freeform 10"/>
          <p:cNvSpPr>
            <a:spLocks/>
          </p:cNvSpPr>
          <p:nvPr/>
        </p:nvSpPr>
        <p:spPr bwMode="auto">
          <a:xfrm>
            <a:off x="704850" y="6092825"/>
            <a:ext cx="3141663" cy="3175"/>
          </a:xfrm>
          <a:custGeom>
            <a:avLst/>
            <a:gdLst>
              <a:gd name="T0" fmla="*/ 0 w 1979"/>
              <a:gd name="T1" fmla="*/ 0 h 2"/>
              <a:gd name="T2" fmla="*/ 2147483647 w 1979"/>
              <a:gd name="T3" fmla="*/ 2147483647 h 2"/>
              <a:gd name="T4" fmla="*/ 0 60000 65536"/>
              <a:gd name="T5" fmla="*/ 0 60000 65536"/>
              <a:gd name="T6" fmla="*/ 0 w 1979"/>
              <a:gd name="T7" fmla="*/ 0 h 2"/>
              <a:gd name="T8" fmla="*/ 1979 w 1979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79" h="2">
                <a:moveTo>
                  <a:pt x="0" y="0"/>
                </a:moveTo>
                <a:lnTo>
                  <a:pt x="1979" y="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4087" name="Line 11"/>
          <p:cNvSpPr>
            <a:spLocks noChangeShapeType="1"/>
          </p:cNvSpPr>
          <p:nvPr/>
        </p:nvSpPr>
        <p:spPr bwMode="auto">
          <a:xfrm>
            <a:off x="704850" y="4508500"/>
            <a:ext cx="1873250" cy="15843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4088" name="Text Box 12"/>
          <p:cNvSpPr txBox="1">
            <a:spLocks noChangeArrowheads="1"/>
          </p:cNvSpPr>
          <p:nvPr/>
        </p:nvSpPr>
        <p:spPr bwMode="auto">
          <a:xfrm>
            <a:off x="3995738" y="5876925"/>
            <a:ext cx="33655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X</a:t>
            </a:r>
          </a:p>
        </p:txBody>
      </p:sp>
      <p:sp>
        <p:nvSpPr>
          <p:cNvPr id="174089" name="Text Box 13"/>
          <p:cNvSpPr txBox="1">
            <a:spLocks noChangeArrowheads="1"/>
          </p:cNvSpPr>
          <p:nvPr/>
        </p:nvSpPr>
        <p:spPr bwMode="auto">
          <a:xfrm>
            <a:off x="0" y="3357563"/>
            <a:ext cx="3365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Y</a:t>
            </a:r>
          </a:p>
        </p:txBody>
      </p:sp>
      <p:sp>
        <p:nvSpPr>
          <p:cNvPr id="174090" name="Text Box 15"/>
          <p:cNvSpPr txBox="1">
            <a:spLocks noChangeArrowheads="1"/>
          </p:cNvSpPr>
          <p:nvPr/>
        </p:nvSpPr>
        <p:spPr bwMode="auto">
          <a:xfrm>
            <a:off x="1692275" y="4221163"/>
            <a:ext cx="320675" cy="376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2</a:t>
            </a:r>
            <a:endParaRPr lang="en-US" altLang="ar-SA" sz="1800" b="1"/>
          </a:p>
        </p:txBody>
      </p:sp>
      <p:sp>
        <p:nvSpPr>
          <p:cNvPr id="174091" name="Text Box 18"/>
          <p:cNvSpPr txBox="1">
            <a:spLocks noChangeArrowheads="1"/>
          </p:cNvSpPr>
          <p:nvPr/>
        </p:nvSpPr>
        <p:spPr bwMode="auto">
          <a:xfrm>
            <a:off x="1958975" y="19383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/>
          </a:p>
        </p:txBody>
      </p:sp>
      <p:sp>
        <p:nvSpPr>
          <p:cNvPr id="174092" name="Freeform 19"/>
          <p:cNvSpPr>
            <a:spLocks/>
          </p:cNvSpPr>
          <p:nvPr/>
        </p:nvSpPr>
        <p:spPr bwMode="auto">
          <a:xfrm>
            <a:off x="704850" y="812800"/>
            <a:ext cx="20638" cy="2905125"/>
          </a:xfrm>
          <a:custGeom>
            <a:avLst/>
            <a:gdLst>
              <a:gd name="T0" fmla="*/ 0 w 13"/>
              <a:gd name="T1" fmla="*/ 2147483647 h 1830"/>
              <a:gd name="T2" fmla="*/ 2147483647 w 13"/>
              <a:gd name="T3" fmla="*/ 0 h 1830"/>
              <a:gd name="T4" fmla="*/ 0 60000 65536"/>
              <a:gd name="T5" fmla="*/ 0 60000 65536"/>
              <a:gd name="T6" fmla="*/ 0 w 13"/>
              <a:gd name="T7" fmla="*/ 0 h 1830"/>
              <a:gd name="T8" fmla="*/ 13 w 13"/>
              <a:gd name="T9" fmla="*/ 1830 h 18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" h="1830">
                <a:moveTo>
                  <a:pt x="0" y="1830"/>
                </a:moveTo>
                <a:lnTo>
                  <a:pt x="13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4093" name="Line 20"/>
          <p:cNvSpPr>
            <a:spLocks noChangeShapeType="1"/>
          </p:cNvSpPr>
          <p:nvPr/>
        </p:nvSpPr>
        <p:spPr bwMode="auto">
          <a:xfrm>
            <a:off x="704850" y="3717925"/>
            <a:ext cx="2376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4094" name="Freeform 21"/>
          <p:cNvSpPr>
            <a:spLocks/>
          </p:cNvSpPr>
          <p:nvPr/>
        </p:nvSpPr>
        <p:spPr bwMode="auto">
          <a:xfrm>
            <a:off x="696913" y="1958975"/>
            <a:ext cx="1881187" cy="1758950"/>
          </a:xfrm>
          <a:custGeom>
            <a:avLst/>
            <a:gdLst>
              <a:gd name="T0" fmla="*/ 0 w 1185"/>
              <a:gd name="T1" fmla="*/ 0 h 1108"/>
              <a:gd name="T2" fmla="*/ 2147483647 w 1185"/>
              <a:gd name="T3" fmla="*/ 2147483647 h 1108"/>
              <a:gd name="T4" fmla="*/ 0 60000 65536"/>
              <a:gd name="T5" fmla="*/ 0 60000 65536"/>
              <a:gd name="T6" fmla="*/ 0 w 1185"/>
              <a:gd name="T7" fmla="*/ 0 h 1108"/>
              <a:gd name="T8" fmla="*/ 1185 w 1185"/>
              <a:gd name="T9" fmla="*/ 1108 h 11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85" h="1108">
                <a:moveTo>
                  <a:pt x="0" y="0"/>
                </a:moveTo>
                <a:lnTo>
                  <a:pt x="1185" y="1108"/>
                </a:lnTo>
              </a:path>
            </a:pathLst>
          </a:custGeom>
          <a:noFill/>
          <a:ln w="38100">
            <a:solidFill>
              <a:schemeClr val="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4095" name="Text Box 22"/>
          <p:cNvSpPr txBox="1">
            <a:spLocks noChangeArrowheads="1"/>
          </p:cNvSpPr>
          <p:nvPr/>
        </p:nvSpPr>
        <p:spPr bwMode="auto">
          <a:xfrm>
            <a:off x="3154363" y="3502025"/>
            <a:ext cx="33655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X</a:t>
            </a:r>
          </a:p>
        </p:txBody>
      </p:sp>
      <p:sp>
        <p:nvSpPr>
          <p:cNvPr id="174096" name="Text Box 23"/>
          <p:cNvSpPr txBox="1">
            <a:spLocks noChangeArrowheads="1"/>
          </p:cNvSpPr>
          <p:nvPr/>
        </p:nvSpPr>
        <p:spPr bwMode="auto">
          <a:xfrm>
            <a:off x="539750" y="333375"/>
            <a:ext cx="33655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Y</a:t>
            </a:r>
          </a:p>
        </p:txBody>
      </p:sp>
      <p:sp>
        <p:nvSpPr>
          <p:cNvPr id="174097" name="Text Box 25"/>
          <p:cNvSpPr txBox="1">
            <a:spLocks noChangeArrowheads="1"/>
          </p:cNvSpPr>
          <p:nvPr/>
        </p:nvSpPr>
        <p:spPr bwMode="auto">
          <a:xfrm>
            <a:off x="1908175" y="1557338"/>
            <a:ext cx="320675" cy="376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1</a:t>
            </a:r>
            <a:endParaRPr lang="en-US" altLang="ar-SA" sz="1800" b="1"/>
          </a:p>
        </p:txBody>
      </p:sp>
      <p:sp>
        <p:nvSpPr>
          <p:cNvPr id="174099" name="Freeform 29"/>
          <p:cNvSpPr>
            <a:spLocks/>
          </p:cNvSpPr>
          <p:nvPr/>
        </p:nvSpPr>
        <p:spPr bwMode="auto">
          <a:xfrm>
            <a:off x="711200" y="1103313"/>
            <a:ext cx="1846263" cy="2613025"/>
          </a:xfrm>
          <a:custGeom>
            <a:avLst/>
            <a:gdLst>
              <a:gd name="T0" fmla="*/ 2147483647 w 1163"/>
              <a:gd name="T1" fmla="*/ 2147483647 h 1646"/>
              <a:gd name="T2" fmla="*/ 0 w 1163"/>
              <a:gd name="T3" fmla="*/ 0 h 1646"/>
              <a:gd name="T4" fmla="*/ 0 60000 65536"/>
              <a:gd name="T5" fmla="*/ 0 60000 65536"/>
              <a:gd name="T6" fmla="*/ 0 w 1163"/>
              <a:gd name="T7" fmla="*/ 0 h 1646"/>
              <a:gd name="T8" fmla="*/ 1163 w 1163"/>
              <a:gd name="T9" fmla="*/ 1646 h 16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63" h="1646">
                <a:moveTo>
                  <a:pt x="1163" y="1646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4100" name="Freeform 30"/>
          <p:cNvSpPr>
            <a:spLocks/>
          </p:cNvSpPr>
          <p:nvPr/>
        </p:nvSpPr>
        <p:spPr bwMode="auto">
          <a:xfrm>
            <a:off x="1042988" y="2060575"/>
            <a:ext cx="349250" cy="271463"/>
          </a:xfrm>
          <a:custGeom>
            <a:avLst/>
            <a:gdLst>
              <a:gd name="T0" fmla="*/ 0 w 220"/>
              <a:gd name="T1" fmla="*/ 2147483647 h 171"/>
              <a:gd name="T2" fmla="*/ 2147483647 w 220"/>
              <a:gd name="T3" fmla="*/ 0 h 171"/>
              <a:gd name="T4" fmla="*/ 0 60000 65536"/>
              <a:gd name="T5" fmla="*/ 0 60000 65536"/>
              <a:gd name="T6" fmla="*/ 0 w 220"/>
              <a:gd name="T7" fmla="*/ 0 h 171"/>
              <a:gd name="T8" fmla="*/ 220 w 220"/>
              <a:gd name="T9" fmla="*/ 171 h 1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0" h="171">
                <a:moveTo>
                  <a:pt x="0" y="171"/>
                </a:moveTo>
                <a:lnTo>
                  <a:pt x="220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4101" name="Freeform 31"/>
          <p:cNvSpPr>
            <a:spLocks/>
          </p:cNvSpPr>
          <p:nvPr/>
        </p:nvSpPr>
        <p:spPr bwMode="auto">
          <a:xfrm>
            <a:off x="684213" y="4508500"/>
            <a:ext cx="2552700" cy="1587500"/>
          </a:xfrm>
          <a:custGeom>
            <a:avLst/>
            <a:gdLst>
              <a:gd name="T0" fmla="*/ 0 w 1608"/>
              <a:gd name="T1" fmla="*/ 0 h 1000"/>
              <a:gd name="T2" fmla="*/ 2147483647 w 1608"/>
              <a:gd name="T3" fmla="*/ 2147483647 h 1000"/>
              <a:gd name="T4" fmla="*/ 0 60000 65536"/>
              <a:gd name="T5" fmla="*/ 0 60000 65536"/>
              <a:gd name="T6" fmla="*/ 0 w 1608"/>
              <a:gd name="T7" fmla="*/ 0 h 1000"/>
              <a:gd name="T8" fmla="*/ 1608 w 1608"/>
              <a:gd name="T9" fmla="*/ 1000 h 10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08" h="1000">
                <a:moveTo>
                  <a:pt x="0" y="0"/>
                </a:moveTo>
                <a:lnTo>
                  <a:pt x="1608" y="100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4102" name="Freeform 32"/>
          <p:cNvSpPr>
            <a:spLocks/>
          </p:cNvSpPr>
          <p:nvPr/>
        </p:nvSpPr>
        <p:spPr bwMode="auto">
          <a:xfrm>
            <a:off x="1979613" y="5413375"/>
            <a:ext cx="182562" cy="176213"/>
          </a:xfrm>
          <a:custGeom>
            <a:avLst/>
            <a:gdLst>
              <a:gd name="T0" fmla="*/ 0 w 115"/>
              <a:gd name="T1" fmla="*/ 2147483647 h 111"/>
              <a:gd name="T2" fmla="*/ 2147483647 w 115"/>
              <a:gd name="T3" fmla="*/ 0 h 111"/>
              <a:gd name="T4" fmla="*/ 0 60000 65536"/>
              <a:gd name="T5" fmla="*/ 0 60000 65536"/>
              <a:gd name="T6" fmla="*/ 0 w 115"/>
              <a:gd name="T7" fmla="*/ 0 h 111"/>
              <a:gd name="T8" fmla="*/ 115 w 115"/>
              <a:gd name="T9" fmla="*/ 111 h 1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5" h="111">
                <a:moveTo>
                  <a:pt x="0" y="111"/>
                </a:moveTo>
                <a:lnTo>
                  <a:pt x="115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4103" name="Line 33"/>
          <p:cNvSpPr>
            <a:spLocks noChangeShapeType="1"/>
          </p:cNvSpPr>
          <p:nvPr/>
        </p:nvSpPr>
        <p:spPr bwMode="auto">
          <a:xfrm>
            <a:off x="684213" y="4076700"/>
            <a:ext cx="2951162" cy="20161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4104" name="Line 34"/>
          <p:cNvSpPr>
            <a:spLocks noChangeShapeType="1"/>
          </p:cNvSpPr>
          <p:nvPr/>
        </p:nvSpPr>
        <p:spPr bwMode="auto">
          <a:xfrm flipV="1">
            <a:off x="1403350" y="4724400"/>
            <a:ext cx="215900" cy="3603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4105" name="Line 35"/>
          <p:cNvSpPr>
            <a:spLocks noChangeShapeType="1"/>
          </p:cNvSpPr>
          <p:nvPr/>
        </p:nvSpPr>
        <p:spPr bwMode="auto">
          <a:xfrm>
            <a:off x="684213" y="2565400"/>
            <a:ext cx="1439862" cy="1150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4106" name="Line 36"/>
          <p:cNvSpPr>
            <a:spLocks noChangeShapeType="1"/>
          </p:cNvSpPr>
          <p:nvPr/>
        </p:nvSpPr>
        <p:spPr bwMode="auto">
          <a:xfrm flipH="1">
            <a:off x="1403350" y="2924175"/>
            <a:ext cx="21590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4107" name="Text Box 38"/>
          <p:cNvSpPr txBox="1">
            <a:spLocks noChangeArrowheads="1"/>
          </p:cNvSpPr>
          <p:nvPr/>
        </p:nvSpPr>
        <p:spPr bwMode="auto">
          <a:xfrm>
            <a:off x="1692275" y="6113463"/>
            <a:ext cx="2246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a          b        c      d</a:t>
            </a:r>
          </a:p>
        </p:txBody>
      </p:sp>
      <p:sp>
        <p:nvSpPr>
          <p:cNvPr id="174108" name="Text Box 39"/>
          <p:cNvSpPr txBox="1">
            <a:spLocks noChangeArrowheads="1"/>
          </p:cNvSpPr>
          <p:nvPr/>
        </p:nvSpPr>
        <p:spPr bwMode="auto">
          <a:xfrm>
            <a:off x="323850" y="3860800"/>
            <a:ext cx="311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f</a:t>
            </a:r>
          </a:p>
        </p:txBody>
      </p:sp>
      <p:sp>
        <p:nvSpPr>
          <p:cNvPr id="174109" name="Text Box 40"/>
          <p:cNvSpPr txBox="1">
            <a:spLocks noChangeArrowheads="1"/>
          </p:cNvSpPr>
          <p:nvPr/>
        </p:nvSpPr>
        <p:spPr bwMode="auto">
          <a:xfrm>
            <a:off x="2051050" y="3716338"/>
            <a:ext cx="717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g    h</a:t>
            </a:r>
          </a:p>
        </p:txBody>
      </p:sp>
      <p:sp>
        <p:nvSpPr>
          <p:cNvPr id="174110" name="Text Box 41"/>
          <p:cNvSpPr txBox="1">
            <a:spLocks noChangeArrowheads="1"/>
          </p:cNvSpPr>
          <p:nvPr/>
        </p:nvSpPr>
        <p:spPr bwMode="auto">
          <a:xfrm>
            <a:off x="231775" y="857250"/>
            <a:ext cx="38735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j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K</a:t>
            </a:r>
            <a:endParaRPr lang="ar-SA" altLang="ar-SA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m</a:t>
            </a:r>
          </a:p>
        </p:txBody>
      </p:sp>
      <p:sp>
        <p:nvSpPr>
          <p:cNvPr id="174111" name="Line 42"/>
          <p:cNvSpPr>
            <a:spLocks noChangeShapeType="1"/>
          </p:cNvSpPr>
          <p:nvPr/>
        </p:nvSpPr>
        <p:spPr bwMode="auto">
          <a:xfrm>
            <a:off x="684213" y="4508500"/>
            <a:ext cx="1150937" cy="15843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4112" name="Line 44"/>
          <p:cNvSpPr>
            <a:spLocks noChangeShapeType="1"/>
          </p:cNvSpPr>
          <p:nvPr/>
        </p:nvSpPr>
        <p:spPr bwMode="auto">
          <a:xfrm flipH="1" flipV="1">
            <a:off x="684213" y="2997200"/>
            <a:ext cx="1871662" cy="71913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4113" name="Line 45"/>
          <p:cNvSpPr>
            <a:spLocks noChangeShapeType="1"/>
          </p:cNvSpPr>
          <p:nvPr/>
        </p:nvSpPr>
        <p:spPr bwMode="auto">
          <a:xfrm flipH="1">
            <a:off x="971550" y="2636838"/>
            <a:ext cx="360363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4114" name="Line 46"/>
          <p:cNvSpPr>
            <a:spLocks noChangeShapeType="1"/>
          </p:cNvSpPr>
          <p:nvPr/>
        </p:nvSpPr>
        <p:spPr bwMode="auto">
          <a:xfrm flipH="1">
            <a:off x="1331913" y="5300663"/>
            <a:ext cx="287337" cy="144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582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sz="4000" b="1" smtClean="0"/>
              <a:t>تحليل و فهم سلوك المستهلك:</a:t>
            </a:r>
            <a:br>
              <a:rPr lang="ar-SA" sz="4000" b="1" smtClean="0"/>
            </a:br>
            <a:r>
              <a:rPr lang="ar-SA" sz="4000" b="1" smtClean="0"/>
              <a:t> إفتراضات مهمة</a:t>
            </a:r>
            <a:endParaRPr lang="en-US" sz="4000" b="1" smtClean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2800" b="1" smtClean="0"/>
              <a:t>سنفترض مايلي:</a:t>
            </a:r>
            <a:endParaRPr lang="ar-SA" sz="2800" smtClean="0"/>
          </a:p>
          <a:p>
            <a:pPr lvl="1" algn="r" rtl="1" eaLnBrk="1" hangingPunct="1">
              <a:defRPr/>
            </a:pPr>
            <a:r>
              <a:rPr lang="ar-SA" sz="2400" b="1" smtClean="0"/>
              <a:t>المستهلك عقلاني و رشيد ويحاول الوصول إلى أكبر قدر من المنفعة من خلال إستهلاكه لكميات مختلفة من السلع و الخدمات في حدود دخله.</a:t>
            </a:r>
          </a:p>
          <a:p>
            <a:pPr lvl="1" algn="r" rtl="1" eaLnBrk="1" hangingPunct="1">
              <a:defRPr/>
            </a:pPr>
            <a:r>
              <a:rPr lang="ar-SA" sz="2400" b="1" smtClean="0"/>
              <a:t>ذوق المستهلك ثابت: فإذا فضل السلعة (أ) على السلعة (ب) فانه يستمر في ذلك ولو في المدى القصير.</a:t>
            </a:r>
          </a:p>
          <a:p>
            <a:pPr lvl="1" algn="r" rtl="1" eaLnBrk="1" hangingPunct="1">
              <a:defRPr/>
            </a:pPr>
            <a:r>
              <a:rPr lang="ar-SA" sz="2400" b="1" smtClean="0"/>
              <a:t>دخل المستهلك محدود و أنه سينفق دخله بالكامل على شراء السلع و الخدمات دون ان يوفر شيء من دخله (؟؟؟).</a:t>
            </a:r>
          </a:p>
          <a:p>
            <a:pPr lvl="1" algn="r" rtl="1" eaLnBrk="1" hangingPunct="1">
              <a:defRPr/>
            </a:pPr>
            <a:r>
              <a:rPr lang="ar-SA" sz="2400" b="1" smtClean="0"/>
              <a:t>ان المستهلك لايؤثر في الأسعار و لا في الكميات المطلوبة او المعروضة وان الأسعار تتحدد نتيجة لقوانين العرض و الطلب في السوق.</a:t>
            </a:r>
            <a:endParaRPr lang="en-US" sz="2400" b="1" smtClean="0"/>
          </a:p>
        </p:txBody>
      </p:sp>
    </p:spTree>
    <p:extLst>
      <p:ext uri="{BB962C8B-B14F-4D97-AF65-F5344CB8AC3E}">
        <p14:creationId xmlns:p14="http://schemas.microsoft.com/office/powerpoint/2010/main" val="3749931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sz="4000" b="1" smtClean="0"/>
              <a:t>خط الميزانية وخط السواء و توازن المستهلك </a:t>
            </a: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>Consumer’s Equilibrium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2800" b="1" smtClean="0"/>
              <a:t>حتي الآن لدينا:</a:t>
            </a:r>
          </a:p>
          <a:p>
            <a:pPr lvl="1" algn="r" rtl="1" eaLnBrk="1" hangingPunct="1">
              <a:defRPr/>
            </a:pPr>
            <a:r>
              <a:rPr lang="ar-SA" b="1" smtClean="0"/>
              <a:t>رغبة المستهلك وذوقه ممثلة بـ: منحنيات السواء</a:t>
            </a:r>
          </a:p>
          <a:p>
            <a:pPr lvl="1" algn="r" rtl="1" eaLnBrk="1" hangingPunct="1">
              <a:defRPr/>
            </a:pPr>
            <a:r>
              <a:rPr lang="ar-SA" b="1" smtClean="0"/>
              <a:t>مقدرة المستهلك ممثلة بـ: خط الميزانية</a:t>
            </a:r>
          </a:p>
          <a:p>
            <a:pPr algn="r" rtl="1" eaLnBrk="1" hangingPunct="1">
              <a:defRPr/>
            </a:pPr>
            <a:r>
              <a:rPr lang="ar-SA" sz="2800" b="1" smtClean="0"/>
              <a:t>لاحظ أن الأثنين (منحنيات السواء و خط الميزانية) يمثلان علي نفس الإحداثيين (السلعة</a:t>
            </a:r>
            <a:r>
              <a:rPr lang="en-US" sz="2800" b="1" smtClean="0"/>
              <a:t>X </a:t>
            </a:r>
            <a:r>
              <a:rPr lang="ar-SA" sz="2800" b="1" smtClean="0"/>
              <a:t> والسلعة </a:t>
            </a:r>
            <a:r>
              <a:rPr lang="en-US" sz="2800" b="1" smtClean="0"/>
              <a:t>Y</a:t>
            </a:r>
            <a:r>
              <a:rPr lang="ar-SA" sz="2800" b="1" smtClean="0"/>
              <a:t>)</a:t>
            </a:r>
          </a:p>
          <a:p>
            <a:pPr algn="r" rtl="1" eaLnBrk="1" hangingPunct="1">
              <a:defRPr/>
            </a:pPr>
            <a:r>
              <a:rPr lang="ar-SA" sz="2800" b="1" smtClean="0"/>
              <a:t>لتحديد ووصف توازن المستهلك: نقوم بدمج منحنيات السواء و خط الميزانية علي نفس المحورين (أي في رسم واحد)</a:t>
            </a:r>
            <a:endParaRPr lang="en-US" sz="2800" b="1" smtClean="0"/>
          </a:p>
        </p:txBody>
      </p:sp>
    </p:spTree>
    <p:extLst>
      <p:ext uri="{BB962C8B-B14F-4D97-AF65-F5344CB8AC3E}">
        <p14:creationId xmlns:p14="http://schemas.microsoft.com/office/powerpoint/2010/main" val="11346715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b="1" smtClean="0"/>
              <a:t>تابع: توازن المستهلك بيانيا</a:t>
            </a:r>
            <a:endParaRPr lang="en-US" b="1" smtClean="0"/>
          </a:p>
        </p:txBody>
      </p:sp>
      <p:sp>
        <p:nvSpPr>
          <p:cNvPr id="25498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140200" y="1600200"/>
            <a:ext cx="4546600" cy="4525963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sz="2800" smtClean="0"/>
              <a:t>لدينا (خريطة سواء) و (خط ميزانية) لمستهلك ما</a:t>
            </a:r>
          </a:p>
          <a:p>
            <a:pPr algn="r" rtl="1" eaLnBrk="1" hangingPunct="1">
              <a:defRPr/>
            </a:pPr>
            <a:r>
              <a:rPr lang="ar-SA" sz="2800" smtClean="0"/>
              <a:t>هل النقطة (</a:t>
            </a:r>
            <a:r>
              <a:rPr lang="en-US" sz="2800" smtClean="0"/>
              <a:t>a</a:t>
            </a:r>
            <a:r>
              <a:rPr lang="ar-SA" sz="2800" smtClean="0"/>
              <a:t>) نقطة توازن؟ لماذا؟</a:t>
            </a:r>
          </a:p>
          <a:p>
            <a:pPr algn="r" rtl="1" eaLnBrk="1" hangingPunct="1">
              <a:defRPr/>
            </a:pPr>
            <a:r>
              <a:rPr lang="ar-SA" sz="2800" smtClean="0"/>
              <a:t>هل النقطة (</a:t>
            </a:r>
            <a:r>
              <a:rPr lang="en-US" sz="2800" smtClean="0"/>
              <a:t>b</a:t>
            </a:r>
            <a:r>
              <a:rPr lang="ar-SA" sz="2800" smtClean="0"/>
              <a:t>) نقطة توازن؟ لماذا؟</a:t>
            </a:r>
            <a:endParaRPr lang="en-US" sz="2800" smtClean="0"/>
          </a:p>
          <a:p>
            <a:pPr algn="r" rtl="1" eaLnBrk="1" hangingPunct="1">
              <a:defRPr/>
            </a:pPr>
            <a:r>
              <a:rPr lang="ar-SA" sz="2800" smtClean="0"/>
              <a:t>هل النقطة (</a:t>
            </a:r>
            <a:r>
              <a:rPr lang="en-US" sz="2800" smtClean="0"/>
              <a:t>c</a:t>
            </a:r>
            <a:r>
              <a:rPr lang="ar-SA" sz="2800" smtClean="0"/>
              <a:t>) نقطة توازن؟ لماذا؟</a:t>
            </a:r>
            <a:endParaRPr lang="en-US" sz="2800" smtClean="0"/>
          </a:p>
          <a:p>
            <a:pPr algn="r" rtl="1" eaLnBrk="1" hangingPunct="1">
              <a:defRPr/>
            </a:pPr>
            <a:r>
              <a:rPr lang="ar-SA" sz="2800" smtClean="0"/>
              <a:t>هل النقطة (</a:t>
            </a:r>
            <a:r>
              <a:rPr lang="en-US" sz="2800" smtClean="0"/>
              <a:t>d</a:t>
            </a:r>
            <a:r>
              <a:rPr lang="ar-SA" sz="2800" smtClean="0"/>
              <a:t>) نقطة توازن؟ لماذا؟</a:t>
            </a:r>
            <a:endParaRPr lang="en-US" sz="2800" smtClean="0"/>
          </a:p>
          <a:p>
            <a:pPr algn="r" rtl="1" eaLnBrk="1" hangingPunct="1">
              <a:defRPr/>
            </a:pPr>
            <a:r>
              <a:rPr lang="ar-SA" sz="2800" smtClean="0"/>
              <a:t>هل النقطة (</a:t>
            </a:r>
            <a:r>
              <a:rPr lang="en-US" sz="2800" smtClean="0"/>
              <a:t>E</a:t>
            </a:r>
            <a:r>
              <a:rPr lang="ar-SA" sz="2800" smtClean="0"/>
              <a:t>) نقطة توازن؟ لماذا؟</a:t>
            </a:r>
            <a:endParaRPr lang="en-US" sz="2800" smtClean="0"/>
          </a:p>
          <a:p>
            <a:pPr algn="r" rtl="1" eaLnBrk="1" hangingPunct="1">
              <a:defRPr/>
            </a:pPr>
            <a:r>
              <a:rPr lang="ar-SA" sz="2800" smtClean="0"/>
              <a:t>مالذي يحدد نقطة التوازن؟؟</a:t>
            </a:r>
            <a:endParaRPr lang="en-US" sz="2800" smtClean="0"/>
          </a:p>
          <a:p>
            <a:pPr algn="r" rtl="1" eaLnBrk="1" hangingPunct="1">
              <a:defRPr/>
            </a:pPr>
            <a:endParaRPr lang="en-US" sz="2800" smtClean="0"/>
          </a:p>
        </p:txBody>
      </p:sp>
      <p:sp>
        <p:nvSpPr>
          <p:cNvPr id="176132" name="Freeform 8"/>
          <p:cNvSpPr>
            <a:spLocks/>
          </p:cNvSpPr>
          <p:nvPr/>
        </p:nvSpPr>
        <p:spPr bwMode="auto">
          <a:xfrm>
            <a:off x="901700" y="2046288"/>
            <a:ext cx="20638" cy="2751137"/>
          </a:xfrm>
          <a:custGeom>
            <a:avLst/>
            <a:gdLst>
              <a:gd name="T0" fmla="*/ 2147483647 w 13"/>
              <a:gd name="T1" fmla="*/ 2147483647 h 1733"/>
              <a:gd name="T2" fmla="*/ 0 w 13"/>
              <a:gd name="T3" fmla="*/ 0 h 1733"/>
              <a:gd name="T4" fmla="*/ 0 60000 65536"/>
              <a:gd name="T5" fmla="*/ 0 60000 65536"/>
              <a:gd name="T6" fmla="*/ 0 w 13"/>
              <a:gd name="T7" fmla="*/ 0 h 1733"/>
              <a:gd name="T8" fmla="*/ 13 w 13"/>
              <a:gd name="T9" fmla="*/ 1733 h 173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" h="1733">
                <a:moveTo>
                  <a:pt x="13" y="1733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6133" name="Freeform 9"/>
          <p:cNvSpPr>
            <a:spLocks/>
          </p:cNvSpPr>
          <p:nvPr/>
        </p:nvSpPr>
        <p:spPr bwMode="auto">
          <a:xfrm>
            <a:off x="922338" y="4797425"/>
            <a:ext cx="2736850" cy="6350"/>
          </a:xfrm>
          <a:custGeom>
            <a:avLst/>
            <a:gdLst>
              <a:gd name="T0" fmla="*/ 0 w 1724"/>
              <a:gd name="T1" fmla="*/ 0 h 4"/>
              <a:gd name="T2" fmla="*/ 2147483647 w 1724"/>
              <a:gd name="T3" fmla="*/ 2147483647 h 4"/>
              <a:gd name="T4" fmla="*/ 0 60000 65536"/>
              <a:gd name="T5" fmla="*/ 0 60000 65536"/>
              <a:gd name="T6" fmla="*/ 0 w 1724"/>
              <a:gd name="T7" fmla="*/ 0 h 4"/>
              <a:gd name="T8" fmla="*/ 1724 w 1724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24" h="4">
                <a:moveTo>
                  <a:pt x="0" y="0"/>
                </a:moveTo>
                <a:lnTo>
                  <a:pt x="1724" y="4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6134" name="Line 10"/>
          <p:cNvSpPr>
            <a:spLocks noChangeShapeType="1"/>
          </p:cNvSpPr>
          <p:nvPr/>
        </p:nvSpPr>
        <p:spPr bwMode="auto">
          <a:xfrm>
            <a:off x="922338" y="3213100"/>
            <a:ext cx="1873250" cy="15843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6135" name="Text Box 12"/>
          <p:cNvSpPr txBox="1">
            <a:spLocks noChangeArrowheads="1"/>
          </p:cNvSpPr>
          <p:nvPr/>
        </p:nvSpPr>
        <p:spPr bwMode="auto">
          <a:xfrm>
            <a:off x="3708400" y="4581525"/>
            <a:ext cx="33655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X</a:t>
            </a:r>
          </a:p>
        </p:txBody>
      </p:sp>
      <p:sp>
        <p:nvSpPr>
          <p:cNvPr id="176136" name="Text Box 13"/>
          <p:cNvSpPr txBox="1">
            <a:spLocks noChangeArrowheads="1"/>
          </p:cNvSpPr>
          <p:nvPr/>
        </p:nvSpPr>
        <p:spPr bwMode="auto">
          <a:xfrm>
            <a:off x="684213" y="1557338"/>
            <a:ext cx="3365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Y</a:t>
            </a:r>
          </a:p>
        </p:txBody>
      </p:sp>
      <p:sp>
        <p:nvSpPr>
          <p:cNvPr id="176137" name="Text Box 15"/>
          <p:cNvSpPr txBox="1">
            <a:spLocks noChangeArrowheads="1"/>
          </p:cNvSpPr>
          <p:nvPr/>
        </p:nvSpPr>
        <p:spPr bwMode="auto">
          <a:xfrm>
            <a:off x="1547813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E</a:t>
            </a:r>
          </a:p>
        </p:txBody>
      </p:sp>
      <p:sp>
        <p:nvSpPr>
          <p:cNvPr id="176138" name="Freeform 17"/>
          <p:cNvSpPr>
            <a:spLocks/>
          </p:cNvSpPr>
          <p:nvPr/>
        </p:nvSpPr>
        <p:spPr bwMode="auto">
          <a:xfrm>
            <a:off x="1619250" y="3789363"/>
            <a:ext cx="14288" cy="14287"/>
          </a:xfrm>
          <a:custGeom>
            <a:avLst/>
            <a:gdLst>
              <a:gd name="T0" fmla="*/ 2147483647 w 9"/>
              <a:gd name="T1" fmla="*/ 0 h 9"/>
              <a:gd name="T2" fmla="*/ 0 w 9"/>
              <a:gd name="T3" fmla="*/ 2147483647 h 9"/>
              <a:gd name="T4" fmla="*/ 0 60000 65536"/>
              <a:gd name="T5" fmla="*/ 0 60000 65536"/>
              <a:gd name="T6" fmla="*/ 0 w 9"/>
              <a:gd name="T7" fmla="*/ 0 h 9"/>
              <a:gd name="T8" fmla="*/ 9 w 9"/>
              <a:gd name="T9" fmla="*/ 9 h 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9">
                <a:moveTo>
                  <a:pt x="9" y="0"/>
                </a:moveTo>
                <a:lnTo>
                  <a:pt x="0" y="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6139" name="Arc 20"/>
          <p:cNvSpPr>
            <a:spLocks/>
          </p:cNvSpPr>
          <p:nvPr/>
        </p:nvSpPr>
        <p:spPr bwMode="auto">
          <a:xfrm rot="10253071">
            <a:off x="1042988" y="2205038"/>
            <a:ext cx="1546225" cy="2016125"/>
          </a:xfrm>
          <a:custGeom>
            <a:avLst/>
            <a:gdLst>
              <a:gd name="T0" fmla="*/ 0 w 21080"/>
              <a:gd name="T1" fmla="*/ 0 h 21600"/>
              <a:gd name="T2" fmla="*/ 2147483647 w 21080"/>
              <a:gd name="T3" fmla="*/ 2147483647 h 21600"/>
              <a:gd name="T4" fmla="*/ 0 w 21080"/>
              <a:gd name="T5" fmla="*/ 2147483647 h 21600"/>
              <a:gd name="T6" fmla="*/ 0 60000 65536"/>
              <a:gd name="T7" fmla="*/ 0 60000 65536"/>
              <a:gd name="T8" fmla="*/ 0 60000 65536"/>
              <a:gd name="T9" fmla="*/ 0 w 21080"/>
              <a:gd name="T10" fmla="*/ 0 h 21600"/>
              <a:gd name="T11" fmla="*/ 21080 w 210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80" h="21600" fill="none" extrusionOk="0">
                <a:moveTo>
                  <a:pt x="-1" y="0"/>
                </a:moveTo>
                <a:cubicBezTo>
                  <a:pt x="10114" y="0"/>
                  <a:pt x="18875" y="7019"/>
                  <a:pt x="21080" y="16890"/>
                </a:cubicBezTo>
              </a:path>
              <a:path w="21080" h="21600" stroke="0" extrusionOk="0">
                <a:moveTo>
                  <a:pt x="-1" y="0"/>
                </a:moveTo>
                <a:cubicBezTo>
                  <a:pt x="10114" y="0"/>
                  <a:pt x="18875" y="7019"/>
                  <a:pt x="21080" y="1689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76140" name="Arc 21"/>
          <p:cNvSpPr>
            <a:spLocks/>
          </p:cNvSpPr>
          <p:nvPr/>
        </p:nvSpPr>
        <p:spPr bwMode="auto">
          <a:xfrm rot="10253071">
            <a:off x="1116013" y="2565400"/>
            <a:ext cx="1546225" cy="2016125"/>
          </a:xfrm>
          <a:custGeom>
            <a:avLst/>
            <a:gdLst>
              <a:gd name="T0" fmla="*/ 0 w 21080"/>
              <a:gd name="T1" fmla="*/ 0 h 21600"/>
              <a:gd name="T2" fmla="*/ 2147483647 w 21080"/>
              <a:gd name="T3" fmla="*/ 2147483647 h 21600"/>
              <a:gd name="T4" fmla="*/ 0 w 21080"/>
              <a:gd name="T5" fmla="*/ 2147483647 h 21600"/>
              <a:gd name="T6" fmla="*/ 0 60000 65536"/>
              <a:gd name="T7" fmla="*/ 0 60000 65536"/>
              <a:gd name="T8" fmla="*/ 0 60000 65536"/>
              <a:gd name="T9" fmla="*/ 0 w 21080"/>
              <a:gd name="T10" fmla="*/ 0 h 21600"/>
              <a:gd name="T11" fmla="*/ 21080 w 210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80" h="21600" fill="none" extrusionOk="0">
                <a:moveTo>
                  <a:pt x="-1" y="0"/>
                </a:moveTo>
                <a:cubicBezTo>
                  <a:pt x="10114" y="0"/>
                  <a:pt x="18875" y="7019"/>
                  <a:pt x="21080" y="16890"/>
                </a:cubicBezTo>
              </a:path>
              <a:path w="21080" h="21600" stroke="0" extrusionOk="0">
                <a:moveTo>
                  <a:pt x="-1" y="0"/>
                </a:moveTo>
                <a:cubicBezTo>
                  <a:pt x="10114" y="0"/>
                  <a:pt x="18875" y="7019"/>
                  <a:pt x="21080" y="1689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76141" name="Arc 22"/>
          <p:cNvSpPr>
            <a:spLocks/>
          </p:cNvSpPr>
          <p:nvPr/>
        </p:nvSpPr>
        <p:spPr bwMode="auto">
          <a:xfrm rot="10253071">
            <a:off x="1331913" y="1844675"/>
            <a:ext cx="1546225" cy="2016125"/>
          </a:xfrm>
          <a:custGeom>
            <a:avLst/>
            <a:gdLst>
              <a:gd name="T0" fmla="*/ 0 w 21080"/>
              <a:gd name="T1" fmla="*/ 0 h 21600"/>
              <a:gd name="T2" fmla="*/ 2147483647 w 21080"/>
              <a:gd name="T3" fmla="*/ 2147483647 h 21600"/>
              <a:gd name="T4" fmla="*/ 0 w 21080"/>
              <a:gd name="T5" fmla="*/ 2147483647 h 21600"/>
              <a:gd name="T6" fmla="*/ 0 60000 65536"/>
              <a:gd name="T7" fmla="*/ 0 60000 65536"/>
              <a:gd name="T8" fmla="*/ 0 60000 65536"/>
              <a:gd name="T9" fmla="*/ 0 w 21080"/>
              <a:gd name="T10" fmla="*/ 0 h 21600"/>
              <a:gd name="T11" fmla="*/ 21080 w 210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80" h="21600" fill="none" extrusionOk="0">
                <a:moveTo>
                  <a:pt x="-1" y="0"/>
                </a:moveTo>
                <a:cubicBezTo>
                  <a:pt x="10114" y="0"/>
                  <a:pt x="18875" y="7019"/>
                  <a:pt x="21080" y="16890"/>
                </a:cubicBezTo>
              </a:path>
              <a:path w="21080" h="21600" stroke="0" extrusionOk="0">
                <a:moveTo>
                  <a:pt x="-1" y="0"/>
                </a:moveTo>
                <a:cubicBezTo>
                  <a:pt x="10114" y="0"/>
                  <a:pt x="18875" y="7019"/>
                  <a:pt x="21080" y="1689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76142" name="Freeform 23"/>
          <p:cNvSpPr>
            <a:spLocks/>
          </p:cNvSpPr>
          <p:nvPr/>
        </p:nvSpPr>
        <p:spPr bwMode="auto">
          <a:xfrm>
            <a:off x="1619250" y="3759200"/>
            <a:ext cx="7938" cy="30163"/>
          </a:xfrm>
          <a:custGeom>
            <a:avLst/>
            <a:gdLst>
              <a:gd name="T0" fmla="*/ 2147483647 w 5"/>
              <a:gd name="T1" fmla="*/ 0 h 19"/>
              <a:gd name="T2" fmla="*/ 0 w 5"/>
              <a:gd name="T3" fmla="*/ 2147483647 h 19"/>
              <a:gd name="T4" fmla="*/ 0 60000 65536"/>
              <a:gd name="T5" fmla="*/ 0 60000 65536"/>
              <a:gd name="T6" fmla="*/ 0 w 5"/>
              <a:gd name="T7" fmla="*/ 0 h 19"/>
              <a:gd name="T8" fmla="*/ 5 w 5"/>
              <a:gd name="T9" fmla="*/ 19 h 1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19">
                <a:moveTo>
                  <a:pt x="5" y="0"/>
                </a:moveTo>
                <a:lnTo>
                  <a:pt x="0" y="1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6143" name="Text Box 24"/>
          <p:cNvSpPr txBox="1">
            <a:spLocks noChangeArrowheads="1"/>
          </p:cNvSpPr>
          <p:nvPr/>
        </p:nvSpPr>
        <p:spPr bwMode="auto">
          <a:xfrm>
            <a:off x="2771775" y="4292600"/>
            <a:ext cx="48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1"/>
              <a:t>U</a:t>
            </a:r>
            <a:r>
              <a:rPr lang="en-US" altLang="ar-SA" sz="1800" b="1" baseline="-25000"/>
              <a:t>1</a:t>
            </a:r>
            <a:endParaRPr lang="en-GB" altLang="ar-SA" sz="1800" b="1"/>
          </a:p>
        </p:txBody>
      </p:sp>
      <p:sp>
        <p:nvSpPr>
          <p:cNvPr id="176144" name="Text Box 25"/>
          <p:cNvSpPr txBox="1">
            <a:spLocks noChangeArrowheads="1"/>
          </p:cNvSpPr>
          <p:nvPr/>
        </p:nvSpPr>
        <p:spPr bwMode="auto">
          <a:xfrm>
            <a:off x="2700338" y="3933825"/>
            <a:ext cx="48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1"/>
              <a:t>U</a:t>
            </a:r>
            <a:r>
              <a:rPr lang="en-US" altLang="ar-SA" sz="1800" b="1" baseline="-25000"/>
              <a:t>2</a:t>
            </a:r>
            <a:endParaRPr lang="en-GB" altLang="ar-SA" sz="1800" b="1"/>
          </a:p>
        </p:txBody>
      </p:sp>
      <p:sp>
        <p:nvSpPr>
          <p:cNvPr id="176145" name="Text Box 26"/>
          <p:cNvSpPr txBox="1">
            <a:spLocks noChangeArrowheads="1"/>
          </p:cNvSpPr>
          <p:nvPr/>
        </p:nvSpPr>
        <p:spPr bwMode="auto">
          <a:xfrm>
            <a:off x="2987675" y="3500438"/>
            <a:ext cx="48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1"/>
              <a:t>U</a:t>
            </a:r>
            <a:r>
              <a:rPr lang="en-US" altLang="ar-SA" sz="1800" b="1" baseline="-25000"/>
              <a:t>3</a:t>
            </a:r>
            <a:endParaRPr lang="en-GB" altLang="ar-SA" sz="1800" b="1"/>
          </a:p>
        </p:txBody>
      </p:sp>
      <p:sp>
        <p:nvSpPr>
          <p:cNvPr id="176146" name="Freeform 27"/>
          <p:cNvSpPr>
            <a:spLocks/>
          </p:cNvSpPr>
          <p:nvPr/>
        </p:nvSpPr>
        <p:spPr bwMode="auto">
          <a:xfrm>
            <a:off x="1619250" y="3789363"/>
            <a:ext cx="7938" cy="1014412"/>
          </a:xfrm>
          <a:custGeom>
            <a:avLst/>
            <a:gdLst>
              <a:gd name="T0" fmla="*/ 0 w 5"/>
              <a:gd name="T1" fmla="*/ 0 h 639"/>
              <a:gd name="T2" fmla="*/ 2147483647 w 5"/>
              <a:gd name="T3" fmla="*/ 2147483647 h 639"/>
              <a:gd name="T4" fmla="*/ 0 60000 65536"/>
              <a:gd name="T5" fmla="*/ 0 60000 65536"/>
              <a:gd name="T6" fmla="*/ 0 w 5"/>
              <a:gd name="T7" fmla="*/ 0 h 639"/>
              <a:gd name="T8" fmla="*/ 5 w 5"/>
              <a:gd name="T9" fmla="*/ 639 h 63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639">
                <a:moveTo>
                  <a:pt x="0" y="0"/>
                </a:moveTo>
                <a:lnTo>
                  <a:pt x="5" y="639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6147" name="Line 28"/>
          <p:cNvSpPr>
            <a:spLocks noChangeShapeType="1"/>
          </p:cNvSpPr>
          <p:nvPr/>
        </p:nvSpPr>
        <p:spPr bwMode="auto">
          <a:xfrm flipH="1">
            <a:off x="900113" y="3789363"/>
            <a:ext cx="719137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6148" name="Text Box 29"/>
          <p:cNvSpPr txBox="1">
            <a:spLocks noChangeArrowheads="1"/>
          </p:cNvSpPr>
          <p:nvPr/>
        </p:nvSpPr>
        <p:spPr bwMode="auto">
          <a:xfrm>
            <a:off x="1403350" y="4916488"/>
            <a:ext cx="417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b="1"/>
              <a:t>X</a:t>
            </a:r>
            <a:r>
              <a:rPr lang="en-US" altLang="ar-SA" sz="2000" b="1" baseline="30000"/>
              <a:t>*</a:t>
            </a:r>
            <a:endParaRPr lang="en-US" altLang="ar-SA" sz="2000" b="1"/>
          </a:p>
        </p:txBody>
      </p:sp>
      <p:sp>
        <p:nvSpPr>
          <p:cNvPr id="176149" name="Text Box 30"/>
          <p:cNvSpPr txBox="1">
            <a:spLocks noChangeArrowheads="1"/>
          </p:cNvSpPr>
          <p:nvPr/>
        </p:nvSpPr>
        <p:spPr bwMode="auto">
          <a:xfrm>
            <a:off x="395288" y="3571875"/>
            <a:ext cx="466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="1"/>
              <a:t>Y</a:t>
            </a:r>
            <a:r>
              <a:rPr lang="en-US" altLang="ar-SA" sz="2400" b="1" baseline="30000"/>
              <a:t>*</a:t>
            </a:r>
            <a:endParaRPr lang="en-US" altLang="ar-SA" sz="2400" b="1"/>
          </a:p>
        </p:txBody>
      </p:sp>
      <p:sp>
        <p:nvSpPr>
          <p:cNvPr id="176150" name="Freeform 31"/>
          <p:cNvSpPr>
            <a:spLocks/>
          </p:cNvSpPr>
          <p:nvPr/>
        </p:nvSpPr>
        <p:spPr bwMode="auto">
          <a:xfrm>
            <a:off x="1619250" y="3106738"/>
            <a:ext cx="7938" cy="34925"/>
          </a:xfrm>
          <a:custGeom>
            <a:avLst/>
            <a:gdLst>
              <a:gd name="T0" fmla="*/ 2147483647 w 5"/>
              <a:gd name="T1" fmla="*/ 0 h 22"/>
              <a:gd name="T2" fmla="*/ 0 w 5"/>
              <a:gd name="T3" fmla="*/ 2147483647 h 22"/>
              <a:gd name="T4" fmla="*/ 0 60000 65536"/>
              <a:gd name="T5" fmla="*/ 0 60000 65536"/>
              <a:gd name="T6" fmla="*/ 0 w 5"/>
              <a:gd name="T7" fmla="*/ 0 h 22"/>
              <a:gd name="T8" fmla="*/ 5 w 5"/>
              <a:gd name="T9" fmla="*/ 22 h 2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22">
                <a:moveTo>
                  <a:pt x="5" y="0"/>
                </a:moveTo>
                <a:lnTo>
                  <a:pt x="0" y="2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6151" name="Text Box 32"/>
          <p:cNvSpPr txBox="1">
            <a:spLocks noChangeArrowheads="1"/>
          </p:cNvSpPr>
          <p:nvPr/>
        </p:nvSpPr>
        <p:spPr bwMode="auto">
          <a:xfrm>
            <a:off x="1600200" y="28003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a</a:t>
            </a:r>
          </a:p>
        </p:txBody>
      </p:sp>
      <p:sp>
        <p:nvSpPr>
          <p:cNvPr id="176152" name="Freeform 33"/>
          <p:cNvSpPr>
            <a:spLocks/>
          </p:cNvSpPr>
          <p:nvPr/>
        </p:nvSpPr>
        <p:spPr bwMode="auto">
          <a:xfrm>
            <a:off x="2382838" y="4438650"/>
            <a:ext cx="28575" cy="17463"/>
          </a:xfrm>
          <a:custGeom>
            <a:avLst/>
            <a:gdLst>
              <a:gd name="T0" fmla="*/ 0 w 18"/>
              <a:gd name="T1" fmla="*/ 2147483647 h 11"/>
              <a:gd name="T2" fmla="*/ 2147483647 w 18"/>
              <a:gd name="T3" fmla="*/ 0 h 11"/>
              <a:gd name="T4" fmla="*/ 0 60000 65536"/>
              <a:gd name="T5" fmla="*/ 0 60000 65536"/>
              <a:gd name="T6" fmla="*/ 0 w 18"/>
              <a:gd name="T7" fmla="*/ 0 h 11"/>
              <a:gd name="T8" fmla="*/ 18 w 18"/>
              <a:gd name="T9" fmla="*/ 11 h 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" h="11">
                <a:moveTo>
                  <a:pt x="0" y="11"/>
                </a:moveTo>
                <a:lnTo>
                  <a:pt x="1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6153" name="Text Box 34"/>
          <p:cNvSpPr txBox="1">
            <a:spLocks noChangeArrowheads="1"/>
          </p:cNvSpPr>
          <p:nvPr/>
        </p:nvSpPr>
        <p:spPr bwMode="auto">
          <a:xfrm>
            <a:off x="2319338" y="409733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b</a:t>
            </a:r>
          </a:p>
        </p:txBody>
      </p:sp>
      <p:sp>
        <p:nvSpPr>
          <p:cNvPr id="176154" name="Freeform 35"/>
          <p:cNvSpPr>
            <a:spLocks/>
          </p:cNvSpPr>
          <p:nvPr/>
        </p:nvSpPr>
        <p:spPr bwMode="auto">
          <a:xfrm>
            <a:off x="1903413" y="4267200"/>
            <a:ext cx="6350" cy="25400"/>
          </a:xfrm>
          <a:custGeom>
            <a:avLst/>
            <a:gdLst>
              <a:gd name="T0" fmla="*/ 0 w 4"/>
              <a:gd name="T1" fmla="*/ 0 h 16"/>
              <a:gd name="T2" fmla="*/ 2147483647 w 4"/>
              <a:gd name="T3" fmla="*/ 2147483647 h 16"/>
              <a:gd name="T4" fmla="*/ 0 60000 65536"/>
              <a:gd name="T5" fmla="*/ 0 60000 65536"/>
              <a:gd name="T6" fmla="*/ 0 w 4"/>
              <a:gd name="T7" fmla="*/ 0 h 16"/>
              <a:gd name="T8" fmla="*/ 4 w 4"/>
              <a:gd name="T9" fmla="*/ 16 h 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16">
                <a:moveTo>
                  <a:pt x="0" y="0"/>
                </a:moveTo>
                <a:lnTo>
                  <a:pt x="4" y="1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6155" name="Text Box 36"/>
          <p:cNvSpPr txBox="1">
            <a:spLocks noChangeArrowheads="1"/>
          </p:cNvSpPr>
          <p:nvPr/>
        </p:nvSpPr>
        <p:spPr bwMode="auto">
          <a:xfrm>
            <a:off x="1763713" y="429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c</a:t>
            </a:r>
          </a:p>
        </p:txBody>
      </p:sp>
      <p:sp>
        <p:nvSpPr>
          <p:cNvPr id="176156" name="Freeform 37"/>
          <p:cNvSpPr>
            <a:spLocks/>
          </p:cNvSpPr>
          <p:nvPr/>
        </p:nvSpPr>
        <p:spPr bwMode="auto">
          <a:xfrm>
            <a:off x="2193925" y="4035425"/>
            <a:ext cx="3175" cy="41275"/>
          </a:xfrm>
          <a:custGeom>
            <a:avLst/>
            <a:gdLst>
              <a:gd name="T0" fmla="*/ 0 w 2"/>
              <a:gd name="T1" fmla="*/ 0 h 26"/>
              <a:gd name="T2" fmla="*/ 2147483647 w 2"/>
              <a:gd name="T3" fmla="*/ 2147483647 h 26"/>
              <a:gd name="T4" fmla="*/ 0 60000 65536"/>
              <a:gd name="T5" fmla="*/ 0 60000 65536"/>
              <a:gd name="T6" fmla="*/ 0 w 2"/>
              <a:gd name="T7" fmla="*/ 0 h 26"/>
              <a:gd name="T8" fmla="*/ 2 w 2"/>
              <a:gd name="T9" fmla="*/ 26 h 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26">
                <a:moveTo>
                  <a:pt x="0" y="0"/>
                </a:moveTo>
                <a:lnTo>
                  <a:pt x="2" y="2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6157" name="Text Box 38"/>
          <p:cNvSpPr txBox="1">
            <a:spLocks noChangeArrowheads="1"/>
          </p:cNvSpPr>
          <p:nvPr/>
        </p:nvSpPr>
        <p:spPr bwMode="auto">
          <a:xfrm>
            <a:off x="2124075" y="371633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346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5"/>
          <p:cNvSpPr>
            <a:spLocks noChangeArrowheads="1"/>
          </p:cNvSpPr>
          <p:nvPr/>
        </p:nvSpPr>
        <p:spPr bwMode="auto">
          <a:xfrm>
            <a:off x="539750" y="4365625"/>
            <a:ext cx="7993063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77155" name="Rectangle 4"/>
          <p:cNvSpPr>
            <a:spLocks noChangeArrowheads="1"/>
          </p:cNvSpPr>
          <p:nvPr/>
        </p:nvSpPr>
        <p:spPr bwMode="auto">
          <a:xfrm>
            <a:off x="684213" y="2205038"/>
            <a:ext cx="7704137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sz="4000" b="1" smtClean="0"/>
              <a:t>عــرض المنتجات الزراعية</a:t>
            </a: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>Of Agricultural Products</a:t>
            </a:r>
            <a:r>
              <a:rPr lang="en-GB" sz="4000" b="1" smtClean="0"/>
              <a:t> </a:t>
            </a:r>
            <a:r>
              <a:rPr lang="en-US" sz="4000" b="1" smtClean="0"/>
              <a:t>Supply</a:t>
            </a:r>
            <a:r>
              <a:rPr lang="en-US" sz="4000" smtClean="0"/>
              <a:t> 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2400" b="1" smtClean="0"/>
              <a:t>تعريف العرض: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endParaRPr lang="ar-SA" sz="2400" b="1" smtClean="0"/>
          </a:p>
          <a:p>
            <a:pPr algn="ctr" rtl="1" eaLnBrk="1" hangingPunct="1">
              <a:buFont typeface="Wingdings" pitchFamily="2" charset="2"/>
              <a:buNone/>
              <a:defRPr/>
            </a:pPr>
            <a:r>
              <a:rPr lang="ar-SA" sz="2400" b="1" smtClean="0"/>
              <a:t>”هو </a:t>
            </a:r>
            <a:r>
              <a:rPr lang="ar-SA" sz="2400" b="1" u="sng" smtClean="0"/>
              <a:t>الكمية</a:t>
            </a:r>
            <a:r>
              <a:rPr lang="ar-SA" sz="2400" b="1" smtClean="0"/>
              <a:t> التي يعرضها المنتجون للبيع في السوق من سلعة ما، </a:t>
            </a:r>
            <a:r>
              <a:rPr lang="ar-SA" sz="2400" b="1" u="sng" smtClean="0"/>
              <a:t>عند سعر</a:t>
            </a:r>
            <a:r>
              <a:rPr lang="ar-SA" sz="2400" b="1" smtClean="0"/>
              <a:t> ما وفي فترة زمنية محددة، مع </a:t>
            </a:r>
            <a:r>
              <a:rPr lang="ar-SA" sz="2400" b="1" i="1" smtClean="0"/>
              <a:t>بقاء العوامل الأخرى على حالها</a:t>
            </a:r>
            <a:r>
              <a:rPr lang="ar-SA" sz="2400" b="1" smtClean="0"/>
              <a:t>.“</a:t>
            </a:r>
            <a:r>
              <a:rPr lang="en-US" sz="2400" b="1" smtClean="0"/>
              <a:t> </a:t>
            </a:r>
            <a:endParaRPr lang="ar-SA" sz="2400" b="1" smtClean="0"/>
          </a:p>
          <a:p>
            <a:pPr algn="ctr" rtl="1" eaLnBrk="1" hangingPunct="1">
              <a:buFont typeface="Wingdings" pitchFamily="2" charset="2"/>
              <a:buNone/>
              <a:defRPr/>
            </a:pPr>
            <a:endParaRPr lang="ar-SA" sz="2400" b="1" smtClean="0"/>
          </a:p>
          <a:p>
            <a:pPr algn="r" rtl="1" eaLnBrk="1" hangingPunct="1">
              <a:defRPr/>
            </a:pPr>
            <a:r>
              <a:rPr lang="ar-SA" sz="2400" b="1" smtClean="0"/>
              <a:t>ومن ذلك يمكن تعريف منخني العرض: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endParaRPr lang="ar-SA" sz="2400" b="1" smtClean="0"/>
          </a:p>
          <a:p>
            <a:pPr algn="ctr" rtl="1" eaLnBrk="1" hangingPunct="1">
              <a:buFont typeface="Wingdings" pitchFamily="2" charset="2"/>
              <a:buNone/>
              <a:defRPr/>
            </a:pPr>
            <a:r>
              <a:rPr lang="ar-SA" sz="2400" b="1" smtClean="0"/>
              <a:t>”المنحنى الذي يبين مقادير المعروض من منتج معين عند أسعار مختلفة في فترة زمنية معينة</a:t>
            </a:r>
            <a:r>
              <a:rPr lang="en-US" sz="2400" b="1" smtClean="0"/>
              <a:t> </a:t>
            </a:r>
            <a:r>
              <a:rPr lang="ar-SA" sz="2400" b="1" smtClean="0"/>
              <a:t>”</a:t>
            </a:r>
            <a:endParaRPr lang="en-US" sz="2400" b="1" smtClean="0"/>
          </a:p>
        </p:txBody>
      </p:sp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2843213" y="5876925"/>
            <a:ext cx="4248150" cy="366713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>
            <a:spAutoFit/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>
                <a:solidFill>
                  <a:srgbClr val="000000"/>
                </a:solidFill>
              </a:rPr>
              <a:t>هل يوجد فرق بين الكمية المعروضة والكمية المخزونة؟</a:t>
            </a:r>
            <a:endParaRPr lang="en-US" altLang="ar-SA" sz="18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00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4"/>
          <p:cNvSpPr>
            <a:spLocks noChangeArrowheads="1"/>
          </p:cNvSpPr>
          <p:nvPr/>
        </p:nvSpPr>
        <p:spPr bwMode="auto">
          <a:xfrm>
            <a:off x="827088" y="5300663"/>
            <a:ext cx="7777162" cy="792162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b="1" smtClean="0"/>
              <a:t>قانون العرض</a:t>
            </a:r>
            <a:endParaRPr lang="en-US" b="1" smtClean="0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indent="0" algn="r" rtl="1" eaLnBrk="1" hangingPunct="1">
              <a:defRPr/>
            </a:pPr>
            <a:r>
              <a:rPr lang="ar-SA" sz="2800" b="1" smtClean="0"/>
              <a:t>حتى الآن كنا نتحدث عن جانب المستهلك المشتري/ الطلب  </a:t>
            </a:r>
          </a:p>
          <a:p>
            <a:pPr marL="0" indent="0" algn="r" rtl="1" eaLnBrk="1" hangingPunct="1">
              <a:defRPr/>
            </a:pPr>
            <a:r>
              <a:rPr lang="ar-SA" sz="2800" b="1" smtClean="0"/>
              <a:t>ننتقل هنا الي وحدة اقتصادية أخري تمثل الطرف الثاني في السوق: المنتج / البائع / العرض</a:t>
            </a:r>
          </a:p>
          <a:p>
            <a:pPr marL="0" indent="0" algn="r" rtl="1" eaLnBrk="1" hangingPunct="1">
              <a:defRPr/>
            </a:pPr>
            <a:r>
              <a:rPr lang="ar-SA" sz="2800" b="1" smtClean="0"/>
              <a:t>يوجد تشابه في المواضيع ما بين المستهلك والمنتج</a:t>
            </a:r>
          </a:p>
          <a:p>
            <a:pPr marL="0" indent="0" algn="r" rtl="1" eaLnBrk="1" hangingPunct="1">
              <a:defRPr/>
            </a:pPr>
            <a:r>
              <a:rPr lang="ar-SA" sz="2800" b="1" smtClean="0"/>
              <a:t>هل تذكر جدول الطلب ؟ و قانون الطلب؟؟</a:t>
            </a:r>
          </a:p>
          <a:p>
            <a:pPr marL="114300" lvl="1" indent="0" algn="r" rtl="1" eaLnBrk="1" hangingPunct="1">
              <a:defRPr/>
            </a:pPr>
            <a:r>
              <a:rPr lang="ar-SA" b="1" smtClean="0"/>
              <a:t>إذاً ما هو جدول العرض؟ قانون العرض؟ ما لفرق بينهما؟؟</a:t>
            </a:r>
          </a:p>
          <a:p>
            <a:pPr marL="114300" lvl="1" indent="0" algn="r" rtl="1" eaLnBrk="1" hangingPunct="1">
              <a:defRPr/>
            </a:pPr>
            <a:r>
              <a:rPr lang="ar-SA" b="1" smtClean="0"/>
              <a:t>ما علاقة: إمكانية / تكاليف التخزين بالعرض؟</a:t>
            </a:r>
          </a:p>
          <a:p>
            <a:pPr lvl="4" algn="r" rtl="1" eaLnBrk="1" hangingPunct="1">
              <a:defRPr/>
            </a:pPr>
            <a:endParaRPr lang="ar-SA" b="1" smtClean="0"/>
          </a:p>
          <a:p>
            <a:pPr marL="114300" lvl="1" indent="0" algn="r" rtl="1" eaLnBrk="1" hangingPunct="1">
              <a:buFont typeface="Wingdings" pitchFamily="2" charset="2"/>
              <a:buNone/>
              <a:defRPr/>
            </a:pPr>
            <a:r>
              <a:rPr lang="ar-SA" sz="2000" b="1" smtClean="0"/>
              <a:t>صافي العرض= الإنتاج الجاري + الكميات المتبقية من العام الماضي + الاستيراد – التصدير</a:t>
            </a:r>
          </a:p>
          <a:p>
            <a:pPr marL="114300" lvl="1" indent="0" algn="r" rtl="1" eaLnBrk="1" hangingPunct="1">
              <a:buFont typeface="Wingdings" pitchFamily="2" charset="2"/>
              <a:buNone/>
              <a:defRPr/>
            </a:pPr>
            <a:endParaRPr lang="en-US" sz="2000" b="1" smtClean="0"/>
          </a:p>
        </p:txBody>
      </p:sp>
    </p:spTree>
    <p:extLst>
      <p:ext uri="{BB962C8B-B14F-4D97-AF65-F5344CB8AC3E}">
        <p14:creationId xmlns:p14="http://schemas.microsoft.com/office/powerpoint/2010/main" val="309652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sz="4000" b="1" smtClean="0"/>
              <a:t>منحني العرض لمنتج واحد</a:t>
            </a:r>
            <a:br>
              <a:rPr lang="ar-SA" sz="4000" b="1" smtClean="0"/>
            </a:br>
            <a:r>
              <a:rPr lang="en-US" sz="4000" b="1" smtClean="0"/>
              <a:t> Producer’s Supply Curve</a:t>
            </a:r>
            <a:endParaRPr lang="en-GB" sz="4000" b="1" smtClean="0"/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2800" b="1" smtClean="0"/>
              <a:t>الجدول يبين جدول العرض لأحد المنتجين</a:t>
            </a:r>
          </a:p>
          <a:p>
            <a:pPr algn="r" rtl="1" eaLnBrk="1" hangingPunct="1">
              <a:defRPr/>
            </a:pPr>
            <a:r>
              <a:rPr lang="ar-SA" sz="2800" b="1" smtClean="0"/>
              <a:t>الرسم يبين منحني العرض </a:t>
            </a:r>
          </a:p>
          <a:p>
            <a:pPr algn="r" rtl="1" eaLnBrk="1" hangingPunct="1">
              <a:defRPr/>
            </a:pPr>
            <a:r>
              <a:rPr lang="ar-SA" sz="2800" b="1" smtClean="0"/>
              <a:t>الكمية المعروضة علي المحور الأفقي والسعر علي الرأسي</a:t>
            </a:r>
          </a:p>
          <a:p>
            <a:pPr algn="r" rtl="1" eaLnBrk="1" hangingPunct="1">
              <a:defRPr/>
            </a:pPr>
            <a:r>
              <a:rPr lang="ar-SA" sz="2800" b="1" smtClean="0"/>
              <a:t>المنحني يرتفع من اسفل إلي أعلي ومن اليسار الي اليمين</a:t>
            </a:r>
          </a:p>
          <a:p>
            <a:pPr algn="r" rtl="1" eaLnBrk="1" hangingPunct="1">
              <a:defRPr/>
            </a:pPr>
            <a:r>
              <a:rPr lang="ar-SA" sz="2800" b="1" smtClean="0"/>
              <a:t>أي أن العلاقة طردية بين الكمية والسعر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endParaRPr lang="en-GB" sz="2800" b="1" smtClean="0"/>
          </a:p>
        </p:txBody>
      </p:sp>
      <p:pic>
        <p:nvPicPr>
          <p:cNvPr id="179204" name="Picture 7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700213"/>
            <a:ext cx="3967163" cy="2160587"/>
          </a:xfrm>
          <a:solidFill>
            <a:schemeClr val="hlink"/>
          </a:solidFill>
        </p:spPr>
      </p:pic>
      <p:pic>
        <p:nvPicPr>
          <p:cNvPr id="179205" name="Picture 8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3860800"/>
            <a:ext cx="4114800" cy="2592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11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sz="4000" b="1" smtClean="0"/>
              <a:t>منحنى عرض السوق</a:t>
            </a: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>Market Supply Curve</a:t>
            </a:r>
            <a:endParaRPr lang="en-GB" sz="4000" b="1" smtClean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9144000" cy="4525963"/>
          </a:xfrm>
        </p:spPr>
        <p:txBody>
          <a:bodyPr/>
          <a:lstStyle/>
          <a:p>
            <a:pPr algn="r" rtl="1" eaLnBrk="1" hangingPunct="1">
              <a:defRPr/>
            </a:pPr>
            <a:endParaRPr lang="en-US" smtClean="0"/>
          </a:p>
        </p:txBody>
      </p:sp>
      <p:sp>
        <p:nvSpPr>
          <p:cNvPr id="180228" name="Line 4"/>
          <p:cNvSpPr>
            <a:spLocks noChangeShapeType="1"/>
          </p:cNvSpPr>
          <p:nvPr/>
        </p:nvSpPr>
        <p:spPr bwMode="auto">
          <a:xfrm>
            <a:off x="2232025" y="22860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80229" name="Line 5"/>
          <p:cNvSpPr>
            <a:spLocks noChangeShapeType="1"/>
          </p:cNvSpPr>
          <p:nvPr/>
        </p:nvSpPr>
        <p:spPr bwMode="auto">
          <a:xfrm>
            <a:off x="2232025" y="4495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80230" name="Line 6"/>
          <p:cNvSpPr>
            <a:spLocks noChangeShapeType="1"/>
          </p:cNvSpPr>
          <p:nvPr/>
        </p:nvSpPr>
        <p:spPr bwMode="auto">
          <a:xfrm>
            <a:off x="4586288" y="25908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80231" name="Line 7"/>
          <p:cNvSpPr>
            <a:spLocks noChangeShapeType="1"/>
          </p:cNvSpPr>
          <p:nvPr/>
        </p:nvSpPr>
        <p:spPr bwMode="auto">
          <a:xfrm>
            <a:off x="4586288" y="4572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80232" name="Line 8"/>
          <p:cNvSpPr>
            <a:spLocks noChangeShapeType="1"/>
          </p:cNvSpPr>
          <p:nvPr/>
        </p:nvSpPr>
        <p:spPr bwMode="auto">
          <a:xfrm>
            <a:off x="6815138" y="2590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80233" name="Line 9"/>
          <p:cNvSpPr>
            <a:spLocks noChangeShapeType="1"/>
          </p:cNvSpPr>
          <p:nvPr/>
        </p:nvSpPr>
        <p:spPr bwMode="auto">
          <a:xfrm>
            <a:off x="6815138" y="4495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80234" name="Line 14"/>
          <p:cNvSpPr>
            <a:spLocks noChangeShapeType="1"/>
          </p:cNvSpPr>
          <p:nvPr/>
        </p:nvSpPr>
        <p:spPr bwMode="auto">
          <a:xfrm>
            <a:off x="8339138" y="4495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80235" name="Text Box 15"/>
          <p:cNvSpPr txBox="1">
            <a:spLocks noChangeArrowheads="1"/>
          </p:cNvSpPr>
          <p:nvPr/>
        </p:nvSpPr>
        <p:spPr bwMode="auto">
          <a:xfrm>
            <a:off x="395288" y="184467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</a:p>
        </p:txBody>
      </p:sp>
      <p:sp>
        <p:nvSpPr>
          <p:cNvPr id="180236" name="Text Box 16"/>
          <p:cNvSpPr txBox="1">
            <a:spLocks noChangeArrowheads="1"/>
          </p:cNvSpPr>
          <p:nvPr/>
        </p:nvSpPr>
        <p:spPr bwMode="auto">
          <a:xfrm>
            <a:off x="4427538" y="213360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</a:p>
        </p:txBody>
      </p:sp>
      <p:sp>
        <p:nvSpPr>
          <p:cNvPr id="180237" name="Text Box 17"/>
          <p:cNvSpPr txBox="1">
            <a:spLocks noChangeArrowheads="1"/>
          </p:cNvSpPr>
          <p:nvPr/>
        </p:nvSpPr>
        <p:spPr bwMode="auto">
          <a:xfrm>
            <a:off x="6659563" y="213360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</a:p>
        </p:txBody>
      </p:sp>
      <p:sp>
        <p:nvSpPr>
          <p:cNvPr id="180238" name="Text Box 18"/>
          <p:cNvSpPr txBox="1">
            <a:spLocks noChangeArrowheads="1"/>
          </p:cNvSpPr>
          <p:nvPr/>
        </p:nvSpPr>
        <p:spPr bwMode="auto">
          <a:xfrm>
            <a:off x="2849563" y="4953000"/>
            <a:ext cx="823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المنتج 2</a:t>
            </a:r>
            <a:endParaRPr lang="en-US" altLang="ar-SA" sz="1800" b="1"/>
          </a:p>
        </p:txBody>
      </p:sp>
      <p:sp>
        <p:nvSpPr>
          <p:cNvPr id="180239" name="Text Box 19"/>
          <p:cNvSpPr txBox="1">
            <a:spLocks noChangeArrowheads="1"/>
          </p:cNvSpPr>
          <p:nvPr/>
        </p:nvSpPr>
        <p:spPr bwMode="auto">
          <a:xfrm>
            <a:off x="5203825" y="4876800"/>
            <a:ext cx="8239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المنتج 3</a:t>
            </a:r>
            <a:endParaRPr lang="en-US" altLang="ar-SA" sz="1800" b="1"/>
          </a:p>
        </p:txBody>
      </p:sp>
      <p:sp>
        <p:nvSpPr>
          <p:cNvPr id="180240" name="Text Box 20"/>
          <p:cNvSpPr txBox="1">
            <a:spLocks noChangeArrowheads="1"/>
          </p:cNvSpPr>
          <p:nvPr/>
        </p:nvSpPr>
        <p:spPr bwMode="auto">
          <a:xfrm>
            <a:off x="7524750" y="4941888"/>
            <a:ext cx="808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الســـوق</a:t>
            </a:r>
            <a:endParaRPr lang="en-US" altLang="ar-SA" sz="1800" b="1"/>
          </a:p>
        </p:txBody>
      </p:sp>
      <p:sp>
        <p:nvSpPr>
          <p:cNvPr id="180241" name="Text Box 21"/>
          <p:cNvSpPr txBox="1">
            <a:spLocks noChangeArrowheads="1"/>
          </p:cNvSpPr>
          <p:nvPr/>
        </p:nvSpPr>
        <p:spPr bwMode="auto">
          <a:xfrm>
            <a:off x="3984625" y="4267200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</a:p>
        </p:txBody>
      </p:sp>
      <p:sp>
        <p:nvSpPr>
          <p:cNvPr id="180242" name="Text Box 22"/>
          <p:cNvSpPr txBox="1">
            <a:spLocks noChangeArrowheads="1"/>
          </p:cNvSpPr>
          <p:nvPr/>
        </p:nvSpPr>
        <p:spPr bwMode="auto">
          <a:xfrm>
            <a:off x="6297613" y="430371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</a:p>
        </p:txBody>
      </p:sp>
      <p:sp>
        <p:nvSpPr>
          <p:cNvPr id="180243" name="Text Box 23"/>
          <p:cNvSpPr txBox="1">
            <a:spLocks noChangeArrowheads="1"/>
          </p:cNvSpPr>
          <p:nvPr/>
        </p:nvSpPr>
        <p:spPr bwMode="auto">
          <a:xfrm>
            <a:off x="8602663" y="453231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</a:p>
        </p:txBody>
      </p:sp>
      <p:sp>
        <p:nvSpPr>
          <p:cNvPr id="180244" name="Freeform 24"/>
          <p:cNvSpPr>
            <a:spLocks/>
          </p:cNvSpPr>
          <p:nvPr/>
        </p:nvSpPr>
        <p:spPr bwMode="auto">
          <a:xfrm>
            <a:off x="3783013" y="3108325"/>
            <a:ext cx="4514850" cy="15875"/>
          </a:xfrm>
          <a:custGeom>
            <a:avLst/>
            <a:gdLst>
              <a:gd name="T0" fmla="*/ 0 w 2844"/>
              <a:gd name="T1" fmla="*/ 2147483647 h 10"/>
              <a:gd name="T2" fmla="*/ 2147483647 w 2844"/>
              <a:gd name="T3" fmla="*/ 0 h 10"/>
              <a:gd name="T4" fmla="*/ 0 60000 65536"/>
              <a:gd name="T5" fmla="*/ 0 60000 65536"/>
              <a:gd name="T6" fmla="*/ 0 w 2844"/>
              <a:gd name="T7" fmla="*/ 0 h 10"/>
              <a:gd name="T8" fmla="*/ 2844 w 284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44" h="10">
                <a:moveTo>
                  <a:pt x="0" y="10"/>
                </a:moveTo>
                <a:lnTo>
                  <a:pt x="2844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80245" name="Freeform 25"/>
          <p:cNvSpPr>
            <a:spLocks/>
          </p:cNvSpPr>
          <p:nvPr/>
        </p:nvSpPr>
        <p:spPr bwMode="auto">
          <a:xfrm>
            <a:off x="593725" y="3086100"/>
            <a:ext cx="3189288" cy="38100"/>
          </a:xfrm>
          <a:custGeom>
            <a:avLst/>
            <a:gdLst>
              <a:gd name="T0" fmla="*/ 2147483647 w 2009"/>
              <a:gd name="T1" fmla="*/ 2147483647 h 24"/>
              <a:gd name="T2" fmla="*/ 0 w 2009"/>
              <a:gd name="T3" fmla="*/ 0 h 24"/>
              <a:gd name="T4" fmla="*/ 0 60000 65536"/>
              <a:gd name="T5" fmla="*/ 0 60000 65536"/>
              <a:gd name="T6" fmla="*/ 0 w 2009"/>
              <a:gd name="T7" fmla="*/ 0 h 24"/>
              <a:gd name="T8" fmla="*/ 2009 w 2009"/>
              <a:gd name="T9" fmla="*/ 24 h 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09" h="24">
                <a:moveTo>
                  <a:pt x="2009" y="24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80246" name="Text Box 27"/>
          <p:cNvSpPr txBox="1">
            <a:spLocks noChangeArrowheads="1"/>
          </p:cNvSpPr>
          <p:nvPr/>
        </p:nvSpPr>
        <p:spPr bwMode="auto">
          <a:xfrm>
            <a:off x="2555875" y="45085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2</a:t>
            </a:r>
          </a:p>
        </p:txBody>
      </p:sp>
      <p:sp>
        <p:nvSpPr>
          <p:cNvPr id="180247" name="Text Box 30"/>
          <p:cNvSpPr txBox="1">
            <a:spLocks noChangeArrowheads="1"/>
          </p:cNvSpPr>
          <p:nvPr/>
        </p:nvSpPr>
        <p:spPr bwMode="auto">
          <a:xfrm>
            <a:off x="7308850" y="45815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3</a:t>
            </a:r>
          </a:p>
        </p:txBody>
      </p:sp>
      <p:sp>
        <p:nvSpPr>
          <p:cNvPr id="180248" name="Freeform 31"/>
          <p:cNvSpPr>
            <a:spLocks/>
          </p:cNvSpPr>
          <p:nvPr/>
        </p:nvSpPr>
        <p:spPr bwMode="auto">
          <a:xfrm>
            <a:off x="617538" y="3657600"/>
            <a:ext cx="7772400" cy="46038"/>
          </a:xfrm>
          <a:custGeom>
            <a:avLst/>
            <a:gdLst>
              <a:gd name="T0" fmla="*/ 0 w 4896"/>
              <a:gd name="T1" fmla="*/ 0 h 29"/>
              <a:gd name="T2" fmla="*/ 2147483647 w 4896"/>
              <a:gd name="T3" fmla="*/ 2147483647 h 29"/>
              <a:gd name="T4" fmla="*/ 0 60000 65536"/>
              <a:gd name="T5" fmla="*/ 0 60000 65536"/>
              <a:gd name="T6" fmla="*/ 0 w 4896"/>
              <a:gd name="T7" fmla="*/ 0 h 29"/>
              <a:gd name="T8" fmla="*/ 4896 w 4896"/>
              <a:gd name="T9" fmla="*/ 29 h 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96" h="29">
                <a:moveTo>
                  <a:pt x="0" y="0"/>
                </a:moveTo>
                <a:lnTo>
                  <a:pt x="4896" y="29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80249" name="Text Box 36"/>
          <p:cNvSpPr txBox="1">
            <a:spLocks noChangeArrowheads="1"/>
          </p:cNvSpPr>
          <p:nvPr/>
        </p:nvSpPr>
        <p:spPr bwMode="auto">
          <a:xfrm>
            <a:off x="2916238" y="45085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3</a:t>
            </a:r>
          </a:p>
        </p:txBody>
      </p:sp>
      <p:sp>
        <p:nvSpPr>
          <p:cNvPr id="180250" name="Text Box 37"/>
          <p:cNvSpPr txBox="1">
            <a:spLocks noChangeArrowheads="1"/>
          </p:cNvSpPr>
          <p:nvPr/>
        </p:nvSpPr>
        <p:spPr bwMode="auto">
          <a:xfrm>
            <a:off x="5053013" y="4532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4</a:t>
            </a:r>
          </a:p>
        </p:txBody>
      </p:sp>
      <p:sp>
        <p:nvSpPr>
          <p:cNvPr id="180251" name="Text Box 38"/>
          <p:cNvSpPr txBox="1">
            <a:spLocks noChangeArrowheads="1"/>
          </p:cNvSpPr>
          <p:nvPr/>
        </p:nvSpPr>
        <p:spPr bwMode="auto">
          <a:xfrm>
            <a:off x="8172450" y="45815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9</a:t>
            </a:r>
          </a:p>
        </p:txBody>
      </p:sp>
      <p:sp>
        <p:nvSpPr>
          <p:cNvPr id="180252" name="Line 39"/>
          <p:cNvSpPr>
            <a:spLocks noChangeShapeType="1"/>
          </p:cNvSpPr>
          <p:nvPr/>
        </p:nvSpPr>
        <p:spPr bwMode="auto">
          <a:xfrm flipV="1">
            <a:off x="611188" y="2276475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253" name="Line 40"/>
          <p:cNvSpPr>
            <a:spLocks noChangeShapeType="1"/>
          </p:cNvSpPr>
          <p:nvPr/>
        </p:nvSpPr>
        <p:spPr bwMode="auto">
          <a:xfrm>
            <a:off x="611188" y="443706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254" name="Line 41"/>
          <p:cNvSpPr>
            <a:spLocks noChangeShapeType="1"/>
          </p:cNvSpPr>
          <p:nvPr/>
        </p:nvSpPr>
        <p:spPr bwMode="auto">
          <a:xfrm flipV="1">
            <a:off x="755650" y="2205038"/>
            <a:ext cx="1079500" cy="18716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255" name="Line 42"/>
          <p:cNvSpPr>
            <a:spLocks noChangeShapeType="1"/>
          </p:cNvSpPr>
          <p:nvPr/>
        </p:nvSpPr>
        <p:spPr bwMode="auto">
          <a:xfrm flipV="1">
            <a:off x="2700338" y="2133600"/>
            <a:ext cx="576262" cy="180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256" name="Freeform 43"/>
          <p:cNvSpPr>
            <a:spLocks/>
          </p:cNvSpPr>
          <p:nvPr/>
        </p:nvSpPr>
        <p:spPr bwMode="auto">
          <a:xfrm>
            <a:off x="4572000" y="2582863"/>
            <a:ext cx="1439863" cy="868362"/>
          </a:xfrm>
          <a:custGeom>
            <a:avLst/>
            <a:gdLst>
              <a:gd name="T0" fmla="*/ 0 w 907"/>
              <a:gd name="T1" fmla="*/ 2147483647 h 547"/>
              <a:gd name="T2" fmla="*/ 2147483647 w 907"/>
              <a:gd name="T3" fmla="*/ 0 h 547"/>
              <a:gd name="T4" fmla="*/ 0 60000 65536"/>
              <a:gd name="T5" fmla="*/ 0 60000 65536"/>
              <a:gd name="T6" fmla="*/ 0 w 907"/>
              <a:gd name="T7" fmla="*/ 0 h 547"/>
              <a:gd name="T8" fmla="*/ 907 w 907"/>
              <a:gd name="T9" fmla="*/ 547 h 54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7" h="547">
                <a:moveTo>
                  <a:pt x="0" y="547"/>
                </a:moveTo>
                <a:lnTo>
                  <a:pt x="907" y="0"/>
                </a:lnTo>
              </a:path>
            </a:pathLst>
          </a:custGeom>
          <a:noFill/>
          <a:ln w="38100">
            <a:solidFill>
              <a:srgbClr val="DBE64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257" name="Text Box 44"/>
          <p:cNvSpPr txBox="1">
            <a:spLocks noChangeArrowheads="1"/>
          </p:cNvSpPr>
          <p:nvPr/>
        </p:nvSpPr>
        <p:spPr bwMode="auto">
          <a:xfrm>
            <a:off x="755650" y="4868863"/>
            <a:ext cx="823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المنتج 1</a:t>
            </a:r>
            <a:endParaRPr lang="en-US" altLang="ar-SA" sz="1800" b="1"/>
          </a:p>
        </p:txBody>
      </p:sp>
      <p:sp>
        <p:nvSpPr>
          <p:cNvPr id="180258" name="Line 45"/>
          <p:cNvSpPr>
            <a:spLocks noChangeShapeType="1"/>
          </p:cNvSpPr>
          <p:nvPr/>
        </p:nvSpPr>
        <p:spPr bwMode="auto">
          <a:xfrm>
            <a:off x="971550" y="364490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259" name="Line 46"/>
          <p:cNvSpPr>
            <a:spLocks noChangeShapeType="1"/>
          </p:cNvSpPr>
          <p:nvPr/>
        </p:nvSpPr>
        <p:spPr bwMode="auto">
          <a:xfrm>
            <a:off x="1331913" y="3068638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260" name="Freeform 47"/>
          <p:cNvSpPr>
            <a:spLocks/>
          </p:cNvSpPr>
          <p:nvPr/>
        </p:nvSpPr>
        <p:spPr bwMode="auto">
          <a:xfrm>
            <a:off x="2743200" y="3644900"/>
            <a:ext cx="28575" cy="812800"/>
          </a:xfrm>
          <a:custGeom>
            <a:avLst/>
            <a:gdLst>
              <a:gd name="T0" fmla="*/ 2147483647 w 18"/>
              <a:gd name="T1" fmla="*/ 0 h 512"/>
              <a:gd name="T2" fmla="*/ 0 w 18"/>
              <a:gd name="T3" fmla="*/ 2147483647 h 512"/>
              <a:gd name="T4" fmla="*/ 0 60000 65536"/>
              <a:gd name="T5" fmla="*/ 0 60000 65536"/>
              <a:gd name="T6" fmla="*/ 0 w 18"/>
              <a:gd name="T7" fmla="*/ 0 h 512"/>
              <a:gd name="T8" fmla="*/ 18 w 18"/>
              <a:gd name="T9" fmla="*/ 512 h 5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" h="512">
                <a:moveTo>
                  <a:pt x="18" y="0"/>
                </a:moveTo>
                <a:lnTo>
                  <a:pt x="0" y="512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261" name="Line 48"/>
          <p:cNvSpPr>
            <a:spLocks noChangeShapeType="1"/>
          </p:cNvSpPr>
          <p:nvPr/>
        </p:nvSpPr>
        <p:spPr bwMode="auto">
          <a:xfrm>
            <a:off x="2987675" y="3068638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262" name="Line 49"/>
          <p:cNvSpPr>
            <a:spLocks noChangeShapeType="1"/>
          </p:cNvSpPr>
          <p:nvPr/>
        </p:nvSpPr>
        <p:spPr bwMode="auto">
          <a:xfrm>
            <a:off x="5219700" y="3068638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263" name="Text Box 50"/>
          <p:cNvSpPr txBox="1">
            <a:spLocks noChangeArrowheads="1"/>
          </p:cNvSpPr>
          <p:nvPr/>
        </p:nvSpPr>
        <p:spPr bwMode="auto">
          <a:xfrm>
            <a:off x="2051050" y="184467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</a:p>
        </p:txBody>
      </p:sp>
      <p:sp>
        <p:nvSpPr>
          <p:cNvPr id="180264" name="Text Box 53"/>
          <p:cNvSpPr txBox="1">
            <a:spLocks noChangeArrowheads="1"/>
          </p:cNvSpPr>
          <p:nvPr/>
        </p:nvSpPr>
        <p:spPr bwMode="auto">
          <a:xfrm>
            <a:off x="827088" y="45085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1    2</a:t>
            </a:r>
            <a:endParaRPr lang="en-GB" altLang="ar-SA" sz="1800" b="1"/>
          </a:p>
        </p:txBody>
      </p:sp>
      <p:sp>
        <p:nvSpPr>
          <p:cNvPr id="180265" name="Text Box 54"/>
          <p:cNvSpPr txBox="1">
            <a:spLocks noChangeArrowheads="1"/>
          </p:cNvSpPr>
          <p:nvPr/>
        </p:nvSpPr>
        <p:spPr bwMode="auto">
          <a:xfrm>
            <a:off x="303213" y="2873375"/>
            <a:ext cx="311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4</a:t>
            </a:r>
            <a:endParaRPr lang="en-GB" altLang="ar-SA" sz="1800" b="1"/>
          </a:p>
        </p:txBody>
      </p:sp>
      <p:sp>
        <p:nvSpPr>
          <p:cNvPr id="180266" name="Line 55"/>
          <p:cNvSpPr>
            <a:spLocks noChangeShapeType="1"/>
          </p:cNvSpPr>
          <p:nvPr/>
        </p:nvSpPr>
        <p:spPr bwMode="auto">
          <a:xfrm flipV="1">
            <a:off x="7451725" y="364490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267" name="Line 56"/>
          <p:cNvSpPr>
            <a:spLocks noChangeShapeType="1"/>
          </p:cNvSpPr>
          <p:nvPr/>
        </p:nvSpPr>
        <p:spPr bwMode="auto">
          <a:xfrm flipV="1">
            <a:off x="8316913" y="2997200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268" name="Line 58"/>
          <p:cNvSpPr>
            <a:spLocks noChangeShapeType="1"/>
          </p:cNvSpPr>
          <p:nvPr/>
        </p:nvSpPr>
        <p:spPr bwMode="auto">
          <a:xfrm flipV="1">
            <a:off x="7235825" y="3500438"/>
            <a:ext cx="43180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269" name="Freeform 59"/>
          <p:cNvSpPr>
            <a:spLocks/>
          </p:cNvSpPr>
          <p:nvPr/>
        </p:nvSpPr>
        <p:spPr bwMode="auto">
          <a:xfrm>
            <a:off x="7667625" y="2674938"/>
            <a:ext cx="1430338" cy="825500"/>
          </a:xfrm>
          <a:custGeom>
            <a:avLst/>
            <a:gdLst>
              <a:gd name="T0" fmla="*/ 0 w 901"/>
              <a:gd name="T1" fmla="*/ 2147483647 h 520"/>
              <a:gd name="T2" fmla="*/ 2147483647 w 901"/>
              <a:gd name="T3" fmla="*/ 0 h 520"/>
              <a:gd name="T4" fmla="*/ 0 60000 65536"/>
              <a:gd name="T5" fmla="*/ 0 60000 65536"/>
              <a:gd name="T6" fmla="*/ 0 w 901"/>
              <a:gd name="T7" fmla="*/ 0 h 520"/>
              <a:gd name="T8" fmla="*/ 901 w 901"/>
              <a:gd name="T9" fmla="*/ 520 h 5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1" h="520">
                <a:moveTo>
                  <a:pt x="0" y="520"/>
                </a:moveTo>
                <a:lnTo>
                  <a:pt x="901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270" name="Text Box 60"/>
          <p:cNvSpPr txBox="1">
            <a:spLocks noChangeArrowheads="1"/>
          </p:cNvSpPr>
          <p:nvPr/>
        </p:nvSpPr>
        <p:spPr bwMode="auto">
          <a:xfrm>
            <a:off x="971550" y="5516563"/>
            <a:ext cx="7056438" cy="366712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>
            <a:spAutoFit/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>
                <a:solidFill>
                  <a:srgbClr val="000000"/>
                </a:solidFill>
              </a:rPr>
              <a:t>منحني عرض السوق هو التجميع الافقى لمنحنيات عرض البائعين اللذين يتكون منهم السوق</a:t>
            </a:r>
            <a:r>
              <a:rPr lang="en-GB" altLang="ar-SA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0271" name="Text Box 61"/>
          <p:cNvSpPr txBox="1">
            <a:spLocks noChangeArrowheads="1"/>
          </p:cNvSpPr>
          <p:nvPr/>
        </p:nvSpPr>
        <p:spPr bwMode="auto">
          <a:xfrm>
            <a:off x="8718550" y="220503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S</a:t>
            </a:r>
            <a:endParaRPr lang="en-GB" altLang="ar-SA" sz="1800"/>
          </a:p>
        </p:txBody>
      </p:sp>
      <p:sp>
        <p:nvSpPr>
          <p:cNvPr id="180272" name="Text Box 62"/>
          <p:cNvSpPr txBox="1">
            <a:spLocks noChangeArrowheads="1"/>
          </p:cNvSpPr>
          <p:nvPr/>
        </p:nvSpPr>
        <p:spPr bwMode="auto">
          <a:xfrm>
            <a:off x="1547813" y="1989138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s1</a:t>
            </a:r>
            <a:endParaRPr lang="en-GB" altLang="ar-SA" sz="1800"/>
          </a:p>
        </p:txBody>
      </p:sp>
      <p:sp>
        <p:nvSpPr>
          <p:cNvPr id="180273" name="Text Box 63"/>
          <p:cNvSpPr txBox="1">
            <a:spLocks noChangeArrowheads="1"/>
          </p:cNvSpPr>
          <p:nvPr/>
        </p:nvSpPr>
        <p:spPr bwMode="auto">
          <a:xfrm>
            <a:off x="6011863" y="2349500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s3</a:t>
            </a:r>
            <a:endParaRPr lang="en-GB" altLang="ar-SA" sz="1800"/>
          </a:p>
        </p:txBody>
      </p:sp>
      <p:sp>
        <p:nvSpPr>
          <p:cNvPr id="180274" name="Text Box 64"/>
          <p:cNvSpPr txBox="1">
            <a:spLocks noChangeArrowheads="1"/>
          </p:cNvSpPr>
          <p:nvPr/>
        </p:nvSpPr>
        <p:spPr bwMode="auto">
          <a:xfrm>
            <a:off x="3132138" y="1773238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s2</a:t>
            </a:r>
            <a:endParaRPr lang="en-GB" altLang="ar-SA" sz="1800"/>
          </a:p>
        </p:txBody>
      </p:sp>
      <p:sp>
        <p:nvSpPr>
          <p:cNvPr id="180275" name="Text Box 65"/>
          <p:cNvSpPr txBox="1">
            <a:spLocks noChangeArrowheads="1"/>
          </p:cNvSpPr>
          <p:nvPr/>
        </p:nvSpPr>
        <p:spPr bwMode="auto">
          <a:xfrm>
            <a:off x="1763713" y="443706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64135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sz="4000" b="1" smtClean="0"/>
              <a:t>العـوامـل المؤثـرة على العـرض </a:t>
            </a: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>Determinants of Supply</a:t>
            </a:r>
            <a:r>
              <a:rPr lang="en-GB" sz="4000" smtClean="0"/>
              <a:t> 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r" rtl="1" eaLnBrk="1" hangingPunct="1">
              <a:lnSpc>
                <a:spcPct val="90000"/>
              </a:lnSpc>
              <a:defRPr/>
            </a:pPr>
            <a:r>
              <a:rPr lang="ar-SA" sz="2400" b="1" u="sng" smtClean="0"/>
              <a:t>الكمية المعروضة تتأثر بالعديد من العـوامل أهمها:</a:t>
            </a:r>
            <a:endParaRPr lang="en-US" sz="2400" b="1" u="sng" smtClean="0"/>
          </a:p>
          <a:p>
            <a:pPr marL="0" indent="0" algn="r" rtl="1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ar-SA" sz="2400" b="1" smtClean="0"/>
              <a:t>سعـر السلعـة والخدمة نفسها </a:t>
            </a:r>
            <a:endParaRPr lang="en-US" sz="2400" b="1" smtClean="0"/>
          </a:p>
          <a:p>
            <a:pPr marL="0" indent="0" algn="r" rtl="1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ar-SA" sz="2400" b="1" smtClean="0"/>
              <a:t>اسعار السلع المنافسـة في استخدام نفس الموارد </a:t>
            </a:r>
            <a:endParaRPr lang="en-US" sz="2400" b="1" smtClean="0"/>
          </a:p>
          <a:p>
            <a:pPr marL="0" indent="0" algn="r" rtl="1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ar-SA" sz="2400" b="1" smtClean="0"/>
              <a:t>اسعار مدخلات الإنتاج </a:t>
            </a:r>
            <a:r>
              <a:rPr lang="en-US" sz="2400" b="1" i="1" smtClean="0"/>
              <a:t>Input Prices</a:t>
            </a:r>
            <a:r>
              <a:rPr lang="en-GB" sz="2400" b="1" smtClean="0"/>
              <a:t> </a:t>
            </a:r>
          </a:p>
          <a:p>
            <a:pPr marL="0" indent="0" algn="r" rtl="1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ar-SA" sz="2400" b="1" smtClean="0"/>
              <a:t>المستوى التكنلوجى  </a:t>
            </a:r>
            <a:r>
              <a:rPr lang="en-US" sz="2400" b="1" i="1" smtClean="0"/>
              <a:t>Technology</a:t>
            </a:r>
            <a:r>
              <a:rPr lang="en-GB" sz="2400" b="1" smtClean="0"/>
              <a:t> </a:t>
            </a:r>
          </a:p>
          <a:p>
            <a:pPr marL="0" indent="0" algn="r" rtl="1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ar-SA" sz="2400" b="1" smtClean="0"/>
              <a:t>توقعات المنتجين </a:t>
            </a:r>
            <a:r>
              <a:rPr lang="en-US" sz="2400" b="1" i="1" smtClean="0"/>
              <a:t>Producers Expectations</a:t>
            </a:r>
            <a:r>
              <a:rPr lang="en-US" sz="2400" b="1" smtClean="0"/>
              <a:t> </a:t>
            </a:r>
          </a:p>
          <a:p>
            <a:pPr marL="0" indent="0" algn="r" rtl="1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ar-SA" sz="2400" b="1" smtClean="0"/>
              <a:t>قيـود مؤسسية </a:t>
            </a:r>
            <a:r>
              <a:rPr lang="en-US" sz="2400" b="1" smtClean="0"/>
              <a:t>“Institutional factors”</a:t>
            </a:r>
            <a:r>
              <a:rPr lang="ar-SA" sz="2400" b="1" smtClean="0"/>
              <a:t> مثل الضرائب والدعم</a:t>
            </a:r>
            <a:endParaRPr lang="en-US" sz="2400" b="1" smtClean="0"/>
          </a:p>
          <a:p>
            <a:pPr marL="0" indent="0" algn="r" rtl="1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ar-SA" sz="2400" b="1" smtClean="0"/>
              <a:t>الموسم الزراعي والمدة الزمنية</a:t>
            </a:r>
            <a:r>
              <a:rPr lang="en-GB" sz="2400" b="1" smtClean="0"/>
              <a:t> </a:t>
            </a:r>
          </a:p>
          <a:p>
            <a:pPr marL="0" indent="0" algn="r" rtl="1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ar-SA" sz="2400" b="1" smtClean="0"/>
              <a:t>الامراض والحشرات والعوامل الطبيعية كالمناخ</a:t>
            </a:r>
            <a:endParaRPr lang="en-US" sz="2400" b="1" smtClean="0"/>
          </a:p>
          <a:p>
            <a:pPr marL="0" indent="0" algn="r" rtl="1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GB" sz="2400" b="1" smtClean="0"/>
              <a:t> </a:t>
            </a:r>
            <a:r>
              <a:rPr lang="ar-SA" sz="2400" b="1" smtClean="0"/>
              <a:t>أسعار المحاصيل المرتبطة ببعضها البعض</a:t>
            </a:r>
            <a:r>
              <a:rPr lang="en-GB" sz="2400" b="1" smtClean="0"/>
              <a:t> </a:t>
            </a:r>
          </a:p>
          <a:p>
            <a:pPr marL="0" indent="0" algn="r" rtl="1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ar-SA" sz="2400" b="1" smtClean="0"/>
              <a:t>عدد المنتجين (البائعين) </a:t>
            </a:r>
            <a:r>
              <a:rPr lang="en-US" sz="2400" b="1" i="1" smtClean="0"/>
              <a:t>Number of Sellers</a:t>
            </a:r>
            <a:endParaRPr lang="en-GB" sz="2400" smtClean="0"/>
          </a:p>
        </p:txBody>
      </p:sp>
    </p:spTree>
    <p:extLst>
      <p:ext uri="{BB962C8B-B14F-4D97-AF65-F5344CB8AC3E}">
        <p14:creationId xmlns:p14="http://schemas.microsoft.com/office/powerpoint/2010/main" val="271500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b="1" smtClean="0"/>
              <a:t>طبيعة تأثير العـوامـل المختلفة على العـرض </a:t>
            </a:r>
            <a:endParaRPr lang="en-GB" b="1" smtClean="0"/>
          </a:p>
        </p:txBody>
      </p:sp>
      <p:graphicFrame>
        <p:nvGraphicFramePr>
          <p:cNvPr id="266321" name="Group 81"/>
          <p:cNvGraphicFramePr>
            <a:graphicFrameLocks noGrp="1"/>
          </p:cNvGraphicFramePr>
          <p:nvPr>
            <p:ph type="tbl" idx="1"/>
          </p:nvPr>
        </p:nvGraphicFramePr>
        <p:xfrm>
          <a:off x="468313" y="1484313"/>
          <a:ext cx="8229600" cy="4864122"/>
        </p:xfrm>
        <a:graphic>
          <a:graphicData uri="http://schemas.openxmlformats.org/drawingml/2006/table">
            <a:tbl>
              <a:tblPr/>
              <a:tblGrid>
                <a:gridCol w="3035300"/>
                <a:gridCol w="2451100"/>
                <a:gridCol w="2743200"/>
              </a:tblGrid>
              <a:tr h="52370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ألأثر علي منحني العرض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اتجاه العلاقة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العامل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</a:tr>
              <a:tr h="457167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تحرك علي نفس المنحني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طردية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سعـر السلعـة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518127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انتقال العرض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طردية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عدد المنتجين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457167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انتقال العرض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عكسية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اسعار السلع المنافسـة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457167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انتقال العرض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عكسية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اسعار مدخلات الإنتاج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622097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انتقال العرض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طردية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المستوى التكنلوجى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457167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انتقال العرض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طردية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توقعات المنتجين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457167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انتقال حسب القيد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حسب نوع القيد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قيـود مؤسسية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457167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انتقال العرض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حسب نوع العامل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العوامل الطبيعية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457167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انتقال العرض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طردية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أسعار المحاصيل المرتبطة 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02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sz="4000" b="1" smtClean="0"/>
              <a:t>التغير في العرض </a:t>
            </a: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>Change in Supply</a:t>
            </a:r>
            <a:endParaRPr lang="en-GB" sz="4000" b="1" smtClean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2800" b="1" smtClean="0"/>
              <a:t>كما رأينا في حالة الطلب:</a:t>
            </a:r>
          </a:p>
          <a:p>
            <a:pPr algn="r" rtl="1" eaLnBrk="1" hangingPunct="1">
              <a:defRPr/>
            </a:pPr>
            <a:r>
              <a:rPr lang="ar-SA" sz="2800" b="1" smtClean="0"/>
              <a:t>هناك فرق بين:</a:t>
            </a:r>
            <a:endParaRPr lang="en-US" sz="2800" b="1" smtClean="0"/>
          </a:p>
          <a:p>
            <a:pPr algn="r" rtl="1" eaLnBrk="1" hangingPunct="1">
              <a:buFont typeface="Wingdings" pitchFamily="2" charset="2"/>
              <a:buNone/>
              <a:defRPr/>
            </a:pPr>
            <a:endParaRPr lang="ar-SA" sz="2800" b="1" smtClean="0"/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en-US" sz="2800" b="1" smtClean="0"/>
              <a:t>     </a:t>
            </a:r>
            <a:r>
              <a:rPr lang="ar-SA" sz="2800" smtClean="0"/>
              <a:t> </a:t>
            </a:r>
            <a:endParaRPr lang="en-US" sz="2800" smtClean="0"/>
          </a:p>
          <a:p>
            <a:pPr algn="ctr" rtl="1" eaLnBrk="1" hangingPunct="1">
              <a:buFont typeface="Wingdings" pitchFamily="2" charset="2"/>
              <a:buNone/>
              <a:defRPr/>
            </a:pPr>
            <a:r>
              <a:rPr lang="en-US" b="1" smtClean="0"/>
              <a:t>               </a:t>
            </a:r>
            <a:r>
              <a:rPr lang="ar-SA" b="1" smtClean="0"/>
              <a:t>و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algn="r" rtl="1" eaLnBrk="1" hangingPunct="1">
              <a:defRPr/>
            </a:pPr>
            <a:endParaRPr lang="ar-SA" sz="2800" smtClean="0"/>
          </a:p>
          <a:p>
            <a:pPr algn="r" rtl="1" eaLnBrk="1" hangingPunct="1">
              <a:defRPr/>
            </a:pPr>
            <a:endParaRPr lang="en-GB" sz="2800" smtClean="0"/>
          </a:p>
        </p:txBody>
      </p:sp>
      <p:sp>
        <p:nvSpPr>
          <p:cNvPr id="183300" name="Text Box 7"/>
          <p:cNvSpPr txBox="1">
            <a:spLocks noChangeArrowheads="1"/>
          </p:cNvSpPr>
          <p:nvPr/>
        </p:nvSpPr>
        <p:spPr bwMode="auto">
          <a:xfrm>
            <a:off x="1112838" y="98107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</a:p>
        </p:txBody>
      </p:sp>
      <p:sp>
        <p:nvSpPr>
          <p:cNvPr id="183301" name="Line 8"/>
          <p:cNvSpPr>
            <a:spLocks noChangeShapeType="1"/>
          </p:cNvSpPr>
          <p:nvPr/>
        </p:nvSpPr>
        <p:spPr bwMode="auto">
          <a:xfrm flipV="1">
            <a:off x="1328738" y="1412875"/>
            <a:ext cx="0" cy="2160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3302" name="Freeform 9"/>
          <p:cNvSpPr>
            <a:spLocks/>
          </p:cNvSpPr>
          <p:nvPr/>
        </p:nvSpPr>
        <p:spPr bwMode="auto">
          <a:xfrm>
            <a:off x="1331913" y="3573463"/>
            <a:ext cx="2008187" cy="7937"/>
          </a:xfrm>
          <a:custGeom>
            <a:avLst/>
            <a:gdLst>
              <a:gd name="T0" fmla="*/ 0 w 1265"/>
              <a:gd name="T1" fmla="*/ 2147483647 h 5"/>
              <a:gd name="T2" fmla="*/ 2147483647 w 1265"/>
              <a:gd name="T3" fmla="*/ 0 h 5"/>
              <a:gd name="T4" fmla="*/ 0 60000 65536"/>
              <a:gd name="T5" fmla="*/ 0 60000 65536"/>
              <a:gd name="T6" fmla="*/ 0 w 1265"/>
              <a:gd name="T7" fmla="*/ 0 h 5"/>
              <a:gd name="T8" fmla="*/ 1265 w 1265"/>
              <a:gd name="T9" fmla="*/ 5 h 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65" h="5">
                <a:moveTo>
                  <a:pt x="0" y="5"/>
                </a:moveTo>
                <a:lnTo>
                  <a:pt x="1265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3303" name="Freeform 10"/>
          <p:cNvSpPr>
            <a:spLocks/>
          </p:cNvSpPr>
          <p:nvPr/>
        </p:nvSpPr>
        <p:spPr bwMode="auto">
          <a:xfrm>
            <a:off x="1473200" y="1531938"/>
            <a:ext cx="1292225" cy="1682750"/>
          </a:xfrm>
          <a:custGeom>
            <a:avLst/>
            <a:gdLst>
              <a:gd name="T0" fmla="*/ 0 w 814"/>
              <a:gd name="T1" fmla="*/ 2147483647 h 1060"/>
              <a:gd name="T2" fmla="*/ 2147483647 w 814"/>
              <a:gd name="T3" fmla="*/ 0 h 1060"/>
              <a:gd name="T4" fmla="*/ 0 60000 65536"/>
              <a:gd name="T5" fmla="*/ 0 60000 65536"/>
              <a:gd name="T6" fmla="*/ 0 w 814"/>
              <a:gd name="T7" fmla="*/ 0 h 1060"/>
              <a:gd name="T8" fmla="*/ 814 w 814"/>
              <a:gd name="T9" fmla="*/ 1060 h 10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4" h="1060">
                <a:moveTo>
                  <a:pt x="0" y="1060"/>
                </a:moveTo>
                <a:lnTo>
                  <a:pt x="814" y="0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3304" name="Text Box 14"/>
          <p:cNvSpPr txBox="1">
            <a:spLocks noChangeArrowheads="1"/>
          </p:cNvSpPr>
          <p:nvPr/>
        </p:nvSpPr>
        <p:spPr bwMode="auto">
          <a:xfrm>
            <a:off x="1619250" y="3644900"/>
            <a:ext cx="971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q1    q2</a:t>
            </a:r>
            <a:endParaRPr lang="en-GB" altLang="ar-SA" sz="1800" b="1"/>
          </a:p>
        </p:txBody>
      </p:sp>
      <p:sp>
        <p:nvSpPr>
          <p:cNvPr id="183305" name="Text Box 15"/>
          <p:cNvSpPr txBox="1">
            <a:spLocks noChangeArrowheads="1"/>
          </p:cNvSpPr>
          <p:nvPr/>
        </p:nvSpPr>
        <p:spPr bwMode="auto">
          <a:xfrm>
            <a:off x="827088" y="1989138"/>
            <a:ext cx="4508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p2</a:t>
            </a:r>
            <a:endParaRPr lang="en-GB" altLang="ar-SA" sz="1800" b="1"/>
          </a:p>
        </p:txBody>
      </p:sp>
      <p:sp>
        <p:nvSpPr>
          <p:cNvPr id="183306" name="Text Box 16"/>
          <p:cNvSpPr txBox="1">
            <a:spLocks noChangeArrowheads="1"/>
          </p:cNvSpPr>
          <p:nvPr/>
        </p:nvSpPr>
        <p:spPr bwMode="auto">
          <a:xfrm>
            <a:off x="2916238" y="14843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S</a:t>
            </a:r>
            <a:endParaRPr lang="en-GB" altLang="ar-SA" sz="1800" b="1"/>
          </a:p>
        </p:txBody>
      </p:sp>
      <p:sp>
        <p:nvSpPr>
          <p:cNvPr id="183307" name="Text Box 17"/>
          <p:cNvSpPr txBox="1">
            <a:spLocks noChangeArrowheads="1"/>
          </p:cNvSpPr>
          <p:nvPr/>
        </p:nvSpPr>
        <p:spPr bwMode="auto">
          <a:xfrm>
            <a:off x="3348038" y="3711575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</a:p>
        </p:txBody>
      </p:sp>
      <p:sp>
        <p:nvSpPr>
          <p:cNvPr id="183308" name="Text Box 18"/>
          <p:cNvSpPr txBox="1">
            <a:spLocks noChangeArrowheads="1"/>
          </p:cNvSpPr>
          <p:nvPr/>
        </p:nvSpPr>
        <p:spPr bwMode="auto">
          <a:xfrm>
            <a:off x="900113" y="364490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</a:p>
        </p:txBody>
      </p:sp>
      <p:sp>
        <p:nvSpPr>
          <p:cNvPr id="183309" name="Line 19"/>
          <p:cNvSpPr>
            <a:spLocks noChangeShapeType="1"/>
          </p:cNvSpPr>
          <p:nvPr/>
        </p:nvSpPr>
        <p:spPr bwMode="auto">
          <a:xfrm flipV="1">
            <a:off x="1112838" y="3998913"/>
            <a:ext cx="0" cy="2160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3310" name="Freeform 20"/>
          <p:cNvSpPr>
            <a:spLocks/>
          </p:cNvSpPr>
          <p:nvPr/>
        </p:nvSpPr>
        <p:spPr bwMode="auto">
          <a:xfrm>
            <a:off x="1112838" y="6157913"/>
            <a:ext cx="2362200" cy="1587"/>
          </a:xfrm>
          <a:custGeom>
            <a:avLst/>
            <a:gdLst>
              <a:gd name="T0" fmla="*/ 0 w 1488"/>
              <a:gd name="T1" fmla="*/ 2147483647 h 1"/>
              <a:gd name="T2" fmla="*/ 2147483647 w 1488"/>
              <a:gd name="T3" fmla="*/ 0 h 1"/>
              <a:gd name="T4" fmla="*/ 0 60000 65536"/>
              <a:gd name="T5" fmla="*/ 0 60000 65536"/>
              <a:gd name="T6" fmla="*/ 0 w 1488"/>
              <a:gd name="T7" fmla="*/ 0 h 1"/>
              <a:gd name="T8" fmla="*/ 1488 w 14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88" h="1">
                <a:moveTo>
                  <a:pt x="0" y="1"/>
                </a:moveTo>
                <a:lnTo>
                  <a:pt x="1488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3311" name="Freeform 21"/>
          <p:cNvSpPr>
            <a:spLocks/>
          </p:cNvSpPr>
          <p:nvPr/>
        </p:nvSpPr>
        <p:spPr bwMode="auto">
          <a:xfrm>
            <a:off x="1257300" y="4489450"/>
            <a:ext cx="1600200" cy="1311275"/>
          </a:xfrm>
          <a:custGeom>
            <a:avLst/>
            <a:gdLst>
              <a:gd name="T0" fmla="*/ 0 w 1008"/>
              <a:gd name="T1" fmla="*/ 2147483647 h 826"/>
              <a:gd name="T2" fmla="*/ 2147483647 w 1008"/>
              <a:gd name="T3" fmla="*/ 0 h 826"/>
              <a:gd name="T4" fmla="*/ 0 60000 65536"/>
              <a:gd name="T5" fmla="*/ 0 60000 65536"/>
              <a:gd name="T6" fmla="*/ 0 w 1008"/>
              <a:gd name="T7" fmla="*/ 0 h 826"/>
              <a:gd name="T8" fmla="*/ 1008 w 1008"/>
              <a:gd name="T9" fmla="*/ 826 h 8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08" h="826">
                <a:moveTo>
                  <a:pt x="0" y="826"/>
                </a:moveTo>
                <a:lnTo>
                  <a:pt x="1008" y="0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3312" name="Text Box 25"/>
          <p:cNvSpPr txBox="1">
            <a:spLocks noChangeArrowheads="1"/>
          </p:cNvSpPr>
          <p:nvPr/>
        </p:nvSpPr>
        <p:spPr bwMode="auto">
          <a:xfrm>
            <a:off x="1328738" y="6230938"/>
            <a:ext cx="200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  q1          q2    q3</a:t>
            </a:r>
            <a:endParaRPr lang="en-GB" altLang="ar-SA" sz="1800" b="1"/>
          </a:p>
        </p:txBody>
      </p:sp>
      <p:sp>
        <p:nvSpPr>
          <p:cNvPr id="183313" name="Text Box 26"/>
          <p:cNvSpPr txBox="1">
            <a:spLocks noChangeArrowheads="1"/>
          </p:cNvSpPr>
          <p:nvPr/>
        </p:nvSpPr>
        <p:spPr bwMode="auto">
          <a:xfrm>
            <a:off x="684213" y="458152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  <a:endParaRPr lang="en-GB" altLang="ar-SA" sz="1800" b="1"/>
          </a:p>
        </p:txBody>
      </p:sp>
      <p:sp>
        <p:nvSpPr>
          <p:cNvPr id="183314" name="Text Box 27"/>
          <p:cNvSpPr txBox="1">
            <a:spLocks noChangeArrowheads="1"/>
          </p:cNvSpPr>
          <p:nvPr/>
        </p:nvSpPr>
        <p:spPr bwMode="auto">
          <a:xfrm>
            <a:off x="2700338" y="422116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s1</a:t>
            </a:r>
            <a:endParaRPr lang="en-GB" altLang="ar-SA" sz="1800" b="1"/>
          </a:p>
        </p:txBody>
      </p:sp>
      <p:sp>
        <p:nvSpPr>
          <p:cNvPr id="183315" name="Text Box 28"/>
          <p:cNvSpPr txBox="1">
            <a:spLocks noChangeArrowheads="1"/>
          </p:cNvSpPr>
          <p:nvPr/>
        </p:nvSpPr>
        <p:spPr bwMode="auto">
          <a:xfrm>
            <a:off x="3492500" y="608806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</a:p>
        </p:txBody>
      </p:sp>
      <p:sp>
        <p:nvSpPr>
          <p:cNvPr id="183316" name="Freeform 29"/>
          <p:cNvSpPr>
            <a:spLocks/>
          </p:cNvSpPr>
          <p:nvPr/>
        </p:nvSpPr>
        <p:spPr bwMode="auto">
          <a:xfrm>
            <a:off x="1692275" y="4365625"/>
            <a:ext cx="1919288" cy="1577975"/>
          </a:xfrm>
          <a:custGeom>
            <a:avLst/>
            <a:gdLst>
              <a:gd name="T0" fmla="*/ 0 w 1209"/>
              <a:gd name="T1" fmla="*/ 2147483647 h 994"/>
              <a:gd name="T2" fmla="*/ 2147483647 w 1209"/>
              <a:gd name="T3" fmla="*/ 0 h 994"/>
              <a:gd name="T4" fmla="*/ 0 60000 65536"/>
              <a:gd name="T5" fmla="*/ 0 60000 65536"/>
              <a:gd name="T6" fmla="*/ 0 w 1209"/>
              <a:gd name="T7" fmla="*/ 0 h 994"/>
              <a:gd name="T8" fmla="*/ 1209 w 1209"/>
              <a:gd name="T9" fmla="*/ 994 h 9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09" h="994">
                <a:moveTo>
                  <a:pt x="0" y="994"/>
                </a:moveTo>
                <a:lnTo>
                  <a:pt x="1209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3317" name="Line 30"/>
          <p:cNvSpPr>
            <a:spLocks noChangeShapeType="1"/>
          </p:cNvSpPr>
          <p:nvPr/>
        </p:nvSpPr>
        <p:spPr bwMode="auto">
          <a:xfrm flipV="1">
            <a:off x="1258888" y="4359275"/>
            <a:ext cx="936625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3318" name="Text Box 31"/>
          <p:cNvSpPr txBox="1">
            <a:spLocks noChangeArrowheads="1"/>
          </p:cNvSpPr>
          <p:nvPr/>
        </p:nvSpPr>
        <p:spPr bwMode="auto">
          <a:xfrm>
            <a:off x="2124075" y="40767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s3</a:t>
            </a:r>
            <a:endParaRPr lang="en-GB" altLang="ar-SA" sz="1800" b="1"/>
          </a:p>
        </p:txBody>
      </p:sp>
      <p:sp>
        <p:nvSpPr>
          <p:cNvPr id="183319" name="Text Box 32"/>
          <p:cNvSpPr txBox="1">
            <a:spLocks noChangeArrowheads="1"/>
          </p:cNvSpPr>
          <p:nvPr/>
        </p:nvSpPr>
        <p:spPr bwMode="auto">
          <a:xfrm>
            <a:off x="3635375" y="4149725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s2</a:t>
            </a:r>
            <a:endParaRPr lang="en-GB" altLang="ar-SA" sz="1800" b="1"/>
          </a:p>
        </p:txBody>
      </p:sp>
      <p:sp>
        <p:nvSpPr>
          <p:cNvPr id="183320" name="Line 33"/>
          <p:cNvSpPr>
            <a:spLocks noChangeShapeType="1"/>
          </p:cNvSpPr>
          <p:nvPr/>
        </p:nvSpPr>
        <p:spPr bwMode="auto">
          <a:xfrm>
            <a:off x="1116013" y="4797425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3321" name="Line 34"/>
          <p:cNvSpPr>
            <a:spLocks noChangeShapeType="1"/>
          </p:cNvSpPr>
          <p:nvPr/>
        </p:nvSpPr>
        <p:spPr bwMode="auto">
          <a:xfrm>
            <a:off x="1331913" y="21336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3322" name="Line 35"/>
          <p:cNvSpPr>
            <a:spLocks noChangeShapeType="1"/>
          </p:cNvSpPr>
          <p:nvPr/>
        </p:nvSpPr>
        <p:spPr bwMode="auto">
          <a:xfrm>
            <a:off x="1331913" y="270827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3323" name="Line 36"/>
          <p:cNvSpPr>
            <a:spLocks noChangeShapeType="1"/>
          </p:cNvSpPr>
          <p:nvPr/>
        </p:nvSpPr>
        <p:spPr bwMode="auto">
          <a:xfrm>
            <a:off x="2339975" y="2133600"/>
            <a:ext cx="0" cy="14398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3324" name="Line 37"/>
          <p:cNvSpPr>
            <a:spLocks noChangeShapeType="1"/>
          </p:cNvSpPr>
          <p:nvPr/>
        </p:nvSpPr>
        <p:spPr bwMode="auto">
          <a:xfrm>
            <a:off x="1835150" y="27082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3325" name="Line 38"/>
          <p:cNvSpPr>
            <a:spLocks noChangeShapeType="1"/>
          </p:cNvSpPr>
          <p:nvPr/>
        </p:nvSpPr>
        <p:spPr bwMode="auto">
          <a:xfrm>
            <a:off x="3059113" y="4797425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3326" name="Line 39"/>
          <p:cNvSpPr>
            <a:spLocks noChangeShapeType="1"/>
          </p:cNvSpPr>
          <p:nvPr/>
        </p:nvSpPr>
        <p:spPr bwMode="auto">
          <a:xfrm>
            <a:off x="2484438" y="479742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3327" name="Line 40"/>
          <p:cNvSpPr>
            <a:spLocks noChangeShapeType="1"/>
          </p:cNvSpPr>
          <p:nvPr/>
        </p:nvSpPr>
        <p:spPr bwMode="auto">
          <a:xfrm>
            <a:off x="1763713" y="479742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3328" name="Line 41"/>
          <p:cNvSpPr>
            <a:spLocks noChangeShapeType="1"/>
          </p:cNvSpPr>
          <p:nvPr/>
        </p:nvSpPr>
        <p:spPr bwMode="auto">
          <a:xfrm flipV="1">
            <a:off x="1763713" y="2205038"/>
            <a:ext cx="287337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3329" name="Freeform 42"/>
          <p:cNvSpPr>
            <a:spLocks/>
          </p:cNvSpPr>
          <p:nvPr/>
        </p:nvSpPr>
        <p:spPr bwMode="auto">
          <a:xfrm>
            <a:off x="1979613" y="2420938"/>
            <a:ext cx="257175" cy="250825"/>
          </a:xfrm>
          <a:custGeom>
            <a:avLst/>
            <a:gdLst>
              <a:gd name="T0" fmla="*/ 2147483647 w 162"/>
              <a:gd name="T1" fmla="*/ 0 h 158"/>
              <a:gd name="T2" fmla="*/ 0 w 162"/>
              <a:gd name="T3" fmla="*/ 2147483647 h 158"/>
              <a:gd name="T4" fmla="*/ 0 60000 65536"/>
              <a:gd name="T5" fmla="*/ 0 60000 65536"/>
              <a:gd name="T6" fmla="*/ 0 w 162"/>
              <a:gd name="T7" fmla="*/ 0 h 158"/>
              <a:gd name="T8" fmla="*/ 162 w 162"/>
              <a:gd name="T9" fmla="*/ 158 h 15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2" h="158">
                <a:moveTo>
                  <a:pt x="162" y="0"/>
                </a:moveTo>
                <a:lnTo>
                  <a:pt x="0" y="158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3330" name="Freeform 43"/>
          <p:cNvSpPr>
            <a:spLocks/>
          </p:cNvSpPr>
          <p:nvPr/>
        </p:nvSpPr>
        <p:spPr bwMode="auto">
          <a:xfrm>
            <a:off x="2125663" y="5086350"/>
            <a:ext cx="573087" cy="11113"/>
          </a:xfrm>
          <a:custGeom>
            <a:avLst/>
            <a:gdLst>
              <a:gd name="T0" fmla="*/ 0 w 361"/>
              <a:gd name="T1" fmla="*/ 2147483647 h 7"/>
              <a:gd name="T2" fmla="*/ 2147483647 w 361"/>
              <a:gd name="T3" fmla="*/ 0 h 7"/>
              <a:gd name="T4" fmla="*/ 0 60000 65536"/>
              <a:gd name="T5" fmla="*/ 0 60000 65536"/>
              <a:gd name="T6" fmla="*/ 0 w 361"/>
              <a:gd name="T7" fmla="*/ 0 h 7"/>
              <a:gd name="T8" fmla="*/ 361 w 361"/>
              <a:gd name="T9" fmla="*/ 7 h 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1" h="7">
                <a:moveTo>
                  <a:pt x="0" y="7"/>
                </a:moveTo>
                <a:lnTo>
                  <a:pt x="361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3331" name="Line 44"/>
          <p:cNvSpPr>
            <a:spLocks noChangeShapeType="1"/>
          </p:cNvSpPr>
          <p:nvPr/>
        </p:nvSpPr>
        <p:spPr bwMode="auto">
          <a:xfrm flipH="1">
            <a:off x="1331913" y="5229225"/>
            <a:ext cx="5762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5263" name="Rectangle 47"/>
          <p:cNvSpPr>
            <a:spLocks noChangeArrowheads="1"/>
          </p:cNvSpPr>
          <p:nvPr/>
        </p:nvSpPr>
        <p:spPr bwMode="auto">
          <a:xfrm>
            <a:off x="3419475" y="2781300"/>
            <a:ext cx="3527425" cy="719138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/>
        </p:spPr>
        <p:txBody>
          <a:bodyPr wrap="none" anchor="ctr">
            <a:flatTx/>
          </a:bodyPr>
          <a:lstStyle/>
          <a:p>
            <a:pPr algn="ctr" rtl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ar-SA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التغير في الكمية المعروضة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265264" name="Rectangle 48"/>
          <p:cNvSpPr>
            <a:spLocks noChangeArrowheads="1"/>
          </p:cNvSpPr>
          <p:nvPr/>
        </p:nvSpPr>
        <p:spPr bwMode="auto">
          <a:xfrm>
            <a:off x="3708400" y="5229225"/>
            <a:ext cx="3527425" cy="719138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/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ar-SA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التغير في العرض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ar-SA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(انتقال العرض)</a:t>
            </a:r>
            <a:endParaRPr lang="en-GB" sz="2400" b="1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50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sz="4000" b="1" smtClean="0"/>
              <a:t>مرونة العــرض بالنسبة للسعر</a:t>
            </a:r>
            <a:br>
              <a:rPr lang="ar-SA" sz="4000" b="1" smtClean="0"/>
            </a:br>
            <a:r>
              <a:rPr lang="en-US" sz="4000" b="1" smtClean="0"/>
              <a:t>Price </a:t>
            </a:r>
            <a:r>
              <a:rPr lang="en-GB" sz="4000" b="1" smtClean="0"/>
              <a:t>Elasticity of Supply</a:t>
            </a:r>
            <a:r>
              <a:rPr lang="ar-SA" sz="4000" b="1" smtClean="0"/>
              <a:t> </a:t>
            </a:r>
            <a:r>
              <a:rPr lang="en-US" sz="4000" b="1" smtClean="0"/>
              <a:t> (E</a:t>
            </a:r>
            <a:r>
              <a:rPr lang="en-US" sz="4000" b="1" baseline="-25000" smtClean="0"/>
              <a:t>s</a:t>
            </a:r>
            <a:r>
              <a:rPr lang="en-US" sz="4000" b="1" smtClean="0"/>
              <a:t>)</a:t>
            </a:r>
            <a:r>
              <a:rPr lang="en-GB" sz="4000" smtClean="0"/>
              <a:t>  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15250" cy="4525963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sz="2400" b="1" smtClean="0"/>
              <a:t>هي مقياس يقيس درجة استجابة</a:t>
            </a:r>
            <a:r>
              <a:rPr lang="en-GB" sz="2400" b="1" i="1" smtClean="0"/>
              <a:t>Responsiveness</a:t>
            </a:r>
            <a:r>
              <a:rPr lang="en-GB" sz="2400" b="1" smtClean="0"/>
              <a:t> </a:t>
            </a:r>
            <a:r>
              <a:rPr lang="ar-SA" sz="2400" b="1" smtClean="0"/>
              <a:t> الكمية المعروضة للتغير في السعر</a:t>
            </a:r>
          </a:p>
          <a:p>
            <a:pPr algn="r" rtl="1" eaLnBrk="1" hangingPunct="1">
              <a:defRPr/>
            </a:pPr>
            <a:r>
              <a:rPr lang="ar-SA" sz="2400" b="1" smtClean="0"/>
              <a:t>وتقاس بنسبة التغير النسبي في الكمية المعروضة للتغير النسبي في سعرها مع بقاء العوامل الأخرى على حالها</a:t>
            </a:r>
            <a:r>
              <a:rPr lang="en-GB" sz="2400" b="1" smtClean="0"/>
              <a:t> </a:t>
            </a:r>
            <a:endParaRPr lang="ar-SA" sz="2400" b="1" smtClean="0"/>
          </a:p>
          <a:p>
            <a:pPr algn="r" rtl="1" eaLnBrk="1" hangingPunct="1">
              <a:defRPr/>
            </a:pPr>
            <a:endParaRPr lang="ar-SA" sz="2400" b="1" smtClean="0"/>
          </a:p>
          <a:p>
            <a:pPr algn="r" rtl="1" eaLnBrk="1" hangingPunct="1">
              <a:defRPr/>
            </a:pPr>
            <a:endParaRPr lang="ar-SA" sz="2400" b="1" smtClean="0"/>
          </a:p>
          <a:p>
            <a:pPr algn="r" rtl="1" eaLnBrk="1" hangingPunct="1">
              <a:defRPr/>
            </a:pPr>
            <a:r>
              <a:rPr lang="ar-SA" sz="2400" b="1" smtClean="0"/>
              <a:t>ويمكن حسابها بين أي نقطتين علي منحني العرض من:</a:t>
            </a:r>
          </a:p>
          <a:p>
            <a:pPr algn="r" rtl="1" eaLnBrk="1" hangingPunct="1">
              <a:defRPr/>
            </a:pPr>
            <a:endParaRPr lang="ar-SA" sz="2400" b="1" smtClean="0"/>
          </a:p>
          <a:p>
            <a:pPr algn="r" rtl="1" eaLnBrk="1" hangingPunct="1">
              <a:defRPr/>
            </a:pPr>
            <a:endParaRPr lang="ar-SA" sz="2400" b="1" smtClean="0"/>
          </a:p>
          <a:p>
            <a:pPr algn="r" rtl="1" eaLnBrk="1" hangingPunct="1">
              <a:defRPr/>
            </a:pPr>
            <a:r>
              <a:rPr lang="ar-SA" sz="2400" b="1" smtClean="0"/>
              <a:t>حيث تنحصر عدديا في المدي:</a:t>
            </a:r>
            <a:endParaRPr lang="en-GB" sz="2400" b="1" smtClean="0"/>
          </a:p>
        </p:txBody>
      </p:sp>
      <p:graphicFrame>
        <p:nvGraphicFramePr>
          <p:cNvPr id="184324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3059113" y="4652963"/>
          <a:ext cx="2376487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3" imgW="1562100" imgH="444500" progId="Equation.3">
                  <p:embed/>
                </p:oleObj>
              </mc:Choice>
              <mc:Fallback>
                <p:oleObj name="Equation" r:id="rId3" imgW="15621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4652963"/>
                        <a:ext cx="2376487" cy="731837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>
                        <a:noFill/>
                      </a:ln>
                      <a:effectLst>
                        <a:outerShdw dist="107763" dir="13500000" algn="ctr" rotWithShape="0">
                          <a:srgbClr val="808080">
                            <a:alpha val="50000"/>
                          </a:srgb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graphicFrame>
        <p:nvGraphicFramePr>
          <p:cNvPr id="184326" name="Object 4"/>
          <p:cNvGraphicFramePr>
            <a:graphicFrameLocks noChangeAspect="1"/>
          </p:cNvGraphicFramePr>
          <p:nvPr/>
        </p:nvGraphicFramePr>
        <p:xfrm>
          <a:off x="2987675" y="3284538"/>
          <a:ext cx="237648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5" imgW="837836" imgH="406224" progId="Equation.3">
                  <p:embed/>
                </p:oleObj>
              </mc:Choice>
              <mc:Fallback>
                <p:oleObj name="Equation" r:id="rId5" imgW="837836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284538"/>
                        <a:ext cx="2376488" cy="825500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>
                        <a:noFill/>
                      </a:ln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27" name="Rectangle 6"/>
          <p:cNvSpPr>
            <a:spLocks noChangeArrowheads="1"/>
          </p:cNvSpPr>
          <p:nvPr/>
        </p:nvSpPr>
        <p:spPr bwMode="auto">
          <a:xfrm>
            <a:off x="0" y="4076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graphicFrame>
        <p:nvGraphicFramePr>
          <p:cNvPr id="184328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3419475" y="5876925"/>
          <a:ext cx="190976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7" imgW="685800" imgH="228600" progId="Equation.3">
                  <p:embed/>
                </p:oleObj>
              </mc:Choice>
              <mc:Fallback>
                <p:oleObj name="Equation" r:id="rId7" imgW="685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5876925"/>
                        <a:ext cx="1909763" cy="636588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89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“Total Utility” </a:t>
            </a:r>
            <a:r>
              <a:rPr lang="ar-SA" sz="4000" smtClean="0"/>
              <a:t>المنفعة الكلية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”Marginal Utility”</a:t>
            </a:r>
            <a:r>
              <a:rPr lang="ar-SA" sz="4000" smtClean="0"/>
              <a:t> والمنفعة الحدية</a:t>
            </a:r>
            <a:endParaRPr lang="en-US" sz="4000" smtClean="0"/>
          </a:p>
        </p:txBody>
      </p:sp>
      <p:sp>
        <p:nvSpPr>
          <p:cNvPr id="21094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2400" smtClean="0"/>
              <a:t>لاحظ اتجاهات المنفعتين مع تزايد الإستهلاك:</a:t>
            </a:r>
          </a:p>
          <a:p>
            <a:pPr algn="r" rtl="1" eaLnBrk="1" hangingPunct="1">
              <a:defRPr/>
            </a:pPr>
            <a:r>
              <a:rPr lang="ar-SA" sz="2400" smtClean="0"/>
              <a:t>الكلية:</a:t>
            </a:r>
            <a:r>
              <a:rPr lang="en-US" sz="2400" smtClean="0"/>
              <a:t> </a:t>
            </a:r>
            <a:endParaRPr lang="ar-SA" sz="2400" smtClean="0"/>
          </a:p>
          <a:p>
            <a:pPr lvl="1" algn="r" rtl="1" eaLnBrk="1" hangingPunct="1">
              <a:defRPr/>
            </a:pPr>
            <a:r>
              <a:rPr lang="ar-SA" sz="2000" smtClean="0"/>
              <a:t>     ازدياد متسارع</a:t>
            </a:r>
          </a:p>
          <a:p>
            <a:pPr lvl="1" algn="r" rtl="1" eaLnBrk="1" hangingPunct="1">
              <a:defRPr/>
            </a:pPr>
            <a:r>
              <a:rPr lang="ar-SA" sz="2000" smtClean="0"/>
              <a:t>     ازدياد متناقص</a:t>
            </a:r>
          </a:p>
          <a:p>
            <a:pPr lvl="1" algn="r" rtl="1" eaLnBrk="1" hangingPunct="1">
              <a:defRPr/>
            </a:pPr>
            <a:r>
              <a:rPr lang="ar-SA" sz="2000" smtClean="0"/>
              <a:t>     تناقص</a:t>
            </a:r>
          </a:p>
          <a:p>
            <a:pPr algn="r" rtl="1" eaLnBrk="1" hangingPunct="1">
              <a:defRPr/>
            </a:pPr>
            <a:endParaRPr lang="ar-SA" sz="2400" smtClean="0"/>
          </a:p>
          <a:p>
            <a:pPr algn="r" rtl="1" eaLnBrk="1" hangingPunct="1">
              <a:defRPr/>
            </a:pPr>
            <a:r>
              <a:rPr lang="ar-SA" sz="2400" smtClean="0"/>
              <a:t>الحدية:</a:t>
            </a:r>
            <a:endParaRPr lang="en-US" sz="2400" smtClean="0"/>
          </a:p>
          <a:p>
            <a:pPr lvl="1" algn="r" rtl="1" eaLnBrk="1" hangingPunct="1">
              <a:defRPr/>
            </a:pPr>
            <a:r>
              <a:rPr lang="en-US" sz="2000" smtClean="0"/>
              <a:t>      </a:t>
            </a:r>
            <a:r>
              <a:rPr lang="ar-SA" sz="2000" smtClean="0"/>
              <a:t>ازدياد</a:t>
            </a:r>
          </a:p>
          <a:p>
            <a:pPr lvl="1" algn="r" rtl="1" eaLnBrk="1" hangingPunct="1">
              <a:defRPr/>
            </a:pPr>
            <a:r>
              <a:rPr lang="ar-SA" sz="2000" smtClean="0"/>
              <a:t>     تناقص</a:t>
            </a:r>
            <a:endParaRPr lang="en-US" sz="2000" smtClean="0"/>
          </a:p>
          <a:p>
            <a:pPr lvl="1" algn="r" rtl="1" eaLnBrk="1" hangingPunct="1">
              <a:defRPr/>
            </a:pPr>
            <a:r>
              <a:rPr lang="en-US" sz="2000" smtClean="0"/>
              <a:t>      </a:t>
            </a:r>
            <a:r>
              <a:rPr lang="ar-SA" sz="2000" smtClean="0"/>
              <a:t>تحت الصفر (سالب)</a:t>
            </a:r>
            <a:endParaRPr lang="en-US" sz="2000" smtClean="0"/>
          </a:p>
        </p:txBody>
      </p:sp>
      <p:pic>
        <p:nvPicPr>
          <p:cNvPr id="157700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1484313"/>
            <a:ext cx="4284662" cy="5184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701" name="Freeform 7"/>
          <p:cNvSpPr>
            <a:spLocks/>
          </p:cNvSpPr>
          <p:nvPr/>
        </p:nvSpPr>
        <p:spPr bwMode="auto">
          <a:xfrm>
            <a:off x="7083425" y="2133600"/>
            <a:ext cx="9525" cy="1958975"/>
          </a:xfrm>
          <a:custGeom>
            <a:avLst/>
            <a:gdLst>
              <a:gd name="T0" fmla="*/ 2147483647 w 6"/>
              <a:gd name="T1" fmla="*/ 0 h 1234"/>
              <a:gd name="T2" fmla="*/ 0 w 6"/>
              <a:gd name="T3" fmla="*/ 2147483647 h 1234"/>
              <a:gd name="T4" fmla="*/ 0 60000 65536"/>
              <a:gd name="T5" fmla="*/ 0 60000 65536"/>
              <a:gd name="T6" fmla="*/ 0 w 6"/>
              <a:gd name="T7" fmla="*/ 0 h 1234"/>
              <a:gd name="T8" fmla="*/ 6 w 6"/>
              <a:gd name="T9" fmla="*/ 1234 h 123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" h="1234">
                <a:moveTo>
                  <a:pt x="6" y="0"/>
                </a:moveTo>
                <a:lnTo>
                  <a:pt x="0" y="1234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7702" name="Freeform 8"/>
          <p:cNvSpPr>
            <a:spLocks/>
          </p:cNvSpPr>
          <p:nvPr/>
        </p:nvSpPr>
        <p:spPr bwMode="auto">
          <a:xfrm>
            <a:off x="6719888" y="4076700"/>
            <a:ext cx="12700" cy="1511300"/>
          </a:xfrm>
          <a:custGeom>
            <a:avLst/>
            <a:gdLst>
              <a:gd name="T0" fmla="*/ 2147483647 w 8"/>
              <a:gd name="T1" fmla="*/ 0 h 952"/>
              <a:gd name="T2" fmla="*/ 0 w 8"/>
              <a:gd name="T3" fmla="*/ 2147483647 h 952"/>
              <a:gd name="T4" fmla="*/ 0 60000 65536"/>
              <a:gd name="T5" fmla="*/ 0 60000 65536"/>
              <a:gd name="T6" fmla="*/ 0 w 8"/>
              <a:gd name="T7" fmla="*/ 0 h 952"/>
              <a:gd name="T8" fmla="*/ 8 w 8"/>
              <a:gd name="T9" fmla="*/ 952 h 9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952">
                <a:moveTo>
                  <a:pt x="8" y="0"/>
                </a:moveTo>
                <a:lnTo>
                  <a:pt x="0" y="952"/>
                </a:lnTo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7703" name="Line 9"/>
          <p:cNvSpPr>
            <a:spLocks noChangeShapeType="1"/>
          </p:cNvSpPr>
          <p:nvPr/>
        </p:nvSpPr>
        <p:spPr bwMode="auto">
          <a:xfrm>
            <a:off x="7092950" y="5589588"/>
            <a:ext cx="0" cy="57626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7704" name="Oval 10"/>
          <p:cNvSpPr>
            <a:spLocks noChangeArrowheads="1"/>
          </p:cNvSpPr>
          <p:nvPr/>
        </p:nvSpPr>
        <p:spPr bwMode="auto">
          <a:xfrm>
            <a:off x="7235825" y="2781300"/>
            <a:ext cx="360363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/>
              <a:t>1</a:t>
            </a:r>
            <a:endParaRPr lang="en-US" altLang="ar-SA" sz="1800"/>
          </a:p>
        </p:txBody>
      </p:sp>
      <p:sp>
        <p:nvSpPr>
          <p:cNvPr id="157705" name="Oval 11"/>
          <p:cNvSpPr>
            <a:spLocks noChangeArrowheads="1"/>
          </p:cNvSpPr>
          <p:nvPr/>
        </p:nvSpPr>
        <p:spPr bwMode="auto">
          <a:xfrm>
            <a:off x="7164388" y="5734050"/>
            <a:ext cx="360362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/>
              <a:t>3</a:t>
            </a:r>
            <a:endParaRPr lang="en-US" altLang="ar-SA" sz="1800"/>
          </a:p>
        </p:txBody>
      </p:sp>
      <p:sp>
        <p:nvSpPr>
          <p:cNvPr id="157706" name="Oval 12"/>
          <p:cNvSpPr>
            <a:spLocks noChangeArrowheads="1"/>
          </p:cNvSpPr>
          <p:nvPr/>
        </p:nvSpPr>
        <p:spPr bwMode="auto">
          <a:xfrm>
            <a:off x="7092950" y="4581525"/>
            <a:ext cx="360363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/>
              <a:t>2</a:t>
            </a:r>
            <a:endParaRPr lang="en-US" altLang="ar-SA" sz="1800"/>
          </a:p>
        </p:txBody>
      </p:sp>
      <p:sp>
        <p:nvSpPr>
          <p:cNvPr id="157707" name="Oval 13"/>
          <p:cNvSpPr>
            <a:spLocks noChangeArrowheads="1"/>
          </p:cNvSpPr>
          <p:nvPr/>
        </p:nvSpPr>
        <p:spPr bwMode="auto">
          <a:xfrm>
            <a:off x="3419475" y="2852738"/>
            <a:ext cx="360363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/>
              <a:t>1</a:t>
            </a:r>
            <a:endParaRPr lang="en-US" altLang="ar-SA" sz="1800"/>
          </a:p>
        </p:txBody>
      </p:sp>
      <p:sp>
        <p:nvSpPr>
          <p:cNvPr id="157708" name="Oval 14"/>
          <p:cNvSpPr>
            <a:spLocks noChangeArrowheads="1"/>
          </p:cNvSpPr>
          <p:nvPr/>
        </p:nvSpPr>
        <p:spPr bwMode="auto">
          <a:xfrm>
            <a:off x="3419475" y="3284538"/>
            <a:ext cx="360363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/>
              <a:t>2</a:t>
            </a:r>
            <a:endParaRPr lang="en-US" altLang="ar-SA" sz="1800"/>
          </a:p>
        </p:txBody>
      </p:sp>
      <p:sp>
        <p:nvSpPr>
          <p:cNvPr id="157709" name="Oval 15"/>
          <p:cNvSpPr>
            <a:spLocks noChangeArrowheads="1"/>
          </p:cNvSpPr>
          <p:nvPr/>
        </p:nvSpPr>
        <p:spPr bwMode="auto">
          <a:xfrm>
            <a:off x="3419475" y="3644900"/>
            <a:ext cx="360363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/>
              <a:t>3</a:t>
            </a:r>
            <a:endParaRPr lang="en-US" altLang="ar-SA" sz="1800"/>
          </a:p>
        </p:txBody>
      </p:sp>
      <p:sp>
        <p:nvSpPr>
          <p:cNvPr id="157710" name="Line 16"/>
          <p:cNvSpPr>
            <a:spLocks noChangeShapeType="1"/>
          </p:cNvSpPr>
          <p:nvPr/>
        </p:nvSpPr>
        <p:spPr bwMode="auto">
          <a:xfrm>
            <a:off x="5580063" y="2492375"/>
            <a:ext cx="0" cy="151130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7711" name="Line 17"/>
          <p:cNvSpPr>
            <a:spLocks noChangeShapeType="1"/>
          </p:cNvSpPr>
          <p:nvPr/>
        </p:nvSpPr>
        <p:spPr bwMode="auto">
          <a:xfrm>
            <a:off x="5364163" y="4149725"/>
            <a:ext cx="0" cy="1511300"/>
          </a:xfrm>
          <a:prstGeom prst="line">
            <a:avLst/>
          </a:prstGeom>
          <a:noFill/>
          <a:ln w="38100">
            <a:solidFill>
              <a:srgbClr val="DBE64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7712" name="Rectangle 18"/>
          <p:cNvSpPr>
            <a:spLocks noChangeArrowheads="1"/>
          </p:cNvSpPr>
          <p:nvPr/>
        </p:nvSpPr>
        <p:spPr bwMode="auto">
          <a:xfrm>
            <a:off x="5219700" y="2924175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a</a:t>
            </a:r>
          </a:p>
        </p:txBody>
      </p:sp>
      <p:sp>
        <p:nvSpPr>
          <p:cNvPr id="157713" name="Rectangle 19"/>
          <p:cNvSpPr>
            <a:spLocks noChangeArrowheads="1"/>
          </p:cNvSpPr>
          <p:nvPr/>
        </p:nvSpPr>
        <p:spPr bwMode="auto">
          <a:xfrm>
            <a:off x="5435600" y="4652963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b</a:t>
            </a:r>
          </a:p>
        </p:txBody>
      </p:sp>
      <p:sp>
        <p:nvSpPr>
          <p:cNvPr id="157714" name="Line 20"/>
          <p:cNvSpPr>
            <a:spLocks noChangeShapeType="1"/>
          </p:cNvSpPr>
          <p:nvPr/>
        </p:nvSpPr>
        <p:spPr bwMode="auto">
          <a:xfrm>
            <a:off x="5580063" y="5661025"/>
            <a:ext cx="0" cy="576263"/>
          </a:xfrm>
          <a:prstGeom prst="line">
            <a:avLst/>
          </a:prstGeom>
          <a:noFill/>
          <a:ln w="38100">
            <a:solidFill>
              <a:srgbClr val="C0008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7715" name="Rectangle 21"/>
          <p:cNvSpPr>
            <a:spLocks noChangeArrowheads="1"/>
          </p:cNvSpPr>
          <p:nvPr/>
        </p:nvSpPr>
        <p:spPr bwMode="auto">
          <a:xfrm>
            <a:off x="5292725" y="5805488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c</a:t>
            </a:r>
          </a:p>
        </p:txBody>
      </p:sp>
      <p:sp>
        <p:nvSpPr>
          <p:cNvPr id="157716" name="Rectangle 22"/>
          <p:cNvSpPr>
            <a:spLocks noChangeArrowheads="1"/>
          </p:cNvSpPr>
          <p:nvPr/>
        </p:nvSpPr>
        <p:spPr bwMode="auto">
          <a:xfrm>
            <a:off x="3419475" y="4868863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a</a:t>
            </a:r>
          </a:p>
        </p:txBody>
      </p:sp>
      <p:sp>
        <p:nvSpPr>
          <p:cNvPr id="157717" name="Rectangle 23"/>
          <p:cNvSpPr>
            <a:spLocks noChangeArrowheads="1"/>
          </p:cNvSpPr>
          <p:nvPr/>
        </p:nvSpPr>
        <p:spPr bwMode="auto">
          <a:xfrm>
            <a:off x="3419475" y="5229225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b</a:t>
            </a:r>
          </a:p>
        </p:txBody>
      </p:sp>
      <p:sp>
        <p:nvSpPr>
          <p:cNvPr id="157718" name="Rectangle 24"/>
          <p:cNvSpPr>
            <a:spLocks noChangeArrowheads="1"/>
          </p:cNvSpPr>
          <p:nvPr/>
        </p:nvSpPr>
        <p:spPr bwMode="auto">
          <a:xfrm>
            <a:off x="3419475" y="5661025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88010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b="1" smtClean="0"/>
              <a:t>: مثال </a:t>
            </a:r>
            <a:r>
              <a:rPr lang="en-US" b="1" smtClean="0"/>
              <a:t>(E</a:t>
            </a:r>
            <a:r>
              <a:rPr lang="en-US" b="1" baseline="-25000" smtClean="0"/>
              <a:t>s</a:t>
            </a:r>
            <a:r>
              <a:rPr lang="en-US" b="1" smtClean="0"/>
              <a:t>)</a:t>
            </a:r>
            <a:endParaRPr lang="en-GB" b="1" smtClean="0"/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2800" b="1" smtClean="0"/>
              <a:t>من الجدول أحسب </a:t>
            </a:r>
            <a:r>
              <a:rPr lang="en-US" sz="2800" b="1" smtClean="0"/>
              <a:t>(E</a:t>
            </a:r>
            <a:r>
              <a:rPr lang="en-US" sz="2800" b="1" baseline="-25000" smtClean="0"/>
              <a:t>s</a:t>
            </a:r>
            <a:r>
              <a:rPr lang="en-US" sz="2800" b="1" smtClean="0"/>
              <a:t>)</a:t>
            </a:r>
          </a:p>
          <a:p>
            <a:pPr algn="r" rtl="1" eaLnBrk="1" hangingPunct="1">
              <a:defRPr/>
            </a:pPr>
            <a:r>
              <a:rPr lang="ar-SA" sz="2800" b="1" smtClean="0"/>
              <a:t>يمكن رسم الشكل أدناه للتوضيح</a:t>
            </a:r>
          </a:p>
          <a:p>
            <a:pPr algn="r" rtl="1" eaLnBrk="1" hangingPunct="1">
              <a:defRPr/>
            </a:pPr>
            <a:r>
              <a:rPr lang="ar-SA" sz="2800" b="1" smtClean="0"/>
              <a:t>الآن نطبق القانون:</a:t>
            </a:r>
            <a:endParaRPr lang="en-GB" sz="2800" b="1" smtClean="0"/>
          </a:p>
        </p:txBody>
      </p:sp>
      <p:pic>
        <p:nvPicPr>
          <p:cNvPr id="185348" name="Picture 8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538" y="1700213"/>
            <a:ext cx="5113337" cy="1657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5349" name="Text Box 9"/>
          <p:cNvSpPr txBox="1">
            <a:spLocks noChangeArrowheads="1"/>
          </p:cNvSpPr>
          <p:nvPr/>
        </p:nvSpPr>
        <p:spPr bwMode="auto">
          <a:xfrm>
            <a:off x="5287963" y="31416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</a:p>
        </p:txBody>
      </p:sp>
      <p:sp>
        <p:nvSpPr>
          <p:cNvPr id="185350" name="Line 10"/>
          <p:cNvSpPr>
            <a:spLocks noChangeShapeType="1"/>
          </p:cNvSpPr>
          <p:nvPr/>
        </p:nvSpPr>
        <p:spPr bwMode="auto">
          <a:xfrm flipV="1">
            <a:off x="5503863" y="3573463"/>
            <a:ext cx="0" cy="2160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5351" name="Freeform 11"/>
          <p:cNvSpPr>
            <a:spLocks/>
          </p:cNvSpPr>
          <p:nvPr/>
        </p:nvSpPr>
        <p:spPr bwMode="auto">
          <a:xfrm>
            <a:off x="5507038" y="5734050"/>
            <a:ext cx="2008187" cy="7938"/>
          </a:xfrm>
          <a:custGeom>
            <a:avLst/>
            <a:gdLst>
              <a:gd name="T0" fmla="*/ 0 w 1265"/>
              <a:gd name="T1" fmla="*/ 2147483647 h 5"/>
              <a:gd name="T2" fmla="*/ 2147483647 w 1265"/>
              <a:gd name="T3" fmla="*/ 0 h 5"/>
              <a:gd name="T4" fmla="*/ 0 60000 65536"/>
              <a:gd name="T5" fmla="*/ 0 60000 65536"/>
              <a:gd name="T6" fmla="*/ 0 w 1265"/>
              <a:gd name="T7" fmla="*/ 0 h 5"/>
              <a:gd name="T8" fmla="*/ 1265 w 1265"/>
              <a:gd name="T9" fmla="*/ 5 h 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65" h="5">
                <a:moveTo>
                  <a:pt x="0" y="5"/>
                </a:moveTo>
                <a:lnTo>
                  <a:pt x="1265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5352" name="Freeform 12"/>
          <p:cNvSpPr>
            <a:spLocks/>
          </p:cNvSpPr>
          <p:nvPr/>
        </p:nvSpPr>
        <p:spPr bwMode="auto">
          <a:xfrm>
            <a:off x="5648325" y="3692525"/>
            <a:ext cx="1292225" cy="1682750"/>
          </a:xfrm>
          <a:custGeom>
            <a:avLst/>
            <a:gdLst>
              <a:gd name="T0" fmla="*/ 0 w 814"/>
              <a:gd name="T1" fmla="*/ 2147483647 h 1060"/>
              <a:gd name="T2" fmla="*/ 2147483647 w 814"/>
              <a:gd name="T3" fmla="*/ 0 h 1060"/>
              <a:gd name="T4" fmla="*/ 0 60000 65536"/>
              <a:gd name="T5" fmla="*/ 0 60000 65536"/>
              <a:gd name="T6" fmla="*/ 0 w 814"/>
              <a:gd name="T7" fmla="*/ 0 h 1060"/>
              <a:gd name="T8" fmla="*/ 814 w 814"/>
              <a:gd name="T9" fmla="*/ 1060 h 10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4" h="1060">
                <a:moveTo>
                  <a:pt x="0" y="1060"/>
                </a:moveTo>
                <a:lnTo>
                  <a:pt x="814" y="0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5353" name="Text Box 13"/>
          <p:cNvSpPr txBox="1">
            <a:spLocks noChangeArrowheads="1"/>
          </p:cNvSpPr>
          <p:nvPr/>
        </p:nvSpPr>
        <p:spPr bwMode="auto">
          <a:xfrm>
            <a:off x="5724525" y="5805488"/>
            <a:ext cx="1200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100</a:t>
            </a:r>
            <a:r>
              <a:rPr lang="en-US" altLang="ar-SA" sz="1800" b="1"/>
              <a:t>    </a:t>
            </a:r>
            <a:r>
              <a:rPr lang="ar-SA" altLang="ar-SA" sz="1800" b="1"/>
              <a:t>130</a:t>
            </a:r>
            <a:endParaRPr lang="en-GB" altLang="ar-SA" sz="1800" b="1"/>
          </a:p>
        </p:txBody>
      </p:sp>
      <p:sp>
        <p:nvSpPr>
          <p:cNvPr id="185354" name="Text Box 14"/>
          <p:cNvSpPr txBox="1">
            <a:spLocks noChangeArrowheads="1"/>
          </p:cNvSpPr>
          <p:nvPr/>
        </p:nvSpPr>
        <p:spPr bwMode="auto">
          <a:xfrm>
            <a:off x="5002213" y="4149725"/>
            <a:ext cx="438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12</a:t>
            </a:r>
            <a:endParaRPr lang="en-US" altLang="ar-SA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10</a:t>
            </a:r>
            <a:endParaRPr lang="en-GB" altLang="ar-SA" sz="1800" b="1"/>
          </a:p>
        </p:txBody>
      </p:sp>
      <p:sp>
        <p:nvSpPr>
          <p:cNvPr id="185355" name="Text Box 15"/>
          <p:cNvSpPr txBox="1">
            <a:spLocks noChangeArrowheads="1"/>
          </p:cNvSpPr>
          <p:nvPr/>
        </p:nvSpPr>
        <p:spPr bwMode="auto">
          <a:xfrm>
            <a:off x="7091363" y="36449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S</a:t>
            </a:r>
            <a:endParaRPr lang="en-GB" altLang="ar-SA" sz="1800" b="1"/>
          </a:p>
        </p:txBody>
      </p:sp>
      <p:sp>
        <p:nvSpPr>
          <p:cNvPr id="185356" name="Text Box 16"/>
          <p:cNvSpPr txBox="1">
            <a:spLocks noChangeArrowheads="1"/>
          </p:cNvSpPr>
          <p:nvPr/>
        </p:nvSpPr>
        <p:spPr bwMode="auto">
          <a:xfrm>
            <a:off x="7596188" y="5589588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</a:p>
        </p:txBody>
      </p:sp>
      <p:sp>
        <p:nvSpPr>
          <p:cNvPr id="185357" name="Line 18"/>
          <p:cNvSpPr>
            <a:spLocks noChangeShapeType="1"/>
          </p:cNvSpPr>
          <p:nvPr/>
        </p:nvSpPr>
        <p:spPr bwMode="auto">
          <a:xfrm>
            <a:off x="5507038" y="429418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5358" name="Line 19"/>
          <p:cNvSpPr>
            <a:spLocks noChangeShapeType="1"/>
          </p:cNvSpPr>
          <p:nvPr/>
        </p:nvSpPr>
        <p:spPr bwMode="auto">
          <a:xfrm>
            <a:off x="5507038" y="4868863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5359" name="Line 20"/>
          <p:cNvSpPr>
            <a:spLocks noChangeShapeType="1"/>
          </p:cNvSpPr>
          <p:nvPr/>
        </p:nvSpPr>
        <p:spPr bwMode="auto">
          <a:xfrm>
            <a:off x="6515100" y="4294188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5360" name="Line 21"/>
          <p:cNvSpPr>
            <a:spLocks noChangeShapeType="1"/>
          </p:cNvSpPr>
          <p:nvPr/>
        </p:nvSpPr>
        <p:spPr bwMode="auto">
          <a:xfrm>
            <a:off x="6010275" y="486886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graphicFrame>
        <p:nvGraphicFramePr>
          <p:cNvPr id="185361" name="Object 24"/>
          <p:cNvGraphicFramePr>
            <a:graphicFrameLocks noChangeAspect="1"/>
          </p:cNvGraphicFramePr>
          <p:nvPr>
            <p:ph sz="quarter" idx="3"/>
          </p:nvPr>
        </p:nvGraphicFramePr>
        <p:xfrm>
          <a:off x="1116013" y="3573463"/>
          <a:ext cx="237648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4" imgW="1562100" imgH="444500" progId="Equation.3">
                  <p:embed/>
                </p:oleObj>
              </mc:Choice>
              <mc:Fallback>
                <p:oleObj name="Equation" r:id="rId4" imgW="15621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573463"/>
                        <a:ext cx="2376487" cy="792162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>
                        <a:noFill/>
                      </a:ln>
                      <a:effectLst>
                        <a:outerShdw dist="107763" dir="13500000" algn="ctr" rotWithShape="0">
                          <a:srgbClr val="808080">
                            <a:alpha val="50000"/>
                          </a:srgb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62" name="Object 26"/>
          <p:cNvGraphicFramePr>
            <a:graphicFrameLocks noChangeAspect="1"/>
          </p:cNvGraphicFramePr>
          <p:nvPr/>
        </p:nvGraphicFramePr>
        <p:xfrm>
          <a:off x="539750" y="4868863"/>
          <a:ext cx="3960813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6" imgW="2133600" imgH="431800" progId="Equation.3">
                  <p:embed/>
                </p:oleObj>
              </mc:Choice>
              <mc:Fallback>
                <p:oleObj name="Equation" r:id="rId6" imgW="21336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868863"/>
                        <a:ext cx="3960813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(E</a:t>
            </a:r>
            <a:r>
              <a:rPr lang="en-US" b="1" baseline="-25000" smtClean="0"/>
              <a:t>s</a:t>
            </a:r>
            <a:r>
              <a:rPr lang="en-US" b="1" smtClean="0"/>
              <a:t>) </a:t>
            </a:r>
            <a:r>
              <a:rPr lang="ar-SA" b="1" smtClean="0"/>
              <a:t>تصنيف العرض حسب قيم</a:t>
            </a:r>
            <a:r>
              <a:rPr lang="ar-SA" smtClean="0"/>
              <a:t> </a:t>
            </a:r>
            <a:endParaRPr lang="en-GB" smtClean="0"/>
          </a:p>
        </p:txBody>
      </p:sp>
      <p:graphicFrame>
        <p:nvGraphicFramePr>
          <p:cNvPr id="276532" name="Group 52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667252"/>
        </p:xfrm>
        <a:graphic>
          <a:graphicData uri="http://schemas.openxmlformats.org/drawingml/2006/table">
            <a:tbl>
              <a:tblPr/>
              <a:tblGrid>
                <a:gridCol w="5051425"/>
                <a:gridCol w="3178175"/>
              </a:tblGrid>
              <a:tr h="7539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نوع العرض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(E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قيمة (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75391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Perfectly Inelastic</a:t>
                      </a: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عرض عديم المرونة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= 0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7555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Inelastic </a:t>
                      </a: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عرض غير مرن 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 &lt; E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&lt;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75391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Unitary Elastic </a:t>
                      </a: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عرض أحادي المرونة 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= 1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75391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Elastic </a:t>
                      </a: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عرض مرن 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 &lt; E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&lt; ∞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89609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Perfectly Elastic</a:t>
                      </a: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عرض تام المرونة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= ∞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04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>
              <a:defRPr/>
            </a:pPr>
            <a:r>
              <a:rPr lang="ar-SA" b="1" smtClean="0"/>
              <a:t>بيانيا</a:t>
            </a:r>
            <a:r>
              <a:rPr lang="en-US" b="1" smtClean="0"/>
              <a:t> </a:t>
            </a:r>
            <a:r>
              <a:rPr lang="ar-SA" b="1" smtClean="0"/>
              <a:t>تصنيف العرض</a:t>
            </a:r>
            <a:endParaRPr lang="en-GB" b="1" smtClean="0"/>
          </a:p>
        </p:txBody>
      </p:sp>
      <p:sp>
        <p:nvSpPr>
          <p:cNvPr id="187395" name="Text Box 9"/>
          <p:cNvSpPr txBox="1">
            <a:spLocks noChangeArrowheads="1"/>
          </p:cNvSpPr>
          <p:nvPr/>
        </p:nvSpPr>
        <p:spPr bwMode="auto">
          <a:xfrm>
            <a:off x="539750" y="134143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</a:p>
        </p:txBody>
      </p:sp>
      <p:sp>
        <p:nvSpPr>
          <p:cNvPr id="187396" name="Line 10"/>
          <p:cNvSpPr>
            <a:spLocks noChangeShapeType="1"/>
          </p:cNvSpPr>
          <p:nvPr/>
        </p:nvSpPr>
        <p:spPr bwMode="auto">
          <a:xfrm flipV="1">
            <a:off x="1041400" y="1412875"/>
            <a:ext cx="0" cy="2160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397" name="Freeform 11"/>
          <p:cNvSpPr>
            <a:spLocks/>
          </p:cNvSpPr>
          <p:nvPr/>
        </p:nvSpPr>
        <p:spPr bwMode="auto">
          <a:xfrm>
            <a:off x="1044575" y="3573463"/>
            <a:ext cx="2008188" cy="7937"/>
          </a:xfrm>
          <a:custGeom>
            <a:avLst/>
            <a:gdLst>
              <a:gd name="T0" fmla="*/ 0 w 1265"/>
              <a:gd name="T1" fmla="*/ 2147483647 h 5"/>
              <a:gd name="T2" fmla="*/ 2147483647 w 1265"/>
              <a:gd name="T3" fmla="*/ 0 h 5"/>
              <a:gd name="T4" fmla="*/ 0 60000 65536"/>
              <a:gd name="T5" fmla="*/ 0 60000 65536"/>
              <a:gd name="T6" fmla="*/ 0 w 1265"/>
              <a:gd name="T7" fmla="*/ 0 h 5"/>
              <a:gd name="T8" fmla="*/ 1265 w 1265"/>
              <a:gd name="T9" fmla="*/ 5 h 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65" h="5">
                <a:moveTo>
                  <a:pt x="0" y="5"/>
                </a:moveTo>
                <a:lnTo>
                  <a:pt x="1265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398" name="Freeform 12"/>
          <p:cNvSpPr>
            <a:spLocks/>
          </p:cNvSpPr>
          <p:nvPr/>
        </p:nvSpPr>
        <p:spPr bwMode="auto">
          <a:xfrm rot="-940587">
            <a:off x="1185863" y="1531938"/>
            <a:ext cx="1292225" cy="1682750"/>
          </a:xfrm>
          <a:custGeom>
            <a:avLst/>
            <a:gdLst>
              <a:gd name="T0" fmla="*/ 0 w 814"/>
              <a:gd name="T1" fmla="*/ 2147483647 h 1060"/>
              <a:gd name="T2" fmla="*/ 2147483647 w 814"/>
              <a:gd name="T3" fmla="*/ 0 h 1060"/>
              <a:gd name="T4" fmla="*/ 0 60000 65536"/>
              <a:gd name="T5" fmla="*/ 0 60000 65536"/>
              <a:gd name="T6" fmla="*/ 0 w 814"/>
              <a:gd name="T7" fmla="*/ 0 h 1060"/>
              <a:gd name="T8" fmla="*/ 814 w 814"/>
              <a:gd name="T9" fmla="*/ 1060 h 10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4" h="1060">
                <a:moveTo>
                  <a:pt x="0" y="1060"/>
                </a:moveTo>
                <a:lnTo>
                  <a:pt x="814" y="0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399" name="Text Box 13"/>
          <p:cNvSpPr txBox="1">
            <a:spLocks noChangeArrowheads="1"/>
          </p:cNvSpPr>
          <p:nvPr/>
        </p:nvSpPr>
        <p:spPr bwMode="auto">
          <a:xfrm>
            <a:off x="1331913" y="3644900"/>
            <a:ext cx="971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  </a:t>
            </a:r>
            <a:r>
              <a:rPr lang="en-US" altLang="ar-SA" sz="1800" b="1"/>
              <a:t>q1  q2</a:t>
            </a:r>
            <a:endParaRPr lang="en-GB" altLang="ar-SA" sz="1800" b="1"/>
          </a:p>
        </p:txBody>
      </p:sp>
      <p:sp>
        <p:nvSpPr>
          <p:cNvPr id="187400" name="Text Box 14"/>
          <p:cNvSpPr txBox="1">
            <a:spLocks noChangeArrowheads="1"/>
          </p:cNvSpPr>
          <p:nvPr/>
        </p:nvSpPr>
        <p:spPr bwMode="auto">
          <a:xfrm>
            <a:off x="539750" y="1989138"/>
            <a:ext cx="4508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p2</a:t>
            </a:r>
            <a:endParaRPr lang="en-GB" altLang="ar-SA" sz="1800" b="1"/>
          </a:p>
        </p:txBody>
      </p:sp>
      <p:sp>
        <p:nvSpPr>
          <p:cNvPr id="187401" name="Text Box 15"/>
          <p:cNvSpPr txBox="1">
            <a:spLocks noChangeArrowheads="1"/>
          </p:cNvSpPr>
          <p:nvPr/>
        </p:nvSpPr>
        <p:spPr bwMode="auto">
          <a:xfrm>
            <a:off x="2268538" y="112553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S</a:t>
            </a:r>
            <a:endParaRPr lang="en-GB" altLang="ar-SA" sz="1800" b="1"/>
          </a:p>
        </p:txBody>
      </p:sp>
      <p:sp>
        <p:nvSpPr>
          <p:cNvPr id="187402" name="Text Box 16"/>
          <p:cNvSpPr txBox="1">
            <a:spLocks noChangeArrowheads="1"/>
          </p:cNvSpPr>
          <p:nvPr/>
        </p:nvSpPr>
        <p:spPr bwMode="auto">
          <a:xfrm>
            <a:off x="468313" y="364490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</a:p>
        </p:txBody>
      </p:sp>
      <p:sp>
        <p:nvSpPr>
          <p:cNvPr id="187403" name="Freeform 17"/>
          <p:cNvSpPr>
            <a:spLocks/>
          </p:cNvSpPr>
          <p:nvPr/>
        </p:nvSpPr>
        <p:spPr bwMode="auto">
          <a:xfrm>
            <a:off x="1028700" y="2149475"/>
            <a:ext cx="914400" cy="22225"/>
          </a:xfrm>
          <a:custGeom>
            <a:avLst/>
            <a:gdLst>
              <a:gd name="T0" fmla="*/ 0 w 576"/>
              <a:gd name="T1" fmla="*/ 0 h 14"/>
              <a:gd name="T2" fmla="*/ 2147483647 w 576"/>
              <a:gd name="T3" fmla="*/ 2147483647 h 14"/>
              <a:gd name="T4" fmla="*/ 0 60000 65536"/>
              <a:gd name="T5" fmla="*/ 0 60000 65536"/>
              <a:gd name="T6" fmla="*/ 0 w 576"/>
              <a:gd name="T7" fmla="*/ 0 h 14"/>
              <a:gd name="T8" fmla="*/ 576 w 576"/>
              <a:gd name="T9" fmla="*/ 14 h 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76" h="14">
                <a:moveTo>
                  <a:pt x="0" y="0"/>
                </a:moveTo>
                <a:lnTo>
                  <a:pt x="576" y="14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404" name="Freeform 18"/>
          <p:cNvSpPr>
            <a:spLocks/>
          </p:cNvSpPr>
          <p:nvPr/>
        </p:nvSpPr>
        <p:spPr bwMode="auto">
          <a:xfrm>
            <a:off x="1006475" y="2765425"/>
            <a:ext cx="615950" cy="23813"/>
          </a:xfrm>
          <a:custGeom>
            <a:avLst/>
            <a:gdLst>
              <a:gd name="T0" fmla="*/ 0 w 388"/>
              <a:gd name="T1" fmla="*/ 0 h 15"/>
              <a:gd name="T2" fmla="*/ 2147483647 w 388"/>
              <a:gd name="T3" fmla="*/ 2147483647 h 15"/>
              <a:gd name="T4" fmla="*/ 0 60000 65536"/>
              <a:gd name="T5" fmla="*/ 0 60000 65536"/>
              <a:gd name="T6" fmla="*/ 0 w 388"/>
              <a:gd name="T7" fmla="*/ 0 h 15"/>
              <a:gd name="T8" fmla="*/ 388 w 388"/>
              <a:gd name="T9" fmla="*/ 15 h 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8" h="15">
                <a:moveTo>
                  <a:pt x="0" y="0"/>
                </a:moveTo>
                <a:lnTo>
                  <a:pt x="388" y="15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405" name="Freeform 19"/>
          <p:cNvSpPr>
            <a:spLocks/>
          </p:cNvSpPr>
          <p:nvPr/>
        </p:nvSpPr>
        <p:spPr bwMode="auto">
          <a:xfrm>
            <a:off x="1920875" y="2193925"/>
            <a:ext cx="22225" cy="1371600"/>
          </a:xfrm>
          <a:custGeom>
            <a:avLst/>
            <a:gdLst>
              <a:gd name="T0" fmla="*/ 0 w 14"/>
              <a:gd name="T1" fmla="*/ 0 h 864"/>
              <a:gd name="T2" fmla="*/ 2147483647 w 14"/>
              <a:gd name="T3" fmla="*/ 2147483647 h 864"/>
              <a:gd name="T4" fmla="*/ 0 60000 65536"/>
              <a:gd name="T5" fmla="*/ 0 60000 65536"/>
              <a:gd name="T6" fmla="*/ 0 w 14"/>
              <a:gd name="T7" fmla="*/ 0 h 864"/>
              <a:gd name="T8" fmla="*/ 14 w 14"/>
              <a:gd name="T9" fmla="*/ 864 h 8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" h="864">
                <a:moveTo>
                  <a:pt x="0" y="0"/>
                </a:moveTo>
                <a:lnTo>
                  <a:pt x="14" y="864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406" name="Freeform 20"/>
          <p:cNvSpPr>
            <a:spLocks/>
          </p:cNvSpPr>
          <p:nvPr/>
        </p:nvSpPr>
        <p:spPr bwMode="auto">
          <a:xfrm>
            <a:off x="1646238" y="2789238"/>
            <a:ext cx="1587" cy="754062"/>
          </a:xfrm>
          <a:custGeom>
            <a:avLst/>
            <a:gdLst>
              <a:gd name="T0" fmla="*/ 0 w 1"/>
              <a:gd name="T1" fmla="*/ 0 h 475"/>
              <a:gd name="T2" fmla="*/ 0 w 1"/>
              <a:gd name="T3" fmla="*/ 2147483647 h 475"/>
              <a:gd name="T4" fmla="*/ 0 60000 65536"/>
              <a:gd name="T5" fmla="*/ 0 60000 65536"/>
              <a:gd name="T6" fmla="*/ 0 w 1"/>
              <a:gd name="T7" fmla="*/ 0 h 475"/>
              <a:gd name="T8" fmla="*/ 1 w 1"/>
              <a:gd name="T9" fmla="*/ 475 h 47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75">
                <a:moveTo>
                  <a:pt x="0" y="0"/>
                </a:moveTo>
                <a:lnTo>
                  <a:pt x="0" y="475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407" name="Text Box 23"/>
          <p:cNvSpPr txBox="1">
            <a:spLocks noChangeArrowheads="1"/>
          </p:cNvSpPr>
          <p:nvPr/>
        </p:nvSpPr>
        <p:spPr bwMode="auto">
          <a:xfrm>
            <a:off x="4572000" y="141287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</a:p>
        </p:txBody>
      </p:sp>
      <p:sp>
        <p:nvSpPr>
          <p:cNvPr id="187408" name="Line 24"/>
          <p:cNvSpPr>
            <a:spLocks noChangeShapeType="1"/>
          </p:cNvSpPr>
          <p:nvPr/>
        </p:nvSpPr>
        <p:spPr bwMode="auto">
          <a:xfrm flipV="1">
            <a:off x="5081588" y="1412875"/>
            <a:ext cx="0" cy="2160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409" name="Freeform 25"/>
          <p:cNvSpPr>
            <a:spLocks/>
          </p:cNvSpPr>
          <p:nvPr/>
        </p:nvSpPr>
        <p:spPr bwMode="auto">
          <a:xfrm>
            <a:off x="5084763" y="3565525"/>
            <a:ext cx="2709862" cy="15875"/>
          </a:xfrm>
          <a:custGeom>
            <a:avLst/>
            <a:gdLst>
              <a:gd name="T0" fmla="*/ 0 w 1707"/>
              <a:gd name="T1" fmla="*/ 2147483647 h 10"/>
              <a:gd name="T2" fmla="*/ 2147483647 w 1707"/>
              <a:gd name="T3" fmla="*/ 0 h 10"/>
              <a:gd name="T4" fmla="*/ 0 60000 65536"/>
              <a:gd name="T5" fmla="*/ 0 60000 65536"/>
              <a:gd name="T6" fmla="*/ 0 w 1707"/>
              <a:gd name="T7" fmla="*/ 0 h 10"/>
              <a:gd name="T8" fmla="*/ 1707 w 1707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07" h="10">
                <a:moveTo>
                  <a:pt x="0" y="10"/>
                </a:moveTo>
                <a:lnTo>
                  <a:pt x="1707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410" name="Freeform 26"/>
          <p:cNvSpPr>
            <a:spLocks/>
          </p:cNvSpPr>
          <p:nvPr/>
        </p:nvSpPr>
        <p:spPr bwMode="auto">
          <a:xfrm rot="1602568">
            <a:off x="5795963" y="1484313"/>
            <a:ext cx="1292225" cy="1682750"/>
          </a:xfrm>
          <a:custGeom>
            <a:avLst/>
            <a:gdLst>
              <a:gd name="T0" fmla="*/ 0 w 814"/>
              <a:gd name="T1" fmla="*/ 2147483647 h 1060"/>
              <a:gd name="T2" fmla="*/ 2147483647 w 814"/>
              <a:gd name="T3" fmla="*/ 0 h 1060"/>
              <a:gd name="T4" fmla="*/ 0 60000 65536"/>
              <a:gd name="T5" fmla="*/ 0 60000 65536"/>
              <a:gd name="T6" fmla="*/ 0 w 814"/>
              <a:gd name="T7" fmla="*/ 0 h 1060"/>
              <a:gd name="T8" fmla="*/ 814 w 814"/>
              <a:gd name="T9" fmla="*/ 1060 h 10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4" h="1060">
                <a:moveTo>
                  <a:pt x="0" y="1060"/>
                </a:moveTo>
                <a:lnTo>
                  <a:pt x="814" y="0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411" name="Text Box 27"/>
          <p:cNvSpPr txBox="1">
            <a:spLocks noChangeArrowheads="1"/>
          </p:cNvSpPr>
          <p:nvPr/>
        </p:nvSpPr>
        <p:spPr bwMode="auto">
          <a:xfrm>
            <a:off x="5372100" y="3644900"/>
            <a:ext cx="971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q1    q2</a:t>
            </a:r>
            <a:endParaRPr lang="en-GB" altLang="ar-SA" sz="1800" b="1"/>
          </a:p>
        </p:txBody>
      </p:sp>
      <p:sp>
        <p:nvSpPr>
          <p:cNvPr id="187412" name="Text Box 28"/>
          <p:cNvSpPr txBox="1">
            <a:spLocks noChangeArrowheads="1"/>
          </p:cNvSpPr>
          <p:nvPr/>
        </p:nvSpPr>
        <p:spPr bwMode="auto">
          <a:xfrm>
            <a:off x="4572000" y="1989138"/>
            <a:ext cx="4508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p2</a:t>
            </a:r>
            <a:endParaRPr lang="en-GB" altLang="ar-SA" sz="1800" b="1"/>
          </a:p>
        </p:txBody>
      </p:sp>
      <p:sp>
        <p:nvSpPr>
          <p:cNvPr id="187413" name="Text Box 29"/>
          <p:cNvSpPr txBox="1">
            <a:spLocks noChangeArrowheads="1"/>
          </p:cNvSpPr>
          <p:nvPr/>
        </p:nvSpPr>
        <p:spPr bwMode="auto">
          <a:xfrm>
            <a:off x="7451725" y="162877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S</a:t>
            </a:r>
            <a:endParaRPr lang="en-GB" altLang="ar-SA" sz="1800" b="1"/>
          </a:p>
        </p:txBody>
      </p:sp>
      <p:sp>
        <p:nvSpPr>
          <p:cNvPr id="187414" name="Text Box 30"/>
          <p:cNvSpPr txBox="1">
            <a:spLocks noChangeArrowheads="1"/>
          </p:cNvSpPr>
          <p:nvPr/>
        </p:nvSpPr>
        <p:spPr bwMode="auto">
          <a:xfrm>
            <a:off x="4652963" y="364490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</a:p>
        </p:txBody>
      </p:sp>
      <p:sp>
        <p:nvSpPr>
          <p:cNvPr id="187415" name="Freeform 31"/>
          <p:cNvSpPr>
            <a:spLocks/>
          </p:cNvSpPr>
          <p:nvPr/>
        </p:nvSpPr>
        <p:spPr bwMode="auto">
          <a:xfrm>
            <a:off x="5084763" y="2103438"/>
            <a:ext cx="1795462" cy="30162"/>
          </a:xfrm>
          <a:custGeom>
            <a:avLst/>
            <a:gdLst>
              <a:gd name="T0" fmla="*/ 0 w 1131"/>
              <a:gd name="T1" fmla="*/ 2147483647 h 19"/>
              <a:gd name="T2" fmla="*/ 2147483647 w 1131"/>
              <a:gd name="T3" fmla="*/ 0 h 19"/>
              <a:gd name="T4" fmla="*/ 0 60000 65536"/>
              <a:gd name="T5" fmla="*/ 0 60000 65536"/>
              <a:gd name="T6" fmla="*/ 0 w 1131"/>
              <a:gd name="T7" fmla="*/ 0 h 19"/>
              <a:gd name="T8" fmla="*/ 1131 w 1131"/>
              <a:gd name="T9" fmla="*/ 19 h 1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1" h="19">
                <a:moveTo>
                  <a:pt x="0" y="19"/>
                </a:moveTo>
                <a:lnTo>
                  <a:pt x="1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416" name="Freeform 32"/>
          <p:cNvSpPr>
            <a:spLocks/>
          </p:cNvSpPr>
          <p:nvPr/>
        </p:nvSpPr>
        <p:spPr bwMode="auto">
          <a:xfrm>
            <a:off x="5076825" y="2636838"/>
            <a:ext cx="731838" cy="1587"/>
          </a:xfrm>
          <a:custGeom>
            <a:avLst/>
            <a:gdLst>
              <a:gd name="T0" fmla="*/ 0 w 461"/>
              <a:gd name="T1" fmla="*/ 0 h 1"/>
              <a:gd name="T2" fmla="*/ 2147483647 w 461"/>
              <a:gd name="T3" fmla="*/ 0 h 1"/>
              <a:gd name="T4" fmla="*/ 0 60000 65536"/>
              <a:gd name="T5" fmla="*/ 0 60000 65536"/>
              <a:gd name="T6" fmla="*/ 0 w 461"/>
              <a:gd name="T7" fmla="*/ 0 h 1"/>
              <a:gd name="T8" fmla="*/ 461 w 46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1" h="1">
                <a:moveTo>
                  <a:pt x="0" y="0"/>
                </a:moveTo>
                <a:lnTo>
                  <a:pt x="461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417" name="Freeform 33"/>
          <p:cNvSpPr>
            <a:spLocks/>
          </p:cNvSpPr>
          <p:nvPr/>
        </p:nvSpPr>
        <p:spPr bwMode="auto">
          <a:xfrm>
            <a:off x="6880225" y="2103438"/>
            <a:ext cx="23813" cy="1439862"/>
          </a:xfrm>
          <a:custGeom>
            <a:avLst/>
            <a:gdLst>
              <a:gd name="T0" fmla="*/ 2147483647 w 15"/>
              <a:gd name="T1" fmla="*/ 0 h 907"/>
              <a:gd name="T2" fmla="*/ 0 w 15"/>
              <a:gd name="T3" fmla="*/ 2147483647 h 907"/>
              <a:gd name="T4" fmla="*/ 0 60000 65536"/>
              <a:gd name="T5" fmla="*/ 0 60000 65536"/>
              <a:gd name="T6" fmla="*/ 0 w 15"/>
              <a:gd name="T7" fmla="*/ 0 h 907"/>
              <a:gd name="T8" fmla="*/ 15 w 15"/>
              <a:gd name="T9" fmla="*/ 907 h 90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" h="907">
                <a:moveTo>
                  <a:pt x="15" y="0"/>
                </a:moveTo>
                <a:lnTo>
                  <a:pt x="0" y="907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418" name="Freeform 34"/>
          <p:cNvSpPr>
            <a:spLocks/>
          </p:cNvSpPr>
          <p:nvPr/>
        </p:nvSpPr>
        <p:spPr bwMode="auto">
          <a:xfrm>
            <a:off x="5807075" y="2628900"/>
            <a:ext cx="1588" cy="936625"/>
          </a:xfrm>
          <a:custGeom>
            <a:avLst/>
            <a:gdLst>
              <a:gd name="T0" fmla="*/ 0 w 1"/>
              <a:gd name="T1" fmla="*/ 0 h 590"/>
              <a:gd name="T2" fmla="*/ 0 w 1"/>
              <a:gd name="T3" fmla="*/ 2147483647 h 590"/>
              <a:gd name="T4" fmla="*/ 0 60000 65536"/>
              <a:gd name="T5" fmla="*/ 0 60000 65536"/>
              <a:gd name="T6" fmla="*/ 0 w 1"/>
              <a:gd name="T7" fmla="*/ 0 h 590"/>
              <a:gd name="T8" fmla="*/ 1 w 1"/>
              <a:gd name="T9" fmla="*/ 590 h 59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90">
                <a:moveTo>
                  <a:pt x="0" y="0"/>
                </a:moveTo>
                <a:lnTo>
                  <a:pt x="0" y="59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419" name="Line 38"/>
          <p:cNvSpPr>
            <a:spLocks noChangeShapeType="1"/>
          </p:cNvSpPr>
          <p:nvPr/>
        </p:nvSpPr>
        <p:spPr bwMode="auto">
          <a:xfrm flipV="1">
            <a:off x="896938" y="3709988"/>
            <a:ext cx="0" cy="2160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420" name="Freeform 39"/>
          <p:cNvSpPr>
            <a:spLocks/>
          </p:cNvSpPr>
          <p:nvPr/>
        </p:nvSpPr>
        <p:spPr bwMode="auto">
          <a:xfrm>
            <a:off x="900113" y="5870575"/>
            <a:ext cx="2008187" cy="7938"/>
          </a:xfrm>
          <a:custGeom>
            <a:avLst/>
            <a:gdLst>
              <a:gd name="T0" fmla="*/ 0 w 1265"/>
              <a:gd name="T1" fmla="*/ 2147483647 h 5"/>
              <a:gd name="T2" fmla="*/ 2147483647 w 1265"/>
              <a:gd name="T3" fmla="*/ 0 h 5"/>
              <a:gd name="T4" fmla="*/ 0 60000 65536"/>
              <a:gd name="T5" fmla="*/ 0 60000 65536"/>
              <a:gd name="T6" fmla="*/ 0 w 1265"/>
              <a:gd name="T7" fmla="*/ 0 h 5"/>
              <a:gd name="T8" fmla="*/ 1265 w 1265"/>
              <a:gd name="T9" fmla="*/ 5 h 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65" h="5">
                <a:moveTo>
                  <a:pt x="0" y="5"/>
                </a:moveTo>
                <a:lnTo>
                  <a:pt x="1265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421" name="Freeform 40"/>
          <p:cNvSpPr>
            <a:spLocks/>
          </p:cNvSpPr>
          <p:nvPr/>
        </p:nvSpPr>
        <p:spPr bwMode="auto">
          <a:xfrm rot="-2296340">
            <a:off x="1258888" y="3933825"/>
            <a:ext cx="1292225" cy="1682750"/>
          </a:xfrm>
          <a:custGeom>
            <a:avLst/>
            <a:gdLst>
              <a:gd name="T0" fmla="*/ 0 w 814"/>
              <a:gd name="T1" fmla="*/ 2147483647 h 1060"/>
              <a:gd name="T2" fmla="*/ 2147483647 w 814"/>
              <a:gd name="T3" fmla="*/ 0 h 1060"/>
              <a:gd name="T4" fmla="*/ 0 60000 65536"/>
              <a:gd name="T5" fmla="*/ 0 60000 65536"/>
              <a:gd name="T6" fmla="*/ 0 w 814"/>
              <a:gd name="T7" fmla="*/ 0 h 1060"/>
              <a:gd name="T8" fmla="*/ 814 w 814"/>
              <a:gd name="T9" fmla="*/ 1060 h 10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4" h="1060">
                <a:moveTo>
                  <a:pt x="0" y="1060"/>
                </a:moveTo>
                <a:lnTo>
                  <a:pt x="814" y="0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422" name="Text Box 41"/>
          <p:cNvSpPr txBox="1">
            <a:spLocks noChangeArrowheads="1"/>
          </p:cNvSpPr>
          <p:nvPr/>
        </p:nvSpPr>
        <p:spPr bwMode="auto">
          <a:xfrm>
            <a:off x="1763713" y="602138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  <a:endParaRPr lang="en-GB" altLang="ar-SA" sz="1800" b="1"/>
          </a:p>
        </p:txBody>
      </p:sp>
      <p:sp>
        <p:nvSpPr>
          <p:cNvPr id="187423" name="Text Box 42"/>
          <p:cNvSpPr txBox="1">
            <a:spLocks noChangeArrowheads="1"/>
          </p:cNvSpPr>
          <p:nvPr/>
        </p:nvSpPr>
        <p:spPr bwMode="auto">
          <a:xfrm>
            <a:off x="395288" y="4286250"/>
            <a:ext cx="4508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p2</a:t>
            </a:r>
            <a:endParaRPr lang="en-GB" altLang="ar-SA" sz="1800" b="1"/>
          </a:p>
        </p:txBody>
      </p:sp>
      <p:sp>
        <p:nvSpPr>
          <p:cNvPr id="187424" name="Freeform 45"/>
          <p:cNvSpPr>
            <a:spLocks/>
          </p:cNvSpPr>
          <p:nvPr/>
        </p:nvSpPr>
        <p:spPr bwMode="auto">
          <a:xfrm>
            <a:off x="827088" y="4389438"/>
            <a:ext cx="1047750" cy="47625"/>
          </a:xfrm>
          <a:custGeom>
            <a:avLst/>
            <a:gdLst>
              <a:gd name="T0" fmla="*/ 0 w 660"/>
              <a:gd name="T1" fmla="*/ 2147483647 h 30"/>
              <a:gd name="T2" fmla="*/ 2147483647 w 660"/>
              <a:gd name="T3" fmla="*/ 0 h 30"/>
              <a:gd name="T4" fmla="*/ 0 60000 65536"/>
              <a:gd name="T5" fmla="*/ 0 60000 65536"/>
              <a:gd name="T6" fmla="*/ 0 w 660"/>
              <a:gd name="T7" fmla="*/ 0 h 30"/>
              <a:gd name="T8" fmla="*/ 660 w 660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0" h="30">
                <a:moveTo>
                  <a:pt x="0" y="30"/>
                </a:moveTo>
                <a:lnTo>
                  <a:pt x="660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425" name="Freeform 46"/>
          <p:cNvSpPr>
            <a:spLocks/>
          </p:cNvSpPr>
          <p:nvPr/>
        </p:nvSpPr>
        <p:spPr bwMode="auto">
          <a:xfrm>
            <a:off x="900113" y="4983163"/>
            <a:ext cx="996950" cy="22225"/>
          </a:xfrm>
          <a:custGeom>
            <a:avLst/>
            <a:gdLst>
              <a:gd name="T0" fmla="*/ 0 w 628"/>
              <a:gd name="T1" fmla="*/ 2147483647 h 14"/>
              <a:gd name="T2" fmla="*/ 2147483647 w 628"/>
              <a:gd name="T3" fmla="*/ 0 h 14"/>
              <a:gd name="T4" fmla="*/ 0 60000 65536"/>
              <a:gd name="T5" fmla="*/ 0 60000 65536"/>
              <a:gd name="T6" fmla="*/ 0 w 628"/>
              <a:gd name="T7" fmla="*/ 0 h 14"/>
              <a:gd name="T8" fmla="*/ 628 w 628"/>
              <a:gd name="T9" fmla="*/ 14 h 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8" h="14">
                <a:moveTo>
                  <a:pt x="0" y="14"/>
                </a:moveTo>
                <a:lnTo>
                  <a:pt x="628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426" name="Text Box 51"/>
          <p:cNvSpPr txBox="1">
            <a:spLocks noChangeArrowheads="1"/>
          </p:cNvSpPr>
          <p:nvPr/>
        </p:nvSpPr>
        <p:spPr bwMode="auto">
          <a:xfrm>
            <a:off x="4786313" y="335121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</a:p>
        </p:txBody>
      </p:sp>
      <p:sp>
        <p:nvSpPr>
          <p:cNvPr id="187427" name="Line 52"/>
          <p:cNvSpPr>
            <a:spLocks noChangeShapeType="1"/>
          </p:cNvSpPr>
          <p:nvPr/>
        </p:nvSpPr>
        <p:spPr bwMode="auto">
          <a:xfrm flipV="1">
            <a:off x="5002213" y="3783013"/>
            <a:ext cx="0" cy="2160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428" name="Freeform 53"/>
          <p:cNvSpPr>
            <a:spLocks/>
          </p:cNvSpPr>
          <p:nvPr/>
        </p:nvSpPr>
        <p:spPr bwMode="auto">
          <a:xfrm>
            <a:off x="5005388" y="5943600"/>
            <a:ext cx="2008187" cy="7938"/>
          </a:xfrm>
          <a:custGeom>
            <a:avLst/>
            <a:gdLst>
              <a:gd name="T0" fmla="*/ 0 w 1265"/>
              <a:gd name="T1" fmla="*/ 2147483647 h 5"/>
              <a:gd name="T2" fmla="*/ 2147483647 w 1265"/>
              <a:gd name="T3" fmla="*/ 0 h 5"/>
              <a:gd name="T4" fmla="*/ 0 60000 65536"/>
              <a:gd name="T5" fmla="*/ 0 60000 65536"/>
              <a:gd name="T6" fmla="*/ 0 w 1265"/>
              <a:gd name="T7" fmla="*/ 0 h 5"/>
              <a:gd name="T8" fmla="*/ 1265 w 1265"/>
              <a:gd name="T9" fmla="*/ 5 h 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65" h="5">
                <a:moveTo>
                  <a:pt x="0" y="5"/>
                </a:moveTo>
                <a:lnTo>
                  <a:pt x="1265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429" name="Freeform 54"/>
          <p:cNvSpPr>
            <a:spLocks/>
          </p:cNvSpPr>
          <p:nvPr/>
        </p:nvSpPr>
        <p:spPr bwMode="auto">
          <a:xfrm rot="3086496">
            <a:off x="5414962" y="3665538"/>
            <a:ext cx="1292225" cy="1682750"/>
          </a:xfrm>
          <a:custGeom>
            <a:avLst/>
            <a:gdLst>
              <a:gd name="T0" fmla="*/ 0 w 814"/>
              <a:gd name="T1" fmla="*/ 2147483647 h 1060"/>
              <a:gd name="T2" fmla="*/ 2147483647 w 814"/>
              <a:gd name="T3" fmla="*/ 0 h 1060"/>
              <a:gd name="T4" fmla="*/ 0 60000 65536"/>
              <a:gd name="T5" fmla="*/ 0 60000 65536"/>
              <a:gd name="T6" fmla="*/ 0 w 814"/>
              <a:gd name="T7" fmla="*/ 0 h 1060"/>
              <a:gd name="T8" fmla="*/ 814 w 814"/>
              <a:gd name="T9" fmla="*/ 1060 h 10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4" h="1060">
                <a:moveTo>
                  <a:pt x="0" y="1060"/>
                </a:moveTo>
                <a:lnTo>
                  <a:pt x="814" y="0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430" name="Text Box 55"/>
          <p:cNvSpPr txBox="1">
            <a:spLocks noChangeArrowheads="1"/>
          </p:cNvSpPr>
          <p:nvPr/>
        </p:nvSpPr>
        <p:spPr bwMode="auto">
          <a:xfrm>
            <a:off x="5292725" y="6015038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q1    q2</a:t>
            </a:r>
            <a:endParaRPr lang="en-GB" altLang="ar-SA" sz="1800" b="1"/>
          </a:p>
        </p:txBody>
      </p:sp>
      <p:sp>
        <p:nvSpPr>
          <p:cNvPr id="187431" name="Text Box 56"/>
          <p:cNvSpPr txBox="1">
            <a:spLocks noChangeArrowheads="1"/>
          </p:cNvSpPr>
          <p:nvPr/>
        </p:nvSpPr>
        <p:spPr bwMode="auto">
          <a:xfrm>
            <a:off x="4572000" y="4221163"/>
            <a:ext cx="323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 b="1"/>
          </a:p>
        </p:txBody>
      </p:sp>
      <p:sp>
        <p:nvSpPr>
          <p:cNvPr id="187432" name="Text Box 57"/>
          <p:cNvSpPr txBox="1">
            <a:spLocks noChangeArrowheads="1"/>
          </p:cNvSpPr>
          <p:nvPr/>
        </p:nvSpPr>
        <p:spPr bwMode="auto">
          <a:xfrm>
            <a:off x="7092950" y="42926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S</a:t>
            </a:r>
            <a:endParaRPr lang="en-GB" altLang="ar-SA" sz="1800" b="1"/>
          </a:p>
        </p:txBody>
      </p:sp>
      <p:sp>
        <p:nvSpPr>
          <p:cNvPr id="187433" name="Line 61"/>
          <p:cNvSpPr>
            <a:spLocks noChangeShapeType="1"/>
          </p:cNvSpPr>
          <p:nvPr/>
        </p:nvSpPr>
        <p:spPr bwMode="auto">
          <a:xfrm>
            <a:off x="6013450" y="4503738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434" name="Freeform 62"/>
          <p:cNvSpPr>
            <a:spLocks/>
          </p:cNvSpPr>
          <p:nvPr/>
        </p:nvSpPr>
        <p:spPr bwMode="auto">
          <a:xfrm>
            <a:off x="5508625" y="4525963"/>
            <a:ext cx="1588" cy="1417637"/>
          </a:xfrm>
          <a:custGeom>
            <a:avLst/>
            <a:gdLst>
              <a:gd name="T0" fmla="*/ 0 w 1"/>
              <a:gd name="T1" fmla="*/ 0 h 893"/>
              <a:gd name="T2" fmla="*/ 2147483647 w 1"/>
              <a:gd name="T3" fmla="*/ 2147483647 h 893"/>
              <a:gd name="T4" fmla="*/ 0 60000 65536"/>
              <a:gd name="T5" fmla="*/ 0 60000 65536"/>
              <a:gd name="T6" fmla="*/ 0 w 1"/>
              <a:gd name="T7" fmla="*/ 0 h 893"/>
              <a:gd name="T8" fmla="*/ 1 w 1"/>
              <a:gd name="T9" fmla="*/ 893 h 89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893">
                <a:moveTo>
                  <a:pt x="0" y="0"/>
                </a:moveTo>
                <a:lnTo>
                  <a:pt x="1" y="893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8593" name="Rectangle 65"/>
          <p:cNvSpPr>
            <a:spLocks noChangeArrowheads="1"/>
          </p:cNvSpPr>
          <p:nvPr/>
        </p:nvSpPr>
        <p:spPr bwMode="auto">
          <a:xfrm>
            <a:off x="2268538" y="4724400"/>
            <a:ext cx="850900" cy="36671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/>
        </p:spPr>
        <p:txBody>
          <a:bodyPr wrap="none">
            <a:spAutoFit/>
            <a:flatTx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Es = 0</a:t>
            </a:r>
            <a:endParaRPr lang="en-GB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8595" name="Rectangle 67"/>
          <p:cNvSpPr>
            <a:spLocks noChangeArrowheads="1"/>
          </p:cNvSpPr>
          <p:nvPr/>
        </p:nvSpPr>
        <p:spPr bwMode="auto">
          <a:xfrm>
            <a:off x="6300788" y="5013325"/>
            <a:ext cx="887412" cy="36671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/>
        </p:spPr>
        <p:txBody>
          <a:bodyPr wrap="none">
            <a:spAutoFit/>
            <a:flatTx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Es = ∞</a:t>
            </a:r>
          </a:p>
        </p:txBody>
      </p:sp>
      <p:sp>
        <p:nvSpPr>
          <p:cNvPr id="278596" name="Rectangle 68"/>
          <p:cNvSpPr>
            <a:spLocks noChangeArrowheads="1"/>
          </p:cNvSpPr>
          <p:nvPr/>
        </p:nvSpPr>
        <p:spPr bwMode="auto">
          <a:xfrm>
            <a:off x="7092950" y="2565400"/>
            <a:ext cx="1274763" cy="36671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/>
        </p:spPr>
        <p:txBody>
          <a:bodyPr wrap="none">
            <a:spAutoFit/>
            <a:flatTx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1 &lt; Es &lt; ∞</a:t>
            </a:r>
            <a:endParaRPr lang="en-GB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8597" name="Rectangle 69"/>
          <p:cNvSpPr>
            <a:spLocks noChangeArrowheads="1"/>
          </p:cNvSpPr>
          <p:nvPr/>
        </p:nvSpPr>
        <p:spPr bwMode="auto">
          <a:xfrm>
            <a:off x="2195513" y="2565400"/>
            <a:ext cx="1238250" cy="36671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/>
        </p:spPr>
        <p:txBody>
          <a:bodyPr wrap="none">
            <a:spAutoFit/>
            <a:flatTx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0 &lt; Es &lt; 1</a:t>
            </a:r>
          </a:p>
        </p:txBody>
      </p:sp>
      <p:sp>
        <p:nvSpPr>
          <p:cNvPr id="187439" name="Line 70"/>
          <p:cNvSpPr>
            <a:spLocks noChangeShapeType="1"/>
          </p:cNvSpPr>
          <p:nvPr/>
        </p:nvSpPr>
        <p:spPr bwMode="auto">
          <a:xfrm flipV="1">
            <a:off x="1331913" y="2133600"/>
            <a:ext cx="0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440" name="Freeform 72"/>
          <p:cNvSpPr>
            <a:spLocks/>
          </p:cNvSpPr>
          <p:nvPr/>
        </p:nvSpPr>
        <p:spPr bwMode="auto">
          <a:xfrm>
            <a:off x="1619250" y="3200400"/>
            <a:ext cx="323850" cy="12700"/>
          </a:xfrm>
          <a:custGeom>
            <a:avLst/>
            <a:gdLst>
              <a:gd name="T0" fmla="*/ 0 w 204"/>
              <a:gd name="T1" fmla="*/ 2147483647 h 8"/>
              <a:gd name="T2" fmla="*/ 2147483647 w 204"/>
              <a:gd name="T3" fmla="*/ 0 h 8"/>
              <a:gd name="T4" fmla="*/ 0 60000 65536"/>
              <a:gd name="T5" fmla="*/ 0 60000 65536"/>
              <a:gd name="T6" fmla="*/ 0 w 204"/>
              <a:gd name="T7" fmla="*/ 0 h 8"/>
              <a:gd name="T8" fmla="*/ 204 w 20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4" h="8">
                <a:moveTo>
                  <a:pt x="0" y="8"/>
                </a:moveTo>
                <a:lnTo>
                  <a:pt x="204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441" name="Line 73"/>
          <p:cNvSpPr>
            <a:spLocks noChangeShapeType="1"/>
          </p:cNvSpPr>
          <p:nvPr/>
        </p:nvSpPr>
        <p:spPr bwMode="auto">
          <a:xfrm flipV="1">
            <a:off x="5364163" y="2133600"/>
            <a:ext cx="0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442" name="Line 74"/>
          <p:cNvSpPr>
            <a:spLocks noChangeShapeType="1"/>
          </p:cNvSpPr>
          <p:nvPr/>
        </p:nvSpPr>
        <p:spPr bwMode="auto">
          <a:xfrm>
            <a:off x="5795963" y="3141663"/>
            <a:ext cx="10810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443" name="Freeform 75"/>
          <p:cNvSpPr>
            <a:spLocks/>
          </p:cNvSpPr>
          <p:nvPr/>
        </p:nvSpPr>
        <p:spPr bwMode="auto">
          <a:xfrm>
            <a:off x="5508625" y="5440363"/>
            <a:ext cx="457200" cy="4762"/>
          </a:xfrm>
          <a:custGeom>
            <a:avLst/>
            <a:gdLst>
              <a:gd name="T0" fmla="*/ 0 w 288"/>
              <a:gd name="T1" fmla="*/ 2147483647 h 3"/>
              <a:gd name="T2" fmla="*/ 2147483647 w 288"/>
              <a:gd name="T3" fmla="*/ 0 h 3"/>
              <a:gd name="T4" fmla="*/ 0 60000 65536"/>
              <a:gd name="T5" fmla="*/ 0 60000 65536"/>
              <a:gd name="T6" fmla="*/ 0 w 288"/>
              <a:gd name="T7" fmla="*/ 0 h 3"/>
              <a:gd name="T8" fmla="*/ 288 w 288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8" h="3">
                <a:moveTo>
                  <a:pt x="0" y="3"/>
                </a:moveTo>
                <a:lnTo>
                  <a:pt x="28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7444" name="Line 76"/>
          <p:cNvSpPr>
            <a:spLocks noChangeShapeType="1"/>
          </p:cNvSpPr>
          <p:nvPr/>
        </p:nvSpPr>
        <p:spPr bwMode="auto">
          <a:xfrm flipV="1">
            <a:off x="1258888" y="4437063"/>
            <a:ext cx="0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236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b="1" smtClean="0"/>
              <a:t>العوامل المؤثرة في مرونة العرض</a:t>
            </a:r>
            <a:r>
              <a:rPr lang="en-US" smtClean="0"/>
              <a:t> </a:t>
            </a:r>
            <a:endParaRPr lang="en-GB" smtClean="0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b="1" smtClean="0"/>
              <a:t>مرونة عرض عوامل الإنتاج</a:t>
            </a:r>
            <a:r>
              <a:rPr lang="ar-SA" smtClean="0"/>
              <a:t> </a:t>
            </a:r>
            <a:r>
              <a:rPr lang="en-US" smtClean="0"/>
              <a:t>)</a:t>
            </a:r>
            <a:r>
              <a:rPr lang="ar-SA" smtClean="0"/>
              <a:t>قابلة للانتقال بين الأنشطة) </a:t>
            </a:r>
          </a:p>
          <a:p>
            <a:pPr algn="r" rtl="1" eaLnBrk="1" hangingPunct="1">
              <a:defRPr/>
            </a:pPr>
            <a:r>
              <a:rPr lang="ar-SA" b="1" smtClean="0"/>
              <a:t>طول الوقت اللازم للإنتاج</a:t>
            </a:r>
            <a:r>
              <a:rPr lang="ar-SA" smtClean="0"/>
              <a:t> </a:t>
            </a:r>
          </a:p>
          <a:p>
            <a:pPr algn="r" rtl="1" eaLnBrk="1" hangingPunct="1">
              <a:defRPr/>
            </a:pPr>
            <a:r>
              <a:rPr lang="ar-SA" b="1" smtClean="0"/>
              <a:t>مدى قابلية السلعة للتخزين</a:t>
            </a:r>
            <a:r>
              <a:rPr lang="en-GB" smtClean="0"/>
              <a:t> </a:t>
            </a:r>
            <a:endParaRPr lang="ar-SA" smtClean="0"/>
          </a:p>
          <a:p>
            <a:pPr algn="r" rtl="1" eaLnBrk="1" hangingPunct="1">
              <a:defRPr/>
            </a:pPr>
            <a:r>
              <a:rPr lang="ar-SA" b="1" smtClean="0"/>
              <a:t>طول الفترة الزمنية</a:t>
            </a:r>
            <a:r>
              <a:rPr lang="en-GB" smtClean="0"/>
              <a:t> </a:t>
            </a:r>
            <a:r>
              <a:rPr lang="ar-SA" smtClean="0"/>
              <a:t>(المرجو تقدير المرونة لها)</a:t>
            </a:r>
          </a:p>
          <a:p>
            <a:pPr algn="r" rtl="1" eaLnBrk="1" hangingPunct="1">
              <a:defRPr/>
            </a:pPr>
            <a:r>
              <a:rPr lang="ar-SA" b="1" smtClean="0"/>
              <a:t>القدرة الإنتاجية</a:t>
            </a:r>
            <a:r>
              <a:rPr lang="en-GB" smtClean="0"/>
              <a:t> </a:t>
            </a:r>
            <a:r>
              <a:rPr lang="ar-SA" smtClean="0"/>
              <a:t>(التقنيات)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698825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z="4000" b="1" smtClean="0"/>
              <a:t>مرونة العرض في المدى القصير و المدى الطويل</a:t>
            </a:r>
            <a:r>
              <a:rPr lang="en-GB" sz="4000" smtClean="0"/>
              <a:t> 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r" rtl="1" eaLnBrk="1" hangingPunct="1">
              <a:defRPr/>
            </a:pPr>
            <a:r>
              <a:rPr lang="ar-SA" smtClean="0"/>
              <a:t>عامل الزمن من العوامل الهامة المحددة لمرونة العرض،  ويمكن التمييز بين ثلاث فترات كالتالي:</a:t>
            </a:r>
          </a:p>
          <a:p>
            <a:pPr marL="685800" lvl="1" indent="0" algn="r" rtl="1" eaLnBrk="1" hangingPunct="1">
              <a:defRPr/>
            </a:pPr>
            <a:r>
              <a:rPr lang="en-GB" smtClean="0"/>
              <a:t> </a:t>
            </a:r>
            <a:r>
              <a:rPr lang="ar-SA" b="1" smtClean="0"/>
              <a:t>المدى القصير جداً (ايام ؟ شهور؟؟)</a:t>
            </a:r>
          </a:p>
          <a:p>
            <a:pPr marL="685800" lvl="1" indent="0" algn="r" rtl="1" eaLnBrk="1" hangingPunct="1">
              <a:defRPr/>
            </a:pPr>
            <a:r>
              <a:rPr lang="en-GB" smtClean="0"/>
              <a:t> </a:t>
            </a:r>
            <a:r>
              <a:rPr lang="ar-SA" b="1" smtClean="0"/>
              <a:t>المدى القصير</a:t>
            </a:r>
            <a:r>
              <a:rPr lang="en-GB" smtClean="0"/>
              <a:t> </a:t>
            </a:r>
            <a:r>
              <a:rPr lang="ar-SA" b="1" smtClean="0"/>
              <a:t>(سنة؟؟)</a:t>
            </a:r>
          </a:p>
          <a:p>
            <a:pPr marL="685800" lvl="1" indent="0" algn="r" rtl="1" eaLnBrk="1" hangingPunct="1">
              <a:defRPr/>
            </a:pPr>
            <a:r>
              <a:rPr lang="ar-SA" b="1" smtClean="0"/>
              <a:t>المدى الطويل</a:t>
            </a:r>
            <a:r>
              <a:rPr lang="en-GB" smtClean="0"/>
              <a:t> </a:t>
            </a:r>
            <a:r>
              <a:rPr lang="ar-SA" b="1" smtClean="0"/>
              <a:t>(أكثر من سنة؟؟)</a:t>
            </a:r>
          </a:p>
          <a:p>
            <a:pPr marL="685800" lvl="1" indent="0" algn="r" rtl="1" eaLnBrk="1" hangingPunct="1">
              <a:defRPr/>
            </a:pPr>
            <a:endParaRPr lang="ar-SA" b="1" smtClean="0"/>
          </a:p>
          <a:p>
            <a:pPr marL="0" indent="0" algn="r" rtl="1" eaLnBrk="1" hangingPunct="1">
              <a:defRPr/>
            </a:pPr>
            <a:r>
              <a:rPr lang="ar-SA" b="1" smtClean="0"/>
              <a:t>كيف تكون مرونة العرض في هذه الفترات؟؟؟</a:t>
            </a:r>
            <a:endParaRPr lang="en-GB" b="1" smtClean="0"/>
          </a:p>
        </p:txBody>
      </p:sp>
    </p:spTree>
    <p:extLst>
      <p:ext uri="{BB962C8B-B14F-4D97-AF65-F5344CB8AC3E}">
        <p14:creationId xmlns:p14="http://schemas.microsoft.com/office/powerpoint/2010/main" val="11789311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b="1" dirty="0" smtClean="0"/>
              <a:t> في المدى القصير جداً </a:t>
            </a:r>
            <a:r>
              <a:rPr lang="en-US" b="1" dirty="0" smtClean="0"/>
              <a:t>(</a:t>
            </a:r>
            <a:r>
              <a:rPr lang="en-US" b="1" dirty="0" err="1" smtClean="0"/>
              <a:t>E</a:t>
            </a:r>
            <a:r>
              <a:rPr lang="en-US" b="1" baseline="-25000" dirty="0" err="1" smtClean="0"/>
              <a:t>s</a:t>
            </a:r>
            <a:r>
              <a:rPr lang="en-US" b="1" dirty="0" smtClean="0"/>
              <a:t>)</a:t>
            </a:r>
            <a:endParaRPr lang="en-GB" b="1" dirty="0" smtClean="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b="1" smtClean="0"/>
              <a:t>في هذه الحالة يكون العرض </a:t>
            </a:r>
            <a:r>
              <a:rPr lang="ar-SA" b="1" u="sng" smtClean="0"/>
              <a:t>عديم المرونة</a:t>
            </a:r>
            <a:r>
              <a:rPr lang="en-GB" b="1" smtClean="0"/>
              <a:t> </a:t>
            </a:r>
            <a:r>
              <a:rPr lang="en-US" b="1" smtClean="0"/>
              <a:t>(E</a:t>
            </a:r>
            <a:r>
              <a:rPr lang="en-US" b="1" baseline="-25000" smtClean="0"/>
              <a:t>s</a:t>
            </a:r>
            <a:r>
              <a:rPr lang="en-US" b="1" smtClean="0"/>
              <a:t>= 0) </a:t>
            </a:r>
            <a:r>
              <a:rPr lang="ar-SA" b="1" smtClean="0"/>
              <a:t>، لماذا؟</a:t>
            </a:r>
          </a:p>
          <a:p>
            <a:pPr lvl="1" algn="r" rtl="1" eaLnBrk="1" hangingPunct="1">
              <a:defRPr/>
            </a:pPr>
            <a:r>
              <a:rPr lang="ar-SA" b="1" smtClean="0"/>
              <a:t>لا يستطيع المنتج زيادة عوامل الانتاج الثابتة أو المتغيرة، بالتالي:</a:t>
            </a:r>
          </a:p>
          <a:p>
            <a:pPr lvl="1" algn="r" rtl="1" eaLnBrk="1" hangingPunct="1">
              <a:defRPr/>
            </a:pPr>
            <a:r>
              <a:rPr lang="ar-SA" b="1" smtClean="0"/>
              <a:t>صعوبة / استحالة زيادة الكميات المعروضة لقصر المدة</a:t>
            </a:r>
          </a:p>
          <a:p>
            <a:pPr lvl="1" algn="r" rtl="1" eaLnBrk="1" hangingPunct="1">
              <a:defRPr/>
            </a:pPr>
            <a:r>
              <a:rPr lang="ar-SA" b="1" smtClean="0"/>
              <a:t>هذا ينطبق أكثر علي المنتجات الزراعية</a:t>
            </a:r>
          </a:p>
          <a:p>
            <a:pPr lvl="1" algn="r" rtl="1" eaLnBrk="1" hangingPunct="1">
              <a:defRPr/>
            </a:pPr>
            <a:r>
              <a:rPr lang="ar-SA" b="1" smtClean="0"/>
              <a:t>إذا وجدت مخزونات من السلعة</a:t>
            </a:r>
            <a:r>
              <a:rPr lang="ar-SA" smtClean="0"/>
              <a:t> </a:t>
            </a:r>
            <a:r>
              <a:rPr lang="ar-SA" b="1" smtClean="0"/>
              <a:t>يمكن للعرض أن يكون مرنا</a:t>
            </a:r>
          </a:p>
          <a:p>
            <a:pPr lvl="1" algn="r" rtl="1" eaLnBrk="1" hangingPunct="1">
              <a:buFont typeface="Wingdings" pitchFamily="2" charset="2"/>
              <a:buNone/>
              <a:defRPr/>
            </a:pPr>
            <a:endParaRPr lang="en-GB" b="1" smtClean="0"/>
          </a:p>
        </p:txBody>
      </p:sp>
      <p:sp>
        <p:nvSpPr>
          <p:cNvPr id="190468" name="Line 4"/>
          <p:cNvSpPr>
            <a:spLocks noChangeShapeType="1"/>
          </p:cNvSpPr>
          <p:nvPr/>
        </p:nvSpPr>
        <p:spPr bwMode="auto">
          <a:xfrm flipV="1">
            <a:off x="395288" y="4365625"/>
            <a:ext cx="0" cy="158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0469" name="Line 5"/>
          <p:cNvSpPr>
            <a:spLocks noChangeShapeType="1"/>
          </p:cNvSpPr>
          <p:nvPr/>
        </p:nvSpPr>
        <p:spPr bwMode="auto">
          <a:xfrm>
            <a:off x="395288" y="5949950"/>
            <a:ext cx="1584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0470" name="Line 6"/>
          <p:cNvSpPr>
            <a:spLocks noChangeShapeType="1"/>
          </p:cNvSpPr>
          <p:nvPr/>
        </p:nvSpPr>
        <p:spPr bwMode="auto">
          <a:xfrm flipV="1">
            <a:off x="827088" y="4292600"/>
            <a:ext cx="0" cy="1657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0471" name="Text Box 7"/>
          <p:cNvSpPr txBox="1">
            <a:spLocks noChangeArrowheads="1"/>
          </p:cNvSpPr>
          <p:nvPr/>
        </p:nvSpPr>
        <p:spPr bwMode="auto">
          <a:xfrm>
            <a:off x="684213" y="3860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S</a:t>
            </a:r>
            <a:endParaRPr lang="en-GB" altLang="ar-SA" sz="1800" b="1"/>
          </a:p>
        </p:txBody>
      </p:sp>
      <p:sp>
        <p:nvSpPr>
          <p:cNvPr id="190472" name="Text Box 8"/>
          <p:cNvSpPr txBox="1">
            <a:spLocks noChangeArrowheads="1"/>
          </p:cNvSpPr>
          <p:nvPr/>
        </p:nvSpPr>
        <p:spPr bwMode="auto">
          <a:xfrm>
            <a:off x="1958975" y="5753100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  <a:endParaRPr lang="en-GB" altLang="ar-SA" sz="1800" b="1"/>
          </a:p>
        </p:txBody>
      </p:sp>
      <p:sp>
        <p:nvSpPr>
          <p:cNvPr id="190473" name="Text Box 10"/>
          <p:cNvSpPr txBox="1">
            <a:spLocks noChangeArrowheads="1"/>
          </p:cNvSpPr>
          <p:nvPr/>
        </p:nvSpPr>
        <p:spPr bwMode="auto">
          <a:xfrm>
            <a:off x="303213" y="40243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  <a:endParaRPr lang="en-GB" altLang="ar-SA" sz="1800" b="1"/>
          </a:p>
        </p:txBody>
      </p:sp>
    </p:spTree>
    <p:extLst>
      <p:ext uri="{BB962C8B-B14F-4D97-AF65-F5344CB8AC3E}">
        <p14:creationId xmlns:p14="http://schemas.microsoft.com/office/powerpoint/2010/main" val="23911455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AutoShape 5"/>
          <p:cNvSpPr>
            <a:spLocks noChangeArrowheads="1"/>
          </p:cNvSpPr>
          <p:nvPr/>
        </p:nvSpPr>
        <p:spPr bwMode="auto">
          <a:xfrm>
            <a:off x="1042988" y="2492375"/>
            <a:ext cx="914400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b="1" dirty="0" smtClean="0"/>
              <a:t> في المدى القصير </a:t>
            </a:r>
            <a:r>
              <a:rPr lang="en-US" b="1" dirty="0" smtClean="0"/>
              <a:t>(</a:t>
            </a:r>
            <a:r>
              <a:rPr lang="en-US" b="1" dirty="0" err="1" smtClean="0"/>
              <a:t>E</a:t>
            </a:r>
            <a:r>
              <a:rPr lang="en-US" b="1" baseline="-25000" dirty="0" err="1" smtClean="0"/>
              <a:t>s</a:t>
            </a:r>
            <a:r>
              <a:rPr lang="en-US" b="1" dirty="0" smtClean="0"/>
              <a:t>)</a:t>
            </a:r>
            <a:endParaRPr lang="en-GB" b="1" dirty="0" smtClean="0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b="1" dirty="0" smtClean="0"/>
              <a:t>في هذه الحالة يكون العرض موجب المرونة</a:t>
            </a:r>
            <a:r>
              <a:rPr lang="en-GB" b="1" dirty="0" smtClean="0"/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E</a:t>
            </a:r>
            <a:r>
              <a:rPr lang="en-US" b="1" baseline="-25000" dirty="0" err="1" smtClean="0"/>
              <a:t>s</a:t>
            </a:r>
            <a:r>
              <a:rPr lang="en-US" b="1" dirty="0" smtClean="0"/>
              <a:t>&gt; 0) </a:t>
            </a:r>
            <a:r>
              <a:rPr lang="ar-SA" b="1" dirty="0" smtClean="0"/>
              <a:t>، لماذا؟</a:t>
            </a:r>
          </a:p>
          <a:p>
            <a:pPr lvl="1" algn="r" rtl="1" eaLnBrk="1" hangingPunct="1">
              <a:defRPr/>
            </a:pPr>
            <a:r>
              <a:rPr lang="ar-SA" b="1" dirty="0" smtClean="0"/>
              <a:t>يستطيع المنتج زيادة بعض عناصر انتاجه المتغيرة</a:t>
            </a:r>
            <a:r>
              <a:rPr lang="en-GB" dirty="0" smtClean="0"/>
              <a:t> </a:t>
            </a:r>
            <a:r>
              <a:rPr lang="ar-SA" b="1" dirty="0" smtClean="0"/>
              <a:t>(الثابتة؟)</a:t>
            </a:r>
          </a:p>
          <a:p>
            <a:pPr lvl="1" algn="r" rtl="1" eaLnBrk="1" hangingPunct="1">
              <a:defRPr/>
            </a:pPr>
            <a:r>
              <a:rPr lang="ar-SA" b="1" dirty="0" smtClean="0"/>
              <a:t>ومن ثم يستطيع زيادة انتاجه و كمياته المعروضة</a:t>
            </a:r>
            <a:r>
              <a:rPr lang="en-GB" dirty="0" smtClean="0"/>
              <a:t> </a:t>
            </a:r>
            <a:endParaRPr lang="ar-SA" b="1" dirty="0" smtClean="0"/>
          </a:p>
          <a:p>
            <a:pPr lvl="1" algn="r" rtl="1" eaLnBrk="1" hangingPunct="1">
              <a:defRPr/>
            </a:pPr>
            <a:endParaRPr lang="en-GB" b="1" dirty="0" smtClean="0"/>
          </a:p>
        </p:txBody>
      </p:sp>
      <p:sp>
        <p:nvSpPr>
          <p:cNvPr id="191493" name="Line 6"/>
          <p:cNvSpPr>
            <a:spLocks noChangeShapeType="1"/>
          </p:cNvSpPr>
          <p:nvPr/>
        </p:nvSpPr>
        <p:spPr bwMode="auto">
          <a:xfrm flipV="1">
            <a:off x="3654425" y="4483100"/>
            <a:ext cx="0" cy="158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1494" name="Line 7"/>
          <p:cNvSpPr>
            <a:spLocks noChangeShapeType="1"/>
          </p:cNvSpPr>
          <p:nvPr/>
        </p:nvSpPr>
        <p:spPr bwMode="auto">
          <a:xfrm>
            <a:off x="3654425" y="6067425"/>
            <a:ext cx="1584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1495" name="Freeform 8"/>
          <p:cNvSpPr>
            <a:spLocks/>
          </p:cNvSpPr>
          <p:nvPr/>
        </p:nvSpPr>
        <p:spPr bwMode="auto">
          <a:xfrm>
            <a:off x="4321175" y="4114800"/>
            <a:ext cx="547688" cy="1668463"/>
          </a:xfrm>
          <a:custGeom>
            <a:avLst/>
            <a:gdLst>
              <a:gd name="T0" fmla="*/ 0 w 345"/>
              <a:gd name="T1" fmla="*/ 2147483647 h 1051"/>
              <a:gd name="T2" fmla="*/ 2147483647 w 345"/>
              <a:gd name="T3" fmla="*/ 0 h 1051"/>
              <a:gd name="T4" fmla="*/ 0 60000 65536"/>
              <a:gd name="T5" fmla="*/ 0 60000 65536"/>
              <a:gd name="T6" fmla="*/ 0 w 345"/>
              <a:gd name="T7" fmla="*/ 0 h 1051"/>
              <a:gd name="T8" fmla="*/ 345 w 345"/>
              <a:gd name="T9" fmla="*/ 1051 h 105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5" h="1051">
                <a:moveTo>
                  <a:pt x="0" y="1051"/>
                </a:moveTo>
                <a:lnTo>
                  <a:pt x="345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1496" name="Text Box 9"/>
          <p:cNvSpPr txBox="1">
            <a:spLocks noChangeArrowheads="1"/>
          </p:cNvSpPr>
          <p:nvPr/>
        </p:nvSpPr>
        <p:spPr bwMode="auto">
          <a:xfrm>
            <a:off x="4859338" y="3860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S</a:t>
            </a:r>
            <a:endParaRPr lang="en-GB" altLang="ar-SA" sz="1800" b="1"/>
          </a:p>
        </p:txBody>
      </p:sp>
      <p:sp>
        <p:nvSpPr>
          <p:cNvPr id="191497" name="Text Box 10"/>
          <p:cNvSpPr txBox="1">
            <a:spLocks noChangeArrowheads="1"/>
          </p:cNvSpPr>
          <p:nvPr/>
        </p:nvSpPr>
        <p:spPr bwMode="auto">
          <a:xfrm>
            <a:off x="5218113" y="5870575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Q</a:t>
            </a:r>
            <a:endParaRPr lang="en-GB" altLang="ar-SA" sz="1800" b="1"/>
          </a:p>
        </p:txBody>
      </p:sp>
      <p:sp>
        <p:nvSpPr>
          <p:cNvPr id="191498" name="Text Box 11"/>
          <p:cNvSpPr txBox="1">
            <a:spLocks noChangeArrowheads="1"/>
          </p:cNvSpPr>
          <p:nvPr/>
        </p:nvSpPr>
        <p:spPr bwMode="auto">
          <a:xfrm>
            <a:off x="3562350" y="41417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P</a:t>
            </a:r>
            <a:endParaRPr lang="en-GB" altLang="ar-SA" sz="1800" b="1"/>
          </a:p>
        </p:txBody>
      </p:sp>
    </p:spTree>
    <p:extLst>
      <p:ext uri="{BB962C8B-B14F-4D97-AF65-F5344CB8AC3E}">
        <p14:creationId xmlns:p14="http://schemas.microsoft.com/office/powerpoint/2010/main" val="256482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b="1" smtClean="0"/>
              <a:t> في المدى الطويل </a:t>
            </a:r>
            <a:r>
              <a:rPr lang="en-US" b="1" smtClean="0"/>
              <a:t>(E</a:t>
            </a:r>
            <a:r>
              <a:rPr lang="en-US" b="1" baseline="-25000" smtClean="0"/>
              <a:t>s</a:t>
            </a:r>
            <a:r>
              <a:rPr lang="en-US" b="1" smtClean="0"/>
              <a:t>)</a:t>
            </a:r>
            <a:endParaRPr lang="en-GB" b="1" smtClean="0"/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2800" b="1" smtClean="0"/>
              <a:t>في هذه الحالة يكون العرض مرنا  (</a:t>
            </a:r>
            <a:r>
              <a:rPr lang="en-US" sz="2800" b="1" smtClean="0"/>
              <a:t>1 &lt; E</a:t>
            </a:r>
            <a:r>
              <a:rPr lang="en-US" sz="2800" b="1" baseline="-25000" smtClean="0"/>
              <a:t>s </a:t>
            </a:r>
            <a:r>
              <a:rPr lang="en-US" sz="2800" b="1" smtClean="0"/>
              <a:t>&lt; ∞</a:t>
            </a:r>
            <a:r>
              <a:rPr lang="ar-SA" sz="2800" b="1" smtClean="0"/>
              <a:t>) لماذا؟</a:t>
            </a:r>
          </a:p>
          <a:p>
            <a:pPr lvl="1" algn="r" rtl="1" eaLnBrk="1" hangingPunct="1">
              <a:defRPr/>
            </a:pPr>
            <a:r>
              <a:rPr lang="ar-SA" b="1" smtClean="0"/>
              <a:t>يستطيع المنتجون التوسع في مشروعاتهم وزيادة الكميات المنتجة</a:t>
            </a:r>
            <a:r>
              <a:rPr lang="en-GB" b="1" smtClean="0"/>
              <a:t> </a:t>
            </a:r>
            <a:endParaRPr lang="ar-SA" b="1" smtClean="0"/>
          </a:p>
          <a:p>
            <a:pPr lvl="1" algn="r" rtl="1" eaLnBrk="1" hangingPunct="1">
              <a:defRPr/>
            </a:pPr>
            <a:r>
              <a:rPr lang="ar-SA" b="1" smtClean="0"/>
              <a:t>هناك إمكانية لزيادة عدد المشروعات التي تعمل في نفس المجال</a:t>
            </a:r>
            <a:r>
              <a:rPr lang="en-GB" b="1" smtClean="0"/>
              <a:t> </a:t>
            </a:r>
            <a:r>
              <a:rPr lang="ar-SA" b="1" smtClean="0"/>
              <a:t>(استثمارات جديدة)</a:t>
            </a:r>
          </a:p>
          <a:p>
            <a:pPr lvl="1" algn="r" rtl="1" eaLnBrk="1" hangingPunct="1">
              <a:defRPr/>
            </a:pPr>
            <a:r>
              <a:rPr lang="ar-SA" b="1" smtClean="0"/>
              <a:t>يمكن لمنتجي السلعة التحول من إنتاجها أو خروجهم من صناعة الزراعة نفسها</a:t>
            </a:r>
            <a:r>
              <a:rPr lang="en-GB" b="1" smtClean="0"/>
              <a:t> </a:t>
            </a:r>
            <a:endParaRPr lang="ar-SA" b="1" smtClean="0"/>
          </a:p>
          <a:p>
            <a:pPr algn="r" rtl="1" eaLnBrk="1" hangingPunct="1">
              <a:defRPr/>
            </a:pPr>
            <a:r>
              <a:rPr lang="ar-SA" b="1" smtClean="0"/>
              <a:t>لاحظ الاختلافات بين الزراعة / الصناعة؟؟؟</a:t>
            </a:r>
            <a:endParaRPr lang="en-GB" b="1" smtClean="0"/>
          </a:p>
          <a:p>
            <a:pPr lvl="1" algn="r" rtl="1" eaLnBrk="1" hangingPunct="1">
              <a:defRPr/>
            </a:pPr>
            <a:endParaRPr lang="en-GB" b="1" smtClean="0"/>
          </a:p>
        </p:txBody>
      </p:sp>
    </p:spTree>
    <p:extLst>
      <p:ext uri="{BB962C8B-B14F-4D97-AF65-F5344CB8AC3E}">
        <p14:creationId xmlns:p14="http://schemas.microsoft.com/office/powerpoint/2010/main" val="26510530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sz="3200" b="1" smtClean="0"/>
              <a:t>خصائص عرض المنتجات الز راعية</a:t>
            </a:r>
            <a:br>
              <a:rPr lang="ar-SA" sz="3200" b="1" smtClean="0"/>
            </a:br>
            <a:r>
              <a:rPr lang="en-US" sz="3200" b="1" smtClean="0"/>
              <a:t>Characteristics of Agricultural Supply</a:t>
            </a:r>
            <a:r>
              <a:rPr lang="en-GB" sz="4000" smtClean="0"/>
              <a:t>  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8263" indent="-68263" algn="r" rtl="1" eaLnBrk="1" hangingPunct="1">
              <a:defRPr/>
            </a:pPr>
            <a:r>
              <a:rPr lang="ar-SA" b="1" smtClean="0"/>
              <a:t>تتسم المنتجات الزراعية عامة بضعف مرونة العرض السعرية، ويرجع ذلك إلى عدة أسباب منها:</a:t>
            </a:r>
            <a:endParaRPr lang="en-US" b="1" smtClean="0"/>
          </a:p>
          <a:p>
            <a:pPr marL="68263" indent="-68263" algn="r" rtl="1" eaLnBrk="1" hangingPunct="1">
              <a:buFont typeface="Wingdings" pitchFamily="2" charset="2"/>
              <a:buNone/>
              <a:defRPr/>
            </a:pPr>
            <a:endParaRPr lang="ar-SA" b="1" smtClean="0"/>
          </a:p>
          <a:p>
            <a:pPr marL="1173163" lvl="1" indent="-533400" algn="r" rtl="1" eaLnBrk="1" hangingPunct="1">
              <a:buFont typeface="Wingdings" pitchFamily="2" charset="2"/>
              <a:buAutoNum type="arabicPeriod"/>
              <a:defRPr/>
            </a:pPr>
            <a:r>
              <a:rPr lang="ar-SA" b="1" smtClean="0"/>
              <a:t>صعوبة التحكم في الكميات المنتجة من السلع الزراعية</a:t>
            </a:r>
            <a:r>
              <a:rPr lang="en-GB" b="1" smtClean="0"/>
              <a:t> </a:t>
            </a:r>
            <a:endParaRPr lang="ar-SA" b="1" smtClean="0"/>
          </a:p>
          <a:p>
            <a:pPr marL="1173163" lvl="1" indent="-533400" algn="r" rtl="1" eaLnBrk="1" hangingPunct="1">
              <a:buFont typeface="Wingdings" pitchFamily="2" charset="2"/>
              <a:buAutoNum type="arabicPeriod"/>
              <a:defRPr/>
            </a:pPr>
            <a:r>
              <a:rPr lang="ar-SA" b="1" smtClean="0"/>
              <a:t>ارتفاع نسبة التكاليف الثابتة بالمقارنة بالتكاليف المتغيرة</a:t>
            </a:r>
            <a:r>
              <a:rPr lang="en-GB" b="1" smtClean="0"/>
              <a:t> </a:t>
            </a:r>
            <a:endParaRPr lang="ar-SA" b="1" smtClean="0"/>
          </a:p>
          <a:p>
            <a:pPr marL="1173163" lvl="1" indent="-533400" algn="r" rtl="1" eaLnBrk="1" hangingPunct="1">
              <a:buFont typeface="Wingdings" pitchFamily="2" charset="2"/>
              <a:buAutoNum type="arabicPeriod"/>
              <a:defRPr/>
            </a:pPr>
            <a:r>
              <a:rPr lang="ar-SA" b="1" smtClean="0"/>
              <a:t>غالبية المنتجات الزراعية عرضة للتلف السريع</a:t>
            </a:r>
            <a:r>
              <a:rPr lang="en-GB" b="1" smtClean="0"/>
              <a:t> </a:t>
            </a:r>
            <a:endParaRPr lang="ar-SA" b="1" smtClean="0"/>
          </a:p>
          <a:p>
            <a:pPr marL="68263" indent="-68263" algn="r" rtl="1" eaLnBrk="1" hangingPunct="1">
              <a:defRPr/>
            </a:pPr>
            <a:endParaRPr lang="en-GB" b="1" smtClean="0"/>
          </a:p>
        </p:txBody>
      </p:sp>
    </p:spTree>
    <p:extLst>
      <p:ext uri="{BB962C8B-B14F-4D97-AF65-F5344CB8AC3E}">
        <p14:creationId xmlns:p14="http://schemas.microsoft.com/office/powerpoint/2010/main" val="400217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mtClean="0"/>
              <a:t>المنفعة الكلية / الحدية بيانيا</a:t>
            </a:r>
            <a:endParaRPr lang="en-US" smtClean="0"/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2800" smtClean="0"/>
              <a:t>لاحظ العلاقات بين المراحل المختلفة للمنفعتين: ماذا يحصل للمنفعة الكلية:</a:t>
            </a:r>
          </a:p>
          <a:p>
            <a:pPr lvl="1" algn="r" rtl="1" eaLnBrk="1" hangingPunct="1">
              <a:defRPr/>
            </a:pPr>
            <a:r>
              <a:rPr lang="ar-SA" sz="2400" smtClean="0"/>
              <a:t>عندما تصل الحدية أقصاها؟</a:t>
            </a:r>
          </a:p>
          <a:p>
            <a:pPr lvl="1" algn="r" rtl="1" eaLnBrk="1" hangingPunct="1">
              <a:defRPr/>
            </a:pPr>
            <a:r>
              <a:rPr lang="ar-SA" sz="2400" smtClean="0"/>
              <a:t>عندما تكون الحدية متناقصة؟</a:t>
            </a:r>
          </a:p>
          <a:p>
            <a:pPr lvl="1" algn="r" rtl="1" eaLnBrk="1" hangingPunct="1">
              <a:defRPr/>
            </a:pPr>
            <a:r>
              <a:rPr lang="ar-SA" sz="2400" smtClean="0"/>
              <a:t>عندما تصل الحدية الصفر؟</a:t>
            </a:r>
          </a:p>
          <a:p>
            <a:pPr lvl="1" algn="r" rtl="1" eaLnBrk="1" hangingPunct="1">
              <a:defRPr/>
            </a:pPr>
            <a:r>
              <a:rPr lang="ar-SA" sz="2400" smtClean="0"/>
              <a:t>عندما تنزل الحدية تحت الصفر؟ 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endParaRPr lang="en-US" sz="2800" smtClean="0"/>
          </a:p>
        </p:txBody>
      </p:sp>
      <p:pic>
        <p:nvPicPr>
          <p:cNvPr id="158724" name="Picture 7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76475"/>
            <a:ext cx="4038600" cy="3168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8725" name="Freeform 8"/>
          <p:cNvSpPr>
            <a:spLocks/>
          </p:cNvSpPr>
          <p:nvPr/>
        </p:nvSpPr>
        <p:spPr bwMode="auto">
          <a:xfrm>
            <a:off x="2192338" y="3367088"/>
            <a:ext cx="3175" cy="1358900"/>
          </a:xfrm>
          <a:custGeom>
            <a:avLst/>
            <a:gdLst>
              <a:gd name="T0" fmla="*/ 2147483647 w 2"/>
              <a:gd name="T1" fmla="*/ 2147483647 h 856"/>
              <a:gd name="T2" fmla="*/ 0 w 2"/>
              <a:gd name="T3" fmla="*/ 0 h 856"/>
              <a:gd name="T4" fmla="*/ 0 60000 65536"/>
              <a:gd name="T5" fmla="*/ 0 60000 65536"/>
              <a:gd name="T6" fmla="*/ 0 w 2"/>
              <a:gd name="T7" fmla="*/ 0 h 856"/>
              <a:gd name="T8" fmla="*/ 2 w 2"/>
              <a:gd name="T9" fmla="*/ 856 h 8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856">
                <a:moveTo>
                  <a:pt x="2" y="856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8726" name="Line 10"/>
          <p:cNvSpPr>
            <a:spLocks noChangeShapeType="1"/>
          </p:cNvSpPr>
          <p:nvPr/>
        </p:nvSpPr>
        <p:spPr bwMode="auto">
          <a:xfrm flipV="1">
            <a:off x="3276600" y="2924175"/>
            <a:ext cx="0" cy="17287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8727" name="Oval 12"/>
          <p:cNvSpPr>
            <a:spLocks noChangeArrowheads="1"/>
          </p:cNvSpPr>
          <p:nvPr/>
        </p:nvSpPr>
        <p:spPr bwMode="auto">
          <a:xfrm>
            <a:off x="1331913" y="3644900"/>
            <a:ext cx="360362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/>
              <a:t>1</a:t>
            </a:r>
            <a:endParaRPr lang="en-US" altLang="ar-SA" sz="1800"/>
          </a:p>
        </p:txBody>
      </p:sp>
      <p:sp>
        <p:nvSpPr>
          <p:cNvPr id="158728" name="Oval 13"/>
          <p:cNvSpPr>
            <a:spLocks noChangeArrowheads="1"/>
          </p:cNvSpPr>
          <p:nvPr/>
        </p:nvSpPr>
        <p:spPr bwMode="auto">
          <a:xfrm>
            <a:off x="2268538" y="2708275"/>
            <a:ext cx="360362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/>
              <a:t>2</a:t>
            </a:r>
            <a:endParaRPr lang="en-US" altLang="ar-SA" sz="1800"/>
          </a:p>
        </p:txBody>
      </p:sp>
      <p:sp>
        <p:nvSpPr>
          <p:cNvPr id="158729" name="Oval 14"/>
          <p:cNvSpPr>
            <a:spLocks noChangeArrowheads="1"/>
          </p:cNvSpPr>
          <p:nvPr/>
        </p:nvSpPr>
        <p:spPr bwMode="auto">
          <a:xfrm>
            <a:off x="3348038" y="2636838"/>
            <a:ext cx="360362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/>
              <a:t>3</a:t>
            </a:r>
            <a:endParaRPr lang="en-US" altLang="ar-SA" sz="1800"/>
          </a:p>
        </p:txBody>
      </p:sp>
      <p:sp>
        <p:nvSpPr>
          <p:cNvPr id="158730" name="Rectangle 15"/>
          <p:cNvSpPr>
            <a:spLocks noChangeArrowheads="1"/>
          </p:cNvSpPr>
          <p:nvPr/>
        </p:nvSpPr>
        <p:spPr bwMode="auto">
          <a:xfrm>
            <a:off x="1692275" y="4365625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a</a:t>
            </a:r>
          </a:p>
        </p:txBody>
      </p:sp>
      <p:sp>
        <p:nvSpPr>
          <p:cNvPr id="158731" name="Rectangle 16"/>
          <p:cNvSpPr>
            <a:spLocks noChangeArrowheads="1"/>
          </p:cNvSpPr>
          <p:nvPr/>
        </p:nvSpPr>
        <p:spPr bwMode="auto">
          <a:xfrm>
            <a:off x="2700338" y="4149725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b</a:t>
            </a:r>
          </a:p>
        </p:txBody>
      </p:sp>
      <p:sp>
        <p:nvSpPr>
          <p:cNvPr id="158732" name="Rectangle 17"/>
          <p:cNvSpPr>
            <a:spLocks noChangeArrowheads="1"/>
          </p:cNvSpPr>
          <p:nvPr/>
        </p:nvSpPr>
        <p:spPr bwMode="auto">
          <a:xfrm>
            <a:off x="3348038" y="4797425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/>
              <a:t>c</a:t>
            </a:r>
          </a:p>
        </p:txBody>
      </p:sp>
      <p:sp>
        <p:nvSpPr>
          <p:cNvPr id="158733" name="Freeform 18"/>
          <p:cNvSpPr>
            <a:spLocks/>
          </p:cNvSpPr>
          <p:nvPr/>
        </p:nvSpPr>
        <p:spPr bwMode="auto">
          <a:xfrm>
            <a:off x="1233488" y="1843088"/>
            <a:ext cx="928687" cy="1481137"/>
          </a:xfrm>
          <a:custGeom>
            <a:avLst/>
            <a:gdLst>
              <a:gd name="T0" fmla="*/ 0 w 585"/>
              <a:gd name="T1" fmla="*/ 0 h 933"/>
              <a:gd name="T2" fmla="*/ 2147483647 w 585"/>
              <a:gd name="T3" fmla="*/ 2147483647 h 933"/>
              <a:gd name="T4" fmla="*/ 0 60000 65536"/>
              <a:gd name="T5" fmla="*/ 0 60000 65536"/>
              <a:gd name="T6" fmla="*/ 0 w 585"/>
              <a:gd name="T7" fmla="*/ 0 h 933"/>
              <a:gd name="T8" fmla="*/ 585 w 585"/>
              <a:gd name="T9" fmla="*/ 933 h 93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5" h="933">
                <a:moveTo>
                  <a:pt x="0" y="0"/>
                </a:moveTo>
                <a:lnTo>
                  <a:pt x="585" y="933"/>
                </a:lnTo>
              </a:path>
            </a:pathLst>
          </a:custGeom>
          <a:noFill/>
          <a:ln w="9525">
            <a:solidFill>
              <a:srgbClr val="C0008E"/>
            </a:solidFill>
            <a:round/>
            <a:headEnd type="triangl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8734" name="Text Box 19"/>
          <p:cNvSpPr txBox="1">
            <a:spLocks noChangeArrowheads="1"/>
          </p:cNvSpPr>
          <p:nvPr/>
        </p:nvSpPr>
        <p:spPr bwMode="auto">
          <a:xfrm rot="-2618060">
            <a:off x="539750" y="1474788"/>
            <a:ext cx="1066800" cy="376237"/>
          </a:xfrm>
          <a:prstGeom prst="rect">
            <a:avLst/>
          </a:prstGeom>
          <a:noFill/>
          <a:ln w="9525">
            <a:solidFill>
              <a:srgbClr val="DBE64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1800" b="1"/>
              <a:t>نقطة انقلاب</a:t>
            </a:r>
            <a:endParaRPr lang="en-US" altLang="ar-SA" sz="1800" b="1"/>
          </a:p>
        </p:txBody>
      </p:sp>
    </p:spTree>
    <p:extLst>
      <p:ext uri="{BB962C8B-B14F-4D97-AF65-F5344CB8AC3E}">
        <p14:creationId xmlns:p14="http://schemas.microsoft.com/office/powerpoint/2010/main" val="266145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b="1" smtClean="0"/>
              <a:t>تذكير</a:t>
            </a:r>
            <a:endParaRPr lang="en-GB" b="1" smtClean="0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362950" cy="4525963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smtClean="0"/>
              <a:t>مر علينا تعريف المنفعة الحدية: تحقق منه من الجدول السابق</a:t>
            </a:r>
          </a:p>
          <a:p>
            <a:pPr algn="r" rtl="1" eaLnBrk="1" hangingPunct="1">
              <a:defRPr/>
            </a:pPr>
            <a:r>
              <a:rPr lang="ar-SA" smtClean="0"/>
              <a:t>كذلك عرفنا من قبل ” قانون المنفعة الحدية المتناقصة“ –</a:t>
            </a:r>
            <a:r>
              <a:rPr lang="en-US" smtClean="0"/>
              <a:t>”Law of Diminishing Marginal Utility”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SA" smtClean="0"/>
              <a:t>تحقق منه من الجدول السابق </a:t>
            </a:r>
            <a:r>
              <a:rPr lang="en-US" smtClean="0"/>
              <a:t> </a:t>
            </a:r>
            <a:endParaRPr lang="ar-SA" smtClean="0"/>
          </a:p>
          <a:p>
            <a:pPr algn="r" rtl="1" eaLnBrk="1" hangingPunct="1">
              <a:defRPr/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2656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sz="4000" b="1" smtClean="0"/>
              <a:t>توازن المستهلك</a:t>
            </a: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>Consumer’s Equilibrium</a:t>
            </a:r>
            <a:endParaRPr lang="en-GB" sz="4000" b="1" smtClean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362950" cy="4525963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  <a:defRPr/>
            </a:pPr>
            <a:r>
              <a:rPr lang="ar-SA" smtClean="0"/>
              <a:t>عندما يحقق المستهلك أعظم منفعة ممكنة عن طريق استهلاك كميات من السلع و الخدمات في حدود إمكاناته المتاحة (دخله) يكون في حالة توازن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ar-SA" smtClean="0"/>
              <a:t>وهو الوضع الأفضل في حدود إمكانياته.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en-GB" smtClean="0"/>
              <a:t> </a:t>
            </a:r>
            <a:r>
              <a:rPr lang="ar-SA" smtClean="0"/>
              <a:t>ويتغير وضع التوازن إذا تغيرت الظروف المحيطة بالمستهلك.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ar-SA" smtClean="0"/>
              <a:t>إذا كان المستهلك ينفق دخله ( </a:t>
            </a:r>
            <a:r>
              <a:rPr lang="en-US" smtClean="0"/>
              <a:t>I</a:t>
            </a:r>
            <a:r>
              <a:rPr lang="ar-SA" smtClean="0"/>
              <a:t> ) علي سلعتين:( </a:t>
            </a:r>
            <a:r>
              <a:rPr lang="en-US" smtClean="0"/>
              <a:t>Y</a:t>
            </a:r>
            <a:r>
              <a:rPr lang="ar-SA" smtClean="0"/>
              <a:t> ) و( </a:t>
            </a:r>
            <a:r>
              <a:rPr lang="en-US" smtClean="0"/>
              <a:t>X</a:t>
            </a:r>
            <a:r>
              <a:rPr lang="ar-SA" smtClean="0"/>
              <a:t> )</a:t>
            </a:r>
            <a:r>
              <a:rPr lang="en-US" smtClean="0"/>
              <a:t> </a:t>
            </a:r>
            <a:r>
              <a:rPr lang="ar-SA" smtClean="0"/>
              <a:t> أسعارهما: (</a:t>
            </a:r>
            <a:r>
              <a:rPr lang="en-US" smtClean="0"/>
              <a:t>P</a:t>
            </a:r>
            <a:r>
              <a:rPr lang="en-US" baseline="-25000" smtClean="0"/>
              <a:t>y</a:t>
            </a:r>
            <a:r>
              <a:rPr lang="ar-SA" smtClean="0"/>
              <a:t>)   و (  </a:t>
            </a:r>
            <a:r>
              <a:rPr lang="en-US" smtClean="0"/>
              <a:t>P</a:t>
            </a:r>
            <a:r>
              <a:rPr lang="en-US" baseline="-25000" smtClean="0"/>
              <a:t>x</a:t>
            </a:r>
            <a:r>
              <a:rPr lang="ar-SA" smtClean="0"/>
              <a:t> ) علي التوالي</a:t>
            </a:r>
            <a:endParaRPr lang="en-US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ar-SA" smtClean="0"/>
              <a:t>يمكن وصف توازن هذا المستهلك كالتالي:</a:t>
            </a:r>
            <a:r>
              <a:rPr lang="en-US" smtClean="0"/>
              <a:t> 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9417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mtClean="0"/>
              <a:t>وصف توازن المستهلك</a:t>
            </a:r>
            <a:endParaRPr lang="en-GB" smtClean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  <a:defRPr/>
            </a:pPr>
            <a:r>
              <a:rPr lang="ar-SA" sz="2400" b="1" smtClean="0"/>
              <a:t>مشتريات المستهلك من السلعتين لا تتجاوز القيمة النقدية لدخله: ويمكن وصف ذلك بالمعادلة:</a:t>
            </a:r>
            <a:endParaRPr lang="en-US" sz="2400" b="1" smtClean="0"/>
          </a:p>
          <a:p>
            <a:pPr algn="r" rtl="1" eaLnBrk="1" hangingPunct="1">
              <a:lnSpc>
                <a:spcPct val="90000"/>
              </a:lnSpc>
              <a:defRPr/>
            </a:pPr>
            <a:endParaRPr lang="en-US" sz="2400" b="1" smtClean="0"/>
          </a:p>
          <a:p>
            <a:pPr algn="r" rtl="1" eaLnBrk="1" hangingPunct="1">
              <a:lnSpc>
                <a:spcPct val="90000"/>
              </a:lnSpc>
              <a:defRPr/>
            </a:pPr>
            <a:endParaRPr lang="en-US" sz="2400" b="1" smtClean="0"/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SA" sz="2400" b="1" smtClean="0"/>
              <a:t>وتعرف هذه المعادلة بـ: ”خط ميزانية المستهلك“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ar-SA" sz="2400" b="1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ar-SA" sz="2400" b="1" smtClean="0"/>
              <a:t>آخر ريال في جيب المستهلك يجب أن يجلب نفس المنفعة ساء أنفق علي ( </a:t>
            </a:r>
            <a:r>
              <a:rPr lang="en-US" sz="2400" b="1" smtClean="0"/>
              <a:t>X</a:t>
            </a:r>
            <a:r>
              <a:rPr lang="ar-SA" sz="2400" b="1" smtClean="0"/>
              <a:t>  )  أو  ( </a:t>
            </a:r>
            <a:r>
              <a:rPr lang="en-US" sz="2400" b="1" smtClean="0"/>
              <a:t>Y</a:t>
            </a:r>
            <a:r>
              <a:rPr lang="ar-SA" sz="2400" b="1" smtClean="0"/>
              <a:t> ). أي: </a:t>
            </a:r>
          </a:p>
          <a:p>
            <a:pPr algn="r" rtl="1" eaLnBrk="1" hangingPunct="1">
              <a:lnSpc>
                <a:spcPct val="90000"/>
              </a:lnSpc>
              <a:defRPr/>
            </a:pPr>
            <a:endParaRPr lang="ar-SA" sz="2400" b="1" smtClean="0"/>
          </a:p>
          <a:p>
            <a:pPr algn="r" rtl="1" eaLnBrk="1" hangingPunct="1">
              <a:lnSpc>
                <a:spcPct val="90000"/>
              </a:lnSpc>
              <a:defRPr/>
            </a:pPr>
            <a:endParaRPr lang="ar-SA" sz="2400" b="1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ar-SA" sz="2400" b="1" smtClean="0"/>
              <a:t>ما لذي يمكن أن يغير هذا التوازن؟؟؟</a:t>
            </a:r>
          </a:p>
          <a:p>
            <a:pPr algn="r" rtl="1" eaLnBrk="1" hangingPunct="1">
              <a:lnSpc>
                <a:spcPct val="90000"/>
              </a:lnSpc>
              <a:defRPr/>
            </a:pPr>
            <a:endParaRPr lang="en-GB" sz="2400" b="1" smtClean="0"/>
          </a:p>
        </p:txBody>
      </p:sp>
      <p:graphicFrame>
        <p:nvGraphicFramePr>
          <p:cNvPr id="161796" name="Object 20"/>
          <p:cNvGraphicFramePr>
            <a:graphicFrameLocks noChangeAspect="1"/>
          </p:cNvGraphicFramePr>
          <p:nvPr>
            <p:ph sz="quarter" idx="2"/>
          </p:nvPr>
        </p:nvGraphicFramePr>
        <p:xfrm>
          <a:off x="2843213" y="2060575"/>
          <a:ext cx="319405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901309" imgH="241195" progId="Equation.3">
                  <p:embed/>
                </p:oleObj>
              </mc:Choice>
              <mc:Fallback>
                <p:oleObj name="Equation" r:id="rId3" imgW="901309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060575"/>
                        <a:ext cx="319405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797" name="Object 22"/>
          <p:cNvGraphicFramePr>
            <a:graphicFrameLocks noChangeAspect="1"/>
          </p:cNvGraphicFramePr>
          <p:nvPr>
            <p:ph sz="quarter" idx="3"/>
          </p:nvPr>
        </p:nvGraphicFramePr>
        <p:xfrm>
          <a:off x="2700338" y="4437063"/>
          <a:ext cx="246697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889000" imgH="469900" progId="Equation.3">
                  <p:embed/>
                </p:oleObj>
              </mc:Choice>
              <mc:Fallback>
                <p:oleObj name="Equation" r:id="rId5" imgW="8890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437063"/>
                        <a:ext cx="2466975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510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b="1" smtClean="0"/>
              <a:t>عيوب نظرية المنفعة</a:t>
            </a:r>
            <a:endParaRPr lang="en-GB" b="1" smtClean="0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mtClean="0"/>
              <a:t>وبالرغم من أن نظرية المنفعة الحدية أساسية و مقبولة في تفسير سلوك المستهلك ألا أنها تعاني من بعض العيوب:</a:t>
            </a:r>
            <a:endParaRPr lang="en-GB" smtClean="0"/>
          </a:p>
          <a:p>
            <a:pPr lvl="1" algn="r" rtl="1" eaLnBrk="1" hangingPunct="1">
              <a:defRPr/>
            </a:pPr>
            <a:r>
              <a:rPr lang="ar-SA" b="1" smtClean="0"/>
              <a:t>عدم قابلية بعض السلع للتجزئة تجعل عملية مقارنة المنفعة الحدية للوحدات المتتالية المستهلكة من السلعة عملية غير ممكنة </a:t>
            </a:r>
          </a:p>
          <a:p>
            <a:pPr lvl="1" algn="r" rtl="1" eaLnBrk="1" hangingPunct="1">
              <a:defRPr/>
            </a:pPr>
            <a:r>
              <a:rPr lang="ar-SA" b="1" smtClean="0"/>
              <a:t>تفترض النظرية إمكانية قياس المنفعة بوحدات قياس محددة، إلاّ ان ذلك غير ممكن في الحياة العملية</a:t>
            </a:r>
            <a:r>
              <a:rPr lang="en-GB" smtClean="0"/>
              <a:t> </a:t>
            </a:r>
            <a:endParaRPr lang="ar-SA" smtClean="0"/>
          </a:p>
          <a:p>
            <a:pPr algn="r" rtl="1" eaLnBrk="1" hangingPunct="1">
              <a:defRPr/>
            </a:pPr>
            <a:r>
              <a:rPr lang="ar-SA" smtClean="0"/>
              <a:t>نتيجة لذلك فقد استحدثت ”نظرية منحنيات السواء“ لتفسير سلوك المستهلك.</a:t>
            </a:r>
            <a:r>
              <a:rPr lang="en-GB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81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4"/>
          <p:cNvSpPr>
            <a:spLocks noChangeArrowheads="1"/>
          </p:cNvSpPr>
          <p:nvPr/>
        </p:nvSpPr>
        <p:spPr bwMode="auto">
          <a:xfrm>
            <a:off x="539750" y="2636838"/>
            <a:ext cx="7848600" cy="2305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sz="4000" smtClean="0"/>
              <a:t>نظرية منحنيات السواء</a:t>
            </a:r>
            <a:br>
              <a:rPr lang="ar-SA" sz="4000" smtClean="0"/>
            </a:br>
            <a:r>
              <a:rPr lang="en-US" sz="4000" smtClean="0"/>
              <a:t>Indifference Curves (IC)</a:t>
            </a:r>
            <a:endParaRPr lang="en-GB" sz="4000" smtClean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mtClean="0"/>
              <a:t>تعريف منحنيات السواء: 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algn="ctr" rtl="1" eaLnBrk="1" hangingPunct="1">
              <a:buFont typeface="Wingdings" pitchFamily="2" charset="2"/>
              <a:buNone/>
              <a:defRPr/>
            </a:pPr>
            <a:r>
              <a:rPr lang="ar-SA" smtClean="0"/>
              <a:t>"هي تمثيل بياني لمجموعات السلع و الخدمات التي تعطي المستهلك </a:t>
            </a:r>
            <a:r>
              <a:rPr lang="ar-SA" u="sng" smtClean="0"/>
              <a:t>نفس القدر من الإشباع</a:t>
            </a:r>
            <a:r>
              <a:rPr lang="ar-SA" smtClean="0"/>
              <a:t>، أي أن المستهلك يعتبرها متساوية أو سواء </a:t>
            </a:r>
            <a:r>
              <a:rPr lang="en-US" i="1" smtClean="0"/>
              <a:t>Indifferent</a:t>
            </a:r>
            <a:r>
              <a:rPr lang="ar-SA" smtClean="0"/>
              <a:t> من ناحية المنفعة ، وبالتالي لا</a:t>
            </a:r>
            <a:r>
              <a:rPr lang="en-US" smtClean="0"/>
              <a:t> </a:t>
            </a:r>
            <a:r>
              <a:rPr lang="ar-SA" smtClean="0"/>
              <a:t>يمكن تفضيل أي  مجموعة على أي مجموعة  أخرى".</a:t>
            </a:r>
            <a:endParaRPr lang="en-GB" smtClean="0"/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1736725" y="5372100"/>
            <a:ext cx="5630863" cy="4572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>
            <a:spAutoFit/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ar-SA" sz="2400" b="1"/>
              <a:t>لاحظ: منحنيات السواء تبين </a:t>
            </a:r>
            <a:r>
              <a:rPr lang="ar-SA" altLang="ar-SA" sz="2400" b="1" u="sng"/>
              <a:t>فقط رغبة وذوق</a:t>
            </a:r>
            <a:r>
              <a:rPr lang="ar-SA" altLang="ar-SA" sz="2400" b="1"/>
              <a:t> المستهلك</a:t>
            </a:r>
            <a:r>
              <a:rPr lang="ar-SA" altLang="ar-SA" sz="1800"/>
              <a:t> </a:t>
            </a:r>
            <a:endParaRPr lang="en-US" altLang="ar-SA" sz="1800"/>
          </a:p>
        </p:txBody>
      </p:sp>
    </p:spTree>
    <p:extLst>
      <p:ext uri="{BB962C8B-B14F-4D97-AF65-F5344CB8AC3E}">
        <p14:creationId xmlns:p14="http://schemas.microsoft.com/office/powerpoint/2010/main" val="44013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2193</Words>
  <Application>Microsoft Office PowerPoint</Application>
  <PresentationFormat>On-screen Show (4:3)</PresentationFormat>
  <Paragraphs>448</Paragraphs>
  <Slides>38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Microsoft Equation 3.0</vt:lpstr>
      <vt:lpstr>سلوك المستهلك Consumer Behavior</vt:lpstr>
      <vt:lpstr>تحليل و فهم سلوك المستهلك:  إفتراضات مهمة</vt:lpstr>
      <vt:lpstr>“Total Utility” المنفعة الكلية ”Marginal Utility” والمنفعة الحدية</vt:lpstr>
      <vt:lpstr>المنفعة الكلية / الحدية بيانيا</vt:lpstr>
      <vt:lpstr>تذكير</vt:lpstr>
      <vt:lpstr>توازن المستهلك Consumer’s Equilibrium</vt:lpstr>
      <vt:lpstr>وصف توازن المستهلك</vt:lpstr>
      <vt:lpstr>عيوب نظرية المنفعة</vt:lpstr>
      <vt:lpstr>نظرية منحنيات السواء Indifference Curves (IC)</vt:lpstr>
      <vt:lpstr>توضيح مفهوم السواء: مثال</vt:lpstr>
      <vt:lpstr>تمثيل منحني السواء بيانيا</vt:lpstr>
      <vt:lpstr>تابع</vt:lpstr>
      <vt:lpstr>Indifference Map خريطة السواء_</vt:lpstr>
      <vt:lpstr>معدل الإحلال الحدي بين السلع Marginal Rate of Substitution</vt:lpstr>
      <vt:lpstr>خصائص منحنيات السواء Characteristics of IC </vt:lpstr>
      <vt:lpstr>خط الميزانية Budget Line (Income Constraint)</vt:lpstr>
      <vt:lpstr>كيفية رسم خط الميزانية</vt:lpstr>
      <vt:lpstr>خط الميزانية وقدرة المستهلك علي الشراء</vt:lpstr>
      <vt:lpstr>ماذا يحدث عند تغير الأسعار</vt:lpstr>
      <vt:lpstr>خط الميزانية وخط السواء و توازن المستهلك  Consumer’s Equilibrium</vt:lpstr>
      <vt:lpstr>تابع: توازن المستهلك بيانيا</vt:lpstr>
      <vt:lpstr>عــرض المنتجات الزراعية Of Agricultural Products Supply </vt:lpstr>
      <vt:lpstr>قانون العرض</vt:lpstr>
      <vt:lpstr>منحني العرض لمنتج واحد  Producer’s Supply Curve</vt:lpstr>
      <vt:lpstr>منحنى عرض السوق Market Supply Curve</vt:lpstr>
      <vt:lpstr>العـوامـل المؤثـرة على العـرض  Determinants of Supply </vt:lpstr>
      <vt:lpstr>طبيعة تأثير العـوامـل المختلفة على العـرض </vt:lpstr>
      <vt:lpstr>التغير في العرض  Change in Supply</vt:lpstr>
      <vt:lpstr>مرونة العــرض بالنسبة للسعر Price Elasticity of Supply  (Es)  </vt:lpstr>
      <vt:lpstr>: مثال (Es)</vt:lpstr>
      <vt:lpstr>(Es) تصنيف العرض حسب قيم </vt:lpstr>
      <vt:lpstr>بيانيا تصنيف العرض</vt:lpstr>
      <vt:lpstr>العوامل المؤثرة في مرونة العرض </vt:lpstr>
      <vt:lpstr>مرونة العرض في المدى القصير و المدى الطويل </vt:lpstr>
      <vt:lpstr> في المدى القصير جداً (Es)</vt:lpstr>
      <vt:lpstr> في المدى القصير (Es)</vt:lpstr>
      <vt:lpstr> في المدى الطويل (Es)</vt:lpstr>
      <vt:lpstr>خصائص عرض المنتجات الز راعية Characteristics of Agricultural Supply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سلوك المستهلك Consumer Behavior</dc:title>
  <dc:creator>kham</dc:creator>
  <cp:lastModifiedBy>kham</cp:lastModifiedBy>
  <cp:revision>3</cp:revision>
  <dcterms:created xsi:type="dcterms:W3CDTF">2014-03-01T21:04:00Z</dcterms:created>
  <dcterms:modified xsi:type="dcterms:W3CDTF">2014-03-01T21:42:39Z</dcterms:modified>
</cp:coreProperties>
</file>