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3890" autoAdjust="0"/>
  </p:normalViewPr>
  <p:slideViewPr>
    <p:cSldViewPr>
      <p:cViewPr varScale="1">
        <p:scale>
          <a:sx n="62" d="100"/>
          <a:sy n="62" d="100"/>
        </p:scale>
        <p:origin x="-159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328DEE4-9C3E-40E9-8EF9-FE2EB6B27600}" type="datetimeFigureOut">
              <a:rPr lang="ar-SA" smtClean="0"/>
              <a:t>23/02/36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311923562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328DEE4-9C3E-40E9-8EF9-FE2EB6B27600}" type="datetimeFigureOut">
              <a:rPr lang="ar-SA" smtClean="0"/>
              <a:t>23/02/36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399075899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328DEE4-9C3E-40E9-8EF9-FE2EB6B27600}" type="datetimeFigureOut">
              <a:rPr lang="ar-SA" smtClean="0"/>
              <a:t>23/02/36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221743929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328DEE4-9C3E-40E9-8EF9-FE2EB6B27600}" type="datetimeFigureOut">
              <a:rPr lang="ar-SA" smtClean="0"/>
              <a:t>23/02/36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12538496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328DEE4-9C3E-40E9-8EF9-FE2EB6B27600}" type="datetimeFigureOut">
              <a:rPr lang="ar-SA" smtClean="0"/>
              <a:t>23/02/36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233188147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328DEE4-9C3E-40E9-8EF9-FE2EB6B27600}" type="datetimeFigureOut">
              <a:rPr lang="ar-SA" smtClean="0"/>
              <a:t>23/02/36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332680186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328DEE4-9C3E-40E9-8EF9-FE2EB6B27600}" type="datetimeFigureOut">
              <a:rPr lang="ar-SA" smtClean="0"/>
              <a:t>23/02/36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179357368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328DEE4-9C3E-40E9-8EF9-FE2EB6B27600}" type="datetimeFigureOut">
              <a:rPr lang="ar-SA" smtClean="0"/>
              <a:t>23/02/36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392013123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328DEE4-9C3E-40E9-8EF9-FE2EB6B27600}" type="datetimeFigureOut">
              <a:rPr lang="ar-SA" smtClean="0"/>
              <a:t>23/02/36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187607275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328DEE4-9C3E-40E9-8EF9-FE2EB6B27600}" type="datetimeFigureOut">
              <a:rPr lang="ar-SA" smtClean="0"/>
              <a:t>23/02/36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141117329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328DEE4-9C3E-40E9-8EF9-FE2EB6B27600}" type="datetimeFigureOut">
              <a:rPr lang="ar-SA" smtClean="0"/>
              <a:t>23/02/36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AF0AFD4-3E14-4C42-ABC5-A57AC7B13058}" type="slidenum">
              <a:rPr lang="ar-SA" smtClean="0"/>
              <a:t>‹#›</a:t>
            </a:fld>
            <a:endParaRPr lang="ar-SA"/>
          </a:p>
        </p:txBody>
      </p:sp>
    </p:spTree>
    <p:extLst>
      <p:ext uri="{BB962C8B-B14F-4D97-AF65-F5344CB8AC3E}">
        <p14:creationId xmlns:p14="http://schemas.microsoft.com/office/powerpoint/2010/main" val="185589147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328DEE4-9C3E-40E9-8EF9-FE2EB6B27600}" type="datetimeFigureOut">
              <a:rPr lang="ar-SA" smtClean="0"/>
              <a:t>23/02/36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AF0AFD4-3E14-4C42-ABC5-A57AC7B13058}" type="slidenum">
              <a:rPr lang="ar-SA" smtClean="0"/>
              <a:t>‹#›</a:t>
            </a:fld>
            <a:endParaRPr lang="ar-SA"/>
          </a:p>
        </p:txBody>
      </p:sp>
    </p:spTree>
    <p:extLst>
      <p:ext uri="{BB962C8B-B14F-4D97-AF65-F5344CB8AC3E}">
        <p14:creationId xmlns:p14="http://schemas.microsoft.com/office/powerpoint/2010/main" val="261097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سلوك المساعدة</a:t>
            </a:r>
            <a:endParaRPr lang="ar-SA" dirty="0"/>
          </a:p>
        </p:txBody>
      </p:sp>
      <p:sp>
        <p:nvSpPr>
          <p:cNvPr id="3" name="عنوان فرعي 2"/>
          <p:cNvSpPr>
            <a:spLocks noGrp="1"/>
          </p:cNvSpPr>
          <p:nvPr>
            <p:ph type="subTitle" idx="1"/>
          </p:nvPr>
        </p:nvSpPr>
        <p:spPr/>
        <p:txBody>
          <a:bodyPr/>
          <a:lstStyle/>
          <a:p>
            <a:r>
              <a:rPr lang="ar-SA" dirty="0" smtClean="0"/>
              <a:t>استجابة الفرد لضيق الآخرين </a:t>
            </a:r>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4581128"/>
            <a:ext cx="4392488" cy="2276872"/>
          </a:xfrm>
          <a:prstGeom prst="rect">
            <a:avLst/>
          </a:prstGeom>
        </p:spPr>
      </p:pic>
    </p:spTree>
    <p:extLst>
      <p:ext uri="{BB962C8B-B14F-4D97-AF65-F5344CB8AC3E}">
        <p14:creationId xmlns:p14="http://schemas.microsoft.com/office/powerpoint/2010/main" val="373252937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العمليات الذهنية في مواقف الطوارئ</a:t>
            </a:r>
          </a:p>
        </p:txBody>
      </p:sp>
      <p:sp>
        <p:nvSpPr>
          <p:cNvPr id="3" name="عنصر نائب للمحتوى 2"/>
          <p:cNvSpPr>
            <a:spLocks noGrp="1"/>
          </p:cNvSpPr>
          <p:nvPr>
            <p:ph idx="1"/>
          </p:nvPr>
        </p:nvSpPr>
        <p:spPr/>
        <p:txBody>
          <a:bodyPr>
            <a:normAutofit lnSpcReduction="10000"/>
          </a:bodyPr>
          <a:lstStyle/>
          <a:p>
            <a:pPr marL="0" indent="0" algn="just">
              <a:lnSpc>
                <a:spcPct val="90000"/>
              </a:lnSpc>
              <a:buNone/>
            </a:pPr>
            <a:r>
              <a:rPr lang="ar-SA" altLang="ar-SA" u="sng" dirty="0">
                <a:solidFill>
                  <a:srgbClr val="3333CC"/>
                </a:solidFill>
                <a:cs typeface="PT Simple Bold Ruled" pitchFamily="2" charset="-78"/>
              </a:rPr>
              <a:t>الشروط النفسية لتقديم المساعدة في مواقف الطوارئ (تابع</a:t>
            </a:r>
            <a:r>
              <a:rPr lang="ar-SA" altLang="ar-SA" u="sng" dirty="0" smtClean="0">
                <a:solidFill>
                  <a:srgbClr val="3333CC"/>
                </a:solidFill>
                <a:cs typeface="PT Simple Bold Ruled" pitchFamily="2" charset="-78"/>
              </a:rPr>
              <a:t>)</a:t>
            </a:r>
            <a:r>
              <a:rPr lang="ar-SA" altLang="ar-SA" u="sng" dirty="0" smtClean="0">
                <a:solidFill>
                  <a:srgbClr val="000000"/>
                </a:solidFill>
                <a:cs typeface="PT Simple Bold Ruled" pitchFamily="2" charset="-78"/>
              </a:rPr>
              <a:t>:</a:t>
            </a:r>
          </a:p>
          <a:p>
            <a:pPr marL="0" indent="0" algn="just">
              <a:lnSpc>
                <a:spcPct val="90000"/>
              </a:lnSpc>
              <a:buNone/>
            </a:pPr>
            <a:r>
              <a:rPr lang="ar-SA" altLang="ar-SA" sz="2400" dirty="0" smtClean="0">
                <a:solidFill>
                  <a:srgbClr val="000000"/>
                </a:solidFill>
              </a:rPr>
              <a:t>اقترح لاتين </a:t>
            </a:r>
            <a:r>
              <a:rPr lang="ar-SA" altLang="ar-SA" sz="2400" dirty="0" err="1" smtClean="0">
                <a:solidFill>
                  <a:srgbClr val="000000"/>
                </a:solidFill>
              </a:rPr>
              <a:t>ودارلي</a:t>
            </a:r>
            <a:r>
              <a:rPr lang="ar-SA" altLang="ar-SA" sz="2400" dirty="0" smtClean="0">
                <a:solidFill>
                  <a:srgbClr val="000000"/>
                </a:solidFill>
              </a:rPr>
              <a:t> أن سبب عدم المساعدة في مواقف الطوارئ هو وجود عدد كبير من المتفرجين, والذي يمكن أن يقلل احتمال حدوث أي من الشروط النفسية الخمسة السابقة الذكر.</a:t>
            </a:r>
            <a:endParaRPr lang="ar-SA" altLang="ar-SA" sz="2400" dirty="0">
              <a:solidFill>
                <a:srgbClr val="000000"/>
              </a:solidFill>
            </a:endParaRPr>
          </a:p>
          <a:p>
            <a:pPr marL="0" indent="0" algn="just">
              <a:lnSpc>
                <a:spcPct val="90000"/>
              </a:lnSpc>
              <a:spcBef>
                <a:spcPct val="0"/>
              </a:spcBef>
              <a:buNone/>
            </a:pPr>
            <a:r>
              <a:rPr lang="ar-SA" altLang="ar-SA" dirty="0">
                <a:solidFill>
                  <a:srgbClr val="000000"/>
                </a:solidFill>
                <a:cs typeface="AL-Mohanad" pitchFamily="2" charset="-78"/>
              </a:rPr>
              <a:t>ركز تحليل لاتين </a:t>
            </a:r>
            <a:r>
              <a:rPr lang="ar-SA" altLang="ar-SA" dirty="0" err="1">
                <a:solidFill>
                  <a:srgbClr val="000000"/>
                </a:solidFill>
                <a:cs typeface="AL-Mohanad" pitchFamily="2" charset="-78"/>
              </a:rPr>
              <a:t>ودارلي</a:t>
            </a:r>
            <a:r>
              <a:rPr lang="ar-SA" altLang="ar-SA" dirty="0">
                <a:solidFill>
                  <a:srgbClr val="000000"/>
                </a:solidFill>
                <a:cs typeface="AL-Mohanad" pitchFamily="2" charset="-78"/>
              </a:rPr>
              <a:t> على أثر وجود الآخرين على ’ت</a:t>
            </a:r>
            <a:r>
              <a:rPr lang="ar-SA" altLang="ar-SA" u="sng" dirty="0">
                <a:solidFill>
                  <a:srgbClr val="000000"/>
                </a:solidFill>
                <a:cs typeface="AL-Mohanad" pitchFamily="2" charset="-78"/>
              </a:rPr>
              <a:t>عريف الموقف</a:t>
            </a:r>
            <a:r>
              <a:rPr lang="ar-SA" altLang="ar-SA" dirty="0">
                <a:solidFill>
                  <a:srgbClr val="000000"/>
                </a:solidFill>
                <a:cs typeface="AL-Mohanad" pitchFamily="2" charset="-78"/>
              </a:rPr>
              <a:t>‘ وعلى ’ت</a:t>
            </a:r>
            <a:r>
              <a:rPr lang="ar-SA" altLang="ar-SA" u="sng" dirty="0">
                <a:solidFill>
                  <a:srgbClr val="000000"/>
                </a:solidFill>
                <a:cs typeface="AL-Mohanad" pitchFamily="2" charset="-78"/>
              </a:rPr>
              <a:t>وزع المسئولية</a:t>
            </a:r>
            <a:r>
              <a:rPr lang="ar-SA" altLang="ar-SA" dirty="0">
                <a:solidFill>
                  <a:srgbClr val="000000"/>
                </a:solidFill>
                <a:cs typeface="AL-Mohanad" pitchFamily="2" charset="-78"/>
              </a:rPr>
              <a:t>‘. ففي مواقف الطوارئ يبحث الفرد عما يدله على طبيعة ما يحدث. ويعد سلوك الآخرين وتعبيراتهم من أهم المؤشرات بالنسبة للفرد في الموقف. فوجود عدد من الناس في موقف ما يتصرفون كأن كل شيء يسير بصورة طبيعية يؤدي إلى تعريف الموقف على أنه موقف عادي. وبما أن الناس لا يودون الاستجابة بانفعال كبير ثم يتضح أنهم على خطأ، فإن هذا الميل قد يُوجد ما يسمى ’</a:t>
            </a:r>
            <a:r>
              <a:rPr lang="ar-SA" altLang="ar-SA" u="sng" dirty="0">
                <a:solidFill>
                  <a:srgbClr val="000000"/>
                </a:solidFill>
                <a:cs typeface="AL-Mohanad" pitchFamily="2" charset="-78"/>
              </a:rPr>
              <a:t>بالتجاهل الجمعي</a:t>
            </a:r>
            <a:r>
              <a:rPr lang="ar-SA" altLang="ar-SA" dirty="0">
                <a:solidFill>
                  <a:srgbClr val="000000"/>
                </a:solidFill>
                <a:cs typeface="AL-Mohanad" pitchFamily="2" charset="-78"/>
              </a:rPr>
              <a:t>‘.</a:t>
            </a:r>
          </a:p>
          <a:p>
            <a:endParaRPr lang="ar-SA" dirty="0"/>
          </a:p>
        </p:txBody>
      </p:sp>
    </p:spTree>
    <p:extLst>
      <p:ext uri="{BB962C8B-B14F-4D97-AF65-F5344CB8AC3E}">
        <p14:creationId xmlns:p14="http://schemas.microsoft.com/office/powerpoint/2010/main" val="190983565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العمليات الذهنية في مواقف الطوارئ</a:t>
            </a:r>
          </a:p>
        </p:txBody>
      </p:sp>
      <p:sp>
        <p:nvSpPr>
          <p:cNvPr id="3" name="عنصر نائب للمحتوى 2"/>
          <p:cNvSpPr>
            <a:spLocks noGrp="1"/>
          </p:cNvSpPr>
          <p:nvPr>
            <p:ph idx="1"/>
          </p:nvPr>
        </p:nvSpPr>
        <p:spPr/>
        <p:txBody>
          <a:bodyPr/>
          <a:lstStyle/>
          <a:p>
            <a:pPr marL="0" indent="0" algn="just">
              <a:buNone/>
            </a:pPr>
            <a:r>
              <a:rPr lang="ar-SA" altLang="ar-SA" sz="2700" u="sng" dirty="0">
                <a:solidFill>
                  <a:srgbClr val="3333CC"/>
                </a:solidFill>
                <a:cs typeface="PT Simple Bold Ruled" pitchFamily="2" charset="-78"/>
              </a:rPr>
              <a:t>الشروط النفسية لتقديم المساعدة في مواقف الطوارئ (تابع)</a:t>
            </a:r>
            <a:r>
              <a:rPr lang="ar-SA" altLang="ar-SA" sz="2700" u="sng" dirty="0">
                <a:solidFill>
                  <a:srgbClr val="000000"/>
                </a:solidFill>
                <a:cs typeface="PT Simple Bold Ruled" pitchFamily="2" charset="-78"/>
              </a:rPr>
              <a:t>:</a:t>
            </a:r>
          </a:p>
          <a:p>
            <a:pPr marL="0" indent="0" algn="just">
              <a:spcBef>
                <a:spcPct val="0"/>
              </a:spcBef>
              <a:buNone/>
            </a:pPr>
            <a:r>
              <a:rPr lang="ar-SA" altLang="ar-SA" dirty="0">
                <a:solidFill>
                  <a:srgbClr val="000000"/>
                </a:solidFill>
                <a:cs typeface="AL-Mohanad" pitchFamily="2" charset="-78"/>
              </a:rPr>
              <a:t>والأهم من ذلك ما أسماه لاتين </a:t>
            </a:r>
            <a:r>
              <a:rPr lang="ar-SA" altLang="ar-SA" dirty="0" err="1">
                <a:solidFill>
                  <a:srgbClr val="000000"/>
                </a:solidFill>
                <a:cs typeface="AL-Mohanad" pitchFamily="2" charset="-78"/>
              </a:rPr>
              <a:t>ودارلي</a:t>
            </a:r>
            <a:r>
              <a:rPr lang="ar-SA" altLang="ar-SA" dirty="0">
                <a:solidFill>
                  <a:srgbClr val="000000"/>
                </a:solidFill>
                <a:cs typeface="AL-Mohanad" pitchFamily="2" charset="-78"/>
              </a:rPr>
              <a:t> ’</a:t>
            </a:r>
            <a:r>
              <a:rPr lang="ar-SA" altLang="ar-SA" u="sng" dirty="0">
                <a:solidFill>
                  <a:srgbClr val="000000"/>
                </a:solidFill>
                <a:cs typeface="AL-Mohanad" pitchFamily="2" charset="-78"/>
              </a:rPr>
              <a:t>انتشار المسئولية</a:t>
            </a:r>
            <a:r>
              <a:rPr lang="ar-SA" altLang="ar-SA" dirty="0">
                <a:solidFill>
                  <a:srgbClr val="000000"/>
                </a:solidFill>
                <a:cs typeface="AL-Mohanad" pitchFamily="2" charset="-78"/>
              </a:rPr>
              <a:t>‘، حيث يقلل وجود أفراد آخرين في موقف الطوارئ من احتمال شعور أي منهم بالذنب أو الخوف من عواقب عدم تقديم المساعدة، كما يؤدي إلى حكم خاطئ بأن أحدا ما سيفعل شيئا حيال المشكلة التي يعاني منها المكروب. وبهذا تنخفض مسئولية كل فرد بزيادة عدد الأفراد الذين يحضرون موقف الطوارئ، ويقل احتمال تدخله. وقد تبين من عدة تجارب </a:t>
            </a:r>
            <a:r>
              <a:rPr lang="ar-SA" altLang="ar-SA" dirty="0" smtClean="0">
                <a:solidFill>
                  <a:srgbClr val="000000"/>
                </a:solidFill>
                <a:cs typeface="AL-Mohanad" pitchFamily="2" charset="-78"/>
              </a:rPr>
              <a:t>أن </a:t>
            </a:r>
            <a:r>
              <a:rPr lang="ar-SA" altLang="ar-SA" dirty="0">
                <a:solidFill>
                  <a:srgbClr val="000000"/>
                </a:solidFill>
                <a:cs typeface="AL-Mohanad" pitchFamily="2" charset="-78"/>
              </a:rPr>
              <a:t>وجود الآخرين يقلل بالفعل من احتمال تدخل الفرد للمساعدة في مواقف الطوارئ</a:t>
            </a:r>
            <a:r>
              <a:rPr lang="ar-SA" altLang="ar-SA" dirty="0" smtClean="0">
                <a:solidFill>
                  <a:srgbClr val="000000"/>
                </a:solidFill>
                <a:cs typeface="AL-Mohanad" pitchFamily="2" charset="-78"/>
              </a:rPr>
              <a:t>. بينما عدما يكون الفرد بمفرده فإن تدخله لتقديم المساعدة أعلى بكثير  عندما يكون مع مجموعة من الأفراد, </a:t>
            </a:r>
            <a:endParaRPr lang="ar-SA" altLang="ar-SA" dirty="0">
              <a:solidFill>
                <a:srgbClr val="000000"/>
              </a:solidFill>
              <a:cs typeface="AL-Mohanad" pitchFamily="2" charset="-78"/>
            </a:endParaRPr>
          </a:p>
          <a:p>
            <a:endParaRPr lang="ar-SA" dirty="0"/>
          </a:p>
        </p:txBody>
      </p:sp>
    </p:spTree>
    <p:extLst>
      <p:ext uri="{BB962C8B-B14F-4D97-AF65-F5344CB8AC3E}">
        <p14:creationId xmlns:p14="http://schemas.microsoft.com/office/powerpoint/2010/main" val="32310710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العمليات الذهنية في مواقف الطوارئ</a:t>
            </a:r>
          </a:p>
        </p:txBody>
      </p:sp>
      <p:sp>
        <p:nvSpPr>
          <p:cNvPr id="3" name="عنصر نائب للمحتوى 2"/>
          <p:cNvSpPr>
            <a:spLocks noGrp="1"/>
          </p:cNvSpPr>
          <p:nvPr>
            <p:ph idx="1"/>
          </p:nvPr>
        </p:nvSpPr>
        <p:spPr/>
        <p:txBody>
          <a:bodyPr>
            <a:normAutofit fontScale="92500" lnSpcReduction="10000"/>
          </a:bodyPr>
          <a:lstStyle/>
          <a:p>
            <a:pPr marL="0" indent="0" algn="just">
              <a:buNone/>
            </a:pPr>
            <a:r>
              <a:rPr lang="ar-SA" altLang="ar-SA" u="sng" dirty="0">
                <a:solidFill>
                  <a:srgbClr val="3333CC"/>
                </a:solidFill>
                <a:cs typeface="PT Simple Bold Ruled" pitchFamily="2" charset="-78"/>
              </a:rPr>
              <a:t>الشروط النفسية لتقديم المساعدة في مواقف الطوارئ (تابع)</a:t>
            </a:r>
            <a:r>
              <a:rPr lang="ar-SA" altLang="ar-SA" u="sng" dirty="0">
                <a:solidFill>
                  <a:srgbClr val="000000"/>
                </a:solidFill>
                <a:cs typeface="PT Simple Bold Ruled" pitchFamily="2" charset="-78"/>
              </a:rPr>
              <a:t>:</a:t>
            </a:r>
          </a:p>
          <a:p>
            <a:pPr marL="0" indent="0" algn="just">
              <a:buNone/>
            </a:pPr>
            <a:r>
              <a:rPr lang="ar-SA" altLang="ar-SA" u="sng" dirty="0">
                <a:solidFill>
                  <a:srgbClr val="CC3300"/>
                </a:solidFill>
                <a:cs typeface="AL-Mohanad" pitchFamily="2" charset="-78"/>
              </a:rPr>
              <a:t>أثر النماذج على تقديم المساعدة</a:t>
            </a:r>
            <a:r>
              <a:rPr lang="ar-SA" altLang="ar-SA" u="sng" dirty="0">
                <a:solidFill>
                  <a:srgbClr val="000000"/>
                </a:solidFill>
                <a:cs typeface="AL-Mohanad" pitchFamily="2" charset="-78"/>
              </a:rPr>
              <a:t>:</a:t>
            </a:r>
          </a:p>
          <a:p>
            <a:pPr marL="0" indent="0" algn="just">
              <a:buNone/>
            </a:pPr>
            <a:r>
              <a:rPr lang="ar-SA" altLang="ar-SA" dirty="0">
                <a:solidFill>
                  <a:srgbClr val="000000"/>
                </a:solidFill>
                <a:cs typeface="AL-Mohanad" pitchFamily="2" charset="-78"/>
              </a:rPr>
              <a:t>تركز الاقتراحات التي قدمتها دراسات أثر المتفرج على كيفية تأثير وجود الآخرين على استعداد الفرد للمساعدة، وليس على مجرد وجودهم. فوجود شخص آخر يبادر بتقديم المساعدة سيؤدي إلى إقدام الآخرين على تقديمها (زيادة وتيرة سلوك المساعدة لا خفضه). ووجود الآخرين يؤثر في سلوك الفرد من خلال تأثيره في الخطوات الخمس التي يجب حدوثها قبل تقديم المساعدة</a:t>
            </a:r>
            <a:r>
              <a:rPr lang="ar-SA" altLang="ar-SA" dirty="0" smtClean="0">
                <a:solidFill>
                  <a:srgbClr val="000000"/>
                </a:solidFill>
                <a:cs typeface="AL-Mohanad" pitchFamily="2" charset="-78"/>
              </a:rPr>
              <a:t>. ويمكن تفسير ذلك بأن المساعدة ستزداد إذا كان هناك اتصال مباشر بين الأفراد الحاضرين في موقف الطوارئ, فإذا كانوا الأفراد يعرفون بعضهم حتى لو كان الاتصال على المستوى البصري فهو يزيد من احتمال تقديم المساعدة, </a:t>
            </a:r>
            <a:endParaRPr lang="ar-SA" altLang="ar-SA" dirty="0">
              <a:solidFill>
                <a:srgbClr val="000000"/>
              </a:solidFill>
              <a:cs typeface="AL-Mohanad" pitchFamily="2" charset="-78"/>
            </a:endParaRPr>
          </a:p>
          <a:p>
            <a:endParaRPr lang="ar-SA" dirty="0"/>
          </a:p>
        </p:txBody>
      </p:sp>
    </p:spTree>
    <p:extLst>
      <p:ext uri="{BB962C8B-B14F-4D97-AF65-F5344CB8AC3E}">
        <p14:creationId xmlns:p14="http://schemas.microsoft.com/office/powerpoint/2010/main" val="358306020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العزو وأثره على سلوك المساعدة</a:t>
            </a:r>
            <a:endParaRPr lang="ar-SA" dirty="0"/>
          </a:p>
        </p:txBody>
      </p:sp>
      <p:sp>
        <p:nvSpPr>
          <p:cNvPr id="3" name="عنصر نائب للمحتوى 2"/>
          <p:cNvSpPr>
            <a:spLocks noGrp="1"/>
          </p:cNvSpPr>
          <p:nvPr>
            <p:ph idx="1"/>
          </p:nvPr>
        </p:nvSpPr>
        <p:spPr/>
        <p:txBody>
          <a:bodyPr>
            <a:normAutofit fontScale="92500" lnSpcReduction="20000"/>
          </a:bodyPr>
          <a:lstStyle/>
          <a:p>
            <a:pPr marL="0" indent="0" algn="just">
              <a:lnSpc>
                <a:spcPct val="80000"/>
              </a:lnSpc>
              <a:buNone/>
            </a:pPr>
            <a:r>
              <a:rPr lang="ar-SA" altLang="ar-SA" dirty="0">
                <a:solidFill>
                  <a:srgbClr val="000000"/>
                </a:solidFill>
                <a:cs typeface="AL-Mohanad" pitchFamily="2" charset="-78"/>
              </a:rPr>
              <a:t>يشير مفهوم المسئولية في تفسير نظرية العزو لسلوك المساعدة إلى إدراك الفرد لأسباب الضيق الذي تعاني منه الضحية. يرى </a:t>
            </a:r>
            <a:r>
              <a:rPr lang="ar-SA" altLang="ar-SA" dirty="0" err="1">
                <a:solidFill>
                  <a:srgbClr val="000000"/>
                </a:solidFill>
                <a:cs typeface="AL-Mohanad" pitchFamily="2" charset="-78"/>
              </a:rPr>
              <a:t>واينر</a:t>
            </a:r>
            <a:r>
              <a:rPr lang="ar-SA" altLang="ar-SA" dirty="0">
                <a:solidFill>
                  <a:srgbClr val="000000"/>
                </a:solidFill>
                <a:cs typeface="AL-Mohanad" pitchFamily="2" charset="-78"/>
              </a:rPr>
              <a:t> أن استجابة الفرد لمعاناة الآخر تعتمد على إدراكه أو تفسيره لنوع الأسباب التي أدت إلى حاجته أو ضيقه.</a:t>
            </a:r>
          </a:p>
          <a:p>
            <a:pPr marL="0" indent="0" algn="just">
              <a:lnSpc>
                <a:spcPct val="80000"/>
              </a:lnSpc>
              <a:buNone/>
            </a:pPr>
            <a:r>
              <a:rPr lang="ar-SA" altLang="ar-SA" u="sng" dirty="0">
                <a:solidFill>
                  <a:srgbClr val="CC3300"/>
                </a:solidFill>
                <a:cs typeface="AL-Mohanad" pitchFamily="2" charset="-78"/>
              </a:rPr>
              <a:t>العزو والمساعدة عندما تُقدّم معلومات</a:t>
            </a:r>
            <a:r>
              <a:rPr lang="ar-SA" altLang="ar-SA" u="sng" dirty="0">
                <a:solidFill>
                  <a:srgbClr val="000000"/>
                </a:solidFill>
                <a:cs typeface="AL-Mohanad" pitchFamily="2" charset="-78"/>
              </a:rPr>
              <a:t>:</a:t>
            </a:r>
            <a:endParaRPr lang="ar-SA" altLang="ar-SA" dirty="0">
              <a:solidFill>
                <a:srgbClr val="000000"/>
              </a:solidFill>
              <a:cs typeface="AL-Mohanad" pitchFamily="2" charset="-78"/>
            </a:endParaRPr>
          </a:p>
          <a:p>
            <a:pPr marL="0" indent="0" algn="just">
              <a:lnSpc>
                <a:spcPct val="80000"/>
              </a:lnSpc>
              <a:buNone/>
            </a:pPr>
            <a:r>
              <a:rPr lang="ar-SA" altLang="ar-SA" dirty="0">
                <a:solidFill>
                  <a:srgbClr val="000000"/>
                </a:solidFill>
                <a:cs typeface="AL-Mohanad" pitchFamily="2" charset="-78"/>
              </a:rPr>
              <a:t>الناس عموما لا يساعدون من يعتقدون أنهم لا يساعدون أنفسهم</a:t>
            </a:r>
            <a:r>
              <a:rPr lang="ar-SA" altLang="ar-SA" dirty="0" smtClean="0">
                <a:solidFill>
                  <a:srgbClr val="000000"/>
                </a:solidFill>
                <a:cs typeface="AL-Mohanad" pitchFamily="2" charset="-78"/>
              </a:rPr>
              <a:t>. وعندما يقدم الفرد المحتاج للمساعدة ويشرح أسباب طلب المساعدة فحتماً الاستجابة ستكون مختلفة(طلب مساعدة للطالب يحتاج كتاب منك لأسباب لديه سفر  رحلة, والحالة صحية)  ما هي استجابتنا للمساعدة؟</a:t>
            </a:r>
            <a:endParaRPr lang="ar-SA" altLang="ar-SA" dirty="0">
              <a:solidFill>
                <a:srgbClr val="000000"/>
              </a:solidFill>
              <a:cs typeface="AL-Mohanad" pitchFamily="2" charset="-78"/>
            </a:endParaRPr>
          </a:p>
          <a:p>
            <a:pPr marL="0" indent="0" algn="just">
              <a:lnSpc>
                <a:spcPct val="80000"/>
              </a:lnSpc>
              <a:buNone/>
            </a:pPr>
            <a:r>
              <a:rPr lang="ar-SA" altLang="ar-SA" u="sng" dirty="0">
                <a:solidFill>
                  <a:srgbClr val="CC3300"/>
                </a:solidFill>
                <a:cs typeface="AL-Mohanad" pitchFamily="2" charset="-78"/>
              </a:rPr>
              <a:t>العزو والمساعدة عندما لا تُقدّم معلومات سببية</a:t>
            </a:r>
            <a:r>
              <a:rPr lang="ar-SA" altLang="ar-SA" u="sng" dirty="0">
                <a:solidFill>
                  <a:srgbClr val="000000"/>
                </a:solidFill>
                <a:cs typeface="AL-Mohanad" pitchFamily="2" charset="-78"/>
              </a:rPr>
              <a:t>:</a:t>
            </a:r>
            <a:endParaRPr lang="ar-SA" altLang="ar-SA" dirty="0">
              <a:solidFill>
                <a:srgbClr val="000000"/>
              </a:solidFill>
              <a:cs typeface="AL-Mohanad" pitchFamily="2" charset="-78"/>
            </a:endParaRPr>
          </a:p>
          <a:p>
            <a:pPr marL="0" indent="0" algn="just">
              <a:lnSpc>
                <a:spcPct val="80000"/>
              </a:lnSpc>
              <a:buNone/>
            </a:pPr>
            <a:r>
              <a:rPr lang="ar-SA" altLang="ar-SA" dirty="0">
                <a:solidFill>
                  <a:srgbClr val="000000"/>
                </a:solidFill>
                <a:cs typeface="AL-Mohanad" pitchFamily="2" charset="-78"/>
              </a:rPr>
              <a:t>عندما لا تقدم معلومات عن أسباب مشكلة الشخص الذي يحتاج إلى المساعدة، فإن الفرد سيتوصل إلى تفسير سببي بناء على أي معلومات متوفرة عن خصائص الموقف. وهنا يأتي دور المخطوطات السببية، ومخطوطات السلوك والأشخاص والقواعد الحدسية في الاستدلال.</a:t>
            </a:r>
          </a:p>
          <a:p>
            <a:endParaRPr lang="ar-SA" dirty="0"/>
          </a:p>
        </p:txBody>
      </p:sp>
    </p:spTree>
    <p:extLst>
      <p:ext uri="{BB962C8B-B14F-4D97-AF65-F5344CB8AC3E}">
        <p14:creationId xmlns:p14="http://schemas.microsoft.com/office/powerpoint/2010/main" val="1263052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altLang="ar-SA" b="1" dirty="0">
                <a:solidFill>
                  <a:srgbClr val="3333CC"/>
                </a:solidFill>
                <a:cs typeface="PT Simple Bold Ruled" pitchFamily="2" charset="-78"/>
              </a:rPr>
              <a:t>أثر العزو على سلوك المساعدة</a:t>
            </a:r>
            <a:r>
              <a:rPr lang="ar-SA" altLang="ar-SA" b="1" dirty="0">
                <a:solidFill>
                  <a:srgbClr val="000000"/>
                </a:solidFill>
                <a:cs typeface="PT Simple Bold Ruled" pitchFamily="2" charset="-78"/>
              </a:rPr>
              <a:t>:</a:t>
            </a:r>
            <a:r>
              <a:rPr lang="ar-SA" altLang="ar-SA" dirty="0">
                <a:solidFill>
                  <a:srgbClr val="000000"/>
                </a:solidFill>
                <a:cs typeface="PT Simple Bold Ruled" pitchFamily="2" charset="-78"/>
              </a:rPr>
              <a:t/>
            </a:r>
            <a:br>
              <a:rPr lang="ar-SA" altLang="ar-SA" dirty="0">
                <a:solidFill>
                  <a:srgbClr val="000000"/>
                </a:solidFill>
                <a:cs typeface="PT Simple Bold Ruled" pitchFamily="2" charset="-78"/>
              </a:rPr>
            </a:br>
            <a:endParaRPr lang="ar-SA" dirty="0"/>
          </a:p>
        </p:txBody>
      </p:sp>
      <p:sp>
        <p:nvSpPr>
          <p:cNvPr id="3" name="عنصر نائب للمحتوى 2"/>
          <p:cNvSpPr>
            <a:spLocks noGrp="1"/>
          </p:cNvSpPr>
          <p:nvPr>
            <p:ph idx="1"/>
          </p:nvPr>
        </p:nvSpPr>
        <p:spPr/>
        <p:txBody>
          <a:bodyPr/>
          <a:lstStyle/>
          <a:p>
            <a:pPr marL="0" indent="0" algn="just">
              <a:lnSpc>
                <a:spcPct val="90000"/>
              </a:lnSpc>
              <a:buNone/>
            </a:pPr>
            <a:r>
              <a:rPr lang="ar-SA" altLang="ar-SA" u="sng" dirty="0" smtClean="0">
                <a:solidFill>
                  <a:srgbClr val="CC3300"/>
                </a:solidFill>
                <a:cs typeface="AL-Mohanad" pitchFamily="2" charset="-78"/>
              </a:rPr>
              <a:t>خطأ </a:t>
            </a:r>
            <a:r>
              <a:rPr lang="ar-SA" altLang="ar-SA" u="sng" dirty="0">
                <a:solidFill>
                  <a:srgbClr val="CC3300"/>
                </a:solidFill>
                <a:cs typeface="AL-Mohanad" pitchFamily="2" charset="-78"/>
              </a:rPr>
              <a:t>العزو الأساس والمساعدة</a:t>
            </a:r>
            <a:r>
              <a:rPr lang="ar-SA" altLang="ar-SA" u="sng" dirty="0">
                <a:solidFill>
                  <a:srgbClr val="000000"/>
                </a:solidFill>
                <a:cs typeface="AL-Mohanad" pitchFamily="2" charset="-78"/>
              </a:rPr>
              <a:t>:</a:t>
            </a:r>
            <a:endParaRPr lang="ar-SA" altLang="ar-SA" dirty="0">
              <a:solidFill>
                <a:srgbClr val="000000"/>
              </a:solidFill>
              <a:cs typeface="AL-Mohanad" pitchFamily="2" charset="-78"/>
            </a:endParaRPr>
          </a:p>
          <a:p>
            <a:pPr marL="0" indent="0" algn="just">
              <a:lnSpc>
                <a:spcPct val="90000"/>
              </a:lnSpc>
              <a:buNone/>
            </a:pPr>
            <a:r>
              <a:rPr lang="ar-SA" altLang="ar-SA" dirty="0">
                <a:solidFill>
                  <a:srgbClr val="000000"/>
                </a:solidFill>
                <a:cs typeface="AL-Mohanad" pitchFamily="2" charset="-78"/>
              </a:rPr>
              <a:t>عندما لا تقدم معلومات عن أسباب مشكلة من يحتاج المساعدة، وعندما لا توجد أمارات </a:t>
            </a:r>
            <a:r>
              <a:rPr lang="ar-SA" altLang="ar-SA" dirty="0" err="1">
                <a:solidFill>
                  <a:srgbClr val="000000"/>
                </a:solidFill>
                <a:cs typeface="AL-Mohanad" pitchFamily="2" charset="-78"/>
              </a:rPr>
              <a:t>موقفية</a:t>
            </a:r>
            <a:r>
              <a:rPr lang="ar-SA" altLang="ar-SA" dirty="0">
                <a:solidFill>
                  <a:srgbClr val="000000"/>
                </a:solidFill>
                <a:cs typeface="AL-Mohanad" pitchFamily="2" charset="-78"/>
              </a:rPr>
              <a:t> يستشف منها الفرد تلك الأسباب، فقد يعمل خطأ العزو الأساس، وهو ميل الأفراد إلى عزو سلوك الآخرين أو ما يحدث لهم إلى خصائصهم الشخصية ونياتهم. وهذا يعني أن قدرا من عدم تقديم المساعدة أو التردد فيها يمكن إرجاعه إلى خطأ العزو الأساس. ولكن إذا تمكن المرء من النظر إلى المشكلة من منظور الشخص الآخر فسيؤدي ذلك إلى خفض أثر الفاعل-الملاحظ، وزيادة المساعدة.</a:t>
            </a:r>
          </a:p>
          <a:p>
            <a:endParaRPr lang="ar-SA" dirty="0"/>
          </a:p>
        </p:txBody>
      </p:sp>
    </p:spTree>
    <p:extLst>
      <p:ext uri="{BB962C8B-B14F-4D97-AF65-F5344CB8AC3E}">
        <p14:creationId xmlns:p14="http://schemas.microsoft.com/office/powerpoint/2010/main" val="35772732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0070C0"/>
                </a:solidFill>
              </a:rPr>
              <a:t>حياة المدينة والغمر المعلوماتي وسلوك المساعدة</a:t>
            </a:r>
            <a:endParaRPr lang="ar-SA" dirty="0">
              <a:solidFill>
                <a:srgbClr val="0070C0"/>
              </a:solidFill>
            </a:endParaRPr>
          </a:p>
        </p:txBody>
      </p:sp>
      <p:sp>
        <p:nvSpPr>
          <p:cNvPr id="3" name="عنصر نائب للمحتوى 2"/>
          <p:cNvSpPr>
            <a:spLocks noGrp="1"/>
          </p:cNvSpPr>
          <p:nvPr>
            <p:ph idx="1"/>
          </p:nvPr>
        </p:nvSpPr>
        <p:spPr/>
        <p:txBody>
          <a:bodyPr/>
          <a:lstStyle/>
          <a:p>
            <a:pPr marL="0" indent="0" algn="just">
              <a:lnSpc>
                <a:spcPct val="80000"/>
              </a:lnSpc>
              <a:buNone/>
            </a:pPr>
            <a:r>
              <a:rPr lang="ar-SA" altLang="ar-SA" dirty="0">
                <a:solidFill>
                  <a:srgbClr val="000000"/>
                </a:solidFill>
                <a:cs typeface="AL-Mohanad" pitchFamily="2" charset="-78"/>
              </a:rPr>
              <a:t>تتسم الحياة في المدن الكبرى بكثرة وتنوع الأحداث والأشخاص والاهتمامات اليومية والمثيرات المادية. ويرى ميلغرام أن هناك قيودا على دافع المساعدة في أي مدينة كبرى تنتج من كثافة وتنوع المعلومات مما يؤدي إلى تطوير الأفراد لاستراتيجيات معالجة معلوماتية تحد من كم المعلومات التي يعالجها الفرد. من تلك الاستراتيجيات:</a:t>
            </a:r>
          </a:p>
          <a:p>
            <a:pPr marL="0" indent="0" algn="just">
              <a:lnSpc>
                <a:spcPct val="80000"/>
              </a:lnSpc>
              <a:buClr>
                <a:srgbClr val="CC3300"/>
              </a:buClr>
              <a:buFont typeface="Wingdings" pitchFamily="2" charset="2"/>
              <a:buAutoNum type="arabicPeriod"/>
            </a:pPr>
            <a:r>
              <a:rPr lang="ar-SA" altLang="ar-SA" dirty="0">
                <a:solidFill>
                  <a:srgbClr val="000000"/>
                </a:solidFill>
                <a:cs typeface="AL-Mohanad" pitchFamily="2" charset="-78"/>
              </a:rPr>
              <a:t>التمييز بين المعلومات ذات الأولوية العالية والأولوية المنخفضة، والتركيز على النوع الأول؛</a:t>
            </a:r>
          </a:p>
          <a:p>
            <a:pPr marL="0" indent="0" algn="just">
              <a:lnSpc>
                <a:spcPct val="80000"/>
              </a:lnSpc>
              <a:buClr>
                <a:srgbClr val="CC3300"/>
              </a:buClr>
              <a:buFont typeface="Wingdings" pitchFamily="2" charset="2"/>
              <a:buAutoNum type="arabicPeriod"/>
            </a:pPr>
            <a:r>
              <a:rPr lang="ar-SA" altLang="ar-SA" dirty="0">
                <a:solidFill>
                  <a:srgbClr val="000000"/>
                </a:solidFill>
                <a:cs typeface="AL-Mohanad" pitchFamily="2" charset="-78"/>
              </a:rPr>
              <a:t>التعود على قضاء وقت أقصر في الانتباه لكل وحدة معلوماتية، وربما إهمال بعضها؛</a:t>
            </a:r>
          </a:p>
          <a:p>
            <a:pPr marL="0" indent="0" algn="just">
              <a:lnSpc>
                <a:spcPct val="80000"/>
              </a:lnSpc>
              <a:buClr>
                <a:srgbClr val="CC3300"/>
              </a:buClr>
              <a:buFont typeface="Wingdings" pitchFamily="2" charset="2"/>
              <a:buAutoNum type="arabicPeriod"/>
            </a:pPr>
            <a:r>
              <a:rPr lang="ar-SA" altLang="ar-SA" dirty="0">
                <a:solidFill>
                  <a:srgbClr val="000000"/>
                </a:solidFill>
                <a:cs typeface="AL-Mohanad" pitchFamily="2" charset="-78"/>
              </a:rPr>
              <a:t>تخفيف حدة المعلومات بتقييد الاهتمام ببعض الأفراد على الأقل في حدود التفاعلات العارضة.</a:t>
            </a:r>
          </a:p>
          <a:p>
            <a:endParaRPr lang="ar-SA" dirty="0"/>
          </a:p>
        </p:txBody>
      </p:sp>
    </p:spTree>
    <p:extLst>
      <p:ext uri="{BB962C8B-B14F-4D97-AF65-F5344CB8AC3E}">
        <p14:creationId xmlns:p14="http://schemas.microsoft.com/office/powerpoint/2010/main" val="204790463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solidFill>
                  <a:srgbClr val="0070C0"/>
                </a:solidFill>
              </a:rPr>
              <a:t>حياة المدينة والغمر المعلوماتي وسلوك المساعدة</a:t>
            </a:r>
            <a:endParaRPr lang="ar-SA" dirty="0"/>
          </a:p>
        </p:txBody>
      </p:sp>
      <p:sp>
        <p:nvSpPr>
          <p:cNvPr id="3" name="عنصر نائب للمحتوى 2"/>
          <p:cNvSpPr>
            <a:spLocks noGrp="1"/>
          </p:cNvSpPr>
          <p:nvPr>
            <p:ph idx="1"/>
          </p:nvPr>
        </p:nvSpPr>
        <p:spPr/>
        <p:txBody>
          <a:bodyPr>
            <a:normAutofit lnSpcReduction="10000"/>
          </a:bodyPr>
          <a:lstStyle/>
          <a:p>
            <a:r>
              <a:rPr lang="ar-SA" altLang="ar-SA" dirty="0">
                <a:solidFill>
                  <a:srgbClr val="000000"/>
                </a:solidFill>
                <a:cs typeface="AL-Mohanad" pitchFamily="2" charset="-78"/>
              </a:rPr>
              <a:t>هناك أدلة مسحية وتجريبية على أن الاستجابة لنفس طلبات المساعدة تكون أعلى في الأرياف منها في المدن المزدحمة. ولكن هذا لا يعني أن حياة المدن الكبرى تخفض من حساسية المرء لمعاناة الآخرين، أو تقلل من استعداده للتعاطف معهم </a:t>
            </a:r>
            <a:r>
              <a:rPr lang="ar-SA" altLang="ar-SA" dirty="0" smtClean="0">
                <a:solidFill>
                  <a:srgbClr val="000000"/>
                </a:solidFill>
                <a:cs typeface="AL-Mohanad" pitchFamily="2" charset="-78"/>
              </a:rPr>
              <a:t>ولكن </a:t>
            </a:r>
            <a:r>
              <a:rPr lang="ar-SA" altLang="ar-SA" dirty="0">
                <a:solidFill>
                  <a:srgbClr val="000000"/>
                </a:solidFill>
                <a:cs typeface="AL-Mohanad" pitchFamily="2" charset="-78"/>
              </a:rPr>
              <a:t>تنتج تلك الفروق من اختلاف استراتيجيات معالجة المعلومات التي تتطور في ظل ظروف الحياة في المدن الكبرى عن تلك التي تتطور في ظل ظروف حياة القرى أو</a:t>
            </a:r>
            <a:r>
              <a:rPr lang="en-US" altLang="ar-SA" dirty="0">
                <a:solidFill>
                  <a:srgbClr val="000000"/>
                </a:solidFill>
                <a:cs typeface="AL-Mohanad" pitchFamily="2" charset="-78"/>
              </a:rPr>
              <a:t> </a:t>
            </a:r>
            <a:r>
              <a:rPr lang="ar-SA" altLang="ar-SA" dirty="0">
                <a:solidFill>
                  <a:srgbClr val="000000"/>
                </a:solidFill>
                <a:cs typeface="AL-Mohanad" pitchFamily="2" charset="-78"/>
              </a:rPr>
              <a:t>مراكز التجمع البشري المحدود. وقد بينت تجربة </a:t>
            </a:r>
            <a:r>
              <a:rPr lang="ar-SA" altLang="ar-SA" dirty="0" err="1">
                <a:solidFill>
                  <a:srgbClr val="000000"/>
                </a:solidFill>
                <a:cs typeface="AL-Mohanad" pitchFamily="2" charset="-78"/>
              </a:rPr>
              <a:t>واينر</a:t>
            </a:r>
            <a:r>
              <a:rPr lang="ar-SA" altLang="ar-SA" dirty="0">
                <a:solidFill>
                  <a:srgbClr val="000000"/>
                </a:solidFill>
                <a:cs typeface="AL-Mohanad" pitchFamily="2" charset="-78"/>
              </a:rPr>
              <a:t> المختبرية أن التعامل مع مهام متعددة في الوقت نفسه أدى فعلا إلى انخفاض التدخل لمساعدة شخص آخر في موقف طوارئ. وهذا يشير إلى أن الحياة في المدن الكبرى قد تخفض من وتيرة سلوك المساعدة عبر تأثير خصائص تلك الحياة على </a:t>
            </a:r>
            <a:r>
              <a:rPr lang="ar-SA" altLang="ar-SA" dirty="0" err="1">
                <a:solidFill>
                  <a:srgbClr val="000000"/>
                </a:solidFill>
                <a:cs typeface="AL-Mohanad" pitchFamily="2" charset="-78"/>
              </a:rPr>
              <a:t>استراتيجات</a:t>
            </a:r>
            <a:r>
              <a:rPr lang="ar-SA" altLang="ar-SA" dirty="0">
                <a:solidFill>
                  <a:srgbClr val="000000"/>
                </a:solidFill>
                <a:cs typeface="AL-Mohanad" pitchFamily="2" charset="-78"/>
              </a:rPr>
              <a:t> معالجة المعلومات.</a:t>
            </a:r>
          </a:p>
          <a:p>
            <a:endParaRPr lang="ar-SA" dirty="0"/>
          </a:p>
        </p:txBody>
      </p:sp>
    </p:spTree>
    <p:extLst>
      <p:ext uri="{BB962C8B-B14F-4D97-AF65-F5344CB8AC3E}">
        <p14:creationId xmlns:p14="http://schemas.microsoft.com/office/powerpoint/2010/main" val="1819406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600" dirty="0" smtClean="0">
                <a:solidFill>
                  <a:srgbClr val="0070C0"/>
                </a:solidFill>
              </a:rPr>
              <a:t>تفاعل العمليات العاطفية والذهنية في المساعدة</a:t>
            </a:r>
            <a:endParaRPr lang="ar-SA" sz="3600" dirty="0">
              <a:solidFill>
                <a:srgbClr val="0070C0"/>
              </a:solidFill>
            </a:endParaRPr>
          </a:p>
        </p:txBody>
      </p:sp>
      <p:sp>
        <p:nvSpPr>
          <p:cNvPr id="3" name="عنصر نائب للمحتوى 2"/>
          <p:cNvSpPr>
            <a:spLocks noGrp="1"/>
          </p:cNvSpPr>
          <p:nvPr>
            <p:ph idx="1"/>
          </p:nvPr>
        </p:nvSpPr>
        <p:spPr/>
        <p:txBody>
          <a:bodyPr>
            <a:normAutofit/>
          </a:bodyPr>
          <a:lstStyle/>
          <a:p>
            <a:pPr marL="0" indent="0" algn="just">
              <a:buNone/>
            </a:pPr>
            <a:r>
              <a:rPr lang="ar-SA" altLang="ar-SA" b="1" dirty="0">
                <a:solidFill>
                  <a:srgbClr val="3333CC"/>
                </a:solidFill>
                <a:cs typeface="PT Simple Bold Ruled" pitchFamily="2" charset="-78"/>
              </a:rPr>
              <a:t>تأثر المزاج على المساعدة</a:t>
            </a:r>
            <a:r>
              <a:rPr lang="ar-SA" altLang="ar-SA" b="1" dirty="0">
                <a:solidFill>
                  <a:srgbClr val="000000"/>
                </a:solidFill>
                <a:cs typeface="PT Simple Bold Ruled" pitchFamily="2" charset="-78"/>
              </a:rPr>
              <a:t>:</a:t>
            </a:r>
          </a:p>
          <a:p>
            <a:pPr marL="0" indent="0" algn="just">
              <a:buNone/>
            </a:pPr>
            <a:r>
              <a:rPr lang="ar-SA" altLang="ar-SA" dirty="0">
                <a:solidFill>
                  <a:srgbClr val="000000"/>
                </a:solidFill>
                <a:cs typeface="AL-Mohanad" pitchFamily="2" charset="-78"/>
              </a:rPr>
              <a:t>هناك علاقة دالة بين المزاج (وعلى وجه الخصوص الشعور بالسعادة أو بالحزن) وسلوك المساعدة. </a:t>
            </a:r>
            <a:r>
              <a:rPr lang="ar-SA" altLang="ar-SA" dirty="0" smtClean="0">
                <a:solidFill>
                  <a:srgbClr val="000000"/>
                </a:solidFill>
                <a:cs typeface="AL-Mohanad" pitchFamily="2" charset="-78"/>
              </a:rPr>
              <a:t>فالصغار يتجنبون طلب المساعدة من آبائهم عندما يعلمون أنهم في مزاج غير إيجابي, </a:t>
            </a:r>
          </a:p>
          <a:p>
            <a:pPr marL="0" indent="0" algn="just">
              <a:buNone/>
            </a:pPr>
            <a:r>
              <a:rPr lang="ar-SA" altLang="ar-SA" dirty="0" smtClean="0">
                <a:solidFill>
                  <a:srgbClr val="000000"/>
                </a:solidFill>
                <a:cs typeface="AL-Mohanad" pitchFamily="2" charset="-78"/>
              </a:rPr>
              <a:t>لكن </a:t>
            </a:r>
            <a:r>
              <a:rPr lang="ar-SA" altLang="ar-SA" dirty="0">
                <a:solidFill>
                  <a:srgbClr val="000000"/>
                </a:solidFill>
                <a:cs typeface="AL-Mohanad" pitchFamily="2" charset="-78"/>
              </a:rPr>
              <a:t>هذه الظاهرة أكثر تعقيدا مما تبدو لأول وهلة. فقد لا يؤدي المزاج الإيجابي أحيانا إلى زيادة وتيرة سلوك المساعدة، وقد يؤدي المزاج السلبي إلى زيادة أكبر في وتيرة سلوك المساعدة من المزاج الإيجابي أو المحايد</a:t>
            </a:r>
            <a:r>
              <a:rPr lang="ar-SA" altLang="ar-SA" dirty="0" smtClean="0">
                <a:solidFill>
                  <a:srgbClr val="000000"/>
                </a:solidFill>
                <a:cs typeface="AL-Mohanad" pitchFamily="2" charset="-78"/>
              </a:rPr>
              <a:t>.</a:t>
            </a:r>
            <a:endParaRPr lang="ar-SA" dirty="0"/>
          </a:p>
        </p:txBody>
      </p:sp>
    </p:spTree>
    <p:extLst>
      <p:ext uri="{BB962C8B-B14F-4D97-AF65-F5344CB8AC3E}">
        <p14:creationId xmlns:p14="http://schemas.microsoft.com/office/powerpoint/2010/main" val="30931007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altLang="ar-SA" b="1" dirty="0">
                <a:solidFill>
                  <a:srgbClr val="3333CC"/>
                </a:solidFill>
                <a:cs typeface="PT Simple Bold Ruled" pitchFamily="2" charset="-78"/>
              </a:rPr>
              <a:t>تأثر المزاج على المساعدة</a:t>
            </a:r>
            <a:r>
              <a:rPr lang="ar-SA" altLang="ar-SA" b="1" dirty="0">
                <a:solidFill>
                  <a:srgbClr val="000000"/>
                </a:solidFill>
                <a:cs typeface="PT Simple Bold Ruled" pitchFamily="2" charset="-78"/>
              </a:rPr>
              <a:t>:</a:t>
            </a:r>
            <a:br>
              <a:rPr lang="ar-SA" altLang="ar-SA" b="1" dirty="0">
                <a:solidFill>
                  <a:srgbClr val="000000"/>
                </a:solidFill>
                <a:cs typeface="PT Simple Bold Ruled" pitchFamily="2" charset="-78"/>
              </a:rPr>
            </a:br>
            <a:endParaRPr lang="ar-SA" dirty="0"/>
          </a:p>
        </p:txBody>
      </p:sp>
      <p:sp>
        <p:nvSpPr>
          <p:cNvPr id="3" name="عنصر نائب للمحتوى 2"/>
          <p:cNvSpPr>
            <a:spLocks noGrp="1"/>
          </p:cNvSpPr>
          <p:nvPr>
            <p:ph idx="1"/>
          </p:nvPr>
        </p:nvSpPr>
        <p:spPr/>
        <p:txBody>
          <a:bodyPr>
            <a:normAutofit/>
          </a:bodyPr>
          <a:lstStyle/>
          <a:p>
            <a:pPr marL="0" indent="0" algn="just">
              <a:lnSpc>
                <a:spcPct val="80000"/>
              </a:lnSpc>
              <a:buNone/>
            </a:pPr>
            <a:r>
              <a:rPr lang="ar-SA" altLang="ar-SA" u="sng" dirty="0" smtClean="0">
                <a:solidFill>
                  <a:srgbClr val="CC3300"/>
                </a:solidFill>
                <a:cs typeface="AL-Mohanad" pitchFamily="2" charset="-78"/>
              </a:rPr>
              <a:t>المزاج </a:t>
            </a:r>
            <a:r>
              <a:rPr lang="ar-SA" altLang="ar-SA" u="sng" dirty="0">
                <a:solidFill>
                  <a:srgbClr val="CC3300"/>
                </a:solidFill>
                <a:cs typeface="AL-Mohanad" pitchFamily="2" charset="-78"/>
              </a:rPr>
              <a:t>الإيجابي والمزاج السلبي والمساعدة</a:t>
            </a:r>
            <a:r>
              <a:rPr lang="ar-SA" altLang="ar-SA" u="sng" dirty="0">
                <a:solidFill>
                  <a:srgbClr val="000000"/>
                </a:solidFill>
                <a:cs typeface="AL-Mohanad" pitchFamily="2" charset="-78"/>
              </a:rPr>
              <a:t>:</a:t>
            </a:r>
            <a:endParaRPr lang="ar-SA" altLang="ar-SA" dirty="0">
              <a:solidFill>
                <a:srgbClr val="000000"/>
              </a:solidFill>
              <a:cs typeface="AL-Mohanad" pitchFamily="2" charset="-78"/>
            </a:endParaRPr>
          </a:p>
          <a:p>
            <a:pPr marL="0" indent="0" algn="just">
              <a:lnSpc>
                <a:spcPct val="80000"/>
              </a:lnSpc>
              <a:buNone/>
            </a:pPr>
            <a:r>
              <a:rPr lang="ar-SA" altLang="ar-SA" dirty="0">
                <a:solidFill>
                  <a:srgbClr val="000000"/>
                </a:solidFill>
                <a:cs typeface="AL-Mohanad" pitchFamily="2" charset="-78"/>
              </a:rPr>
              <a:t>الأحداث الإيجابية تجعل الأفراد أكثر قابلية للاستجابة لحاجات الآخرين ومساعدتهم. ولكن هل الخبرات السارة هي ما يجعل الأفراد أكثر قابلية لبذل المساعدة أم أن للمزاج وحده، بغض النظر عن أسبابه، تأثير إيجابي على سلوك المساعدة؟ (الأحداث </a:t>
            </a:r>
            <a:r>
              <a:rPr lang="ar-SA" altLang="ar-SA" dirty="0" smtClean="0">
                <a:solidFill>
                  <a:srgbClr val="000000"/>
                </a:solidFill>
                <a:cs typeface="AL-Mohanad" pitchFamily="2" charset="-78"/>
              </a:rPr>
              <a:t>الإيجابية </a:t>
            </a:r>
            <a:r>
              <a:rPr lang="ar-SA" altLang="ar-SA" dirty="0">
                <a:solidFill>
                  <a:srgbClr val="000000"/>
                </a:solidFill>
                <a:cs typeface="AL-Mohanad" pitchFamily="2" charset="-78"/>
              </a:rPr>
              <a:t>تؤدي إلى المزاج الإيجابي). وقد وجد </a:t>
            </a:r>
            <a:r>
              <a:rPr lang="ar-SA" altLang="ar-SA" dirty="0" err="1">
                <a:solidFill>
                  <a:srgbClr val="000000"/>
                </a:solidFill>
                <a:cs typeface="AL-Mohanad" pitchFamily="2" charset="-78"/>
              </a:rPr>
              <a:t>آيزن</a:t>
            </a:r>
            <a:r>
              <a:rPr lang="ar-SA" altLang="ar-SA" dirty="0">
                <a:solidFill>
                  <a:srgbClr val="000000"/>
                </a:solidFill>
                <a:cs typeface="AL-Mohanad" pitchFamily="2" charset="-78"/>
              </a:rPr>
              <a:t> </a:t>
            </a:r>
            <a:r>
              <a:rPr lang="ar-SA" altLang="ar-SA" dirty="0" smtClean="0">
                <a:solidFill>
                  <a:srgbClr val="000000"/>
                </a:solidFill>
                <a:cs typeface="AL-Mohanad" pitchFamily="2" charset="-78"/>
              </a:rPr>
              <a:t>وليفن إن المزاج الإيجابي يؤدي إلى الموافقة على المساعدة  وخاصة إذا كان المطلوب سلوك إيجابي (مساعدة) وليس سلبياً (إزعاج) أثرا </a:t>
            </a:r>
            <a:r>
              <a:rPr lang="ar-SA" altLang="ar-SA" dirty="0">
                <a:solidFill>
                  <a:srgbClr val="000000"/>
                </a:solidFill>
                <a:cs typeface="AL-Mohanad" pitchFamily="2" charset="-78"/>
              </a:rPr>
              <a:t>على نسبة الموافقة على تقديمها. وعلى الرغم من أن الأحداث الإيجابية يمكن أن تكون أحداثا حياتية بسيطة إلا أن النتائج الموضوعية تبين أن لها أثرا إيجابيا على سلوك المساعدة. كما بينت دراسات عديدة أن الأحداث الحياتية السلبية وإن كانت بسيطة لها تأثيرات سلبية على صحة الفرد. كيف نفسر النتائج المتناقضة لتأثير الحالة المزاجية السلبية كانت والإيجابية على سلوك المساعدة؟</a:t>
            </a:r>
          </a:p>
          <a:p>
            <a:pPr marL="0" indent="0" algn="just">
              <a:buNone/>
            </a:pPr>
            <a:endParaRPr lang="ar-SA" altLang="ar-SA" dirty="0">
              <a:solidFill>
                <a:srgbClr val="000000"/>
              </a:solidFill>
              <a:cs typeface="AL-Mohanad" pitchFamily="2" charset="-78"/>
            </a:endParaRPr>
          </a:p>
          <a:p>
            <a:endParaRPr lang="ar-SA" dirty="0"/>
          </a:p>
        </p:txBody>
      </p:sp>
    </p:spTree>
    <p:extLst>
      <p:ext uri="{BB962C8B-B14F-4D97-AF65-F5344CB8AC3E}">
        <p14:creationId xmlns:p14="http://schemas.microsoft.com/office/powerpoint/2010/main" val="368079972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altLang="ar-SA" b="1" dirty="0">
                <a:solidFill>
                  <a:srgbClr val="3333CC"/>
                </a:solidFill>
                <a:cs typeface="PT Simple Bold Ruled" pitchFamily="2" charset="-78"/>
              </a:rPr>
              <a:t>تأثر المزاج على المساعدة</a:t>
            </a:r>
            <a:r>
              <a:rPr lang="ar-SA" altLang="ar-SA" b="1" dirty="0">
                <a:solidFill>
                  <a:srgbClr val="000000"/>
                </a:solidFill>
                <a:cs typeface="PT Simple Bold Ruled" pitchFamily="2" charset="-78"/>
              </a:rPr>
              <a:t>:</a:t>
            </a:r>
            <a:br>
              <a:rPr lang="ar-SA" altLang="ar-SA" b="1" dirty="0">
                <a:solidFill>
                  <a:srgbClr val="000000"/>
                </a:solidFill>
                <a:cs typeface="PT Simple Bold Ruled" pitchFamily="2" charset="-78"/>
              </a:rPr>
            </a:b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lgn="just">
              <a:lnSpc>
                <a:spcPct val="80000"/>
              </a:lnSpc>
              <a:buNone/>
            </a:pPr>
            <a:r>
              <a:rPr lang="ar-SA" altLang="ar-SA" u="sng" dirty="0">
                <a:solidFill>
                  <a:srgbClr val="000000"/>
                </a:solidFill>
                <a:cs typeface="AL-Mohanad" pitchFamily="2" charset="-78"/>
              </a:rPr>
              <a:t>المزاج الإيجابي والمزاج السلبي يزيدان المساعدة ولكن لأسباب مختلفة:</a:t>
            </a:r>
            <a:endParaRPr lang="ar-SA" altLang="ar-SA" dirty="0">
              <a:solidFill>
                <a:srgbClr val="000000"/>
              </a:solidFill>
              <a:cs typeface="AL-Mohanad" pitchFamily="2" charset="-78"/>
            </a:endParaRPr>
          </a:p>
          <a:p>
            <a:pPr marL="0" indent="0" algn="just">
              <a:lnSpc>
                <a:spcPct val="80000"/>
              </a:lnSpc>
              <a:buNone/>
            </a:pPr>
            <a:r>
              <a:rPr lang="ar-SA" altLang="ar-SA" dirty="0">
                <a:solidFill>
                  <a:srgbClr val="000000"/>
                </a:solidFill>
                <a:cs typeface="AL-Mohanad" pitchFamily="2" charset="-78"/>
              </a:rPr>
              <a:t>يمكن تفسير النتائج المتناقضة لتأثير الحالة المزاجية الإيجابية والسلبية على المساعدة من خلال فرضية إدارة المزاج التي تعتمد على فرضية عامة مفادها أن الأفراد يديرون حالتهم المزاجية في حياتهم اليومية. حسب هذه الفرضية، تزداد المساعدة أو تقل حسب نوع الحادثة التي أدت إلى الحالة المزاجية، وحسب التوقعات المتعلقة بنتائج سلوك المساعدة. فالفرد سيساعد إذا كان سعيدا ما لم يتوقع نتائج سلبية أو خسائر، وسيساعد إذا كانت الحادثة تهدد مشاعر السعادة التي يخبرها. أما في حالة الحزن فإن المساعدة ستزداد إذا كانت ستساعد على تحسين الحالة المزاجية للفرد، أو إذا كان سبب الحزن سلوك الفرد نفسه. وإذا كان موضوع الحزن شخصا آخر فإنه سيزيد من وتيرة سلوك المساعدة أكثر مما لو كان موضوعه الذات (أي الفرد نفسه)، والعكس بالنسبة لمشاعر السعادة</a:t>
            </a:r>
            <a:r>
              <a:rPr lang="ar-SA" altLang="ar-SA" dirty="0" smtClean="0">
                <a:solidFill>
                  <a:srgbClr val="000000"/>
                </a:solidFill>
                <a:cs typeface="AL-Mohanad" pitchFamily="2" charset="-78"/>
              </a:rPr>
              <a:t>. </a:t>
            </a:r>
            <a:r>
              <a:rPr lang="ar-SA" altLang="ar-SA" smtClean="0">
                <a:solidFill>
                  <a:srgbClr val="000000"/>
                </a:solidFill>
                <a:cs typeface="AL-Mohanad" pitchFamily="2" charset="-78"/>
              </a:rPr>
              <a:t>يمكن تفسير ذلك عندما يكون الفرد سعيد لأسباب شخصية ينظر إلى العالم نظرة متفائلة, بينما عندما يكون حزين لأسباب شخصية  فسوف ينشغل بحزنه أكثر من مشاكل الآخرين.</a:t>
            </a:r>
            <a:endParaRPr lang="ar-SA" altLang="ar-SA" dirty="0">
              <a:solidFill>
                <a:srgbClr val="000000"/>
              </a:solidFill>
              <a:cs typeface="AL-Mohanad" pitchFamily="2" charset="-78"/>
            </a:endParaRPr>
          </a:p>
          <a:p>
            <a:endParaRPr lang="ar-SA" dirty="0"/>
          </a:p>
        </p:txBody>
      </p:sp>
    </p:spTree>
    <p:extLst>
      <p:ext uri="{BB962C8B-B14F-4D97-AF65-F5344CB8AC3E}">
        <p14:creationId xmlns:p14="http://schemas.microsoft.com/office/powerpoint/2010/main" val="337967434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سلوك المساعدة طبيعته وأصوله</a:t>
            </a:r>
            <a:endParaRPr lang="ar-SA" dirty="0"/>
          </a:p>
        </p:txBody>
      </p:sp>
      <p:sp>
        <p:nvSpPr>
          <p:cNvPr id="3" name="عنصر نائب للمحتوى 2"/>
          <p:cNvSpPr>
            <a:spLocks noGrp="1"/>
          </p:cNvSpPr>
          <p:nvPr>
            <p:ph idx="1"/>
          </p:nvPr>
        </p:nvSpPr>
        <p:spPr/>
        <p:txBody>
          <a:bodyPr>
            <a:normAutofit lnSpcReduction="10000"/>
          </a:bodyPr>
          <a:lstStyle/>
          <a:p>
            <a:pPr marL="0" indent="0" algn="just">
              <a:lnSpc>
                <a:spcPct val="90000"/>
              </a:lnSpc>
              <a:spcBef>
                <a:spcPct val="0"/>
              </a:spcBef>
              <a:buNone/>
            </a:pPr>
            <a:r>
              <a:rPr lang="ar-SA" altLang="ar-SA" dirty="0" smtClean="0">
                <a:solidFill>
                  <a:srgbClr val="000000"/>
                </a:solidFill>
                <a:cs typeface="AL-Mohanad" pitchFamily="2" charset="-78"/>
              </a:rPr>
              <a:t>سلوك المساعدة ظاهرة مركبة تتداخل فيها المعايير، والعمليات النفسية، والأخلاق، والأوضاع الاجتماعية التي تحدث فيها، كما أنه قضية اجتماعية كبرى، وليس ظاهرة نفسية فقط حيث له تأثيرات عميقة في حياة الأفراد والجماعات. والمساعدة من القيم السائدة في المجتمعات الإنسانية عامة.</a:t>
            </a:r>
          </a:p>
          <a:p>
            <a:pPr marL="0" indent="0" algn="just">
              <a:lnSpc>
                <a:spcPct val="90000"/>
              </a:lnSpc>
              <a:spcBef>
                <a:spcPct val="0"/>
              </a:spcBef>
              <a:buNone/>
            </a:pPr>
            <a:r>
              <a:rPr lang="ar-SA" dirty="0" smtClean="0">
                <a:solidFill>
                  <a:srgbClr val="000000"/>
                </a:solidFill>
                <a:cs typeface="AL-Mohanad" pitchFamily="2" charset="-78"/>
              </a:rPr>
              <a:t>وإن سلوك المساعدة قضية اجتماعية وظاهرة سلوكية نفسية ولها تأثير ات عميقة في حياة الأفراد, كأفراد أو أعضاء في جماعات مختلفة.</a:t>
            </a:r>
          </a:p>
          <a:p>
            <a:pPr marL="0" indent="0" algn="just">
              <a:lnSpc>
                <a:spcPct val="90000"/>
              </a:lnSpc>
              <a:spcBef>
                <a:spcPct val="0"/>
              </a:spcBef>
              <a:buNone/>
            </a:pPr>
            <a:r>
              <a:rPr lang="ar-SA" b="1" dirty="0" smtClean="0">
                <a:solidFill>
                  <a:srgbClr val="000000"/>
                </a:solidFill>
                <a:cs typeface="AL-Mohanad" pitchFamily="2" charset="-78"/>
              </a:rPr>
              <a:t>أزمة أخلاقية تبرز ظاهرة سلوكية للدراسة العلمية: </a:t>
            </a:r>
            <a:r>
              <a:rPr lang="ar-SA" dirty="0" smtClean="0">
                <a:solidFill>
                  <a:srgbClr val="000000"/>
                </a:solidFill>
                <a:cs typeface="AL-Mohanad" pitchFamily="2" charset="-78"/>
              </a:rPr>
              <a:t>إن قضية (كيتي </a:t>
            </a:r>
            <a:r>
              <a:rPr lang="ar-SA" dirty="0" err="1" smtClean="0">
                <a:solidFill>
                  <a:srgbClr val="000000"/>
                </a:solidFill>
                <a:cs typeface="AL-Mohanad" pitchFamily="2" charset="-78"/>
              </a:rPr>
              <a:t>جينوفيس</a:t>
            </a:r>
            <a:r>
              <a:rPr lang="ar-SA" dirty="0" smtClean="0">
                <a:solidFill>
                  <a:srgbClr val="000000"/>
                </a:solidFill>
                <a:cs typeface="AL-Mohanad" pitchFamily="2" charset="-78"/>
              </a:rPr>
              <a:t>) أثارت قضية ودراسات عديدة لسلوك المساعدة لماذا لا نساعد في مواقف  كثيرة حيث نكون قادرين لتقديم المساعدة وخاصة في حالات تتطلب المساعدة ؟</a:t>
            </a:r>
          </a:p>
          <a:p>
            <a:pPr marL="0" indent="0" algn="just">
              <a:lnSpc>
                <a:spcPct val="90000"/>
              </a:lnSpc>
              <a:spcBef>
                <a:spcPct val="0"/>
              </a:spcBef>
              <a:buNone/>
            </a:pPr>
            <a:r>
              <a:rPr lang="ar-SA" b="1" dirty="0" smtClean="0">
                <a:solidFill>
                  <a:srgbClr val="000000"/>
                </a:solidFill>
                <a:cs typeface="AL-Mohanad" pitchFamily="2" charset="-78"/>
              </a:rPr>
              <a:t>إن سلوك الأفراد لا يعكس دائماً أخلاقياتهم أو معاييرهم  التي يتفقون على صحتها ويعلمون أطفالهم عليها.</a:t>
            </a:r>
            <a:endParaRPr lang="ar-SA" b="1" dirty="0"/>
          </a:p>
        </p:txBody>
      </p:sp>
    </p:spTree>
    <p:extLst>
      <p:ext uri="{BB962C8B-B14F-4D97-AF65-F5344CB8AC3E}">
        <p14:creationId xmlns:p14="http://schemas.microsoft.com/office/powerpoint/2010/main" val="369071223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altLang="ar-SA" b="1" dirty="0">
                <a:solidFill>
                  <a:srgbClr val="3333CC"/>
                </a:solidFill>
                <a:cs typeface="PT Simple Bold Ruled" pitchFamily="2" charset="-78"/>
              </a:rPr>
              <a:t>تأثر المزاج على المساعدة</a:t>
            </a:r>
            <a:r>
              <a:rPr lang="ar-SA" altLang="ar-SA" b="1" dirty="0">
                <a:solidFill>
                  <a:srgbClr val="000000"/>
                </a:solidFill>
                <a:cs typeface="PT Simple Bold Ruled" pitchFamily="2" charset="-78"/>
              </a:rPr>
              <a:t>:</a:t>
            </a:r>
            <a:br>
              <a:rPr lang="ar-SA" altLang="ar-SA" b="1" dirty="0">
                <a:solidFill>
                  <a:srgbClr val="000000"/>
                </a:solidFill>
                <a:cs typeface="PT Simple Bold Ruled" pitchFamily="2" charset="-78"/>
              </a:rPr>
            </a:br>
            <a:endParaRPr lang="ar-SA" dirty="0"/>
          </a:p>
        </p:txBody>
      </p:sp>
      <p:sp>
        <p:nvSpPr>
          <p:cNvPr id="3" name="عنصر نائب للمحتوى 2"/>
          <p:cNvSpPr>
            <a:spLocks noGrp="1"/>
          </p:cNvSpPr>
          <p:nvPr>
            <p:ph idx="1"/>
          </p:nvPr>
        </p:nvSpPr>
        <p:spPr/>
        <p:txBody>
          <a:bodyPr>
            <a:normAutofit lnSpcReduction="10000"/>
          </a:bodyPr>
          <a:lstStyle/>
          <a:p>
            <a:pPr marL="0" indent="0" algn="just">
              <a:lnSpc>
                <a:spcPct val="90000"/>
              </a:lnSpc>
              <a:buNone/>
            </a:pPr>
            <a:r>
              <a:rPr lang="ar-SA" altLang="ar-SA" u="sng" dirty="0">
                <a:solidFill>
                  <a:srgbClr val="000000"/>
                </a:solidFill>
                <a:cs typeface="AL-Mohanad" pitchFamily="2" charset="-78"/>
              </a:rPr>
              <a:t>المزاج الإيجابي والمزاج السلبي يزيدان المساعدة ولكن لأسباب مختلفة (تابع):</a:t>
            </a:r>
            <a:endParaRPr lang="ar-SA" altLang="ar-SA" dirty="0">
              <a:solidFill>
                <a:srgbClr val="000000"/>
              </a:solidFill>
              <a:cs typeface="AL-Mohanad" pitchFamily="2" charset="-78"/>
            </a:endParaRPr>
          </a:p>
          <a:p>
            <a:pPr marL="0" indent="0" algn="just">
              <a:lnSpc>
                <a:spcPct val="90000"/>
              </a:lnSpc>
              <a:buNone/>
            </a:pPr>
            <a:r>
              <a:rPr lang="ar-SA" altLang="ar-SA" dirty="0">
                <a:solidFill>
                  <a:srgbClr val="000000"/>
                </a:solidFill>
                <a:cs typeface="AL-Mohanad" pitchFamily="2" charset="-78"/>
              </a:rPr>
              <a:t>يرى </a:t>
            </a:r>
            <a:r>
              <a:rPr lang="ar-SA" altLang="ar-SA" dirty="0" err="1">
                <a:solidFill>
                  <a:srgbClr val="000000"/>
                </a:solidFill>
                <a:cs typeface="AL-Mohanad" pitchFamily="2" charset="-78"/>
              </a:rPr>
              <a:t>شاللر</a:t>
            </a:r>
            <a:r>
              <a:rPr lang="ar-SA" altLang="ar-SA" dirty="0">
                <a:solidFill>
                  <a:srgbClr val="000000"/>
                </a:solidFill>
                <a:cs typeface="AL-Mohanad" pitchFamily="2" charset="-78"/>
              </a:rPr>
              <a:t> </a:t>
            </a:r>
            <a:r>
              <a:rPr lang="ar-SA" altLang="ar-SA" dirty="0" err="1">
                <a:solidFill>
                  <a:srgbClr val="000000"/>
                </a:solidFill>
                <a:cs typeface="AL-Mohanad" pitchFamily="2" charset="-78"/>
              </a:rPr>
              <a:t>وشيالديني</a:t>
            </a:r>
            <a:r>
              <a:rPr lang="ar-SA" altLang="ar-SA" dirty="0">
                <a:solidFill>
                  <a:srgbClr val="000000"/>
                </a:solidFill>
                <a:cs typeface="AL-Mohanad" pitchFamily="2" charset="-78"/>
              </a:rPr>
              <a:t> أن المزاج السلبي  والإيجابي يؤثران على سلوك المساعدة بطرق مختلفة. فبينما يتشابهان في هذا التأثير فإنهما يختلفان في آلياته أو أسبابه. ويعتمد هذا الاختلاف على الوظائف المختلفة التي يخدمها السلوك الناتج من حالات عاطفية مختلفة. فالأفراد عندما يكونون سعداء فإن مصادر الدافعية لديهم تكون أهدافا عليا لا تؤدي إلى المحافظة على وضع عاطفي </a:t>
            </a:r>
            <a:r>
              <a:rPr lang="ar-SA" altLang="ar-SA" dirty="0" err="1">
                <a:solidFill>
                  <a:srgbClr val="000000"/>
                </a:solidFill>
                <a:cs typeface="AL-Mohanad" pitchFamily="2" charset="-78"/>
              </a:rPr>
              <a:t>هيوموستازي</a:t>
            </a:r>
            <a:r>
              <a:rPr lang="ar-SA" altLang="ar-SA" dirty="0">
                <a:solidFill>
                  <a:srgbClr val="000000"/>
                </a:solidFill>
                <a:cs typeface="AL-Mohanad" pitchFamily="2" charset="-78"/>
              </a:rPr>
              <a:t> (توازن) أو </a:t>
            </a:r>
            <a:r>
              <a:rPr lang="ar-SA" altLang="ar-SA" dirty="0" smtClean="0">
                <a:solidFill>
                  <a:srgbClr val="000000"/>
                </a:solidFill>
                <a:cs typeface="AL-Mohanad" pitchFamily="2" charset="-78"/>
              </a:rPr>
              <a:t>استرجاعه فقط، </a:t>
            </a:r>
            <a:r>
              <a:rPr lang="ar-SA" altLang="ar-SA" dirty="0">
                <a:solidFill>
                  <a:srgbClr val="000000"/>
                </a:solidFill>
                <a:cs typeface="AL-Mohanad" pitchFamily="2" charset="-78"/>
              </a:rPr>
              <a:t>بل تؤدي إلى المزيد من الاستثارة النفس-اجتماعية-فسيولوجية. أما الأفراد المحزونون فتكون مصادر الدافعية لديهم أهداف يؤدي تحقيقها إلى استعادة التوازن العاطفي. ففرضية المزاج، من وجهة نظر </a:t>
            </a:r>
            <a:r>
              <a:rPr lang="ar-SA" altLang="ar-SA" dirty="0" err="1">
                <a:solidFill>
                  <a:srgbClr val="000000"/>
                </a:solidFill>
                <a:cs typeface="AL-Mohanad" pitchFamily="2" charset="-78"/>
              </a:rPr>
              <a:t>شاللر</a:t>
            </a:r>
            <a:r>
              <a:rPr lang="ar-SA" altLang="ar-SA" dirty="0">
                <a:solidFill>
                  <a:srgbClr val="000000"/>
                </a:solidFill>
                <a:cs typeface="AL-Mohanad" pitchFamily="2" charset="-78"/>
              </a:rPr>
              <a:t> </a:t>
            </a:r>
            <a:r>
              <a:rPr lang="ar-SA" altLang="ar-SA" dirty="0" err="1">
                <a:solidFill>
                  <a:srgbClr val="000000"/>
                </a:solidFill>
                <a:cs typeface="AL-Mohanad" pitchFamily="2" charset="-78"/>
              </a:rPr>
              <a:t>وشيالديني</a:t>
            </a:r>
            <a:r>
              <a:rPr lang="ar-SA" altLang="ar-SA" dirty="0">
                <a:solidFill>
                  <a:srgbClr val="000000"/>
                </a:solidFill>
                <a:cs typeface="AL-Mohanad" pitchFamily="2" charset="-78"/>
              </a:rPr>
              <a:t> أكثر انطباقا على الأفراد عندما يكونون في مزاج سيئ.</a:t>
            </a:r>
          </a:p>
          <a:p>
            <a:endParaRPr lang="ar-SA" dirty="0"/>
          </a:p>
        </p:txBody>
      </p:sp>
    </p:spTree>
    <p:extLst>
      <p:ext uri="{BB962C8B-B14F-4D97-AF65-F5344CB8AC3E}">
        <p14:creationId xmlns:p14="http://schemas.microsoft.com/office/powerpoint/2010/main" val="318676555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altLang="ar-SA" sz="3600" dirty="0">
                <a:solidFill>
                  <a:srgbClr val="3333CC"/>
                </a:solidFill>
                <a:latin typeface="Simplified Arabic" panose="02020603050405020304" pitchFamily="18" charset="-78"/>
                <a:cs typeface="Simplified Arabic" panose="02020603050405020304" pitchFamily="18" charset="-78"/>
              </a:rPr>
              <a:t>سلوك المساعدة في الثقافات الجمعية والثقافات </a:t>
            </a:r>
            <a:r>
              <a:rPr lang="ar-SA" altLang="ar-SA" sz="3600" dirty="0" smtClean="0">
                <a:solidFill>
                  <a:srgbClr val="3333CC"/>
                </a:solidFill>
                <a:latin typeface="Simplified Arabic" panose="02020603050405020304" pitchFamily="18" charset="-78"/>
                <a:cs typeface="Simplified Arabic" panose="02020603050405020304" pitchFamily="18" charset="-78"/>
              </a:rPr>
              <a:t>الفردانية</a:t>
            </a:r>
            <a:r>
              <a:rPr lang="ar-SA" altLang="ar-SA" sz="3600" dirty="0">
                <a:solidFill>
                  <a:srgbClr val="000000"/>
                </a:solidFill>
                <a:latin typeface="Simplified Arabic" panose="02020603050405020304" pitchFamily="18" charset="-78"/>
                <a:cs typeface="Simplified Arabic" panose="02020603050405020304" pitchFamily="18" charset="-78"/>
              </a:rPr>
              <a:t/>
            </a:r>
            <a:br>
              <a:rPr lang="ar-SA" altLang="ar-SA" sz="3600" dirty="0">
                <a:solidFill>
                  <a:srgbClr val="000000"/>
                </a:solidFill>
                <a:latin typeface="Simplified Arabic" panose="02020603050405020304" pitchFamily="18" charset="-78"/>
                <a:cs typeface="Simplified Arabic" panose="02020603050405020304" pitchFamily="18" charset="-78"/>
              </a:rPr>
            </a:br>
            <a:endParaRPr lang="ar-SA" sz="3600" dirty="0">
              <a:latin typeface="Simplified Arabic" panose="02020603050405020304" pitchFamily="18" charset="-78"/>
              <a:cs typeface="Simplified Arabic" panose="02020603050405020304" pitchFamily="18" charset="-78"/>
            </a:endParaRPr>
          </a:p>
        </p:txBody>
      </p:sp>
      <p:sp>
        <p:nvSpPr>
          <p:cNvPr id="3" name="عنصر نائب للمحتوى 2"/>
          <p:cNvSpPr>
            <a:spLocks noGrp="1"/>
          </p:cNvSpPr>
          <p:nvPr>
            <p:ph idx="1"/>
          </p:nvPr>
        </p:nvSpPr>
        <p:spPr/>
        <p:txBody>
          <a:bodyPr/>
          <a:lstStyle/>
          <a:p>
            <a:pPr marL="0" indent="0" algn="just">
              <a:lnSpc>
                <a:spcPct val="80000"/>
              </a:lnSpc>
              <a:buNone/>
            </a:pPr>
            <a:r>
              <a:rPr lang="ar-SA" altLang="ar-SA" dirty="0">
                <a:solidFill>
                  <a:srgbClr val="000000"/>
                </a:solidFill>
                <a:cs typeface="AL-Mohanad" pitchFamily="2" charset="-78"/>
              </a:rPr>
              <a:t>من أكثر الأبعاد النفسية الثقافية شيوعا في الدراسات النفسية الحديثة مفهوم الفردانية-الجمعية وعلاقته بالظواهر السلوكية. ويشير هذا المفهوم إلى اختلاف الثقافات في طبيعة ترابط الفرد-الجماعة. فالثقافات الفردانية تنمي مفهوما للفرد ككيان مستقل، يتصف بمستوى عال من الكفاية الذاتية والاعتماد الذاتي والوعي الذاتي والأهداف الذاتية والتعريف الذاتي للهوية، بينما تنمي الثقافات الجمعية مفهوما للشخص ككيان يرتبط بالجماعة من حيث الأهداف والمعايير وتعريف الذات.</a:t>
            </a:r>
          </a:p>
          <a:p>
            <a:pPr marL="0" indent="0" algn="just">
              <a:lnSpc>
                <a:spcPct val="80000"/>
              </a:lnSpc>
              <a:buNone/>
            </a:pPr>
            <a:r>
              <a:rPr lang="ar-SA" altLang="ar-SA" dirty="0">
                <a:solidFill>
                  <a:srgbClr val="000000"/>
                </a:solidFill>
                <a:cs typeface="AL-Mohanad" pitchFamily="2" charset="-78"/>
              </a:rPr>
              <a:t>وتشير خلاصة البحوث عبر الحضارية إلى أن سلوك المساعدة يحمل معان مختلفة في الثقافات المختلفة، واكتشاف هذه المعاني سيمكن من زيادة سلوك المساعدة بطرق مختلفة في الثقافات المختلفة. فاستخدام السلطة ورموزها والمعايير الجمعية والأهداف الجمعية في محاولات زيادة سلوك المساعدة قد تكون مؤثرة أكثر في الثقافات الجمعية</a:t>
            </a:r>
            <a:endParaRPr lang="ar-SA" dirty="0"/>
          </a:p>
        </p:txBody>
      </p:sp>
    </p:spTree>
    <p:extLst>
      <p:ext uri="{BB962C8B-B14F-4D97-AF65-F5344CB8AC3E}">
        <p14:creationId xmlns:p14="http://schemas.microsoft.com/office/powerpoint/2010/main" val="208835807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408954028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سلوك المساعدة كقيمة إنسانية</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أجمعت كل التعاليم السماوية على تقديم العون للمحتاجين, بل جعلته فرضاً في بعض الظروف.</a:t>
            </a:r>
          </a:p>
          <a:p>
            <a:r>
              <a:rPr lang="ar-SA" dirty="0" smtClean="0"/>
              <a:t>« كان الله في عون العبد ما دام العبد في عون أخيه»</a:t>
            </a:r>
          </a:p>
          <a:p>
            <a:r>
              <a:rPr lang="ar-SA" dirty="0" smtClean="0"/>
              <a:t>وهناك القصص في تراثنا التي تمجد أصحابها لتقديمهم العون والمساعدة للأخرين «جابر عثرات الكرام» </a:t>
            </a:r>
          </a:p>
          <a:p>
            <a:r>
              <a:rPr lang="ar-SA" dirty="0" smtClean="0"/>
              <a:t>- المساعدة من القيم السائدة في المجتمعات الإنسانية ففي كل ثقافة وينظر الناس إلى نظرة إيجابية في كل الأحوال وتتفق عليها كل المجتمعات, وإن المساعدة كمفهوم عام يمثل قيمة اجتماعية متعارف عليها.</a:t>
            </a:r>
            <a:endParaRPr lang="ar-SA" dirty="0"/>
          </a:p>
        </p:txBody>
      </p:sp>
    </p:spTree>
    <p:extLst>
      <p:ext uri="{BB962C8B-B14F-4D97-AF65-F5344CB8AC3E}">
        <p14:creationId xmlns:p14="http://schemas.microsoft.com/office/powerpoint/2010/main" val="140545934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المعايير والوراثة وسلوك المساعدة</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sz="2800" b="1" dirty="0" smtClean="0">
                <a:latin typeface="Simplified Arabic" panose="02020603050405020304" pitchFamily="18" charset="-78"/>
                <a:cs typeface="Simplified Arabic" panose="02020603050405020304" pitchFamily="18" charset="-78"/>
              </a:rPr>
              <a:t>1- المعايير وسلوك المساعدة: </a:t>
            </a:r>
            <a:r>
              <a:rPr lang="ar-SA" sz="2800" dirty="0" smtClean="0">
                <a:latin typeface="Simplified Arabic" panose="02020603050405020304" pitchFamily="18" charset="-78"/>
                <a:cs typeface="Simplified Arabic" panose="02020603050405020304" pitchFamily="18" charset="-78"/>
              </a:rPr>
              <a:t>يتعلم الأطفال في عمر مبكر وفي كل الثقافات معايير تتعلق بسلوك المساعدة وهي ثلاثة :</a:t>
            </a:r>
          </a:p>
          <a:p>
            <a:pPr marL="0" indent="0" algn="just">
              <a:lnSpc>
                <a:spcPct val="90000"/>
              </a:lnSpc>
              <a:buNone/>
            </a:pPr>
            <a:r>
              <a:rPr lang="ar-SA" altLang="ar-SA" sz="2800" u="sng" dirty="0">
                <a:solidFill>
                  <a:srgbClr val="CC3300"/>
                </a:solidFill>
                <a:latin typeface="Simplified Arabic" panose="02020603050405020304" pitchFamily="18" charset="-78"/>
                <a:cs typeface="Simplified Arabic" panose="02020603050405020304" pitchFamily="18" charset="-78"/>
              </a:rPr>
              <a:t>معيار التبادلية</a:t>
            </a:r>
            <a:r>
              <a:rPr lang="en-US" altLang="ar-SA" sz="2800" dirty="0">
                <a:solidFill>
                  <a:srgbClr val="000000"/>
                </a:solidFill>
                <a:latin typeface="Simplified Arabic" panose="02020603050405020304" pitchFamily="18" charset="-78"/>
                <a:cs typeface="Simplified Arabic" panose="02020603050405020304" pitchFamily="18" charset="-78"/>
              </a:rPr>
              <a:t>:</a:t>
            </a:r>
            <a:endParaRPr lang="ar-SA" altLang="ar-SA" sz="2800" dirty="0">
              <a:solidFill>
                <a:srgbClr val="000000"/>
              </a:solidFill>
              <a:latin typeface="Simplified Arabic" panose="02020603050405020304" pitchFamily="18" charset="-78"/>
              <a:cs typeface="Simplified Arabic" panose="02020603050405020304" pitchFamily="18" charset="-78"/>
            </a:endParaRPr>
          </a:p>
          <a:p>
            <a:pPr marL="0" indent="0" algn="just">
              <a:lnSpc>
                <a:spcPct val="90000"/>
              </a:lnSpc>
              <a:buNone/>
            </a:pPr>
            <a:r>
              <a:rPr lang="ar-SA" altLang="ar-SA" sz="2800" dirty="0">
                <a:solidFill>
                  <a:srgbClr val="000000"/>
                </a:solidFill>
                <a:latin typeface="Simplified Arabic" panose="02020603050405020304" pitchFamily="18" charset="-78"/>
                <a:cs typeface="Simplified Arabic" panose="02020603050405020304" pitchFamily="18" charset="-78"/>
              </a:rPr>
              <a:t>يشير إلى التوقعات التي لدى الأفراد عن ضرورة مساعدة من يساعدهم وإلحاق الضرر بمن يلحق بهم الضرر.</a:t>
            </a:r>
          </a:p>
          <a:p>
            <a:pPr marL="0" indent="0" algn="just">
              <a:lnSpc>
                <a:spcPct val="80000"/>
              </a:lnSpc>
              <a:buNone/>
            </a:pPr>
            <a:r>
              <a:rPr lang="ar-SA" altLang="ar-SA" sz="2800" u="sng" dirty="0">
                <a:solidFill>
                  <a:srgbClr val="CC3300"/>
                </a:solidFill>
                <a:latin typeface="Simplified Arabic" panose="02020603050405020304" pitchFamily="18" charset="-78"/>
                <a:cs typeface="Simplified Arabic" panose="02020603050405020304" pitchFamily="18" charset="-78"/>
              </a:rPr>
              <a:t>معيار المسئولية الاجتماعية</a:t>
            </a:r>
            <a:r>
              <a:rPr lang="en-US" altLang="ar-SA" sz="2800" dirty="0">
                <a:solidFill>
                  <a:srgbClr val="000000"/>
                </a:solidFill>
                <a:latin typeface="Simplified Arabic" panose="02020603050405020304" pitchFamily="18" charset="-78"/>
                <a:cs typeface="Simplified Arabic" panose="02020603050405020304" pitchFamily="18" charset="-78"/>
              </a:rPr>
              <a:t>:</a:t>
            </a:r>
            <a:endParaRPr lang="ar-SA" altLang="ar-SA" sz="2800" dirty="0">
              <a:solidFill>
                <a:srgbClr val="000000"/>
              </a:solidFill>
              <a:latin typeface="Simplified Arabic" panose="02020603050405020304" pitchFamily="18" charset="-78"/>
              <a:cs typeface="Simplified Arabic" panose="02020603050405020304" pitchFamily="18" charset="-78"/>
            </a:endParaRPr>
          </a:p>
          <a:p>
            <a:pPr marL="0" indent="0" algn="just">
              <a:lnSpc>
                <a:spcPct val="80000"/>
              </a:lnSpc>
              <a:buNone/>
            </a:pPr>
            <a:r>
              <a:rPr lang="ar-SA" altLang="ar-SA" sz="2800" dirty="0" err="1">
                <a:solidFill>
                  <a:srgbClr val="000000"/>
                </a:solidFill>
                <a:latin typeface="Simplified Arabic" panose="02020603050405020304" pitchFamily="18" charset="-78"/>
                <a:cs typeface="Simplified Arabic" panose="02020603050405020304" pitchFamily="18" charset="-78"/>
              </a:rPr>
              <a:t>يقررأن</a:t>
            </a:r>
            <a:r>
              <a:rPr lang="ar-SA" altLang="ar-SA" sz="2800" dirty="0">
                <a:solidFill>
                  <a:srgbClr val="000000"/>
                </a:solidFill>
                <a:latin typeface="Simplified Arabic" panose="02020603050405020304" pitchFamily="18" charset="-78"/>
                <a:cs typeface="Simplified Arabic" panose="02020603050405020304" pitchFamily="18" charset="-78"/>
              </a:rPr>
              <a:t> الفرد يجب أن يساعد الأفراد الذين يعتمدون عليه.</a:t>
            </a:r>
            <a:endParaRPr lang="en-US" altLang="ar-SA" sz="2800" dirty="0">
              <a:solidFill>
                <a:srgbClr val="000000"/>
              </a:solidFill>
              <a:latin typeface="Simplified Arabic" panose="02020603050405020304" pitchFamily="18" charset="-78"/>
              <a:cs typeface="Simplified Arabic" panose="02020603050405020304" pitchFamily="18" charset="-78"/>
            </a:endParaRPr>
          </a:p>
          <a:p>
            <a:pPr marL="0" indent="0" algn="just">
              <a:lnSpc>
                <a:spcPct val="80000"/>
              </a:lnSpc>
              <a:buNone/>
            </a:pPr>
            <a:r>
              <a:rPr lang="ar-SA" altLang="ar-SA" sz="2800" u="sng" dirty="0">
                <a:solidFill>
                  <a:srgbClr val="CC3300"/>
                </a:solidFill>
                <a:latin typeface="Simplified Arabic" panose="02020603050405020304" pitchFamily="18" charset="-78"/>
                <a:cs typeface="Simplified Arabic" panose="02020603050405020304" pitchFamily="18" charset="-78"/>
              </a:rPr>
              <a:t>معيار المساواة</a:t>
            </a:r>
            <a:r>
              <a:rPr lang="ar-SA" altLang="ar-SA" sz="2800" dirty="0">
                <a:solidFill>
                  <a:srgbClr val="000000"/>
                </a:solidFill>
                <a:latin typeface="Simplified Arabic" panose="02020603050405020304" pitchFamily="18" charset="-78"/>
                <a:cs typeface="Simplified Arabic" panose="02020603050405020304" pitchFamily="18" charset="-78"/>
              </a:rPr>
              <a:t>:</a:t>
            </a:r>
          </a:p>
          <a:p>
            <a:pPr marL="0" indent="0" algn="just">
              <a:lnSpc>
                <a:spcPct val="80000"/>
              </a:lnSpc>
              <a:buNone/>
            </a:pPr>
            <a:r>
              <a:rPr lang="ar-SA" altLang="ar-SA" sz="2800" dirty="0">
                <a:solidFill>
                  <a:srgbClr val="000000"/>
                </a:solidFill>
                <a:latin typeface="Simplified Arabic" panose="02020603050405020304" pitchFamily="18" charset="-78"/>
                <a:cs typeface="Simplified Arabic" panose="02020603050405020304" pitchFamily="18" charset="-78"/>
              </a:rPr>
              <a:t>الأفراد يجب أن يكافئوا على جهودهم وأن لا يتضرروا إلا إذا بررت أفعالهم ذلك، ويستند هذا المعيار الاعتقاد الشائع الذي أسماه </a:t>
            </a:r>
            <a:r>
              <a:rPr lang="ar-SA" altLang="ar-SA" sz="2800" dirty="0" err="1">
                <a:solidFill>
                  <a:srgbClr val="000000"/>
                </a:solidFill>
                <a:latin typeface="Simplified Arabic" panose="02020603050405020304" pitchFamily="18" charset="-78"/>
                <a:cs typeface="Simplified Arabic" panose="02020603050405020304" pitchFamily="18" charset="-78"/>
              </a:rPr>
              <a:t>ليرنر</a:t>
            </a:r>
            <a:r>
              <a:rPr lang="ar-SA" altLang="ar-SA" sz="2800" dirty="0">
                <a:solidFill>
                  <a:srgbClr val="000000"/>
                </a:solidFill>
                <a:latin typeface="Simplified Arabic" panose="02020603050405020304" pitchFamily="18" charset="-78"/>
                <a:cs typeface="Simplified Arabic" panose="02020603050405020304" pitchFamily="18" charset="-78"/>
              </a:rPr>
              <a:t> فرضية العالم العادل.</a:t>
            </a:r>
          </a:p>
          <a:p>
            <a:r>
              <a:rPr lang="ar-SA" sz="2600" b="1" dirty="0" smtClean="0"/>
              <a:t>وهو الاعتقاد بأن الأفراد يستحقون ما يحدث لهم, ويحدث لهم ما يستحقون,  وبناء على ذلك يمكن للفرد أن يقدم المساعدة إذا لاحظ أو تسبب في سلوك مضاد لهذا الاعتقاد, وقد يجعله يمتنع عن المساعدة إذا أعتقد أن ما يعانيه الأخر أمر يستحقه. </a:t>
            </a:r>
          </a:p>
          <a:p>
            <a:r>
              <a:rPr lang="ar-SA" sz="2600" b="1" dirty="0" smtClean="0"/>
              <a:t>- تكمن أهمية هذه المعايير في أنها تمثل إطار مرجعياً عاماً.</a:t>
            </a:r>
            <a:endParaRPr lang="ar-SA" sz="2600" b="1" dirty="0"/>
          </a:p>
        </p:txBody>
      </p:sp>
    </p:spTree>
    <p:extLst>
      <p:ext uri="{BB962C8B-B14F-4D97-AF65-F5344CB8AC3E}">
        <p14:creationId xmlns:p14="http://schemas.microsoft.com/office/powerpoint/2010/main" val="5343439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الجينات وسلوك المساعدة</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altLang="ar-SA" dirty="0">
                <a:solidFill>
                  <a:srgbClr val="000000"/>
                </a:solidFill>
                <a:cs typeface="AL-Mohanad" pitchFamily="2" charset="-78"/>
              </a:rPr>
              <a:t>الفكرة الرئيسة هي أن أي نشاط بشري هدفه زيادة فرص انتقال الجينات واستمرارها من جيل إلى آخر، وذلك لأن الجينات أساس بقاء النوع</a:t>
            </a:r>
            <a:r>
              <a:rPr lang="ar-SA" altLang="ar-SA" dirty="0" smtClean="0">
                <a:solidFill>
                  <a:srgbClr val="000000"/>
                </a:solidFill>
                <a:cs typeface="AL-Mohanad" pitchFamily="2" charset="-78"/>
              </a:rPr>
              <a:t>. فرعاية الأم والأب لصغارهما سلوك مدفوع بسبب التشابه الجيني بين الأبوين ونسلهما, وكلما ابتعدت الصلة الجينية قل احتمال صدور سلوك المساعدة بينهما.  ولكن عن مساعدة الحيوان؟</a:t>
            </a:r>
          </a:p>
          <a:p>
            <a:r>
              <a:rPr lang="ar-SA" altLang="ar-SA" dirty="0" smtClean="0">
                <a:solidFill>
                  <a:srgbClr val="000000"/>
                </a:solidFill>
                <a:cs typeface="AL-Mohanad" pitchFamily="2" charset="-78"/>
              </a:rPr>
              <a:t>وقد وجهت انتقادات عديدة لهذا التفسير :</a:t>
            </a:r>
          </a:p>
          <a:p>
            <a:r>
              <a:rPr lang="ar-SA" altLang="ar-SA" dirty="0" smtClean="0">
                <a:solidFill>
                  <a:srgbClr val="000000"/>
                </a:solidFill>
                <a:cs typeface="AL-Mohanad" pitchFamily="2" charset="-78"/>
              </a:rPr>
              <a:t>1- لا توجد أدلة تدعم هذه الفرضية وقد  تبين </a:t>
            </a:r>
            <a:r>
              <a:rPr lang="ar-SA" altLang="ar-SA" dirty="0">
                <a:solidFill>
                  <a:srgbClr val="000000"/>
                </a:solidFill>
                <a:cs typeface="AL-Mohanad" pitchFamily="2" charset="-78"/>
              </a:rPr>
              <a:t>أن سلوك المساعدة يمكن خفضه وزيادته بتوفير الظروف الملائمة لذلك</a:t>
            </a:r>
            <a:r>
              <a:rPr lang="ar-SA" altLang="ar-SA" dirty="0" smtClean="0">
                <a:solidFill>
                  <a:srgbClr val="000000"/>
                </a:solidFill>
                <a:cs typeface="AL-Mohanad" pitchFamily="2" charset="-78"/>
              </a:rPr>
              <a:t>.</a:t>
            </a:r>
          </a:p>
          <a:p>
            <a:r>
              <a:rPr lang="ar-SA" altLang="ar-SA" dirty="0" smtClean="0">
                <a:solidFill>
                  <a:srgbClr val="000000"/>
                </a:solidFill>
                <a:cs typeface="AL-Mohanad" pitchFamily="2" charset="-78"/>
              </a:rPr>
              <a:t>2-  </a:t>
            </a:r>
            <a:r>
              <a:rPr lang="ar-SA" altLang="ar-SA" dirty="0">
                <a:solidFill>
                  <a:srgbClr val="000000"/>
                </a:solidFill>
                <a:cs typeface="AL-Mohanad" pitchFamily="2" charset="-78"/>
              </a:rPr>
              <a:t>وقد بينت نظرية التعلم الاجتماعي أن البشر </a:t>
            </a:r>
            <a:r>
              <a:rPr lang="ar-SA" altLang="ar-SA" dirty="0" err="1">
                <a:solidFill>
                  <a:srgbClr val="000000"/>
                </a:solidFill>
                <a:cs typeface="AL-Mohanad" pitchFamily="2" charset="-78"/>
              </a:rPr>
              <a:t>مهيئون</a:t>
            </a:r>
            <a:r>
              <a:rPr lang="ar-SA" altLang="ar-SA" dirty="0">
                <a:solidFill>
                  <a:srgbClr val="000000"/>
                </a:solidFill>
                <a:cs typeface="AL-Mohanad" pitchFamily="2" charset="-78"/>
              </a:rPr>
              <a:t> للاكتساب والتعلم والتغير أكثر مما هم </a:t>
            </a:r>
            <a:r>
              <a:rPr lang="ar-SA" altLang="ar-SA" dirty="0" err="1">
                <a:solidFill>
                  <a:srgbClr val="000000"/>
                </a:solidFill>
                <a:cs typeface="AL-Mohanad" pitchFamily="2" charset="-78"/>
              </a:rPr>
              <a:t>مهيئون</a:t>
            </a:r>
            <a:r>
              <a:rPr lang="ar-SA" altLang="ar-SA" dirty="0">
                <a:solidFill>
                  <a:srgbClr val="000000"/>
                </a:solidFill>
                <a:cs typeface="AL-Mohanad" pitchFamily="2" charset="-78"/>
              </a:rPr>
              <a:t> للاستجابة بطرق محددة بيولوجيا. فسلوك البشر عبارة عن أفعال كلية هادفة وليس ردود أفعال </a:t>
            </a:r>
            <a:r>
              <a:rPr lang="ar-SA" altLang="ar-SA" dirty="0" smtClean="0">
                <a:solidFill>
                  <a:srgbClr val="000000"/>
                </a:solidFill>
                <a:cs typeface="AL-Mohanad" pitchFamily="2" charset="-78"/>
              </a:rPr>
              <a:t>جزئية</a:t>
            </a:r>
          </a:p>
          <a:p>
            <a:r>
              <a:rPr lang="ar-SA" dirty="0" smtClean="0">
                <a:solidFill>
                  <a:srgbClr val="000000"/>
                </a:solidFill>
                <a:cs typeface="AL-Mohanad" pitchFamily="2" charset="-78"/>
              </a:rPr>
              <a:t>3- لا بد من تحديد درجة القرابة الجينية بين الفرد وبين فرد أخر يحتاج إلى المساعدة</a:t>
            </a:r>
            <a:endParaRPr lang="ar-SA" dirty="0"/>
          </a:p>
        </p:txBody>
      </p:sp>
    </p:spTree>
    <p:extLst>
      <p:ext uri="{BB962C8B-B14F-4D97-AF65-F5344CB8AC3E}">
        <p14:creationId xmlns:p14="http://schemas.microsoft.com/office/powerpoint/2010/main" val="212017110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المساعدة كحدث سلوكي</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sz="2400" dirty="0" smtClean="0"/>
              <a:t>المساعدة كحدث سلوكي يختلف عن المساعدة كقيمة وعلينا أن نميز بين سلوك المساعدة والسلوك المتوافق اجتماعياً والإيثار.</a:t>
            </a:r>
          </a:p>
          <a:p>
            <a:r>
              <a:rPr lang="ar-SA" sz="2400" dirty="0" smtClean="0"/>
              <a:t>السلوك المتوافق اجتماعياً: </a:t>
            </a:r>
            <a:r>
              <a:rPr lang="ar-SA" altLang="ar-SA" sz="2400" dirty="0" smtClean="0">
                <a:solidFill>
                  <a:srgbClr val="000000"/>
                </a:solidFill>
              </a:rPr>
              <a:t>اهو </a:t>
            </a:r>
            <a:r>
              <a:rPr lang="ar-SA" altLang="ar-SA" sz="2400" dirty="0">
                <a:solidFill>
                  <a:srgbClr val="000000"/>
                </a:solidFill>
              </a:rPr>
              <a:t>أي سلوك يحمل قيمة إيجابية في مجتمع </a:t>
            </a:r>
            <a:r>
              <a:rPr lang="ar-SA" altLang="ar-SA" sz="2400" dirty="0" smtClean="0">
                <a:solidFill>
                  <a:srgbClr val="000000"/>
                </a:solidFill>
              </a:rPr>
              <a:t>ما, المحافظة على ممتلكات الغير, احترام حقوق الآخرين والتعاون والتبرع المعنوي والمادي, كلها أنماط من السلوك المتوافق اجتماعياً</a:t>
            </a:r>
          </a:p>
          <a:p>
            <a:r>
              <a:rPr lang="ar-SA" altLang="ar-SA" sz="2400" dirty="0" smtClean="0">
                <a:solidFill>
                  <a:srgbClr val="000000"/>
                </a:solidFill>
              </a:rPr>
              <a:t>وسلوك المساعدة: أحد أنواع السلوك المتوافق اجتماعياً, فكل سلوك مساعدة هو سلوك متوافق اجتماعياً , ولكن ليس كل سلوك متوافق سلوك مساعدة.</a:t>
            </a:r>
          </a:p>
          <a:p>
            <a:r>
              <a:rPr lang="ar-SA" altLang="ar-SA" sz="2400" dirty="0" smtClean="0">
                <a:solidFill>
                  <a:srgbClr val="000000"/>
                </a:solidFill>
              </a:rPr>
              <a:t>الفرق بين سلوك تقديم مال للمحتاج ولكن ضاعت, أو سقوط قطعة نقود منك وأخذها محتاج أي من السلوكين هو تقيم المساعدة؟</a:t>
            </a:r>
          </a:p>
          <a:p>
            <a:r>
              <a:rPr lang="ar-SA" altLang="ar-SA" sz="2400" dirty="0" smtClean="0">
                <a:solidFill>
                  <a:srgbClr val="000000"/>
                </a:solidFill>
              </a:rPr>
              <a:t>وأهم </a:t>
            </a:r>
            <a:r>
              <a:rPr lang="ar-SA" altLang="ar-SA" sz="2400" dirty="0">
                <a:solidFill>
                  <a:srgbClr val="000000"/>
                </a:solidFill>
              </a:rPr>
              <a:t>معيار موضوعي لتعريف سلوك المساعدة </a:t>
            </a:r>
            <a:r>
              <a:rPr lang="ar-SA" altLang="ar-SA" sz="2400" b="1" dirty="0">
                <a:solidFill>
                  <a:srgbClr val="000000"/>
                </a:solidFill>
              </a:rPr>
              <a:t>هو النية</a:t>
            </a:r>
            <a:r>
              <a:rPr lang="ar-SA" altLang="ar-SA" sz="2400" dirty="0">
                <a:solidFill>
                  <a:srgbClr val="000000"/>
                </a:solidFill>
              </a:rPr>
              <a:t>. ف</a:t>
            </a:r>
            <a:r>
              <a:rPr lang="ar-SA" altLang="ar-SA" sz="2400" u="sng" dirty="0">
                <a:solidFill>
                  <a:srgbClr val="000000"/>
                </a:solidFill>
              </a:rPr>
              <a:t>سلوك</a:t>
            </a:r>
            <a:r>
              <a:rPr lang="ar-SA" altLang="ar-SA" sz="2400" dirty="0">
                <a:solidFill>
                  <a:srgbClr val="000000"/>
                </a:solidFill>
              </a:rPr>
              <a:t> </a:t>
            </a:r>
            <a:r>
              <a:rPr lang="ar-SA" altLang="ar-SA" sz="2400" u="sng" dirty="0">
                <a:solidFill>
                  <a:srgbClr val="000000"/>
                </a:solidFill>
              </a:rPr>
              <a:t>المساعدة يُعَرَّف</a:t>
            </a:r>
            <a:r>
              <a:rPr lang="ar-SA" altLang="ar-SA" sz="2400" dirty="0">
                <a:solidFill>
                  <a:srgbClr val="000000"/>
                </a:solidFill>
              </a:rPr>
              <a:t> بأنه </a:t>
            </a:r>
            <a:r>
              <a:rPr lang="ar-SA" altLang="ar-SA" sz="2400" b="1" u="sng" dirty="0">
                <a:solidFill>
                  <a:srgbClr val="000000"/>
                </a:solidFill>
              </a:rPr>
              <a:t>فعل يهدف إلى إفادة أو نفع كائن آخر</a:t>
            </a:r>
            <a:r>
              <a:rPr lang="ar-SA" altLang="ar-SA" sz="2400" dirty="0" smtClean="0">
                <a:solidFill>
                  <a:srgbClr val="000000"/>
                </a:solidFill>
              </a:rPr>
              <a:t>.</a:t>
            </a:r>
          </a:p>
          <a:p>
            <a:r>
              <a:rPr lang="ar-SA" sz="2400" dirty="0" smtClean="0">
                <a:solidFill>
                  <a:srgbClr val="000000"/>
                </a:solidFill>
              </a:rPr>
              <a:t>الإيثار: ينظر أليه كأفعال تهدف إلى فائدة الكائنات أخرى, ولكن المساعدة الحقيقية لا تتضمن فائدة مادية أو معنوية لمن يقوم بها. </a:t>
            </a:r>
            <a:r>
              <a:rPr lang="ar-SA" sz="2400" dirty="0" smtClean="0">
                <a:solidFill>
                  <a:srgbClr val="000000"/>
                </a:solidFill>
              </a:rPr>
              <a:t>لكن مع ذلك هو يرتبط </a:t>
            </a:r>
            <a:r>
              <a:rPr lang="ar-SA" sz="2400" smtClean="0">
                <a:solidFill>
                  <a:srgbClr val="000000"/>
                </a:solidFill>
              </a:rPr>
              <a:t>بتقييم إيجابي.</a:t>
            </a:r>
            <a:endParaRPr lang="ar-SA" sz="2400" dirty="0"/>
          </a:p>
        </p:txBody>
      </p:sp>
    </p:spTree>
    <p:extLst>
      <p:ext uri="{BB962C8B-B14F-4D97-AF65-F5344CB8AC3E}">
        <p14:creationId xmlns:p14="http://schemas.microsoft.com/office/powerpoint/2010/main" val="4375609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تعلم المساعدة</a:t>
            </a:r>
            <a:endParaRPr lang="ar-SA" dirty="0"/>
          </a:p>
        </p:txBody>
      </p:sp>
      <p:sp>
        <p:nvSpPr>
          <p:cNvPr id="3" name="عنصر نائب للمحتوى 2"/>
          <p:cNvSpPr>
            <a:spLocks noGrp="1"/>
          </p:cNvSpPr>
          <p:nvPr>
            <p:ph idx="1"/>
          </p:nvPr>
        </p:nvSpPr>
        <p:spPr/>
        <p:txBody>
          <a:bodyPr/>
          <a:lstStyle/>
          <a:p>
            <a:pPr marL="0" indent="0" algn="just">
              <a:lnSpc>
                <a:spcPct val="90000"/>
              </a:lnSpc>
              <a:buNone/>
            </a:pPr>
            <a:r>
              <a:rPr lang="ar-SA" altLang="ar-SA" dirty="0">
                <a:solidFill>
                  <a:srgbClr val="000000"/>
                </a:solidFill>
                <a:cs typeface="AL-Mohanad" pitchFamily="2" charset="-78"/>
              </a:rPr>
              <a:t>قدمت نظرية التعلم الاجتماعي أشمل إطار نظري علمي لأصول سلوك المساعدة، والسلوك المتوافق اجتماعيا بعامة. فالفرد يتعلم من النماذج كيفية القيام بالسلوك، كما أنهم يذكرونه بالمعايير المرتبطة بهذا السلوك، ويشعرونه بقدرته على القيام به، ويتلقى من خلالهم معلومات عن نتائج السلوك الذي يقومون به. كل ذلك تتضمنه خبرات التعلم بالملاحظة (التعلم بالخبرة النائبة أو التعلم البديل).</a:t>
            </a:r>
          </a:p>
          <a:p>
            <a:pPr marL="0" indent="0" algn="just">
              <a:lnSpc>
                <a:spcPct val="90000"/>
              </a:lnSpc>
              <a:buNone/>
            </a:pPr>
            <a:r>
              <a:rPr lang="ar-SA" altLang="ar-SA" u="sng" dirty="0">
                <a:solidFill>
                  <a:srgbClr val="CC3300"/>
                </a:solidFill>
                <a:cs typeface="AL-Mohanad" pitchFamily="2" charset="-78"/>
              </a:rPr>
              <a:t>أثر سلوك الآخرين على قيام الفرد بالمساعدة</a:t>
            </a:r>
            <a:r>
              <a:rPr lang="ar-SA" altLang="ar-SA" u="sng" dirty="0">
                <a:solidFill>
                  <a:srgbClr val="000000"/>
                </a:solidFill>
                <a:cs typeface="AL-Mohanad" pitchFamily="2" charset="-78"/>
              </a:rPr>
              <a:t>:</a:t>
            </a:r>
            <a:endParaRPr lang="en-US" altLang="ar-SA" dirty="0">
              <a:solidFill>
                <a:srgbClr val="000000"/>
              </a:solidFill>
              <a:cs typeface="AL-Mohanad" pitchFamily="2" charset="-78"/>
            </a:endParaRPr>
          </a:p>
          <a:p>
            <a:pPr marL="0" indent="0" algn="just">
              <a:lnSpc>
                <a:spcPct val="90000"/>
              </a:lnSpc>
              <a:buNone/>
            </a:pPr>
            <a:r>
              <a:rPr lang="ar-SA" altLang="ar-SA" dirty="0">
                <a:solidFill>
                  <a:srgbClr val="000000"/>
                </a:solidFill>
                <a:cs typeface="AL-Mohanad" pitchFamily="2" charset="-78"/>
              </a:rPr>
              <a:t>وجدت إحدى الدراسات أن نسبة من قدموا المساعدة زادت بمقدار 50% عند من شاهدوا قيام نموذج بتقديم المساعدة مقارنة بمن لم يشاهدوا النموذج.</a:t>
            </a:r>
          </a:p>
          <a:p>
            <a:endParaRPr lang="ar-SA" dirty="0"/>
          </a:p>
        </p:txBody>
      </p:sp>
    </p:spTree>
    <p:extLst>
      <p:ext uri="{BB962C8B-B14F-4D97-AF65-F5344CB8AC3E}">
        <p14:creationId xmlns:p14="http://schemas.microsoft.com/office/powerpoint/2010/main" val="101798568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تعلم المساعدة</a:t>
            </a:r>
            <a:endParaRPr lang="ar-SA" dirty="0"/>
          </a:p>
        </p:txBody>
      </p:sp>
      <p:sp>
        <p:nvSpPr>
          <p:cNvPr id="3" name="عنصر نائب للمحتوى 2"/>
          <p:cNvSpPr>
            <a:spLocks noGrp="1"/>
          </p:cNvSpPr>
          <p:nvPr>
            <p:ph idx="1"/>
          </p:nvPr>
        </p:nvSpPr>
        <p:spPr/>
        <p:txBody>
          <a:bodyPr/>
          <a:lstStyle/>
          <a:p>
            <a:pPr marL="0" indent="0" algn="just">
              <a:lnSpc>
                <a:spcPct val="90000"/>
              </a:lnSpc>
              <a:buNone/>
            </a:pPr>
            <a:r>
              <a:rPr lang="ar-SA" altLang="ar-SA" u="sng" dirty="0">
                <a:solidFill>
                  <a:srgbClr val="CC3300"/>
                </a:solidFill>
                <a:cs typeface="AL-Mohanad" pitchFamily="2" charset="-78"/>
              </a:rPr>
              <a:t>تعلم المساعدة بملاحظة نتائجها على من يقومون بها</a:t>
            </a:r>
            <a:r>
              <a:rPr lang="ar-SA" altLang="ar-SA" u="sng" dirty="0">
                <a:solidFill>
                  <a:srgbClr val="000000"/>
                </a:solidFill>
                <a:cs typeface="AL-Mohanad" pitchFamily="2" charset="-78"/>
              </a:rPr>
              <a:t>:</a:t>
            </a:r>
            <a:endParaRPr lang="en-US" altLang="ar-SA" dirty="0">
              <a:solidFill>
                <a:srgbClr val="000000"/>
              </a:solidFill>
              <a:cs typeface="AL-Mohanad" pitchFamily="2" charset="-78"/>
            </a:endParaRPr>
          </a:p>
          <a:p>
            <a:pPr marL="0" indent="0" algn="just">
              <a:lnSpc>
                <a:spcPct val="90000"/>
              </a:lnSpc>
              <a:buNone/>
            </a:pPr>
            <a:r>
              <a:rPr lang="ar-SA" altLang="ar-SA" dirty="0">
                <a:solidFill>
                  <a:srgbClr val="000000"/>
                </a:solidFill>
                <a:cs typeface="AL-Mohanad" pitchFamily="2" charset="-78"/>
              </a:rPr>
              <a:t>تؤكد نظرية التعلم الاجتماعي على أهمية فهم وإدراك الفرد لنتائج سلوك النماذج عليه. فقد بينت إحدى الدراسات أن الأفراد يتأثرون بالمعلومات التي يتلقونها عن نتائج قيام الآخرين بالمساعدة. فملاحظة نتائج سلبية عن تقديم المساعدة يؤدي إلى خفض وتيرته، والعكس عند ملاحظة نتائج إيجابية، فقد أدت المكافأة إلى زيادة السلوك في </a:t>
            </a:r>
            <a:r>
              <a:rPr lang="ar-SA" altLang="ar-SA" dirty="0" smtClean="0">
                <a:solidFill>
                  <a:srgbClr val="000000"/>
                </a:solidFill>
                <a:cs typeface="AL-Mohanad" pitchFamily="2" charset="-78"/>
              </a:rPr>
              <a:t>الموقف.</a:t>
            </a:r>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67155"/>
            <a:ext cx="5652120" cy="2474457"/>
          </a:xfrm>
          <a:prstGeom prst="rect">
            <a:avLst/>
          </a:prstGeom>
        </p:spPr>
      </p:pic>
    </p:spTree>
    <p:extLst>
      <p:ext uri="{BB962C8B-B14F-4D97-AF65-F5344CB8AC3E}">
        <p14:creationId xmlns:p14="http://schemas.microsoft.com/office/powerpoint/2010/main" val="64444708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العمليات الذهنية في مواقف الطوارئ</a:t>
            </a:r>
            <a:endParaRPr lang="ar-SA" dirty="0"/>
          </a:p>
        </p:txBody>
      </p:sp>
      <p:sp>
        <p:nvSpPr>
          <p:cNvPr id="3" name="عنصر نائب للمحتوى 2"/>
          <p:cNvSpPr>
            <a:spLocks noGrp="1"/>
          </p:cNvSpPr>
          <p:nvPr>
            <p:ph idx="1"/>
          </p:nvPr>
        </p:nvSpPr>
        <p:spPr>
          <a:xfrm>
            <a:off x="467544" y="1628800"/>
            <a:ext cx="8229600" cy="4525963"/>
          </a:xfrm>
        </p:spPr>
        <p:txBody>
          <a:bodyPr>
            <a:normAutofit fontScale="85000" lnSpcReduction="20000"/>
          </a:bodyPr>
          <a:lstStyle/>
          <a:p>
            <a:pPr marL="0" indent="0" algn="just">
              <a:lnSpc>
                <a:spcPct val="90000"/>
              </a:lnSpc>
              <a:buNone/>
            </a:pPr>
            <a:r>
              <a:rPr lang="ar-SA" altLang="ar-SA" sz="2800" u="sng" dirty="0">
                <a:solidFill>
                  <a:srgbClr val="CC3300"/>
                </a:solidFill>
                <a:cs typeface="AL-Mohanad" pitchFamily="2" charset="-78"/>
              </a:rPr>
              <a:t>أثر المتفرج</a:t>
            </a:r>
            <a:r>
              <a:rPr lang="ar-SA" altLang="ar-SA" sz="2800" u="sng" dirty="0">
                <a:solidFill>
                  <a:srgbClr val="000000"/>
                </a:solidFill>
                <a:cs typeface="AL-Mohanad" pitchFamily="2" charset="-78"/>
              </a:rPr>
              <a:t>:</a:t>
            </a:r>
          </a:p>
          <a:p>
            <a:pPr marL="0" indent="0" algn="just">
              <a:lnSpc>
                <a:spcPct val="90000"/>
              </a:lnSpc>
              <a:buNone/>
            </a:pPr>
            <a:r>
              <a:rPr lang="ar-SA" altLang="ar-SA" sz="3300" dirty="0">
                <a:solidFill>
                  <a:srgbClr val="000000"/>
                </a:solidFill>
                <a:cs typeface="AL-Mohanad" pitchFamily="2" charset="-78"/>
              </a:rPr>
              <a:t>يشير أثر المتفرج إلى الأثر السلبي لحضور الآخرين على تقديم المساعدة.</a:t>
            </a:r>
          </a:p>
          <a:p>
            <a:pPr marL="0" indent="0" algn="just">
              <a:lnSpc>
                <a:spcPct val="90000"/>
              </a:lnSpc>
              <a:buNone/>
            </a:pPr>
            <a:endParaRPr lang="ar-SA" altLang="ar-SA" sz="3300" u="sng" dirty="0" smtClean="0">
              <a:solidFill>
                <a:srgbClr val="3333CC"/>
              </a:solidFill>
              <a:cs typeface="PT Simple Bold Ruled" pitchFamily="2" charset="-78"/>
            </a:endParaRPr>
          </a:p>
          <a:p>
            <a:pPr marL="0" indent="0" algn="just">
              <a:lnSpc>
                <a:spcPct val="90000"/>
              </a:lnSpc>
              <a:buNone/>
            </a:pPr>
            <a:r>
              <a:rPr lang="ar-SA" altLang="ar-SA" sz="2800" u="sng" dirty="0" smtClean="0">
                <a:solidFill>
                  <a:srgbClr val="3333CC"/>
                </a:solidFill>
                <a:cs typeface="PT Simple Bold Ruled" pitchFamily="2" charset="-78"/>
              </a:rPr>
              <a:t>الشروط </a:t>
            </a:r>
            <a:r>
              <a:rPr lang="ar-SA" altLang="ar-SA" sz="2800" u="sng" dirty="0">
                <a:solidFill>
                  <a:srgbClr val="3333CC"/>
                </a:solidFill>
                <a:cs typeface="PT Simple Bold Ruled" pitchFamily="2" charset="-78"/>
              </a:rPr>
              <a:t>النفسية لتقديم المساعدة في مواقف الطوارئ</a:t>
            </a:r>
            <a:r>
              <a:rPr lang="ar-SA" altLang="ar-SA" sz="2800" u="sng" dirty="0">
                <a:solidFill>
                  <a:srgbClr val="000000"/>
                </a:solidFill>
                <a:cs typeface="PT Simple Bold Ruled" pitchFamily="2" charset="-78"/>
              </a:rPr>
              <a:t>:</a:t>
            </a:r>
          </a:p>
          <a:p>
            <a:pPr marL="0" indent="0" algn="just">
              <a:lnSpc>
                <a:spcPct val="90000"/>
              </a:lnSpc>
              <a:buNone/>
            </a:pPr>
            <a:r>
              <a:rPr lang="ar-SA" altLang="ar-SA" dirty="0">
                <a:solidFill>
                  <a:srgbClr val="000000"/>
                </a:solidFill>
                <a:cs typeface="AL-Mohanad" pitchFamily="2" charset="-78"/>
              </a:rPr>
              <a:t>تتصف مواقف الطوارئ بخصائص تجعلها، من الناحية النفسية، تختلف عن غيرها من مواقف الحياة اليومية. ويلخص نموذج لاتين </a:t>
            </a:r>
            <a:r>
              <a:rPr lang="ar-SA" altLang="ar-SA" dirty="0" err="1">
                <a:solidFill>
                  <a:srgbClr val="000000"/>
                </a:solidFill>
                <a:cs typeface="AL-Mohanad" pitchFamily="2" charset="-78"/>
              </a:rPr>
              <a:t>ودارلي</a:t>
            </a:r>
            <a:r>
              <a:rPr lang="ar-SA" altLang="ar-SA" dirty="0">
                <a:solidFill>
                  <a:srgbClr val="000000"/>
                </a:solidFill>
                <a:cs typeface="AL-Mohanad" pitchFamily="2" charset="-78"/>
              </a:rPr>
              <a:t> الشروط النفسية لحدوث المساعدة في سلسلة من خمسة أحداث:</a:t>
            </a:r>
          </a:p>
          <a:p>
            <a:pPr marL="0" indent="0" algn="just">
              <a:lnSpc>
                <a:spcPct val="90000"/>
              </a:lnSpc>
              <a:buClr>
                <a:srgbClr val="CC3300"/>
              </a:buClr>
              <a:buFont typeface="Wingdings" pitchFamily="2" charset="2"/>
              <a:buAutoNum type="arabicPeriod"/>
            </a:pPr>
            <a:r>
              <a:rPr lang="ar-SA" altLang="ar-SA" dirty="0">
                <a:solidFill>
                  <a:srgbClr val="000000"/>
                </a:solidFill>
                <a:cs typeface="AL-Mohanad" pitchFamily="2" charset="-78"/>
              </a:rPr>
              <a:t>الانتباه للموقف؛</a:t>
            </a:r>
          </a:p>
          <a:p>
            <a:pPr marL="0" indent="0" algn="just">
              <a:lnSpc>
                <a:spcPct val="90000"/>
              </a:lnSpc>
              <a:buClr>
                <a:srgbClr val="CC3300"/>
              </a:buClr>
              <a:buFont typeface="Wingdings" pitchFamily="2" charset="2"/>
              <a:buAutoNum type="arabicPeriod"/>
            </a:pPr>
            <a:r>
              <a:rPr lang="ar-SA" altLang="ar-SA" dirty="0">
                <a:solidFill>
                  <a:srgbClr val="000000"/>
                </a:solidFill>
                <a:cs typeface="AL-Mohanad" pitchFamily="2" charset="-78"/>
              </a:rPr>
              <a:t>تفسير الموقف على أنه موقف طوارئ يتطلب المساعدة؛</a:t>
            </a:r>
          </a:p>
          <a:p>
            <a:pPr marL="0" indent="0" algn="just">
              <a:lnSpc>
                <a:spcPct val="90000"/>
              </a:lnSpc>
              <a:buClr>
                <a:srgbClr val="CC3300"/>
              </a:buClr>
              <a:buFont typeface="Wingdings" pitchFamily="2" charset="2"/>
              <a:buAutoNum type="arabicPeriod"/>
            </a:pPr>
            <a:r>
              <a:rPr lang="ar-SA" altLang="ar-SA" dirty="0">
                <a:solidFill>
                  <a:srgbClr val="000000"/>
                </a:solidFill>
                <a:cs typeface="AL-Mohanad" pitchFamily="2" charset="-78"/>
              </a:rPr>
              <a:t>الشعور بمسئولية التدخل أو المساعدة؛</a:t>
            </a:r>
          </a:p>
          <a:p>
            <a:pPr marL="0" indent="0" algn="just">
              <a:lnSpc>
                <a:spcPct val="90000"/>
              </a:lnSpc>
              <a:buClr>
                <a:srgbClr val="CC3300"/>
              </a:buClr>
              <a:buFont typeface="Wingdings" pitchFamily="2" charset="2"/>
              <a:buAutoNum type="arabicPeriod"/>
            </a:pPr>
            <a:r>
              <a:rPr lang="ar-SA" altLang="ar-SA" dirty="0">
                <a:solidFill>
                  <a:srgbClr val="000000"/>
                </a:solidFill>
                <a:cs typeface="AL-Mohanad" pitchFamily="2" charset="-78"/>
              </a:rPr>
              <a:t>الاعتقاد بالقدرة والمعرفة اللازمتين لتقديم المساعدة في هذا الموقف؛</a:t>
            </a:r>
          </a:p>
          <a:p>
            <a:pPr marL="0" indent="0" algn="just">
              <a:lnSpc>
                <a:spcPct val="90000"/>
              </a:lnSpc>
              <a:buClr>
                <a:srgbClr val="CC3300"/>
              </a:buClr>
              <a:buFont typeface="Wingdings" pitchFamily="2" charset="2"/>
              <a:buAutoNum type="arabicPeriod"/>
            </a:pPr>
            <a:r>
              <a:rPr lang="ar-SA" altLang="ar-SA" dirty="0">
                <a:solidFill>
                  <a:srgbClr val="000000"/>
                </a:solidFill>
                <a:cs typeface="AL-Mohanad" pitchFamily="2" charset="-78"/>
              </a:rPr>
              <a:t>اتخاذ قرار المساعدة، وذلك يعتمد على ثقة الفرد ودافعيته.</a:t>
            </a:r>
          </a:p>
          <a:p>
            <a:endParaRPr lang="ar-SA" dirty="0"/>
          </a:p>
        </p:txBody>
      </p:sp>
    </p:spTree>
    <p:extLst>
      <p:ext uri="{BB962C8B-B14F-4D97-AF65-F5344CB8AC3E}">
        <p14:creationId xmlns:p14="http://schemas.microsoft.com/office/powerpoint/2010/main" val="201354306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2405</Words>
  <Application>Microsoft Office PowerPoint</Application>
  <PresentationFormat>عرض على الشاشة (3:4)‏</PresentationFormat>
  <Paragraphs>96</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نسق Office</vt:lpstr>
      <vt:lpstr>سلوك المساعدة</vt:lpstr>
      <vt:lpstr>سلوك المساعدة طبيعته وأصوله</vt:lpstr>
      <vt:lpstr>سلوك المساعدة كقيمة إنسانية</vt:lpstr>
      <vt:lpstr>المعايير والوراثة وسلوك المساعدة</vt:lpstr>
      <vt:lpstr>الجينات وسلوك المساعدة</vt:lpstr>
      <vt:lpstr>المساعدة كحدث سلوكي</vt:lpstr>
      <vt:lpstr>تعلم المساعدة</vt:lpstr>
      <vt:lpstr>تعلم المساعدة</vt:lpstr>
      <vt:lpstr>العمليات الذهنية في مواقف الطوارئ</vt:lpstr>
      <vt:lpstr>العمليات الذهنية في مواقف الطوارئ</vt:lpstr>
      <vt:lpstr>العمليات الذهنية في مواقف الطوارئ</vt:lpstr>
      <vt:lpstr>العمليات الذهنية في مواقف الطوارئ</vt:lpstr>
      <vt:lpstr>العزو وأثره على سلوك المساعدة</vt:lpstr>
      <vt:lpstr>أثر العزو على سلوك المساعدة: </vt:lpstr>
      <vt:lpstr>حياة المدينة والغمر المعلوماتي وسلوك المساعدة</vt:lpstr>
      <vt:lpstr>حياة المدينة والغمر المعلوماتي وسلوك المساعدة</vt:lpstr>
      <vt:lpstr>تفاعل العمليات العاطفية والذهنية في المساعدة</vt:lpstr>
      <vt:lpstr>تأثر المزاج على المساعدة: </vt:lpstr>
      <vt:lpstr>تأثر المزاج على المساعدة: </vt:lpstr>
      <vt:lpstr>تأثر المزاج على المساعدة: </vt:lpstr>
      <vt:lpstr>سلوك المساعدة في الثقافات الجمعية والثقافات الفردانية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سلوك المساعدة</dc:title>
  <dc:creator>asus</dc:creator>
  <cp:lastModifiedBy>Win 7</cp:lastModifiedBy>
  <cp:revision>23</cp:revision>
  <dcterms:created xsi:type="dcterms:W3CDTF">2013-12-08T19:40:00Z</dcterms:created>
  <dcterms:modified xsi:type="dcterms:W3CDTF">2014-12-15T06:35:03Z</dcterms:modified>
</cp:coreProperties>
</file>