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6AA8D6DB-1C25-4CED-9B2D-1AF06CFED9F6}">
          <p14:sldIdLst>
            <p14:sldId id="256"/>
            <p14:sldId id="257"/>
            <p14:sldId id="258"/>
          </p14:sldIdLst>
        </p14:section>
        <p14:section name="مقطع بدون عنوان" id="{87C1A9E7-E956-4BCD-9301-07B5A08109CC}">
          <p14:sldIdLst>
            <p14:sldId id="259"/>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322010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119322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178190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420745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255977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39A91B5-7C07-4BE6-A854-DB2FB43F58CF}" type="datetimeFigureOut">
              <a:rPr lang="ar-SA" smtClean="0"/>
              <a:t>08/03/40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35060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39A91B5-7C07-4BE6-A854-DB2FB43F58CF}" type="datetimeFigureOut">
              <a:rPr lang="ar-SA" smtClean="0"/>
              <a:t>08/03/40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192435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39A91B5-7C07-4BE6-A854-DB2FB43F58CF}" type="datetimeFigureOut">
              <a:rPr lang="ar-SA" smtClean="0"/>
              <a:t>08/03/40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341587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9A91B5-7C07-4BE6-A854-DB2FB43F58CF}" type="datetimeFigureOut">
              <a:rPr lang="ar-SA" smtClean="0"/>
              <a:t>08/03/40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418954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A91B5-7C07-4BE6-A854-DB2FB43F58CF}" type="datetimeFigureOut">
              <a:rPr lang="ar-SA" smtClean="0"/>
              <a:t>08/03/40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43545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A91B5-7C07-4BE6-A854-DB2FB43F58CF}" type="datetimeFigureOut">
              <a:rPr lang="ar-SA" smtClean="0"/>
              <a:t>08/03/40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ED5C63-963C-4FDC-BB3B-E256EFEB25D0}" type="slidenum">
              <a:rPr lang="ar-SA" smtClean="0"/>
              <a:t>‹#›</a:t>
            </a:fld>
            <a:endParaRPr lang="ar-SA"/>
          </a:p>
        </p:txBody>
      </p:sp>
    </p:spTree>
    <p:extLst>
      <p:ext uri="{BB962C8B-B14F-4D97-AF65-F5344CB8AC3E}">
        <p14:creationId xmlns:p14="http://schemas.microsoft.com/office/powerpoint/2010/main" val="119355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9A91B5-7C07-4BE6-A854-DB2FB43F58CF}" type="datetimeFigureOut">
              <a:rPr lang="ar-SA" smtClean="0"/>
              <a:t>08/03/40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ED5C63-963C-4FDC-BB3B-E256EFEB25D0}" type="slidenum">
              <a:rPr lang="ar-SA" smtClean="0"/>
              <a:t>‹#›</a:t>
            </a:fld>
            <a:endParaRPr lang="ar-SA"/>
          </a:p>
        </p:txBody>
      </p:sp>
    </p:spTree>
    <p:extLst>
      <p:ext uri="{BB962C8B-B14F-4D97-AF65-F5344CB8AC3E}">
        <p14:creationId xmlns:p14="http://schemas.microsoft.com/office/powerpoint/2010/main" val="412359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latin typeface="Traditional Arabic" panose="02020603050405020304" pitchFamily="18" charset="-78"/>
                <a:cs typeface="Traditional Arabic" panose="02020603050405020304" pitchFamily="18" charset="-78"/>
              </a:rPr>
              <a:t>صلاة العيدين</a:t>
            </a:r>
            <a:endParaRPr lang="ar-SA" dirty="0">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70564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latin typeface="Traditional Arabic" panose="02020603050405020304" pitchFamily="18" charset="-78"/>
                <a:cs typeface="Traditional Arabic" panose="02020603050405020304" pitchFamily="18" charset="-78"/>
              </a:rPr>
              <a:t>إلا المعتكف ففي ثياب اعتكافه</a:t>
            </a:r>
          </a:p>
        </p:txBody>
      </p:sp>
      <p:sp>
        <p:nvSpPr>
          <p:cNvPr id="3" name="عنصر نائب للمحتوى 2"/>
          <p:cNvSpPr>
            <a:spLocks noGrp="1"/>
          </p:cNvSpPr>
          <p:nvPr>
            <p:ph idx="1"/>
          </p:nvPr>
        </p:nvSpPr>
        <p:spPr/>
        <p:txBody>
          <a:bodyPr>
            <a:normAutofit lnSpcReduction="10000"/>
          </a:bodyPr>
          <a:lstStyle/>
          <a:p>
            <a:pPr algn="just"/>
            <a:r>
              <a:rPr lang="ar-SA" dirty="0" smtClean="0">
                <a:latin typeface="Traditional Arabic" panose="02020603050405020304" pitchFamily="18" charset="-78"/>
                <a:cs typeface="Traditional Arabic" panose="02020603050405020304" pitchFamily="18" charset="-78"/>
              </a:rPr>
              <a:t>الشرح الممتع</a:t>
            </a:r>
          </a:p>
          <a:p>
            <a:pPr algn="just"/>
            <a:r>
              <a:rPr lang="ar-SA" dirty="0" smtClean="0">
                <a:latin typeface="Traditional Arabic" panose="02020603050405020304" pitchFamily="18" charset="-78"/>
                <a:cs typeface="Traditional Arabic" panose="02020603050405020304" pitchFamily="18" charset="-78"/>
              </a:rPr>
              <a:t>إلا المعتكف ففي ثياب اعتكافه» أي: ينبغي أن يخرج المعتكف في ثياب اعتكافه، ولو كانت غير نظيفة، [قالوا]: لأن هذه الثياب أثر عبادة فينبغي أن يبقى أثر العبادة عليه، كما يشرع في دم الشهيد أن يبقى عليه؛ لأنه أثر عبادة، ولكن هذا القول في غاية الضعف أثراً ونظراً.</a:t>
            </a:r>
          </a:p>
          <a:p>
            <a:pPr algn="just"/>
            <a:r>
              <a:rPr lang="ar-SA" dirty="0" smtClean="0">
                <a:latin typeface="Traditional Arabic" panose="02020603050405020304" pitchFamily="18" charset="-78"/>
                <a:cs typeface="Traditional Arabic" panose="02020603050405020304" pitchFamily="18" charset="-78"/>
              </a:rPr>
              <a:t>أما الأثر: فإن النبي صلّى الله عليه وسلّم كان يعتكف، ومع ذلك يلبس أحسن الثياب (1)، فهذا القول مخالف للسنّة.</a:t>
            </a:r>
          </a:p>
          <a:p>
            <a:pPr algn="just"/>
            <a:r>
              <a:rPr lang="ar-SA" dirty="0" smtClean="0">
                <a:latin typeface="Traditional Arabic" panose="02020603050405020304" pitchFamily="18" charset="-78"/>
                <a:cs typeface="Traditional Arabic" panose="02020603050405020304" pitchFamily="18" charset="-78"/>
              </a:rPr>
              <a:t>وأما النظر: فلأن توسخ ثياب المعتكف ليس من أثر اعتكافه، ولكن من طول بقائها عليه؛ ولهذا لو لبس ثوباً نظيفاً ليلة العيد، أو في آخر يوم من رمضان ما أثر، ولا يصح قياسه على دم الشهيد؛ لأن الشهيد يأتي يوم القيامة، وجرحه يثعب دماً، اللون لون الدم، والريح ريح المسك.</a:t>
            </a:r>
          </a:p>
          <a:p>
            <a:pPr algn="just"/>
            <a:r>
              <a:rPr lang="ar-SA" dirty="0" smtClean="0">
                <a:latin typeface="Traditional Arabic" panose="02020603050405020304" pitchFamily="18" charset="-78"/>
                <a:cs typeface="Traditional Arabic" panose="02020603050405020304" pitchFamily="18" charset="-78"/>
              </a:rPr>
              <a:t>فالصحيح أن المعتكف كغيره يخرج إلى صلاة العيد </a:t>
            </a:r>
            <a:r>
              <a:rPr lang="ar-SA" dirty="0" err="1" smtClean="0">
                <a:latin typeface="Traditional Arabic" panose="02020603050405020304" pitchFamily="18" charset="-78"/>
                <a:cs typeface="Traditional Arabic" panose="02020603050405020304" pitchFamily="18" charset="-78"/>
              </a:rPr>
              <a:t>متنظّفاً</a:t>
            </a:r>
            <a:r>
              <a:rPr lang="ar-SA" dirty="0" smtClean="0">
                <a:latin typeface="Traditional Arabic" panose="02020603050405020304" pitchFamily="18" charset="-78"/>
                <a:cs typeface="Traditional Arabic" panose="02020603050405020304" pitchFamily="18" charset="-78"/>
              </a:rPr>
              <a:t> لابساً أحسن ثيابه.</a:t>
            </a:r>
          </a:p>
          <a:p>
            <a:endParaRPr lang="ar-SA" dirty="0"/>
          </a:p>
        </p:txBody>
      </p:sp>
    </p:spTree>
    <p:extLst>
      <p:ext uri="{BB962C8B-B14F-4D97-AF65-F5344CB8AC3E}">
        <p14:creationId xmlns:p14="http://schemas.microsoft.com/office/powerpoint/2010/main" val="3052906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stretch>
            <a:fillRect/>
          </a:stretch>
        </p:blipFill>
        <p:spPr>
          <a:xfrm>
            <a:off x="2463800" y="2159000"/>
            <a:ext cx="7645399" cy="2925654"/>
          </a:xfrm>
          <a:prstGeom prst="rect">
            <a:avLst/>
          </a:prstGeom>
        </p:spPr>
      </p:pic>
    </p:spTree>
    <p:extLst>
      <p:ext uri="{BB962C8B-B14F-4D97-AF65-F5344CB8AC3E}">
        <p14:creationId xmlns:p14="http://schemas.microsoft.com/office/powerpoint/2010/main" val="408241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يتناوله الإمام في خطبة عيد الفطر (يوضح لهم أحكام زكاة الفطر)</a:t>
            </a:r>
            <a:endPar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dirty="0" smtClean="0">
                <a:latin typeface="Traditional Arabic" panose="02020603050405020304" pitchFamily="18" charset="-78"/>
                <a:cs typeface="Traditional Arabic" panose="02020603050405020304" pitchFamily="18" charset="-78"/>
              </a:rPr>
              <a:t>الشرح الممتع</a:t>
            </a:r>
          </a:p>
          <a:p>
            <a:r>
              <a:rPr lang="ar-SA" dirty="0" smtClean="0">
                <a:latin typeface="Traditional Arabic" panose="02020603050405020304" pitchFamily="18" charset="-78"/>
                <a:cs typeface="Traditional Arabic" panose="02020603050405020304" pitchFamily="18" charset="-78"/>
              </a:rPr>
              <a:t>هكذا ذكر المؤلف أنه يبيّن زكاة الفطر في خطبة العيد، ولكن الصواب أنه يبين ذلك في خطبة آخر جمعة من رمضان، ويبين في خطبة العيد حكم تأخير صدقة الفطر عن صلاة العيد، وفي الحديث عن ابن عباس في السنن: «من أداها قبل الصلاة فهي زكاة مقبولة، ومن أداها بعدها فهي صدقة من الصدقات»</a:t>
            </a:r>
          </a:p>
          <a:p>
            <a:endParaRPr lang="ar-SA" dirty="0"/>
          </a:p>
        </p:txBody>
      </p:sp>
    </p:spTree>
    <p:extLst>
      <p:ext uri="{BB962C8B-B14F-4D97-AF65-F5344CB8AC3E}">
        <p14:creationId xmlns:p14="http://schemas.microsoft.com/office/powerpoint/2010/main" val="276114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
            <a:r>
              <a:rPr lang="ar-SA" dirty="0" smtClean="0">
                <a:latin typeface="Traditional Arabic" panose="02020603050405020304" pitchFamily="18" charset="-78"/>
                <a:cs typeface="Traditional Arabic" panose="02020603050405020304" pitchFamily="18" charset="-78"/>
              </a:rPr>
              <a:t>والصحيح في هذه المسألة: أن التكبير المطلق في عيد الأضحى ينتهي بغروب الشمس من آخر يوم من أيام التشريق، وعلى هذا فيكون فيه مطلق ومقيد من فجر يوم عرفة إلى غروب الشمس من آخر يوم من أيام التشريق، والدليل على ذلك:</a:t>
            </a:r>
          </a:p>
          <a:p>
            <a:pPr algn="just"/>
            <a:r>
              <a:rPr lang="ar-SA" dirty="0" smtClean="0">
                <a:latin typeface="Traditional Arabic" panose="02020603050405020304" pitchFamily="18" charset="-78"/>
                <a:cs typeface="Traditional Arabic" panose="02020603050405020304" pitchFamily="18" charset="-78"/>
              </a:rPr>
              <a:t>1 ـ قوله تعالى: {وَاذْكُرُوا اللَّهَ فِي أَيَّامٍ مَعْدُودَاتٍ} [البقرة: 203] والأيام المعدودات هي أيام التشريق.</a:t>
            </a:r>
          </a:p>
          <a:p>
            <a:pPr algn="just"/>
            <a:r>
              <a:rPr lang="ar-SA" dirty="0" smtClean="0">
                <a:latin typeface="Traditional Arabic" panose="02020603050405020304" pitchFamily="18" charset="-78"/>
                <a:cs typeface="Traditional Arabic" panose="02020603050405020304" pitchFamily="18" charset="-78"/>
              </a:rPr>
              <a:t>2 ـ قول الرسول صلّى الله عليه وسلّم: «أيام التشريق أيام أكل وشرب وذكر لله» (1)، ولم يقيده بأدبار الصلوات بل قال: «وذكر لله» فأطلق.</a:t>
            </a:r>
          </a:p>
          <a:p>
            <a:pPr algn="just"/>
            <a:r>
              <a:rPr lang="ar-SA" dirty="0" smtClean="0">
                <a:latin typeface="Traditional Arabic" panose="02020603050405020304" pitchFamily="18" charset="-78"/>
                <a:cs typeface="Traditional Arabic" panose="02020603050405020304" pitchFamily="18" charset="-78"/>
              </a:rPr>
              <a:t>3 ـ أن عمر ـ رضي الله عنه ـ كان يكبّر في منى بقبته فيكبّر الناس بتكبيره حتى ترتج منى تكبيراً، وكان ابن عمر يكبّر </a:t>
            </a:r>
            <a:r>
              <a:rPr lang="ar-SA" dirty="0" err="1" smtClean="0">
                <a:latin typeface="Traditional Arabic" panose="02020603050405020304" pitchFamily="18" charset="-78"/>
                <a:cs typeface="Traditional Arabic" panose="02020603050405020304" pitchFamily="18" charset="-78"/>
              </a:rPr>
              <a:t>بمنى</a:t>
            </a:r>
            <a:r>
              <a:rPr lang="ar-SA" dirty="0" smtClean="0">
                <a:latin typeface="Traditional Arabic" panose="02020603050405020304" pitchFamily="18" charset="-78"/>
                <a:cs typeface="Traditional Arabic" panose="02020603050405020304" pitchFamily="18" charset="-78"/>
              </a:rPr>
              <a:t> تلك الأيام (2).</a:t>
            </a:r>
          </a:p>
          <a:p>
            <a:pPr algn="just"/>
            <a:r>
              <a:rPr lang="ar-SA" b="1" u="sng" dirty="0" smtClean="0">
                <a:latin typeface="Traditional Arabic" panose="02020603050405020304" pitchFamily="18" charset="-78"/>
                <a:cs typeface="Traditional Arabic" panose="02020603050405020304" pitchFamily="18" charset="-78"/>
              </a:rPr>
              <a:t>فالصواب أن أيام التشريق ويوم النحر فيها ذكر مطلق، كما أن فيها ذكراً مقيداً.</a:t>
            </a:r>
          </a:p>
          <a:p>
            <a:pPr algn="just"/>
            <a:r>
              <a:rPr lang="ar-SA" dirty="0" smtClean="0">
                <a:latin typeface="Traditional Arabic" panose="02020603050405020304" pitchFamily="18" charset="-78"/>
                <a:cs typeface="Traditional Arabic" panose="02020603050405020304" pitchFamily="18" charset="-78"/>
              </a:rPr>
              <a:t>وعلى هذا فالتكبير ينقسم إلى قسمين فقط:</a:t>
            </a:r>
          </a:p>
          <a:p>
            <a:pPr algn="just"/>
            <a:r>
              <a:rPr lang="ar-SA" dirty="0" smtClean="0">
                <a:latin typeface="Traditional Arabic" panose="02020603050405020304" pitchFamily="18" charset="-78"/>
                <a:cs typeface="Traditional Arabic" panose="02020603050405020304" pitchFamily="18" charset="-78"/>
              </a:rPr>
              <a:t>1 ـ مطلق.</a:t>
            </a:r>
          </a:p>
          <a:p>
            <a:pPr algn="just"/>
            <a:r>
              <a:rPr lang="ar-SA" dirty="0" smtClean="0">
                <a:latin typeface="Traditional Arabic" panose="02020603050405020304" pitchFamily="18" charset="-78"/>
                <a:cs typeface="Traditional Arabic" panose="02020603050405020304" pitchFamily="18" charset="-78"/>
              </a:rPr>
              <a:t>2 ـ مطلق ومقيد.</a:t>
            </a:r>
          </a:p>
          <a:p>
            <a:pPr algn="just"/>
            <a:r>
              <a:rPr lang="ar-SA" dirty="0" smtClean="0">
                <a:latin typeface="Traditional Arabic" panose="02020603050405020304" pitchFamily="18" charset="-78"/>
                <a:cs typeface="Traditional Arabic" panose="02020603050405020304" pitchFamily="18" charset="-78"/>
              </a:rPr>
              <a:t>فالمطلق: ليلة عيد الفطر، وعشر ذي الحجة إلى فجر يوم عرفة.</a:t>
            </a:r>
          </a:p>
          <a:p>
            <a:pPr algn="just"/>
            <a:r>
              <a:rPr lang="ar-SA" dirty="0" smtClean="0">
                <a:latin typeface="Traditional Arabic" panose="02020603050405020304" pitchFamily="18" charset="-78"/>
                <a:cs typeface="Traditional Arabic" panose="02020603050405020304" pitchFamily="18" charset="-78"/>
              </a:rPr>
              <a:t>والمطلق والمقيد: من فجر يوم عرفة إلى غروب الشمس من آخر يوم من أيام التشريق.</a:t>
            </a:r>
          </a:p>
          <a:p>
            <a:endParaRPr lang="ar-SA" dirty="0"/>
          </a:p>
        </p:txBody>
      </p:sp>
    </p:spTree>
    <p:extLst>
      <p:ext uri="{BB962C8B-B14F-4D97-AF65-F5344CB8AC3E}">
        <p14:creationId xmlns:p14="http://schemas.microsoft.com/office/powerpoint/2010/main" val="329652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صفة التكبير</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والمسألة ليس فيها نص يفصل بين المتنازعين من أهل العلم، وإذا كان كذلك فالأمر فيه سعة، إن شئت فكبر شفعاً، وإن شئت فكبر وتراً، وإن شئت وتراً في الأولى وشفعاً في الثانية.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4580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ابحثي في حكم اجتماع يوم الجمعة مع يوم العيد؟</a:t>
            </a:r>
          </a:p>
          <a:p>
            <a:pPr algn="ctr"/>
            <a:r>
              <a:rPr lang="ar-SA" dirty="0" smtClean="0">
                <a:latin typeface="Traditional Arabic" panose="02020603050405020304" pitchFamily="18" charset="-78"/>
                <a:cs typeface="Traditional Arabic" panose="02020603050405020304" pitchFamily="18" charset="-78"/>
              </a:rPr>
              <a:t>بالنسبة للإمام والمأموم</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655958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491</Words>
  <Application>Microsoft Office PowerPoint</Application>
  <PresentationFormat>ملء الشاشة</PresentationFormat>
  <Paragraphs>24</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Calibri Light</vt:lpstr>
      <vt:lpstr>Times New Roman</vt:lpstr>
      <vt:lpstr>Traditional Arabic</vt:lpstr>
      <vt:lpstr>نسق Office</vt:lpstr>
      <vt:lpstr>صلاة العيدين</vt:lpstr>
      <vt:lpstr>إلا المعتكف ففي ثياب اعتكافه</vt:lpstr>
      <vt:lpstr>عرض تقديمي في PowerPoint</vt:lpstr>
      <vt:lpstr>ما يتناوله الإمام في خطبة عيد الفطر (يوضح لهم أحكام زكاة الفطر)</vt:lpstr>
      <vt:lpstr>عرض تقديمي في PowerPoint</vt:lpstr>
      <vt:lpstr>صفة التكبير</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صلاة العيدين</dc:title>
  <dc:creator>A A</dc:creator>
  <cp:lastModifiedBy>A A</cp:lastModifiedBy>
  <cp:revision>4</cp:revision>
  <dcterms:created xsi:type="dcterms:W3CDTF">2018-11-13T11:11:13Z</dcterms:created>
  <dcterms:modified xsi:type="dcterms:W3CDTF">2018-11-16T16:25:07Z</dcterms:modified>
</cp:coreProperties>
</file>