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300" r:id="rId3"/>
    <p:sldId id="272" r:id="rId4"/>
    <p:sldId id="297" r:id="rId5"/>
    <p:sldId id="257" r:id="rId6"/>
    <p:sldId id="258" r:id="rId7"/>
    <p:sldId id="274" r:id="rId8"/>
    <p:sldId id="301" r:id="rId9"/>
    <p:sldId id="275" r:id="rId10"/>
    <p:sldId id="290" r:id="rId11"/>
    <p:sldId id="259" r:id="rId12"/>
    <p:sldId id="276" r:id="rId13"/>
    <p:sldId id="260" r:id="rId14"/>
    <p:sldId id="306" r:id="rId15"/>
    <p:sldId id="277" r:id="rId16"/>
    <p:sldId id="261" r:id="rId17"/>
    <p:sldId id="262" r:id="rId18"/>
    <p:sldId id="263" r:id="rId19"/>
    <p:sldId id="264" r:id="rId20"/>
    <p:sldId id="278" r:id="rId21"/>
    <p:sldId id="279" r:id="rId22"/>
    <p:sldId id="302" r:id="rId23"/>
    <p:sldId id="266" r:id="rId24"/>
    <p:sldId id="267" r:id="rId25"/>
    <p:sldId id="282" r:id="rId26"/>
    <p:sldId id="268" r:id="rId27"/>
    <p:sldId id="283" r:id="rId28"/>
    <p:sldId id="284" r:id="rId29"/>
    <p:sldId id="286" r:id="rId30"/>
    <p:sldId id="269" r:id="rId31"/>
    <p:sldId id="303" r:id="rId32"/>
    <p:sldId id="270" r:id="rId33"/>
    <p:sldId id="287" r:id="rId34"/>
    <p:sldId id="271" r:id="rId35"/>
    <p:sldId id="288" r:id="rId36"/>
    <p:sldId id="289" r:id="rId37"/>
    <p:sldId id="305" r:id="rId38"/>
    <p:sldId id="308" r:id="rId39"/>
    <p:sldId id="304" r:id="rId40"/>
    <p:sldId id="307" r:id="rId41"/>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5" d="100"/>
          <a:sy n="75" d="100"/>
        </p:scale>
        <p:origin x="54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FD2964E5-F89B-45B0-B3EB-D87F7211700F}" type="datetimeFigureOut">
              <a:rPr lang="ar-SA" smtClean="0"/>
              <a:t>25/01/40</a:t>
            </a:fld>
            <a:endParaRPr lang="ar-SA"/>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ar-SA"/>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FFEEFC57-17DF-4EFB-AD27-0706433FE10C}" type="slidenum">
              <a:rPr lang="ar-SA" smtClean="0"/>
              <a:t>‹#›</a:t>
            </a:fld>
            <a:endParaRPr lang="ar-SA"/>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1686811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2964E5-F89B-45B0-B3EB-D87F7211700F}" type="datetimeFigureOut">
              <a:rPr lang="ar-SA" smtClean="0"/>
              <a:t>25/01/40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FEEFC57-17DF-4EFB-AD27-0706433FE10C}" type="slidenum">
              <a:rPr lang="ar-SA" smtClean="0"/>
              <a:t>‹#›</a:t>
            </a:fld>
            <a:endParaRPr lang="ar-SA"/>
          </a:p>
        </p:txBody>
      </p:sp>
    </p:spTree>
    <p:extLst>
      <p:ext uri="{BB962C8B-B14F-4D97-AF65-F5344CB8AC3E}">
        <p14:creationId xmlns:p14="http://schemas.microsoft.com/office/powerpoint/2010/main" val="2041587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2964E5-F89B-45B0-B3EB-D87F7211700F}" type="datetimeFigureOut">
              <a:rPr lang="ar-SA" smtClean="0"/>
              <a:t>25/01/40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FEEFC57-17DF-4EFB-AD27-0706433FE10C}" type="slidenum">
              <a:rPr lang="ar-SA" smtClean="0"/>
              <a:t>‹#›</a:t>
            </a:fld>
            <a:endParaRPr lang="ar-SA"/>
          </a:p>
        </p:txBody>
      </p:sp>
    </p:spTree>
    <p:extLst>
      <p:ext uri="{BB962C8B-B14F-4D97-AF65-F5344CB8AC3E}">
        <p14:creationId xmlns:p14="http://schemas.microsoft.com/office/powerpoint/2010/main" val="1603176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2964E5-F89B-45B0-B3EB-D87F7211700F}" type="datetimeFigureOut">
              <a:rPr lang="ar-SA" smtClean="0"/>
              <a:t>25/01/40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FEEFC57-17DF-4EFB-AD27-0706433FE10C}" type="slidenum">
              <a:rPr lang="ar-SA" smtClean="0"/>
              <a:t>‹#›</a:t>
            </a:fld>
            <a:endParaRPr lang="ar-SA"/>
          </a:p>
        </p:txBody>
      </p:sp>
    </p:spTree>
    <p:extLst>
      <p:ext uri="{BB962C8B-B14F-4D97-AF65-F5344CB8AC3E}">
        <p14:creationId xmlns:p14="http://schemas.microsoft.com/office/powerpoint/2010/main" val="3259106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FD2964E5-F89B-45B0-B3EB-D87F7211700F}" type="datetimeFigureOut">
              <a:rPr lang="ar-SA" smtClean="0"/>
              <a:t>25/01/40</a:t>
            </a:fld>
            <a:endParaRPr lang="ar-SA"/>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ar-SA"/>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FFEEFC57-17DF-4EFB-AD27-0706433FE10C}" type="slidenum">
              <a:rPr lang="ar-SA" smtClean="0"/>
              <a:t>‹#›</a:t>
            </a:fld>
            <a:endParaRPr lang="ar-SA"/>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418744900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FD2964E5-F89B-45B0-B3EB-D87F7211700F}" type="datetimeFigureOut">
              <a:rPr lang="ar-SA" smtClean="0"/>
              <a:t>25/01/40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FEEFC57-17DF-4EFB-AD27-0706433FE10C}" type="slidenum">
              <a:rPr lang="ar-SA" smtClean="0"/>
              <a:t>‹#›</a:t>
            </a:fld>
            <a:endParaRPr lang="ar-SA"/>
          </a:p>
        </p:txBody>
      </p:sp>
    </p:spTree>
    <p:extLst>
      <p:ext uri="{BB962C8B-B14F-4D97-AF65-F5344CB8AC3E}">
        <p14:creationId xmlns:p14="http://schemas.microsoft.com/office/powerpoint/2010/main" val="200221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D2964E5-F89B-45B0-B3EB-D87F7211700F}" type="datetimeFigureOut">
              <a:rPr lang="ar-SA" smtClean="0"/>
              <a:t>25/01/40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FFEEFC57-17DF-4EFB-AD27-0706433FE10C}" type="slidenum">
              <a:rPr lang="ar-SA" smtClean="0"/>
              <a:t>‹#›</a:t>
            </a:fld>
            <a:endParaRPr lang="ar-SA"/>
          </a:p>
        </p:txBody>
      </p:sp>
    </p:spTree>
    <p:extLst>
      <p:ext uri="{BB962C8B-B14F-4D97-AF65-F5344CB8AC3E}">
        <p14:creationId xmlns:p14="http://schemas.microsoft.com/office/powerpoint/2010/main" val="3464296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D2964E5-F89B-45B0-B3EB-D87F7211700F}" type="datetimeFigureOut">
              <a:rPr lang="ar-SA" smtClean="0"/>
              <a:t>25/01/40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FFEEFC57-17DF-4EFB-AD27-0706433FE10C}" type="slidenum">
              <a:rPr lang="ar-SA" smtClean="0"/>
              <a:t>‹#›</a:t>
            </a:fld>
            <a:endParaRPr lang="ar-SA"/>
          </a:p>
        </p:txBody>
      </p:sp>
    </p:spTree>
    <p:extLst>
      <p:ext uri="{BB962C8B-B14F-4D97-AF65-F5344CB8AC3E}">
        <p14:creationId xmlns:p14="http://schemas.microsoft.com/office/powerpoint/2010/main" val="3892108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2964E5-F89B-45B0-B3EB-D87F7211700F}" type="datetimeFigureOut">
              <a:rPr lang="ar-SA" smtClean="0"/>
              <a:t>25/01/40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FFEEFC57-17DF-4EFB-AD27-0706433FE10C}" type="slidenum">
              <a:rPr lang="ar-SA" smtClean="0"/>
              <a:t>‹#›</a:t>
            </a:fld>
            <a:endParaRPr lang="ar-SA"/>
          </a:p>
        </p:txBody>
      </p:sp>
    </p:spTree>
    <p:extLst>
      <p:ext uri="{BB962C8B-B14F-4D97-AF65-F5344CB8AC3E}">
        <p14:creationId xmlns:p14="http://schemas.microsoft.com/office/powerpoint/2010/main" val="3961849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D2964E5-F89B-45B0-B3EB-D87F7211700F}" type="datetimeFigureOut">
              <a:rPr lang="ar-SA" smtClean="0"/>
              <a:t>25/01/40</a:t>
            </a:fld>
            <a:endParaRPr lang="ar-SA"/>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ar-SA"/>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FFEEFC57-17DF-4EFB-AD27-0706433FE10C}" type="slidenum">
              <a:rPr lang="ar-SA" smtClean="0"/>
              <a:t>‹#›</a:t>
            </a:fld>
            <a:endParaRPr lang="ar-SA"/>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24846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D2964E5-F89B-45B0-B3EB-D87F7211700F}" type="datetimeFigureOut">
              <a:rPr lang="ar-SA" smtClean="0"/>
              <a:t>25/01/40</a:t>
            </a:fld>
            <a:endParaRPr lang="ar-SA"/>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ar-SA"/>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FFEEFC57-17DF-4EFB-AD27-0706433FE10C}" type="slidenum">
              <a:rPr lang="ar-SA" smtClean="0"/>
              <a:t>‹#›</a:t>
            </a:fld>
            <a:endParaRPr lang="ar-SA"/>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27240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r">
              <a:defRPr sz="1200" baseline="0">
                <a:solidFill>
                  <a:schemeClr val="tx2"/>
                </a:solidFill>
              </a:defRPr>
            </a:lvl1pPr>
          </a:lstStyle>
          <a:p>
            <a:fld id="{FD2964E5-F89B-45B0-B3EB-D87F7211700F}" type="datetimeFigureOut">
              <a:rPr lang="ar-SA" smtClean="0"/>
              <a:t>25/01/40</a:t>
            </a:fld>
            <a:endParaRPr lang="ar-SA"/>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r">
              <a:defRPr sz="1200" baseline="0">
                <a:solidFill>
                  <a:schemeClr val="tx2"/>
                </a:solidFill>
              </a:defRPr>
            </a:lvl1pPr>
          </a:lstStyle>
          <a:p>
            <a:endParaRPr lang="ar-SA"/>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FFEEFC57-17DF-4EFB-AD27-0706433FE10C}" type="slidenum">
              <a:rPr lang="ar-SA" smtClean="0"/>
              <a:t>‹#›</a:t>
            </a:fld>
            <a:endParaRPr lang="ar-SA"/>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717070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914400" rtl="1"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latin typeface="Traditional Arabic" panose="02020603050405020304" pitchFamily="18" charset="-78"/>
                <a:cs typeface="Traditional Arabic" panose="02020603050405020304" pitchFamily="18" charset="-78"/>
              </a:rPr>
              <a:t>صلاة التطوع</a:t>
            </a:r>
            <a:endParaRPr lang="ar-SA" dirty="0">
              <a:latin typeface="Traditional Arabic" panose="02020603050405020304" pitchFamily="18" charset="-78"/>
              <a:cs typeface="Traditional Arabic" panose="02020603050405020304" pitchFamily="18" charset="-78"/>
            </a:endParaRPr>
          </a:p>
        </p:txBody>
      </p:sp>
      <p:sp>
        <p:nvSpPr>
          <p:cNvPr id="3" name="عنوان فرعي 2"/>
          <p:cNvSpPr>
            <a:spLocks noGrp="1"/>
          </p:cNvSpPr>
          <p:nvPr>
            <p:ph type="subTitle" idx="1"/>
          </p:nvPr>
        </p:nvSpPr>
        <p:spPr/>
        <p:txBody>
          <a:bodyPr/>
          <a:lstStyle/>
          <a:p>
            <a:endParaRPr lang="ar-SA" dirty="0"/>
          </a:p>
        </p:txBody>
      </p:sp>
    </p:spTree>
    <p:extLst>
      <p:ext uri="{BB962C8B-B14F-4D97-AF65-F5344CB8AC3E}">
        <p14:creationId xmlns:p14="http://schemas.microsoft.com/office/powerpoint/2010/main" val="20296015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44556" y="1081586"/>
            <a:ext cx="9601200" cy="1485900"/>
          </a:xfrm>
        </p:spPr>
        <p:txBody>
          <a:bodyPr>
            <a:noAutofit/>
          </a:bodyPr>
          <a:lstStyle/>
          <a:p>
            <a:r>
              <a:rPr lang="ar-SA" sz="3600" dirty="0" smtClean="0">
                <a:latin typeface="Traditional Arabic" panose="02020603050405020304" pitchFamily="18" charset="-78"/>
                <a:cs typeface="Traditional Arabic" panose="02020603050405020304" pitchFamily="18" charset="-78"/>
              </a:rPr>
              <a:t>متى يقنت الإنسان؟</a:t>
            </a:r>
            <a:br>
              <a:rPr lang="ar-SA" sz="3600" dirty="0" smtClean="0">
                <a:latin typeface="Traditional Arabic" panose="02020603050405020304" pitchFamily="18" charset="-78"/>
                <a:cs typeface="Traditional Arabic" panose="02020603050405020304" pitchFamily="18" charset="-78"/>
              </a:rPr>
            </a:br>
            <a:r>
              <a:rPr lang="ar-SA" sz="3600" dirty="0" smtClean="0">
                <a:latin typeface="Traditional Arabic" panose="02020603050405020304" pitchFamily="18" charset="-78"/>
                <a:cs typeface="Traditional Arabic" panose="02020603050405020304" pitchFamily="18" charset="-78"/>
              </a:rPr>
              <a:t>الأمر في ذلك واسع فيجوز قبل الركوع وبعده في الركعة الأخيرة </a:t>
            </a:r>
            <a:br>
              <a:rPr lang="ar-SA" sz="3600" dirty="0" smtClean="0">
                <a:latin typeface="Traditional Arabic" panose="02020603050405020304" pitchFamily="18" charset="-78"/>
                <a:cs typeface="Traditional Arabic" panose="02020603050405020304" pitchFamily="18" charset="-78"/>
              </a:rPr>
            </a:br>
            <a:r>
              <a:rPr lang="ar-SA" sz="3600" dirty="0" smtClean="0">
                <a:latin typeface="Traditional Arabic" panose="02020603050405020304" pitchFamily="18" charset="-78"/>
                <a:cs typeface="Traditional Arabic" panose="02020603050405020304" pitchFamily="18" charset="-78"/>
              </a:rPr>
              <a:t>لكن القنوت بعد الركوع أكثر في الأحاديث النبوية فيكون هذا من باب السنة فتارة يقنت قبل الركوع وتارة </a:t>
            </a:r>
            <a:r>
              <a:rPr lang="ar-SA" sz="3600" dirty="0" smtClean="0">
                <a:latin typeface="Traditional Arabic" panose="02020603050405020304" pitchFamily="18" charset="-78"/>
                <a:cs typeface="Traditional Arabic" panose="02020603050405020304" pitchFamily="18" charset="-78"/>
              </a:rPr>
              <a:t>بعده</a:t>
            </a:r>
            <a:br>
              <a:rPr lang="ar-SA" sz="3600" dirty="0" smtClean="0">
                <a:latin typeface="Traditional Arabic" panose="02020603050405020304" pitchFamily="18" charset="-78"/>
                <a:cs typeface="Traditional Arabic" panose="02020603050405020304" pitchFamily="18" charset="-78"/>
              </a:rPr>
            </a:br>
            <a:r>
              <a:rPr lang="ar-SA" sz="3600" dirty="0" smtClean="0">
                <a:latin typeface="Traditional Arabic" panose="02020603050405020304" pitchFamily="18" charset="-78"/>
                <a:cs typeface="Traditional Arabic" panose="02020603050405020304" pitchFamily="18" charset="-78"/>
              </a:rPr>
              <a:t>ومن أراد القنوت قبل الركوع فيستحب له أن يكبر قبل البدء بالقنوت وهو قول الجمهور </a:t>
            </a:r>
            <a:r>
              <a:rPr lang="ar-SA" sz="1800" dirty="0" smtClean="0">
                <a:latin typeface="Traditional Arabic" panose="02020603050405020304" pitchFamily="18" charset="-78"/>
                <a:cs typeface="Traditional Arabic" panose="02020603050405020304" pitchFamily="18" charset="-78"/>
              </a:rPr>
              <a:t>(تسهيل الفقه)</a:t>
            </a:r>
            <a:r>
              <a:rPr lang="ar-SA" sz="3600" dirty="0" smtClean="0">
                <a:latin typeface="Traditional Arabic" panose="02020603050405020304" pitchFamily="18" charset="-78"/>
                <a:cs typeface="Traditional Arabic" panose="02020603050405020304" pitchFamily="18" charset="-78"/>
              </a:rPr>
              <a:t/>
            </a:r>
            <a:br>
              <a:rPr lang="ar-SA" sz="3600" dirty="0" smtClean="0">
                <a:latin typeface="Traditional Arabic" panose="02020603050405020304" pitchFamily="18" charset="-78"/>
                <a:cs typeface="Traditional Arabic" panose="02020603050405020304" pitchFamily="18" charset="-78"/>
              </a:rPr>
            </a:br>
            <a:r>
              <a:rPr lang="ar-SA" sz="3600" dirty="0">
                <a:latin typeface="Traditional Arabic" panose="02020603050405020304" pitchFamily="18" charset="-78"/>
                <a:cs typeface="Traditional Arabic" panose="02020603050405020304" pitchFamily="18" charset="-78"/>
              </a:rPr>
              <a:t/>
            </a:r>
            <a:br>
              <a:rPr lang="ar-SA" sz="3600" dirty="0">
                <a:latin typeface="Traditional Arabic" panose="02020603050405020304" pitchFamily="18" charset="-78"/>
                <a:cs typeface="Traditional Arabic" panose="02020603050405020304" pitchFamily="18" charset="-78"/>
              </a:rPr>
            </a:br>
            <a:r>
              <a:rPr lang="ar-SA" sz="3600" dirty="0" smtClean="0">
                <a:latin typeface="Traditional Arabic" panose="02020603050405020304" pitchFamily="18" charset="-78"/>
                <a:cs typeface="Traditional Arabic" panose="02020603050405020304" pitchFamily="18" charset="-78"/>
              </a:rPr>
              <a:t>يبدأ الدعاء بحمد الله تعالى والثناء عليه ثم يصلي على النبي صلى الله عليه وسلم ثم يدعو لأن هذا أقرب للإجابة  </a:t>
            </a:r>
            <a:r>
              <a:rPr lang="ar-SA" sz="1600" dirty="0" smtClean="0">
                <a:latin typeface="Traditional Arabic" panose="02020603050405020304" pitchFamily="18" charset="-78"/>
                <a:cs typeface="Traditional Arabic" panose="02020603050405020304" pitchFamily="18" charset="-78"/>
              </a:rPr>
              <a:t>(الفريح)</a:t>
            </a:r>
            <a:endParaRPr lang="ar-SA" sz="16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038533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71600" y="240632"/>
            <a:ext cx="10551695" cy="974557"/>
          </a:xfrm>
        </p:spPr>
        <p:txBody>
          <a:bodyPr>
            <a:normAutofit fontScale="90000"/>
          </a:bodyPr>
          <a:lstStyle/>
          <a:p>
            <a:pPr algn="ctr"/>
            <a:r>
              <a:rPr lang="ar-SA" sz="3600" dirty="0" smtClean="0">
                <a:solidFill>
                  <a:srgbClr val="FF0000"/>
                </a:solidFill>
                <a:latin typeface="Traditional Arabic" panose="02020603050405020304" pitchFamily="18" charset="-78"/>
                <a:cs typeface="Traditional Arabic" panose="02020603050405020304" pitchFamily="18" charset="-78"/>
              </a:rPr>
              <a:t>ويكره قنوته في غير الوتر </a:t>
            </a:r>
            <a:r>
              <a:rPr lang="ar-SA" sz="3600" b="1" u="sng" dirty="0" smtClean="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إلا</a:t>
            </a:r>
            <a:r>
              <a:rPr lang="ar-SA" sz="3600" dirty="0" smtClean="0">
                <a:solidFill>
                  <a:srgbClr val="FF0000"/>
                </a:solidFill>
                <a:latin typeface="Traditional Arabic" panose="02020603050405020304" pitchFamily="18" charset="-78"/>
                <a:cs typeface="Traditional Arabic" panose="02020603050405020304" pitchFamily="18" charset="-78"/>
              </a:rPr>
              <a:t> أن تنزل بالمسلمين </a:t>
            </a:r>
            <a:r>
              <a:rPr lang="ar-SA" sz="3600" b="1" u="sng" dirty="0" smtClean="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نازلة </a:t>
            </a:r>
            <a:r>
              <a:rPr lang="ar-SA" sz="3600" dirty="0" smtClean="0">
                <a:solidFill>
                  <a:srgbClr val="FF0000"/>
                </a:solidFill>
                <a:latin typeface="Traditional Arabic" panose="02020603050405020304" pitchFamily="18" charset="-78"/>
                <a:cs typeface="Traditional Arabic" panose="02020603050405020304" pitchFamily="18" charset="-78"/>
              </a:rPr>
              <a:t>غير الطاعون فيقنت الإمام في الفرائض</a:t>
            </a:r>
            <a:endParaRPr lang="ar-SA" sz="3600"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a:xfrm>
            <a:off x="1371600" y="1118937"/>
            <a:ext cx="10455442" cy="5450305"/>
          </a:xfrm>
        </p:spPr>
        <p:txBody>
          <a:bodyPr>
            <a:normAutofit fontScale="92500" lnSpcReduction="20000"/>
          </a:bodyPr>
          <a:lstStyle/>
          <a:p>
            <a:r>
              <a:rPr lang="ar-SA" sz="2800"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قوله «في </a:t>
            </a:r>
            <a:r>
              <a:rPr lang="ar-SA" sz="2800"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غير الوتر» </a:t>
            </a:r>
            <a:r>
              <a:rPr lang="ar-SA" sz="2800" dirty="0">
                <a:latin typeface="Traditional Arabic" panose="02020603050405020304" pitchFamily="18" charset="-78"/>
                <a:cs typeface="Traditional Arabic" panose="02020603050405020304" pitchFamily="18" charset="-78"/>
              </a:rPr>
              <a:t>يشمَلُ القُنُوت في الفرائضِ، والرَّواتبِ، وفي النَّوافل الأُخرى، فكلُّها لا يَقْنُتُ فيها مهما كان الأمرُ؛ وذلك لأنَّ القُنُوتَ دُعاءٌ خاصٌّ في مكانٍ خاصٍّ في عبادةٍ خاصَّةٍ، وهذه الخصوصيات الثلاث تحتاج إلى دليل، أي: أنها لا تدخل في عموم استحباب الدُّعاء، </a:t>
            </a:r>
            <a:r>
              <a:rPr lang="ar-SA" sz="1500" dirty="0" smtClean="0">
                <a:latin typeface="Traditional Arabic" panose="02020603050405020304" pitchFamily="18" charset="-78"/>
                <a:cs typeface="Traditional Arabic" panose="02020603050405020304" pitchFamily="18" charset="-78"/>
              </a:rPr>
              <a:t>الشرح الممتع</a:t>
            </a:r>
          </a:p>
          <a:p>
            <a:r>
              <a:rPr lang="ar-SA" sz="2800" b="1" u="sng" dirty="0" smtClean="0">
                <a:latin typeface="Traditional Arabic" panose="02020603050405020304" pitchFamily="18" charset="-78"/>
                <a:cs typeface="Traditional Arabic" panose="02020603050405020304" pitchFamily="18" charset="-78"/>
              </a:rPr>
              <a:t>النازلة التي يقنت لها </a:t>
            </a:r>
            <a:r>
              <a:rPr lang="ar-SA" sz="2800" dirty="0" smtClean="0">
                <a:latin typeface="Traditional Arabic" panose="02020603050405020304" pitchFamily="18" charset="-78"/>
                <a:cs typeface="Traditional Arabic" panose="02020603050405020304" pitchFamily="18" charset="-78"/>
              </a:rPr>
              <a:t>هي النازلة الشديدة أما النازلة التي تكون على أفراد الناس فهذه لا يقنت لها، لأنا لو قلنا بالقنوت في النوازل التي تصيب أفراد الناس لكنا نقنت في كل وقت. </a:t>
            </a:r>
            <a:r>
              <a:rPr lang="ar-SA" sz="1500" dirty="0" smtClean="0">
                <a:latin typeface="Traditional Arabic" panose="02020603050405020304" pitchFamily="18" charset="-78"/>
                <a:cs typeface="Traditional Arabic" panose="02020603050405020304" pitchFamily="18" charset="-78"/>
              </a:rPr>
              <a:t>(شرح </a:t>
            </a:r>
            <a:r>
              <a:rPr lang="ar-SA" sz="1500" dirty="0" err="1" smtClean="0">
                <a:latin typeface="Traditional Arabic" panose="02020603050405020304" pitchFamily="18" charset="-78"/>
                <a:cs typeface="Traditional Arabic" panose="02020603050405020304" pitchFamily="18" charset="-78"/>
              </a:rPr>
              <a:t>الصقير</a:t>
            </a:r>
            <a:r>
              <a:rPr lang="ar-SA" sz="1500" dirty="0" smtClean="0">
                <a:latin typeface="Traditional Arabic" panose="02020603050405020304" pitchFamily="18" charset="-78"/>
                <a:cs typeface="Traditional Arabic" panose="02020603050405020304" pitchFamily="18" charset="-78"/>
              </a:rPr>
              <a:t>)</a:t>
            </a:r>
            <a:endParaRPr lang="ar-SA" sz="1500" dirty="0">
              <a:latin typeface="Traditional Arabic" panose="02020603050405020304" pitchFamily="18" charset="-78"/>
              <a:cs typeface="Traditional Arabic" panose="02020603050405020304" pitchFamily="18" charset="-78"/>
            </a:endParaRPr>
          </a:p>
          <a:p>
            <a:r>
              <a:rPr lang="ar-SA" sz="2800" dirty="0" smtClean="0">
                <a:latin typeface="Traditional Arabic" panose="02020603050405020304" pitchFamily="18" charset="-78"/>
                <a:cs typeface="Traditional Arabic" panose="02020603050405020304" pitchFamily="18" charset="-78"/>
              </a:rPr>
              <a:t>وقوله</a:t>
            </a:r>
            <a:r>
              <a:rPr lang="ar-SA" sz="2800" dirty="0">
                <a:latin typeface="Traditional Arabic" panose="02020603050405020304" pitchFamily="18" charset="-78"/>
                <a:cs typeface="Traditional Arabic" panose="02020603050405020304" pitchFamily="18" charset="-78"/>
              </a:rPr>
              <a:t>: «يقنتُ الإمامُ في الفرائض» ليس المراد أنْ يدعو بدعاء القُنُوتِ الذي عَلَّمه الرَّسولُ صلّى الله عليه وسلّم الحَسَن (1)، بل يقنتُ بدُعاءٍ مناسبٍ للنَّازلة التي نزلت، ولهذا كان الرَّسول صلّى الله عليه وسلّم يدعو في هذا القُنُوتِ بما يناسب النَّازلة، ولا يدعو فيقول: «اللَّهُمَّ اهْدِني فيمن هَديت» كما يفعله بعضُ العامَّة، ولم يَرِدْ عن الرَّسول صلّى الله عليه وسلّم أبداً لا في حديث صحيح ولا ضعيف أنه كان يقول: «اللهم اهْدِني فِيمَنْ هَدَيت» في الفرائض، إنما يدعو بالدُّعاء المناسب لتلك النَّازلة، فمرَّةً دعا صلّى الله عليه وسلّم لقوم مِن المستضعفين أنْ ينجِّيهم اللهُ عزّ وجل حتى قدموا </a:t>
            </a:r>
            <a:r>
              <a:rPr lang="ar-SA" sz="2800" dirty="0" err="1" smtClean="0">
                <a:latin typeface="Traditional Arabic" panose="02020603050405020304" pitchFamily="18" charset="-78"/>
                <a:cs typeface="Traditional Arabic" panose="02020603050405020304" pitchFamily="18" charset="-78"/>
              </a:rPr>
              <a:t>االشرح</a:t>
            </a:r>
            <a:r>
              <a:rPr lang="ar-SA" sz="2800" dirty="0" smtClean="0">
                <a:latin typeface="Traditional Arabic" panose="02020603050405020304" pitchFamily="18" charset="-78"/>
                <a:cs typeface="Traditional Arabic" panose="02020603050405020304" pitchFamily="18" charset="-78"/>
              </a:rPr>
              <a:t> </a:t>
            </a:r>
            <a:r>
              <a:rPr lang="ar-SA" sz="1600" dirty="0" smtClean="0">
                <a:latin typeface="Traditional Arabic" panose="02020603050405020304" pitchFamily="18" charset="-78"/>
                <a:cs typeface="Traditional Arabic" panose="02020603050405020304" pitchFamily="18" charset="-78"/>
              </a:rPr>
              <a:t>الممتع-الخليل</a:t>
            </a:r>
          </a:p>
          <a:p>
            <a:pPr marL="0" indent="0">
              <a:buNone/>
            </a:pPr>
            <a:endParaRPr lang="ar-SA" sz="1600" dirty="0" smtClean="0">
              <a:latin typeface="Traditional Arabic" panose="02020603050405020304" pitchFamily="18" charset="-78"/>
              <a:cs typeface="Traditional Arabic" panose="02020603050405020304" pitchFamily="18" charset="-78"/>
            </a:endParaRPr>
          </a:p>
          <a:p>
            <a:r>
              <a:rPr lang="ar-SA" sz="2800" dirty="0" smtClean="0">
                <a:latin typeface="Traditional Arabic" panose="02020603050405020304" pitchFamily="18" charset="-78"/>
                <a:cs typeface="Traditional Arabic" panose="02020603050405020304" pitchFamily="18" charset="-78"/>
              </a:rPr>
              <a:t>النبي </a:t>
            </a:r>
            <a:r>
              <a:rPr lang="ar-SA" sz="2800" dirty="0">
                <a:latin typeface="Traditional Arabic" panose="02020603050405020304" pitchFamily="18" charset="-78"/>
                <a:cs typeface="Traditional Arabic" panose="02020603050405020304" pitchFamily="18" charset="-78"/>
              </a:rPr>
              <a:t>صلى الله عليه وسلم قنت في كل الفرائض </a:t>
            </a:r>
            <a:r>
              <a:rPr lang="ar-SA" sz="2800" dirty="0" smtClean="0">
                <a:latin typeface="Traditional Arabic" panose="02020603050405020304" pitchFamily="18" charset="-78"/>
                <a:cs typeface="Traditional Arabic" panose="02020603050405020304" pitchFamily="18" charset="-78"/>
              </a:rPr>
              <a:t>بل وفي الجمعة أيضاً، ولكن </a:t>
            </a:r>
            <a:r>
              <a:rPr lang="ar-SA" sz="2800" dirty="0">
                <a:latin typeface="Traditional Arabic" panose="02020603050405020304" pitchFamily="18" charset="-78"/>
                <a:cs typeface="Traditional Arabic" panose="02020603050405020304" pitchFamily="18" charset="-78"/>
              </a:rPr>
              <a:t>كان الأغلب والأعم والأكثر على حاله صلى الله عليه وسلم أنه يقنت في صلاة الفجر. ذكر ذلك شيخ الاسلام وابن القيم. فالآثار فيها أن الغالب على حاله صلى الله عليه وسلم أن يقنت في صلاة الفجر مع جواز القنوت في باقي الفرائض</a:t>
            </a:r>
            <a:r>
              <a:rPr lang="ar-SA" sz="1300" dirty="0" smtClean="0">
                <a:latin typeface="Traditional Arabic" panose="02020603050405020304" pitchFamily="18" charset="-78"/>
                <a:cs typeface="Traditional Arabic" panose="02020603050405020304" pitchFamily="18" charset="-78"/>
              </a:rPr>
              <a:t>.(الخليل)</a:t>
            </a:r>
            <a:endParaRPr lang="ar-SA" sz="1300" dirty="0">
              <a:latin typeface="Traditional Arabic" panose="02020603050405020304" pitchFamily="18" charset="-78"/>
              <a:cs typeface="Traditional Arabic" panose="02020603050405020304" pitchFamily="18" charset="-78"/>
            </a:endParaRPr>
          </a:p>
          <a:p>
            <a:endParaRPr lang="ar-SA" dirty="0"/>
          </a:p>
        </p:txBody>
      </p:sp>
    </p:spTree>
    <p:extLst>
      <p:ext uri="{BB962C8B-B14F-4D97-AF65-F5344CB8AC3E}">
        <p14:creationId xmlns:p14="http://schemas.microsoft.com/office/powerpoint/2010/main" val="2462011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algn="ctr"/>
            <a:r>
              <a:rPr lang="ar-SA" sz="3600" dirty="0" smtClean="0">
                <a:latin typeface="Traditional Arabic" panose="02020603050405020304" pitchFamily="18" charset="-78"/>
                <a:cs typeface="Traditional Arabic" panose="02020603050405020304" pitchFamily="18" charset="-78"/>
              </a:rPr>
              <a:t>قال </a:t>
            </a:r>
            <a:r>
              <a:rPr lang="ar-SA" sz="3600" dirty="0">
                <a:latin typeface="Traditional Arabic" panose="02020603050405020304" pitchFamily="18" charset="-78"/>
                <a:cs typeface="Traditional Arabic" panose="02020603050405020304" pitchFamily="18" charset="-78"/>
              </a:rPr>
              <a:t>صاحب الروض المربع ويقول بعد وتره: سبحان الملك القدوس ثلاثا، ويمد بها صوته في الثالثة.</a:t>
            </a:r>
          </a:p>
        </p:txBody>
      </p:sp>
    </p:spTree>
    <p:extLst>
      <p:ext uri="{BB962C8B-B14F-4D97-AF65-F5344CB8AC3E}">
        <p14:creationId xmlns:p14="http://schemas.microsoft.com/office/powerpoint/2010/main" val="2072345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33500" y="266700"/>
            <a:ext cx="9601200" cy="1485900"/>
          </a:xfrm>
        </p:spPr>
        <p:txBody>
          <a:bodyPr>
            <a:normAutofit fontScale="90000"/>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والتراويح عشرون ركعة</a:t>
            </a:r>
            <a:br>
              <a:rPr lang="ar-SA" dirty="0" smtClean="0">
                <a:solidFill>
                  <a:srgbClr val="FF0000"/>
                </a:solidFill>
                <a:latin typeface="Traditional Arabic" panose="02020603050405020304" pitchFamily="18" charset="-78"/>
                <a:cs typeface="Traditional Arabic" panose="02020603050405020304" pitchFamily="18" charset="-78"/>
              </a:rPr>
            </a:br>
            <a:r>
              <a:rPr lang="ar-SA" dirty="0" smtClean="0">
                <a:solidFill>
                  <a:srgbClr val="FF0000"/>
                </a:solidFill>
                <a:latin typeface="Traditional Arabic" panose="02020603050405020304" pitchFamily="18" charset="-78"/>
                <a:cs typeface="Traditional Arabic" panose="02020603050405020304" pitchFamily="18" charset="-78"/>
              </a:rPr>
              <a:t>تفعل في جماعة</a:t>
            </a:r>
            <a:br>
              <a:rPr lang="ar-SA" dirty="0" smtClean="0">
                <a:solidFill>
                  <a:srgbClr val="FF0000"/>
                </a:solidFill>
                <a:latin typeface="Traditional Arabic" panose="02020603050405020304" pitchFamily="18" charset="-78"/>
                <a:cs typeface="Traditional Arabic" panose="02020603050405020304" pitchFamily="18" charset="-78"/>
              </a:rPr>
            </a:br>
            <a:r>
              <a:rPr lang="ar-SA" dirty="0" smtClean="0">
                <a:solidFill>
                  <a:srgbClr val="FF0000"/>
                </a:solidFill>
                <a:latin typeface="Traditional Arabic" panose="02020603050405020304" pitchFamily="18" charset="-78"/>
                <a:cs typeface="Traditional Arabic" panose="02020603050405020304" pitchFamily="18" charset="-78"/>
              </a:rPr>
              <a:t>مع الوتر</a:t>
            </a:r>
            <a:br>
              <a:rPr lang="ar-SA" dirty="0" smtClean="0">
                <a:solidFill>
                  <a:srgbClr val="FF0000"/>
                </a:solidFill>
                <a:latin typeface="Traditional Arabic" panose="02020603050405020304" pitchFamily="18" charset="-78"/>
                <a:cs typeface="Traditional Arabic" panose="02020603050405020304" pitchFamily="18" charset="-78"/>
              </a:rPr>
            </a:br>
            <a:r>
              <a:rPr lang="ar-SA" dirty="0" smtClean="0">
                <a:solidFill>
                  <a:srgbClr val="FF0000"/>
                </a:solidFill>
                <a:latin typeface="Traditional Arabic" panose="02020603050405020304" pitchFamily="18" charset="-78"/>
                <a:cs typeface="Traditional Arabic" panose="02020603050405020304" pitchFamily="18" charset="-78"/>
              </a:rPr>
              <a:t>بعد العشاء في رمضان</a:t>
            </a:r>
            <a:br>
              <a:rPr lang="ar-SA" dirty="0" smtClean="0">
                <a:solidFill>
                  <a:srgbClr val="FF0000"/>
                </a:solidFill>
                <a:latin typeface="Traditional Arabic" panose="02020603050405020304" pitchFamily="18" charset="-78"/>
                <a:cs typeface="Traditional Arabic" panose="02020603050405020304" pitchFamily="18" charset="-78"/>
              </a:rPr>
            </a:b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a:xfrm>
            <a:off x="1485900" y="2603500"/>
            <a:ext cx="9601200" cy="3581400"/>
          </a:xfrm>
        </p:spPr>
        <p:txBody>
          <a:bodyPr>
            <a:normAutofit/>
          </a:bodyPr>
          <a:lstStyle/>
          <a:p>
            <a:pPr algn="just"/>
            <a:r>
              <a:rPr lang="ar-SA" sz="3200" dirty="0" smtClean="0">
                <a:latin typeface="Traditional Arabic" panose="02020603050405020304" pitchFamily="18" charset="-78"/>
                <a:cs typeface="Traditional Arabic" panose="02020603050405020304" pitchFamily="18" charset="-78"/>
              </a:rPr>
              <a:t>من </a:t>
            </a:r>
            <a:r>
              <a:rPr lang="ar-SA" sz="3200" dirty="0">
                <a:latin typeface="Traditional Arabic" panose="02020603050405020304" pitchFamily="18" charset="-78"/>
                <a:cs typeface="Traditional Arabic" panose="02020603050405020304" pitchFamily="18" charset="-78"/>
              </a:rPr>
              <a:t>صلى </a:t>
            </a:r>
            <a:r>
              <a:rPr lang="ar-SA" sz="3200" dirty="0" smtClean="0">
                <a:latin typeface="Traditional Arabic" panose="02020603050405020304" pitchFamily="18" charset="-78"/>
                <a:cs typeface="Traditional Arabic" panose="02020603050405020304" pitchFamily="18" charset="-78"/>
              </a:rPr>
              <a:t>التراويح في </a:t>
            </a:r>
            <a:r>
              <a:rPr lang="ar-SA" sz="3200" dirty="0">
                <a:latin typeface="Traditional Arabic" panose="02020603050405020304" pitchFamily="18" charset="-78"/>
                <a:cs typeface="Traditional Arabic" panose="02020603050405020304" pitchFamily="18" charset="-78"/>
              </a:rPr>
              <a:t>البيت لا يسمى تراويح بل يسمى قيام الليل لأن </a:t>
            </a:r>
            <a:r>
              <a:rPr lang="ar-SA" sz="3200" dirty="0" err="1">
                <a:latin typeface="Traditional Arabic" panose="02020603050405020304" pitchFamily="18" charset="-78"/>
                <a:cs typeface="Traditional Arabic" panose="02020603050405020304" pitchFamily="18" charset="-78"/>
              </a:rPr>
              <a:t>التروايح</a:t>
            </a:r>
            <a:r>
              <a:rPr lang="ar-SA" sz="3200" dirty="0">
                <a:latin typeface="Traditional Arabic" panose="02020603050405020304" pitchFamily="18" charset="-78"/>
                <a:cs typeface="Traditional Arabic" panose="02020603050405020304" pitchFamily="18" charset="-78"/>
              </a:rPr>
              <a:t> تفعل في جماعة والتراويح من قيام الليل وهو </a:t>
            </a:r>
            <a:r>
              <a:rPr lang="ar-SA" sz="3200" dirty="0" smtClean="0">
                <a:latin typeface="Traditional Arabic" panose="02020603050405020304" pitchFamily="18" charset="-78"/>
                <a:cs typeface="Traditional Arabic" panose="02020603050405020304" pitchFamily="18" charset="-78"/>
              </a:rPr>
              <a:t>أفضل </a:t>
            </a:r>
            <a:r>
              <a:rPr lang="ar-SA" sz="1200" dirty="0" smtClean="0">
                <a:latin typeface="Traditional Arabic" panose="02020603050405020304" pitchFamily="18" charset="-78"/>
                <a:cs typeface="Traditional Arabic" panose="02020603050405020304" pitchFamily="18" charset="-78"/>
              </a:rPr>
              <a:t>(شرح الشويعر)</a:t>
            </a:r>
            <a:endParaRPr lang="ar-SA" sz="1200" dirty="0">
              <a:latin typeface="Traditional Arabic" panose="02020603050405020304" pitchFamily="18" charset="-78"/>
              <a:cs typeface="Traditional Arabic" panose="02020603050405020304" pitchFamily="18" charset="-78"/>
            </a:endParaRPr>
          </a:p>
          <a:p>
            <a:pPr algn="just"/>
            <a:r>
              <a:rPr lang="ar-SA" sz="3200" dirty="0" smtClean="0">
                <a:latin typeface="Traditional Arabic" panose="02020603050405020304" pitchFamily="18" charset="-78"/>
                <a:cs typeface="Traditional Arabic" panose="02020603050405020304" pitchFamily="18" charset="-78"/>
              </a:rPr>
              <a:t>قوله</a:t>
            </a:r>
            <a:r>
              <a:rPr lang="ar-SA" sz="3200" dirty="0">
                <a:latin typeface="Traditional Arabic" panose="02020603050405020304" pitchFamily="18" charset="-78"/>
                <a:cs typeface="Traditional Arabic" panose="02020603050405020304" pitchFamily="18" charset="-78"/>
              </a:rPr>
              <a:t>: «في رمضان» لأنَّ التَّراويحَ في غير رمضان بِدْعةٌ، فلو أراد النَّاس أنْ يجتمعوا على قيام الليل في المساجد جماعة في غير رمضان لكان هذا من البِدع</a:t>
            </a:r>
            <a:r>
              <a:rPr lang="ar-SA" sz="1200" dirty="0" smtClean="0">
                <a:latin typeface="Traditional Arabic" panose="02020603050405020304" pitchFamily="18" charset="-78"/>
                <a:cs typeface="Traditional Arabic" panose="02020603050405020304" pitchFamily="18" charset="-78"/>
              </a:rPr>
              <a:t>.(الشرح الممتع)</a:t>
            </a:r>
            <a:endParaRPr lang="ar-SA" sz="1200" dirty="0">
              <a:latin typeface="Traditional Arabic" panose="02020603050405020304" pitchFamily="18" charset="-78"/>
              <a:cs typeface="Traditional Arabic" panose="02020603050405020304" pitchFamily="18" charset="-78"/>
            </a:endParaRPr>
          </a:p>
          <a:p>
            <a:endParaRPr lang="ar-SA" dirty="0"/>
          </a:p>
          <a:p>
            <a:endParaRPr lang="ar-SA" dirty="0"/>
          </a:p>
        </p:txBody>
      </p:sp>
    </p:spTree>
    <p:extLst>
      <p:ext uri="{BB962C8B-B14F-4D97-AF65-F5344CB8AC3E}">
        <p14:creationId xmlns:p14="http://schemas.microsoft.com/office/powerpoint/2010/main" val="3912686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71600" y="838200"/>
            <a:ext cx="9601200" cy="5029200"/>
          </a:xfrm>
        </p:spPr>
        <p:txBody>
          <a:bodyPr>
            <a:noAutofit/>
          </a:bodyPr>
          <a:lstStyle/>
          <a:p>
            <a:pPr marL="0" indent="0" algn="just">
              <a:buNone/>
            </a:pPr>
            <a:r>
              <a:rPr lang="ar-SA" sz="2800" dirty="0" smtClean="0">
                <a:latin typeface="Traditional Arabic" panose="02020603050405020304" pitchFamily="18" charset="-78"/>
                <a:cs typeface="Traditional Arabic" panose="02020603050405020304" pitchFamily="18" charset="-78"/>
              </a:rPr>
              <a:t>*مما يحسن التنبيه عليه أنه لا حرج في قراءة الإمام أو المنفرد في المصحف في صلاة </a:t>
            </a:r>
            <a:r>
              <a:rPr lang="ar-SA" sz="2800" dirty="0" err="1" smtClean="0">
                <a:latin typeface="Traditional Arabic" panose="02020603050405020304" pitchFamily="18" charset="-78"/>
                <a:cs typeface="Traditional Arabic" panose="02020603050405020304" pitchFamily="18" charset="-78"/>
              </a:rPr>
              <a:t>التروايح</a:t>
            </a:r>
            <a:r>
              <a:rPr lang="ar-SA" sz="2800" dirty="0" smtClean="0">
                <a:latin typeface="Traditional Arabic" panose="02020603050405020304" pitchFamily="18" charset="-78"/>
                <a:cs typeface="Traditional Arabic" panose="02020603050405020304" pitchFamily="18" charset="-78"/>
              </a:rPr>
              <a:t> أو غيرها من النوافل إذا لم يكن حافظاً لما يريد أن يقرأه، لحاجته إلى ذلك، ولأنه لا يخل بالخشوع في الصلاة، وقد ثبت عن عائشة رضي الله عنها أن غلامها ذكوان كان يؤم بها في رمضان يقرأ من المصحف أما المأموم فإن كان يحتاج إليه الإمام لينبهه عند خطئه في القراءة فلا بأس بنظره في المصحف، للحاجة إليه، وإن كان لا يحتاج إليه الإمام فإنه يكره له ذلك، لأنه يشغله عن الخشوع في الصلاة وعن تدبر قراءة الإمام.</a:t>
            </a:r>
          </a:p>
          <a:p>
            <a:pPr marL="0" indent="0" algn="just">
              <a:buNone/>
            </a:pPr>
            <a:r>
              <a:rPr lang="ar-SA" sz="2800" dirty="0">
                <a:latin typeface="Traditional Arabic" panose="02020603050405020304" pitchFamily="18" charset="-78"/>
                <a:cs typeface="Traditional Arabic" panose="02020603050405020304" pitchFamily="18" charset="-78"/>
              </a:rPr>
              <a:t>*</a:t>
            </a:r>
            <a:r>
              <a:rPr lang="ar-SA" sz="2800" dirty="0" smtClean="0">
                <a:latin typeface="Traditional Arabic" panose="02020603050405020304" pitchFamily="18" charset="-78"/>
                <a:cs typeface="Traditional Arabic" panose="02020603050405020304" pitchFamily="18" charset="-78"/>
              </a:rPr>
              <a:t>والحكم السابق في حق الإمام إنما يشمل القراءة من المصحف أما ما يسمى بالمحراب الالكتروني والذي هو عبارة عن جهاز له شاشة تظهر فيها الصفحة التي يريد المصلي قراءتها فإنه لا تجوز القراءة فيه لأن فيه تكلفاً وتنطعاً ويحصل بسببه كثرة حركة للمصلي وربما يحدث له إرباكاً بسبب انقطاع الكهرباء أو تعطل الجهاز أو لغير ذلك </a:t>
            </a:r>
          </a:p>
          <a:p>
            <a:pPr marL="0" indent="0" algn="just">
              <a:buNone/>
            </a:pPr>
            <a:r>
              <a:rPr lang="ar-SA" sz="2800" dirty="0" smtClean="0">
                <a:latin typeface="Traditional Arabic" panose="02020603050405020304" pitchFamily="18" charset="-78"/>
                <a:cs typeface="Traditional Arabic" panose="02020603050405020304" pitchFamily="18" charset="-78"/>
              </a:rPr>
              <a:t>*لا حرج على المسلم لو ذهب لصلاة التراويح أو غيرها في مسجد غير المسجد القريب منه من أجل حسن قراءة الإمام، ليكون ذلك معيناً له على القيام وعلى الخشوع في الصلاة وتدبر </a:t>
            </a:r>
            <a:r>
              <a:rPr lang="ar-SA" sz="2800" dirty="0" err="1" smtClean="0">
                <a:latin typeface="Traditional Arabic" panose="02020603050405020304" pitchFamily="18" charset="-78"/>
                <a:cs typeface="Traditional Arabic" panose="02020603050405020304" pitchFamily="18" charset="-78"/>
              </a:rPr>
              <a:t>القرقراءة</a:t>
            </a:r>
            <a:r>
              <a:rPr lang="ar-SA" sz="2800" dirty="0" smtClean="0">
                <a:latin typeface="Traditional Arabic" panose="02020603050405020304" pitchFamily="18" charset="-78"/>
                <a:cs typeface="Traditional Arabic" panose="02020603050405020304" pitchFamily="18" charset="-78"/>
              </a:rPr>
              <a:t> إذا لم يكن في ذلك مفسدة، كما كان الصحابة كمعاذ يذهبون إلى مسجد النبي صلى الله عليه وسلم للصلاة فيه </a:t>
            </a:r>
            <a:r>
              <a:rPr lang="ar-SA" sz="1600" dirty="0" smtClean="0">
                <a:latin typeface="Traditional Arabic" panose="02020603050405020304" pitchFamily="18" charset="-78"/>
                <a:cs typeface="Traditional Arabic" panose="02020603050405020304" pitchFamily="18" charset="-78"/>
              </a:rPr>
              <a:t>(عمدة الفقه للجبرين)</a:t>
            </a:r>
            <a:endParaRPr lang="ar-SA" sz="16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0767470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71600" y="1130968"/>
            <a:ext cx="9601200" cy="4736432"/>
          </a:xfrm>
        </p:spPr>
        <p:txBody>
          <a:bodyPr>
            <a:normAutofit/>
          </a:bodyPr>
          <a:lstStyle/>
          <a:p>
            <a:pPr marL="0" indent="0" algn="ctr">
              <a:buNone/>
            </a:pPr>
            <a:r>
              <a:rPr lang="ar-SA" sz="3600"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a:t>
            </a:r>
            <a:endParaRPr lang="ar-SA" sz="1100" dirty="0">
              <a:latin typeface="Traditional Arabic" panose="02020603050405020304" pitchFamily="18" charset="-78"/>
              <a:cs typeface="Traditional Arabic" panose="02020603050405020304" pitchFamily="18" charset="-78"/>
            </a:endParaRPr>
          </a:p>
        </p:txBody>
      </p:sp>
      <p:graphicFrame>
        <p:nvGraphicFramePr>
          <p:cNvPr id="4" name="جدول 3"/>
          <p:cNvGraphicFramePr>
            <a:graphicFrameLocks noGrp="1"/>
          </p:cNvGraphicFramePr>
          <p:nvPr>
            <p:extLst>
              <p:ext uri="{D42A27DB-BD31-4B8C-83A1-F6EECF244321}">
                <p14:modId xmlns:p14="http://schemas.microsoft.com/office/powerpoint/2010/main" val="187881941"/>
              </p:ext>
            </p:extLst>
          </p:nvPr>
        </p:nvGraphicFramePr>
        <p:xfrm>
          <a:off x="2260601" y="1765300"/>
          <a:ext cx="8127999" cy="3048000"/>
        </p:xfrm>
        <a:graphic>
          <a:graphicData uri="http://schemas.openxmlformats.org/drawingml/2006/table">
            <a:tbl>
              <a:tblPr rtl="1" firstRow="1" bandRow="1">
                <a:tableStyleId>{5C22544A-7EE6-4342-B048-85BDC9FD1C3A}</a:tableStyleId>
              </a:tblPr>
              <a:tblGrid>
                <a:gridCol w="2709333"/>
                <a:gridCol w="2709333"/>
                <a:gridCol w="2709333"/>
              </a:tblGrid>
              <a:tr h="472440">
                <a:tc>
                  <a:txBody>
                    <a:bodyPr/>
                    <a:lstStyle/>
                    <a:p>
                      <a:pPr algn="ctr" rtl="1"/>
                      <a:r>
                        <a:rPr lang="ar-SA" dirty="0" smtClean="0">
                          <a:latin typeface="Traditional Arabic" panose="02020603050405020304" pitchFamily="18" charset="-78"/>
                          <a:cs typeface="Traditional Arabic" panose="02020603050405020304" pitchFamily="18" charset="-78"/>
                        </a:rPr>
                        <a:t>التراويح</a:t>
                      </a:r>
                      <a:endParaRPr lang="ar-SA" dirty="0">
                        <a:latin typeface="Traditional Arabic" panose="02020603050405020304" pitchFamily="18" charset="-78"/>
                        <a:cs typeface="Traditional Arabic" panose="02020603050405020304" pitchFamily="18" charset="-78"/>
                      </a:endParaRPr>
                    </a:p>
                  </a:txBody>
                  <a:tcPr/>
                </a:tc>
                <a:tc>
                  <a:txBody>
                    <a:bodyPr/>
                    <a:lstStyle/>
                    <a:p>
                      <a:pPr algn="ctr" rtl="1"/>
                      <a:r>
                        <a:rPr lang="ar-SA" dirty="0" smtClean="0">
                          <a:latin typeface="Traditional Arabic" panose="02020603050405020304" pitchFamily="18" charset="-78"/>
                          <a:cs typeface="Traditional Arabic" panose="02020603050405020304" pitchFamily="18" charset="-78"/>
                        </a:rPr>
                        <a:t>قيام الليل</a:t>
                      </a:r>
                      <a:endParaRPr lang="ar-SA" dirty="0">
                        <a:latin typeface="Traditional Arabic" panose="02020603050405020304" pitchFamily="18" charset="-78"/>
                        <a:cs typeface="Traditional Arabic" panose="02020603050405020304" pitchFamily="18" charset="-78"/>
                      </a:endParaRPr>
                    </a:p>
                  </a:txBody>
                  <a:tcPr/>
                </a:tc>
                <a:tc>
                  <a:txBody>
                    <a:bodyPr/>
                    <a:lstStyle/>
                    <a:p>
                      <a:pPr algn="ctr" rtl="1"/>
                      <a:r>
                        <a:rPr lang="ar-SA" dirty="0" smtClean="0">
                          <a:latin typeface="Traditional Arabic" panose="02020603050405020304" pitchFamily="18" charset="-78"/>
                          <a:cs typeface="Traditional Arabic" panose="02020603050405020304" pitchFamily="18" charset="-78"/>
                        </a:rPr>
                        <a:t>الوتر</a:t>
                      </a:r>
                      <a:endParaRPr lang="ar-SA" dirty="0">
                        <a:latin typeface="Traditional Arabic" panose="02020603050405020304" pitchFamily="18" charset="-78"/>
                        <a:cs typeface="Traditional Arabic" panose="02020603050405020304" pitchFamily="18" charset="-78"/>
                      </a:endParaRPr>
                    </a:p>
                  </a:txBody>
                  <a:tcPr/>
                </a:tc>
              </a:tr>
              <a:tr h="370840">
                <a:tc>
                  <a:txBody>
                    <a:bodyPr/>
                    <a:lstStyle/>
                    <a:p>
                      <a:pPr algn="ctr" rtl="1"/>
                      <a:r>
                        <a:rPr lang="ar-SA" dirty="0" smtClean="0">
                          <a:latin typeface="Traditional Arabic" panose="02020603050405020304" pitchFamily="18" charset="-78"/>
                          <a:cs typeface="Traditional Arabic" panose="02020603050405020304" pitchFamily="18" charset="-78"/>
                        </a:rPr>
                        <a:t>وقتها من</a:t>
                      </a:r>
                      <a:r>
                        <a:rPr lang="ar-SA" baseline="0" dirty="0" smtClean="0">
                          <a:latin typeface="Traditional Arabic" panose="02020603050405020304" pitchFamily="18" charset="-78"/>
                          <a:cs typeface="Traditional Arabic" panose="02020603050405020304" pitchFamily="18" charset="-78"/>
                        </a:rPr>
                        <a:t> بعد صلاة العشاء </a:t>
                      </a:r>
                      <a:endParaRPr lang="ar-SA" baseline="0" dirty="0" smtClean="0">
                        <a:latin typeface="Traditional Arabic" panose="02020603050405020304" pitchFamily="18" charset="-78"/>
                        <a:cs typeface="Traditional Arabic" panose="02020603050405020304" pitchFamily="18" charset="-78"/>
                      </a:endParaRPr>
                    </a:p>
                    <a:p>
                      <a:pPr algn="ctr" rtl="1"/>
                      <a:r>
                        <a:rPr lang="ar-SA" baseline="0" dirty="0" smtClean="0">
                          <a:latin typeface="Traditional Arabic" panose="02020603050405020304" pitchFamily="18" charset="-78"/>
                          <a:cs typeface="Traditional Arabic" panose="02020603050405020304" pitchFamily="18" charset="-78"/>
                        </a:rPr>
                        <a:t>والسنة </a:t>
                      </a:r>
                      <a:r>
                        <a:rPr lang="ar-SA" baseline="0" dirty="0" smtClean="0">
                          <a:latin typeface="Traditional Arabic" panose="02020603050405020304" pitchFamily="18" charset="-78"/>
                          <a:cs typeface="Traditional Arabic" panose="02020603050405020304" pitchFamily="18" charset="-78"/>
                        </a:rPr>
                        <a:t>أن تكون بعد السنة الراتبة للعشاء</a:t>
                      </a:r>
                      <a:endParaRPr lang="ar-SA" dirty="0">
                        <a:latin typeface="Traditional Arabic" panose="02020603050405020304" pitchFamily="18" charset="-78"/>
                        <a:cs typeface="Traditional Arabic" panose="02020603050405020304" pitchFamily="18" charset="-78"/>
                      </a:endParaRPr>
                    </a:p>
                  </a:txBody>
                  <a:tcPr/>
                </a:tc>
                <a:tc>
                  <a:txBody>
                    <a:bodyPr/>
                    <a:lstStyle/>
                    <a:p>
                      <a:pPr algn="ctr" rtl="1"/>
                      <a:r>
                        <a:rPr lang="ar-SA" dirty="0" smtClean="0">
                          <a:latin typeface="Traditional Arabic" panose="02020603050405020304" pitchFamily="18" charset="-78"/>
                          <a:cs typeface="Traditional Arabic" panose="02020603050405020304" pitchFamily="18" charset="-78"/>
                        </a:rPr>
                        <a:t>يبدأ</a:t>
                      </a:r>
                      <a:r>
                        <a:rPr lang="ar-SA" baseline="0" dirty="0" smtClean="0">
                          <a:latin typeface="Traditional Arabic" panose="02020603050405020304" pitchFamily="18" charset="-78"/>
                          <a:cs typeface="Traditional Arabic" panose="02020603050405020304" pitchFamily="18" charset="-78"/>
                        </a:rPr>
                        <a:t> وقته من بعد صلاة المغرب</a:t>
                      </a:r>
                    </a:p>
                    <a:p>
                      <a:pPr algn="ctr" rtl="1"/>
                      <a:r>
                        <a:rPr lang="ar-SA" baseline="0" dirty="0" smtClean="0">
                          <a:latin typeface="Traditional Arabic" panose="02020603050405020304" pitchFamily="18" charset="-78"/>
                          <a:cs typeface="Traditional Arabic" panose="02020603050405020304" pitchFamily="18" charset="-78"/>
                        </a:rPr>
                        <a:t>فكل صلاة بعد المغرب تسمى قيام ليل ولو لم يصل العشاء</a:t>
                      </a:r>
                    </a:p>
                    <a:p>
                      <a:pPr algn="ctr" rtl="1"/>
                      <a:r>
                        <a:rPr lang="ar-SA" baseline="0" dirty="0" smtClean="0">
                          <a:latin typeface="Traditional Arabic" panose="02020603050405020304" pitchFamily="18" charset="-78"/>
                          <a:cs typeface="Traditional Arabic" panose="02020603050405020304" pitchFamily="18" charset="-78"/>
                        </a:rPr>
                        <a:t>وقته من الغروب إلى طلوع الفجر،</a:t>
                      </a:r>
                    </a:p>
                    <a:p>
                      <a:pPr algn="ctr" rtl="1"/>
                      <a:endParaRPr lang="ar-SA" dirty="0">
                        <a:latin typeface="Traditional Arabic" panose="02020603050405020304" pitchFamily="18" charset="-78"/>
                        <a:cs typeface="Traditional Arabic" panose="02020603050405020304" pitchFamily="18" charset="-78"/>
                      </a:endParaRPr>
                    </a:p>
                  </a:txBody>
                  <a:tcPr/>
                </a:tc>
                <a:tc>
                  <a:txBody>
                    <a:bodyPr/>
                    <a:lstStyle/>
                    <a:p>
                      <a:pPr algn="ctr" rtl="1"/>
                      <a:r>
                        <a:rPr lang="ar-SA" dirty="0" smtClean="0">
                          <a:latin typeface="Traditional Arabic" panose="02020603050405020304" pitchFamily="18" charset="-78"/>
                          <a:cs typeface="Traditional Arabic" panose="02020603050405020304" pitchFamily="18" charset="-78"/>
                        </a:rPr>
                        <a:t>يبدأ وقته من بعد صلاة العشاء ولا يصح قبله وأفضله بعد قيام الليل </a:t>
                      </a:r>
                      <a:endParaRPr lang="ar-SA" dirty="0">
                        <a:latin typeface="Traditional Arabic" panose="02020603050405020304" pitchFamily="18" charset="-78"/>
                        <a:cs typeface="Traditional Arabic" panose="02020603050405020304" pitchFamily="18" charset="-78"/>
                      </a:endParaRPr>
                    </a:p>
                  </a:txBody>
                  <a:tcPr/>
                </a:tc>
              </a:tr>
              <a:tr h="370840">
                <a:tc>
                  <a:txBody>
                    <a:bodyPr/>
                    <a:lstStyle/>
                    <a:p>
                      <a:pPr algn="ctr" rtl="1"/>
                      <a:r>
                        <a:rPr lang="ar-SA" dirty="0" smtClean="0">
                          <a:latin typeface="Traditional Arabic" panose="02020603050405020304" pitchFamily="18" charset="-78"/>
                          <a:cs typeface="Traditional Arabic" panose="02020603050405020304" pitchFamily="18" charset="-78"/>
                        </a:rPr>
                        <a:t>جماعة</a:t>
                      </a:r>
                      <a:endParaRPr lang="ar-SA" dirty="0">
                        <a:latin typeface="Traditional Arabic" panose="02020603050405020304" pitchFamily="18" charset="-78"/>
                        <a:cs typeface="Traditional Arabic" panose="02020603050405020304" pitchFamily="18" charset="-78"/>
                      </a:endParaRPr>
                    </a:p>
                  </a:txBody>
                  <a:tcPr/>
                </a:tc>
                <a:tc>
                  <a:txBody>
                    <a:bodyPr/>
                    <a:lstStyle/>
                    <a:p>
                      <a:pPr algn="ctr" rtl="1"/>
                      <a:r>
                        <a:rPr lang="ar-SA" dirty="0" smtClean="0">
                          <a:latin typeface="Traditional Arabic" panose="02020603050405020304" pitchFamily="18" charset="-78"/>
                          <a:cs typeface="Traditional Arabic" panose="02020603050405020304" pitchFamily="18" charset="-78"/>
                        </a:rPr>
                        <a:t>فرادى</a:t>
                      </a:r>
                      <a:r>
                        <a:rPr lang="ar-SA" baseline="0" dirty="0" smtClean="0">
                          <a:latin typeface="Traditional Arabic" panose="02020603050405020304" pitchFamily="18" charset="-78"/>
                          <a:cs typeface="Traditional Arabic" panose="02020603050405020304" pitchFamily="18" charset="-78"/>
                        </a:rPr>
                        <a:t> وجماعة</a:t>
                      </a:r>
                      <a:endParaRPr lang="ar-SA" dirty="0">
                        <a:latin typeface="Traditional Arabic" panose="02020603050405020304" pitchFamily="18" charset="-78"/>
                        <a:cs typeface="Traditional Arabic" panose="02020603050405020304" pitchFamily="18" charset="-78"/>
                      </a:endParaRPr>
                    </a:p>
                  </a:txBody>
                  <a:tcPr/>
                </a:tc>
                <a:tc>
                  <a:txBody>
                    <a:bodyPr/>
                    <a:lstStyle/>
                    <a:p>
                      <a:pPr algn="ctr" rtl="1"/>
                      <a:endParaRPr lang="ar-SA">
                        <a:latin typeface="Traditional Arabic" panose="02020603050405020304" pitchFamily="18" charset="-78"/>
                        <a:cs typeface="Traditional Arabic" panose="02020603050405020304" pitchFamily="18" charset="-78"/>
                      </a:endParaRPr>
                    </a:p>
                  </a:txBody>
                  <a:tcPr/>
                </a:tc>
              </a:tr>
              <a:tr h="370840">
                <a:tc>
                  <a:txBody>
                    <a:bodyPr/>
                    <a:lstStyle/>
                    <a:p>
                      <a:pPr algn="ctr" rtl="1"/>
                      <a:endParaRPr lang="ar-SA" dirty="0">
                        <a:latin typeface="Traditional Arabic" panose="02020603050405020304" pitchFamily="18" charset="-78"/>
                        <a:cs typeface="Traditional Arabic" panose="02020603050405020304" pitchFamily="18" charset="-78"/>
                      </a:endParaRPr>
                    </a:p>
                  </a:txBody>
                  <a:tcPr/>
                </a:tc>
                <a:tc>
                  <a:txBody>
                    <a:bodyPr/>
                    <a:lstStyle/>
                    <a:p>
                      <a:pPr algn="ctr" rtl="1"/>
                      <a:r>
                        <a:rPr lang="ar-SA" dirty="0" smtClean="0">
                          <a:latin typeface="Traditional Arabic" panose="02020603050405020304" pitchFamily="18" charset="-78"/>
                          <a:cs typeface="Traditional Arabic" panose="02020603050405020304" pitchFamily="18" charset="-78"/>
                        </a:rPr>
                        <a:t>لا</a:t>
                      </a:r>
                      <a:r>
                        <a:rPr lang="ar-SA" baseline="0" dirty="0" smtClean="0">
                          <a:latin typeface="Traditional Arabic" panose="02020603050405020304" pitchFamily="18" charset="-78"/>
                          <a:cs typeface="Traditional Arabic" panose="02020603050405020304" pitchFamily="18" charset="-78"/>
                        </a:rPr>
                        <a:t> حد لأكثره</a:t>
                      </a:r>
                      <a:endParaRPr lang="ar-SA" dirty="0">
                        <a:latin typeface="Traditional Arabic" panose="02020603050405020304" pitchFamily="18" charset="-78"/>
                        <a:cs typeface="Traditional Arabic" panose="02020603050405020304" pitchFamily="18" charset="-78"/>
                      </a:endParaRPr>
                    </a:p>
                  </a:txBody>
                  <a:tcPr/>
                </a:tc>
                <a:tc>
                  <a:txBody>
                    <a:bodyPr/>
                    <a:lstStyle/>
                    <a:p>
                      <a:pPr algn="ctr" rtl="1"/>
                      <a:r>
                        <a:rPr lang="ar-SA" dirty="0" smtClean="0">
                          <a:latin typeface="Traditional Arabic" panose="02020603050405020304" pitchFamily="18" charset="-78"/>
                          <a:cs typeface="Traditional Arabic" panose="02020603050405020304" pitchFamily="18" charset="-78"/>
                        </a:rPr>
                        <a:t>11 ركعة</a:t>
                      </a:r>
                      <a:endParaRPr lang="ar-SA" dirty="0">
                        <a:latin typeface="Traditional Arabic" panose="02020603050405020304" pitchFamily="18" charset="-78"/>
                        <a:cs typeface="Traditional Arabic" panose="02020603050405020304" pitchFamily="18" charset="-78"/>
                      </a:endParaRPr>
                    </a:p>
                  </a:txBody>
                  <a:tcPr/>
                </a:tc>
              </a:tr>
              <a:tr h="370840">
                <a:tc>
                  <a:txBody>
                    <a:bodyPr/>
                    <a:lstStyle/>
                    <a:p>
                      <a:pPr algn="ctr" rtl="1"/>
                      <a:endParaRPr lang="ar-SA">
                        <a:latin typeface="Traditional Arabic" panose="02020603050405020304" pitchFamily="18" charset="-78"/>
                        <a:cs typeface="Traditional Arabic" panose="02020603050405020304" pitchFamily="18" charset="-78"/>
                      </a:endParaRPr>
                    </a:p>
                  </a:txBody>
                  <a:tcPr/>
                </a:tc>
                <a:tc>
                  <a:txBody>
                    <a:bodyPr/>
                    <a:lstStyle/>
                    <a:p>
                      <a:pPr algn="ctr" rtl="1"/>
                      <a:r>
                        <a:rPr lang="ar-SA" dirty="0" smtClean="0">
                          <a:latin typeface="Traditional Arabic" panose="02020603050405020304" pitchFamily="18" charset="-78"/>
                          <a:cs typeface="Traditional Arabic" panose="02020603050405020304" pitchFamily="18" charset="-78"/>
                        </a:rPr>
                        <a:t>لا يقضى</a:t>
                      </a:r>
                      <a:endParaRPr lang="ar-SA" dirty="0">
                        <a:latin typeface="Traditional Arabic" panose="02020603050405020304" pitchFamily="18" charset="-78"/>
                        <a:cs typeface="Traditional Arabic" panose="02020603050405020304" pitchFamily="18" charset="-78"/>
                      </a:endParaRPr>
                    </a:p>
                  </a:txBody>
                  <a:tcPr/>
                </a:tc>
                <a:tc>
                  <a:txBody>
                    <a:bodyPr/>
                    <a:lstStyle/>
                    <a:p>
                      <a:pPr algn="ctr" rtl="1"/>
                      <a:r>
                        <a:rPr lang="ar-SA" dirty="0" smtClean="0">
                          <a:latin typeface="Traditional Arabic" panose="02020603050405020304" pitchFamily="18" charset="-78"/>
                          <a:cs typeface="Traditional Arabic" panose="02020603050405020304" pitchFamily="18" charset="-78"/>
                        </a:rPr>
                        <a:t>يقضى</a:t>
                      </a:r>
                      <a:endParaRPr lang="ar-SA" dirty="0">
                        <a:latin typeface="Traditional Arabic" panose="02020603050405020304" pitchFamily="18" charset="-78"/>
                        <a:cs typeface="Traditional Arabic" panose="02020603050405020304" pitchFamily="18" charset="-78"/>
                      </a:endParaRPr>
                    </a:p>
                  </a:txBody>
                  <a:tcPr/>
                </a:tc>
              </a:tr>
            </a:tbl>
          </a:graphicData>
        </a:graphic>
      </p:graphicFrame>
    </p:spTree>
    <p:extLst>
      <p:ext uri="{BB962C8B-B14F-4D97-AF65-F5344CB8AC3E}">
        <p14:creationId xmlns:p14="http://schemas.microsoft.com/office/powerpoint/2010/main" val="27522809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71600" y="276367"/>
            <a:ext cx="9601200" cy="1485900"/>
          </a:xfrm>
        </p:spPr>
        <p:txBody>
          <a:bodyPr>
            <a:normAutofit fontScale="90000"/>
          </a:bodyPr>
          <a:lstStyle/>
          <a:p>
            <a:pPr algn="ctr"/>
            <a:r>
              <a:rPr lang="ar-SA" sz="6000" dirty="0" smtClean="0">
                <a:solidFill>
                  <a:srgbClr val="FF0000"/>
                </a:solidFill>
                <a:latin typeface="Traditional Arabic" panose="02020603050405020304" pitchFamily="18" charset="-78"/>
                <a:cs typeface="Traditional Arabic" panose="02020603050405020304" pitchFamily="18" charset="-78"/>
              </a:rPr>
              <a:t>ويوتر المتهجد بعده</a:t>
            </a:r>
            <a:br>
              <a:rPr lang="ar-SA" sz="6000" dirty="0" smtClean="0">
                <a:solidFill>
                  <a:srgbClr val="FF0000"/>
                </a:solidFill>
                <a:latin typeface="Traditional Arabic" panose="02020603050405020304" pitchFamily="18" charset="-78"/>
                <a:cs typeface="Traditional Arabic" panose="02020603050405020304" pitchFamily="18" charset="-78"/>
              </a:rPr>
            </a:br>
            <a:r>
              <a:rPr lang="ar-SA" sz="6000" dirty="0" smtClean="0">
                <a:solidFill>
                  <a:srgbClr val="FF0000"/>
                </a:solidFill>
                <a:latin typeface="Traditional Arabic" panose="02020603050405020304" pitchFamily="18" charset="-78"/>
                <a:cs typeface="Traditional Arabic" panose="02020603050405020304" pitchFamily="18" charset="-78"/>
              </a:rPr>
              <a:t>فإن تبع إمامه شفعه بركعة </a:t>
            </a:r>
            <a:r>
              <a:rPr lang="ar-SA" dirty="0" smtClean="0"/>
              <a:t/>
            </a:r>
            <a:br>
              <a:rPr lang="ar-SA" dirty="0" smtClean="0"/>
            </a:br>
            <a:endParaRPr lang="ar-SA" dirty="0"/>
          </a:p>
        </p:txBody>
      </p:sp>
      <p:sp>
        <p:nvSpPr>
          <p:cNvPr id="3" name="عنصر نائب للمحتوى 2"/>
          <p:cNvSpPr>
            <a:spLocks noGrp="1"/>
          </p:cNvSpPr>
          <p:nvPr>
            <p:ph idx="1"/>
          </p:nvPr>
        </p:nvSpPr>
        <p:spPr>
          <a:xfrm>
            <a:off x="1371600" y="1924334"/>
            <a:ext cx="9601200" cy="4722126"/>
          </a:xfrm>
        </p:spPr>
        <p:txBody>
          <a:bodyPr>
            <a:normAutofit/>
          </a:bodyPr>
          <a:lstStyle/>
          <a:p>
            <a:r>
              <a:rPr lang="ar-SA" sz="4000" dirty="0">
                <a:latin typeface="Traditional Arabic" panose="02020603050405020304" pitchFamily="18" charset="-78"/>
                <a:cs typeface="Traditional Arabic" panose="02020603050405020304" pitchFamily="18" charset="-78"/>
              </a:rPr>
              <a:t>ويوتر </a:t>
            </a:r>
            <a:r>
              <a:rPr lang="ar-SA" sz="4000" dirty="0" smtClean="0">
                <a:latin typeface="Traditional Arabic" panose="02020603050405020304" pitchFamily="18" charset="-78"/>
                <a:cs typeface="Traditional Arabic" panose="02020603050405020304" pitchFamily="18" charset="-78"/>
              </a:rPr>
              <a:t>المتهجد </a:t>
            </a:r>
            <a:r>
              <a:rPr lang="ar-SA" sz="4000" dirty="0">
                <a:latin typeface="Traditional Arabic" panose="02020603050405020304" pitchFamily="18" charset="-78"/>
                <a:cs typeface="Traditional Arabic" panose="02020603050405020304" pitchFamily="18" charset="-78"/>
              </a:rPr>
              <a:t>أي الذي له صلاة بعد أن ينام </a:t>
            </a:r>
            <a:r>
              <a:rPr lang="ar-SA" sz="1800" dirty="0" smtClean="0">
                <a:latin typeface="Traditional Arabic" panose="02020603050405020304" pitchFamily="18" charset="-78"/>
                <a:cs typeface="Traditional Arabic" panose="02020603050405020304" pitchFamily="18" charset="-78"/>
              </a:rPr>
              <a:t>(الروض المربع)</a:t>
            </a:r>
          </a:p>
          <a:p>
            <a:r>
              <a:rPr lang="ar-SA" sz="2400"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حالات الموتر: </a:t>
            </a:r>
          </a:p>
          <a:p>
            <a:pPr marL="0" indent="0">
              <a:buNone/>
            </a:pPr>
            <a:r>
              <a:rPr lang="ar-SA" sz="2400" dirty="0" smtClean="0">
                <a:latin typeface="Traditional Arabic" panose="02020603050405020304" pitchFamily="18" charset="-78"/>
                <a:cs typeface="Traditional Arabic" panose="02020603050405020304" pitchFamily="18" charset="-78"/>
              </a:rPr>
              <a:t>الحالة الأولى: أن يصلي مع إمامه فإذا أراد الإمام أن يوتر انفصل ليوتر آخر الليل وهذا خلاف الأفضل لأنه لم يقم مع الإمام حتى ينصرف.</a:t>
            </a:r>
          </a:p>
          <a:p>
            <a:pPr marL="0" indent="0">
              <a:buNone/>
            </a:pPr>
            <a:r>
              <a:rPr lang="ar-SA" sz="2400" dirty="0" smtClean="0">
                <a:latin typeface="Traditional Arabic" panose="02020603050405020304" pitchFamily="18" charset="-78"/>
                <a:cs typeface="Traditional Arabic" panose="02020603050405020304" pitchFamily="18" charset="-78"/>
              </a:rPr>
              <a:t>الحالة الثانية: أن يصلي مع إمامه وسلم قام وشفع تلك الركعة فيضيف إليها ثانية حتى لا يوتر مع إمامه ويوتر آخر الليل  </a:t>
            </a:r>
          </a:p>
          <a:p>
            <a:pPr marL="0" indent="0">
              <a:buNone/>
            </a:pPr>
            <a:r>
              <a:rPr lang="ar-SA" sz="2400" dirty="0" smtClean="0">
                <a:latin typeface="Traditional Arabic" panose="02020603050405020304" pitchFamily="18" charset="-78"/>
                <a:cs typeface="Traditional Arabic" panose="02020603050405020304" pitchFamily="18" charset="-78"/>
              </a:rPr>
              <a:t>الحالة الثالثة: أن يصلي مع إمامه ويوتر معه لينال ثواب انصرافه مع إمامه ولا يمنع أن يقوم آخر الليل يتهجد ويصلي شفعاً دون وتر</a:t>
            </a:r>
          </a:p>
          <a:p>
            <a:pPr marL="0" indent="0">
              <a:buNone/>
            </a:pPr>
            <a:r>
              <a:rPr lang="ar-SA" sz="2400" dirty="0" smtClean="0">
                <a:latin typeface="Traditional Arabic" panose="02020603050405020304" pitchFamily="18" charset="-78"/>
                <a:cs typeface="Traditional Arabic" panose="02020603050405020304" pitchFamily="18" charset="-78"/>
              </a:rPr>
              <a:t>الحالة الرابعة: أن يصلي مع إمامه ويوتر معه وإذا قام ليتهجد بالليل صلى ركعة تنقض له وتره الأول ثم يوتر في آخر تهجده وهذه الطريقة فيها نظر ولا دليل عليها </a:t>
            </a:r>
            <a:r>
              <a:rPr lang="ar-SA" sz="1600" dirty="0" smtClean="0">
                <a:latin typeface="Traditional Arabic" panose="02020603050405020304" pitchFamily="18" charset="-78"/>
                <a:cs typeface="Traditional Arabic" panose="02020603050405020304" pitchFamily="18" charset="-78"/>
              </a:rPr>
              <a:t>(</a:t>
            </a:r>
            <a:r>
              <a:rPr lang="ar-SA" sz="1600" dirty="0" err="1" smtClean="0">
                <a:latin typeface="Traditional Arabic" panose="02020603050405020304" pitchFamily="18" charset="-78"/>
                <a:cs typeface="Traditional Arabic" panose="02020603050405020304" pitchFamily="18" charset="-78"/>
              </a:rPr>
              <a:t>الصقير</a:t>
            </a:r>
            <a:r>
              <a:rPr lang="ar-SA" sz="1600" dirty="0" smtClean="0">
                <a:latin typeface="Traditional Arabic" panose="02020603050405020304" pitchFamily="18" charset="-78"/>
                <a:cs typeface="Traditional Arabic" panose="02020603050405020304" pitchFamily="18" charset="-78"/>
              </a:rPr>
              <a:t>)</a:t>
            </a:r>
            <a:endParaRPr lang="ar-SA" sz="16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3466402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7200" dirty="0" smtClean="0">
                <a:solidFill>
                  <a:srgbClr val="FF0000"/>
                </a:solidFill>
                <a:latin typeface="Traditional Arabic" panose="02020603050405020304" pitchFamily="18" charset="-78"/>
                <a:cs typeface="Traditional Arabic" panose="02020603050405020304" pitchFamily="18" charset="-78"/>
              </a:rPr>
              <a:t>ويكره التنفل بينها</a:t>
            </a:r>
            <a:endParaRPr lang="ar-SA" sz="7200"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lstStyle/>
          <a:p>
            <a:endParaRPr lang="ar-SA"/>
          </a:p>
        </p:txBody>
      </p:sp>
    </p:spTree>
    <p:extLst>
      <p:ext uri="{BB962C8B-B14F-4D97-AF65-F5344CB8AC3E}">
        <p14:creationId xmlns:p14="http://schemas.microsoft.com/office/powerpoint/2010/main" val="10674772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67135" y="167185"/>
            <a:ext cx="9601200" cy="1485900"/>
          </a:xfrm>
        </p:spPr>
        <p:txBody>
          <a:bodyPr>
            <a:normAutofit/>
          </a:bodyPr>
          <a:lstStyle/>
          <a:p>
            <a:pPr algn="ctr"/>
            <a:r>
              <a:rPr lang="ar-SA" sz="6000" dirty="0" smtClean="0">
                <a:solidFill>
                  <a:srgbClr val="FF0000"/>
                </a:solidFill>
                <a:latin typeface="Traditional Arabic" panose="02020603050405020304" pitchFamily="18" charset="-78"/>
                <a:cs typeface="Traditional Arabic" panose="02020603050405020304" pitchFamily="18" charset="-78"/>
              </a:rPr>
              <a:t>لا التعقيب بعدها جماعة</a:t>
            </a:r>
            <a:endParaRPr lang="ar-SA" sz="6000"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a:xfrm>
            <a:off x="1371599" y="1050879"/>
            <a:ext cx="10447361" cy="5650172"/>
          </a:xfrm>
        </p:spPr>
        <p:txBody>
          <a:bodyPr>
            <a:normAutofit fontScale="55000" lnSpcReduction="20000"/>
          </a:bodyPr>
          <a:lstStyle/>
          <a:p>
            <a:pPr algn="just"/>
            <a:r>
              <a:rPr lang="ar-SA" sz="4000"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والتعقيب هو:</a:t>
            </a:r>
          </a:p>
          <a:p>
            <a:pPr marL="0" indent="0" algn="just">
              <a:buNone/>
            </a:pPr>
            <a:r>
              <a:rPr lang="ar-SA" sz="4000" dirty="0">
                <a:latin typeface="Traditional Arabic" panose="02020603050405020304" pitchFamily="18" charset="-78"/>
                <a:cs typeface="Traditional Arabic" panose="02020603050405020304" pitchFamily="18" charset="-78"/>
              </a:rPr>
              <a:t>- أن يرجع المصلون إلى المسجد مرة أخرى ليصلوا.</a:t>
            </a:r>
          </a:p>
          <a:p>
            <a:pPr marL="0" indent="0" algn="just">
              <a:buNone/>
            </a:pPr>
            <a:r>
              <a:rPr lang="ar-SA" sz="4000" dirty="0">
                <a:latin typeface="Traditional Arabic" panose="02020603050405020304" pitchFamily="18" charset="-78"/>
                <a:cs typeface="Traditional Arabic" panose="02020603050405020304" pitchFamily="18" charset="-78"/>
              </a:rPr>
              <a:t>- أو أن يذهب شخص أو جماعة ليصلوا في مسجد آخر مع إمام آخر بعد انتهاء صلاتهم مع إمامهم.</a:t>
            </a:r>
          </a:p>
          <a:p>
            <a:pPr algn="just"/>
            <a:r>
              <a:rPr lang="ar-SA" sz="4000" dirty="0">
                <a:latin typeface="Traditional Arabic" panose="02020603050405020304" pitchFamily="18" charset="-78"/>
                <a:cs typeface="Traditional Arabic" panose="02020603050405020304" pitchFamily="18" charset="-78"/>
              </a:rPr>
              <a:t>فالتعقيب له هاتان الصورتان.</a:t>
            </a:r>
          </a:p>
          <a:p>
            <a:pPr algn="just"/>
            <a:r>
              <a:rPr lang="ar-SA" sz="4000" dirty="0">
                <a:latin typeface="Traditional Arabic" panose="02020603050405020304" pitchFamily="18" charset="-78"/>
                <a:cs typeface="Traditional Arabic" panose="02020603050405020304" pitchFamily="18" charset="-78"/>
              </a:rPr>
              <a:t>حكمه عند الحنابلة: أنه لا يكره.</a:t>
            </a:r>
          </a:p>
          <a:p>
            <a:pPr algn="just"/>
            <a:r>
              <a:rPr lang="ar-SA" sz="4000" dirty="0">
                <a:latin typeface="Traditional Arabic" panose="02020603050405020304" pitchFamily="18" charset="-78"/>
                <a:cs typeface="Traditional Arabic" panose="02020603050405020304" pitchFamily="18" charset="-78"/>
              </a:rPr>
              <a:t>والصواب أن نقول: أن التعقيب ينقسم إلى قسمين:</a:t>
            </a:r>
          </a:p>
          <a:p>
            <a:pPr marL="0" indent="0" algn="just">
              <a:buNone/>
            </a:pPr>
            <a:r>
              <a:rPr lang="ar-SA" sz="4000" dirty="0" smtClean="0">
                <a:latin typeface="Traditional Arabic" panose="02020603050405020304" pitchFamily="18" charset="-78"/>
                <a:cs typeface="Traditional Arabic" panose="02020603050405020304" pitchFamily="18" charset="-78"/>
              </a:rPr>
              <a:t> </a:t>
            </a:r>
            <a:r>
              <a:rPr lang="ar-SA" sz="4000" dirty="0">
                <a:latin typeface="Traditional Arabic" panose="02020603050405020304" pitchFamily="18" charset="-78"/>
                <a:cs typeface="Traditional Arabic" panose="02020603050405020304" pitchFamily="18" charset="-78"/>
              </a:rPr>
              <a:t>القسم الأول: إما أن يكون رجوعهم بعد نوم. فهذا لا يكره. وهو رواية واحدة عن الإمام أحمد رحمه الله. فلم ينقل عنه خلاف.</a:t>
            </a:r>
          </a:p>
          <a:p>
            <a:pPr marL="0" indent="0" algn="just">
              <a:buNone/>
            </a:pPr>
            <a:r>
              <a:rPr lang="ar-SA" sz="4000" dirty="0">
                <a:latin typeface="Traditional Arabic" panose="02020603050405020304" pitchFamily="18" charset="-78"/>
                <a:cs typeface="Traditional Arabic" panose="02020603050405020304" pitchFamily="18" charset="-78"/>
              </a:rPr>
              <a:t>القسم الثاني: أن يرجعوا قبل النوم:</a:t>
            </a:r>
          </a:p>
          <a:p>
            <a:pPr marL="0" indent="0" algn="just">
              <a:buNone/>
            </a:pPr>
            <a:r>
              <a:rPr lang="ar-SA" sz="4000" dirty="0">
                <a:latin typeface="Traditional Arabic" panose="02020603050405020304" pitchFamily="18" charset="-78"/>
                <a:cs typeface="Traditional Arabic" panose="02020603050405020304" pitchFamily="18" charset="-78"/>
              </a:rPr>
              <a:t>= فهذا لا يكره على المشهور عند الحنابلة. وهو الذي ذكره المؤلف رحمه </a:t>
            </a:r>
            <a:r>
              <a:rPr lang="ar-SA" sz="4000" dirty="0" smtClean="0">
                <a:latin typeface="Traditional Arabic" panose="02020603050405020304" pitchFamily="18" charset="-78"/>
                <a:cs typeface="Traditional Arabic" panose="02020603050405020304" pitchFamily="18" charset="-78"/>
              </a:rPr>
              <a:t>الله هنا.</a:t>
            </a:r>
          </a:p>
          <a:p>
            <a:pPr marL="0" indent="0" algn="just">
              <a:buNone/>
            </a:pPr>
            <a:r>
              <a:rPr lang="ar-SA" sz="4000" dirty="0" smtClean="0">
                <a:latin typeface="Traditional Arabic" panose="02020603050405020304" pitchFamily="18" charset="-78"/>
                <a:cs typeface="Traditional Arabic" panose="02020603050405020304" pitchFamily="18" charset="-78"/>
              </a:rPr>
              <a:t>= والرواية الأخرى: أن التعقيب مكروه. ولا يشرع. لأنه لم ينقل عن أحد من الصحابة أنه فعل ذلك. بل إذا صلوا التراويح أمسكوا عن الصلاة إلى أن يصلوا التهجد بعد النوم، وهذا </a:t>
            </a:r>
            <a:r>
              <a:rPr lang="ar-SA" sz="4000" dirty="0">
                <a:latin typeface="Traditional Arabic" panose="02020603050405020304" pitchFamily="18" charset="-78"/>
                <a:cs typeface="Traditional Arabic" panose="02020603050405020304" pitchFamily="18" charset="-78"/>
              </a:rPr>
              <a:t>القول هو: الصواب. وهو المتوافق مع الآثار عن أصحاب النبي صلى الله عليه وسلم.</a:t>
            </a:r>
          </a:p>
          <a:p>
            <a:pPr algn="just"/>
            <a:r>
              <a:rPr lang="ar-SA" sz="4000" dirty="0">
                <a:latin typeface="Traditional Arabic" panose="02020603050405020304" pitchFamily="18" charset="-78"/>
                <a:cs typeface="Traditional Arabic" panose="02020603050405020304" pitchFamily="18" charset="-78"/>
              </a:rPr>
              <a:t>بناءً على هذا ما يفعله بعض الإخوة إذا صلوا مع إمام يصلي بسرعة وينتهي وكانوا لا يعلمون أنه من الذين ينتهون بسرعة ذهبوا بعهد ذلك إلى مسجد آخر يطيل فيكملون معه الصلاة فصنيعهم هذا يعتبر مكروهاً ومخالف للآثار عن الصحابة.</a:t>
            </a:r>
          </a:p>
          <a:p>
            <a:pPr algn="just"/>
            <a:r>
              <a:rPr lang="ar-SA" sz="4000" dirty="0">
                <a:latin typeface="Traditional Arabic" panose="02020603050405020304" pitchFamily="18" charset="-78"/>
                <a:cs typeface="Traditional Arabic" panose="02020603050405020304" pitchFamily="18" charset="-78"/>
              </a:rPr>
              <a:t>بل إما أن تصلي من الأول مع إمام ترى أنت أن صلاته حسنة وإذا صليت مع إمام ينتهي بسرعة فتكتفي بهذا وإذا أردت المزيد فيكون ذلك بعد النوم</a:t>
            </a:r>
            <a:r>
              <a:rPr lang="ar-SA" sz="4000" dirty="0" smtClean="0">
                <a:latin typeface="Traditional Arabic" panose="02020603050405020304" pitchFamily="18" charset="-78"/>
                <a:cs typeface="Traditional Arabic" panose="02020603050405020304" pitchFamily="18" charset="-78"/>
              </a:rPr>
              <a:t>. </a:t>
            </a:r>
            <a:r>
              <a:rPr lang="ar-SA" sz="2500" dirty="0" smtClean="0">
                <a:latin typeface="Traditional Arabic" panose="02020603050405020304" pitchFamily="18" charset="-78"/>
                <a:cs typeface="Traditional Arabic" panose="02020603050405020304" pitchFamily="18" charset="-78"/>
              </a:rPr>
              <a:t>(شرح الخليل)</a:t>
            </a:r>
            <a:endParaRPr lang="ar-SA" sz="2500" dirty="0">
              <a:latin typeface="Traditional Arabic" panose="02020603050405020304" pitchFamily="18" charset="-78"/>
              <a:cs typeface="Traditional Arabic" panose="02020603050405020304" pitchFamily="18" charset="-78"/>
            </a:endParaRPr>
          </a:p>
          <a:p>
            <a:endParaRPr lang="ar-SA" dirty="0"/>
          </a:p>
        </p:txBody>
      </p:sp>
    </p:spTree>
    <p:extLst>
      <p:ext uri="{BB962C8B-B14F-4D97-AF65-F5344CB8AC3E}">
        <p14:creationId xmlns:p14="http://schemas.microsoft.com/office/powerpoint/2010/main" val="15766791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67135" y="167185"/>
            <a:ext cx="9601200" cy="1252182"/>
          </a:xfrm>
        </p:spPr>
        <p:txBody>
          <a:bodyPr>
            <a:normAutofit fontScale="90000"/>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ثم السنن الرواتب ركعتان قبل الظهر وركعتان بعدها وركعتان بعد المغرب وركعتان بعد العشاء وركعتان قبل الفجر وهما آكدها</a:t>
            </a:r>
            <a:br>
              <a:rPr lang="ar-SA" dirty="0" smtClean="0">
                <a:solidFill>
                  <a:srgbClr val="FF0000"/>
                </a:solidFill>
                <a:latin typeface="Traditional Arabic" panose="02020603050405020304" pitchFamily="18" charset="-78"/>
                <a:cs typeface="Traditional Arabic" panose="02020603050405020304" pitchFamily="18" charset="-78"/>
              </a:rPr>
            </a:br>
            <a:r>
              <a:rPr lang="ar-SA" dirty="0" smtClean="0">
                <a:solidFill>
                  <a:srgbClr val="FF0000"/>
                </a:solidFill>
                <a:latin typeface="Traditional Arabic" panose="02020603050405020304" pitchFamily="18" charset="-78"/>
                <a:cs typeface="Traditional Arabic" panose="02020603050405020304" pitchFamily="18" charset="-78"/>
              </a:rPr>
              <a:t> </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a:xfrm>
            <a:off x="1371599" y="1419367"/>
            <a:ext cx="10556543" cy="5322627"/>
          </a:xfrm>
        </p:spPr>
        <p:txBody>
          <a:bodyPr>
            <a:normAutofit/>
          </a:bodyPr>
          <a:lstStyle/>
          <a:p>
            <a:r>
              <a:rPr lang="ar-SA"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فالقول الصحيح: </a:t>
            </a:r>
            <a:r>
              <a:rPr lang="ar-SA" dirty="0">
                <a:latin typeface="Traditional Arabic" panose="02020603050405020304" pitchFamily="18" charset="-78"/>
                <a:cs typeface="Traditional Arabic" panose="02020603050405020304" pitchFamily="18" charset="-78"/>
              </a:rPr>
              <a:t>أنَّ الرَّواتب اثنتا عشرة ركعة: ركعتان قبل الفجر، وأربع قبل الظُّهر بسلامين وركعتان بعدها، وركعتان بعد المغرب، وركعتان بعد </a:t>
            </a:r>
            <a:r>
              <a:rPr lang="ar-SA" dirty="0" smtClean="0">
                <a:latin typeface="Traditional Arabic" panose="02020603050405020304" pitchFamily="18" charset="-78"/>
                <a:cs typeface="Traditional Arabic" panose="02020603050405020304" pitchFamily="18" charset="-78"/>
              </a:rPr>
              <a:t>العِشاء. </a:t>
            </a:r>
          </a:p>
          <a:p>
            <a:pPr marL="0" indent="0">
              <a:buNone/>
            </a:pPr>
            <a:endParaRPr lang="ar-SA" dirty="0">
              <a:latin typeface="Traditional Arabic" panose="02020603050405020304" pitchFamily="18" charset="-78"/>
              <a:cs typeface="Traditional Arabic" panose="02020603050405020304" pitchFamily="18" charset="-78"/>
            </a:endParaRPr>
          </a:p>
          <a:p>
            <a:r>
              <a:rPr lang="ar-SA"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وتختصُّ </a:t>
            </a:r>
            <a:r>
              <a:rPr lang="ar-SA"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a:t>
            </a:r>
            <a:r>
              <a:rPr lang="ar-SA"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ركعتي الفجر بأمور ـ:</a:t>
            </a:r>
          </a:p>
          <a:p>
            <a:pPr marL="0" indent="0">
              <a:buNone/>
            </a:pPr>
            <a:r>
              <a:rPr lang="ar-SA" dirty="0">
                <a:latin typeface="Traditional Arabic" panose="02020603050405020304" pitchFamily="18" charset="-78"/>
                <a:cs typeface="Traditional Arabic" panose="02020603050405020304" pitchFamily="18" charset="-78"/>
              </a:rPr>
              <a:t>أولاً: مشروعيتهما في السَّفر والحضر.</a:t>
            </a:r>
          </a:p>
          <a:p>
            <a:pPr marL="0" indent="0">
              <a:buNone/>
            </a:pPr>
            <a:r>
              <a:rPr lang="ar-SA" dirty="0">
                <a:latin typeface="Traditional Arabic" panose="02020603050405020304" pitchFamily="18" charset="-78"/>
                <a:cs typeface="Traditional Arabic" panose="02020603050405020304" pitchFamily="18" charset="-78"/>
              </a:rPr>
              <a:t>ثانياً: ثوابهما؛ بأنهما خير من الدُّنيا وما فيها.</a:t>
            </a:r>
          </a:p>
          <a:p>
            <a:pPr marL="0" indent="0">
              <a:buNone/>
            </a:pPr>
            <a:r>
              <a:rPr lang="ar-SA" dirty="0">
                <a:latin typeface="Traditional Arabic" panose="02020603050405020304" pitchFamily="18" charset="-78"/>
                <a:cs typeface="Traditional Arabic" panose="02020603050405020304" pitchFamily="18" charset="-78"/>
              </a:rPr>
              <a:t>ثالثاً: أنه يُسَنُّ تخفيفهما، فَخَفِّفْهُمَا بقَدْرِ ما تستطيع، لكن بشرط أن لا تُخِلَّ بواجب؛ لأنَّ عائشة رضي الله عنها قالت: «كان النبي صلّى الله عليه وسلّم يُخَفِّفُ الركعتين اللتين قبل صَلاةِ الصُّبحِ، حتى إنِّي لأقولُ: هل قَرَأَ بأُمِّ الكتابِ»؟ (3) تعني: مِن شدَّة تخفيفه إيَّاهما.</a:t>
            </a:r>
          </a:p>
          <a:p>
            <a:pPr marL="0" indent="0">
              <a:buNone/>
            </a:pPr>
            <a:r>
              <a:rPr lang="ar-SA" dirty="0" smtClean="0">
                <a:latin typeface="Traditional Arabic" panose="02020603050405020304" pitchFamily="18" charset="-78"/>
                <a:cs typeface="Traditional Arabic" panose="02020603050405020304" pitchFamily="18" charset="-78"/>
              </a:rPr>
              <a:t>رابعاً</a:t>
            </a:r>
            <a:r>
              <a:rPr lang="ar-SA" dirty="0">
                <a:latin typeface="Traditional Arabic" panose="02020603050405020304" pitchFamily="18" charset="-78"/>
                <a:cs typeface="Traditional Arabic" panose="02020603050405020304" pitchFamily="18" charset="-78"/>
              </a:rPr>
              <a:t>: أنْ يقرأ في الرَّكعة الأُولى بـ: {قُلْ </a:t>
            </a:r>
            <a:r>
              <a:rPr lang="ar-SA" dirty="0" err="1">
                <a:latin typeface="Traditional Arabic" panose="02020603050405020304" pitchFamily="18" charset="-78"/>
                <a:cs typeface="Traditional Arabic" panose="02020603050405020304" pitchFamily="18" charset="-78"/>
              </a:rPr>
              <a:t>يَاأَيُّهَا</a:t>
            </a:r>
            <a:r>
              <a:rPr lang="ar-SA" dirty="0">
                <a:latin typeface="Traditional Arabic" panose="02020603050405020304" pitchFamily="18" charset="-78"/>
                <a:cs typeface="Traditional Arabic" panose="02020603050405020304" pitchFamily="18" charset="-78"/>
              </a:rPr>
              <a:t> الْكَافِرُونَ *} [الكافرون]، وفي الثانية: بـ: {قُلْ هُوَ اللَّهُ أَحَدٌ *} [الإخلاص] (1)، أو في الأُوْلَى {قُولُوا آمَنَّا بِاللَّهِ} [البقرة: 136] الآية في سورة البقرة و {قُلْ </a:t>
            </a:r>
            <a:r>
              <a:rPr lang="ar-SA" dirty="0" err="1">
                <a:latin typeface="Traditional Arabic" panose="02020603050405020304" pitchFamily="18" charset="-78"/>
                <a:cs typeface="Traditional Arabic" panose="02020603050405020304" pitchFamily="18" charset="-78"/>
              </a:rPr>
              <a:t>يَاأَهْلَ</a:t>
            </a:r>
            <a:r>
              <a:rPr lang="ar-SA" dirty="0">
                <a:latin typeface="Traditional Arabic" panose="02020603050405020304" pitchFamily="18" charset="-78"/>
                <a:cs typeface="Traditional Arabic" panose="02020603050405020304" pitchFamily="18" charset="-78"/>
              </a:rPr>
              <a:t> الْكِتَابِ تَعَالَوْا إِلَى كَلِمَةٍ سَوَاءٍ بَيْنَنَا} [آل عمران: 52] الآية في سورة آل عمران (2). فتقرأ أحياناً بسورتي الإخلاص، وأحياناً بآيتي البقرة وآل عمران، وإن كنت لا تحفظ آيتي البقرة وآل عمران، فاقرأ بسورتي الإخلاص والكافرون.</a:t>
            </a:r>
          </a:p>
          <a:p>
            <a:pPr marL="0" indent="0">
              <a:buNone/>
            </a:pPr>
            <a:r>
              <a:rPr lang="ar-SA" dirty="0">
                <a:latin typeface="Traditional Arabic" panose="02020603050405020304" pitchFamily="18" charset="-78"/>
                <a:cs typeface="Traditional Arabic" panose="02020603050405020304" pitchFamily="18" charset="-78"/>
              </a:rPr>
              <a:t>خامساً: أنه يُسَنُّ بعدهما الاضطجاع على الجَنْبِ الأيمن، وهذا الاضطجاع اخْتَلَفَ العلماءُ </a:t>
            </a:r>
            <a:r>
              <a:rPr lang="ar-SA" dirty="0" smtClean="0">
                <a:latin typeface="Traditional Arabic" panose="02020603050405020304" pitchFamily="18" charset="-78"/>
                <a:cs typeface="Traditional Arabic" panose="02020603050405020304" pitchFamily="18" charset="-78"/>
              </a:rPr>
              <a:t>فيه: والصحيح أنه سُنَّةً </a:t>
            </a:r>
            <a:r>
              <a:rPr lang="ar-SA" dirty="0">
                <a:latin typeface="Traditional Arabic" panose="02020603050405020304" pitchFamily="18" charset="-78"/>
                <a:cs typeface="Traditional Arabic" panose="02020603050405020304" pitchFamily="18" charset="-78"/>
              </a:rPr>
              <a:t>لمن يقوم الليل؛ لأنَّه يحتاج إلى أن يستريحَ، ولكن إذا كان مِن الذين إذا وضع جَنْبَهُ على الأرض نام؛ ولم يستيقظ إلا بعد مُدَّة طويلة؛ فإنه لا يُسَنُّ له هذا؛ لأن هذا يُفضي إلى تَرْكِ واجب</a:t>
            </a:r>
            <a:r>
              <a:rPr lang="ar-SA" dirty="0" smtClean="0">
                <a:latin typeface="Traditional Arabic" panose="02020603050405020304" pitchFamily="18" charset="-78"/>
                <a:cs typeface="Traditional Arabic" panose="02020603050405020304" pitchFamily="18" charset="-78"/>
              </a:rPr>
              <a:t>. </a:t>
            </a:r>
            <a:r>
              <a:rPr lang="ar-SA" sz="1200" dirty="0" smtClean="0">
                <a:latin typeface="Traditional Arabic" panose="02020603050405020304" pitchFamily="18" charset="-78"/>
                <a:cs typeface="Traditional Arabic" panose="02020603050405020304" pitchFamily="18" charset="-78"/>
              </a:rPr>
              <a:t>الشرح الممتع</a:t>
            </a:r>
            <a:endParaRPr lang="ar-SA" sz="12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372333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0455" y="359144"/>
            <a:ext cx="9601200" cy="4902200"/>
          </a:xfrm>
        </p:spPr>
        <p:txBody>
          <a:bodyPr>
            <a:normAutofit/>
          </a:bodyPr>
          <a:lstStyle/>
          <a:p>
            <a:pPr marL="0" indent="0">
              <a:buNone/>
            </a:pPr>
            <a:endParaRPr lang="ar-SA" dirty="0"/>
          </a:p>
          <a:p>
            <a:r>
              <a:rPr lang="ar-SA" sz="2600" dirty="0">
                <a:latin typeface="Traditional Arabic" panose="02020603050405020304" pitchFamily="18" charset="-78"/>
                <a:cs typeface="Traditional Arabic" panose="02020603050405020304" pitchFamily="18" charset="-78"/>
              </a:rPr>
              <a:t>1-صلاة التطوع المراد بها وأنواعها </a:t>
            </a:r>
            <a:r>
              <a:rPr lang="ar-SA" sz="2600" dirty="0" err="1">
                <a:latin typeface="Traditional Arabic" panose="02020603050405020304" pitchFamily="18" charset="-78"/>
                <a:cs typeface="Traditional Arabic" panose="02020603050405020304" pitchFamily="18" charset="-78"/>
              </a:rPr>
              <a:t>وآكدها</a:t>
            </a:r>
            <a:endParaRPr lang="ar-SA" sz="2600" dirty="0">
              <a:latin typeface="Traditional Arabic" panose="02020603050405020304" pitchFamily="18" charset="-78"/>
              <a:cs typeface="Traditional Arabic" panose="02020603050405020304" pitchFamily="18" charset="-78"/>
            </a:endParaRPr>
          </a:p>
          <a:p>
            <a:r>
              <a:rPr lang="ar-SA" sz="2600" dirty="0">
                <a:latin typeface="Traditional Arabic" panose="02020603050405020304" pitchFamily="18" charset="-78"/>
                <a:cs typeface="Traditional Arabic" panose="02020603050405020304" pitchFamily="18" charset="-78"/>
              </a:rPr>
              <a:t>2-أحكام صلاة الوتر وقيام الليل</a:t>
            </a:r>
          </a:p>
          <a:p>
            <a:r>
              <a:rPr lang="ar-SA" sz="2600" dirty="0">
                <a:latin typeface="Traditional Arabic" panose="02020603050405020304" pitchFamily="18" charset="-78"/>
                <a:cs typeface="Traditional Arabic" panose="02020603050405020304" pitchFamily="18" charset="-78"/>
              </a:rPr>
              <a:t>3-صلاة التراويح: حكمها وصفتها وعدد ركعاتها</a:t>
            </a:r>
          </a:p>
          <a:p>
            <a:r>
              <a:rPr lang="ar-SA" sz="2600" dirty="0">
                <a:latin typeface="Traditional Arabic" panose="02020603050405020304" pitchFamily="18" charset="-78"/>
                <a:cs typeface="Traditional Arabic" panose="02020603050405020304" pitchFamily="18" charset="-78"/>
              </a:rPr>
              <a:t>4-السنن الرواتب: المراد بها وتعدادها وأحكامها</a:t>
            </a:r>
          </a:p>
          <a:p>
            <a:r>
              <a:rPr lang="ar-SA" sz="2600" dirty="0">
                <a:latin typeface="Traditional Arabic" panose="02020603050405020304" pitchFamily="18" charset="-78"/>
                <a:cs typeface="Traditional Arabic" panose="02020603050405020304" pitchFamily="18" charset="-78"/>
              </a:rPr>
              <a:t>5-صلاة الضحى: حكمها وصفتها وعدد ركعاتها ووقتها</a:t>
            </a:r>
          </a:p>
          <a:p>
            <a:r>
              <a:rPr lang="ar-SA" sz="2600" dirty="0">
                <a:latin typeface="Traditional Arabic" panose="02020603050405020304" pitchFamily="18" charset="-78"/>
                <a:cs typeface="Traditional Arabic" panose="02020603050405020304" pitchFamily="18" charset="-78"/>
              </a:rPr>
              <a:t>6-أحكام سجود التلاوة والشكر</a:t>
            </a:r>
          </a:p>
          <a:p>
            <a:r>
              <a:rPr lang="ar-SA" sz="2600" dirty="0">
                <a:latin typeface="Traditional Arabic" panose="02020603050405020304" pitchFamily="18" charset="-78"/>
                <a:cs typeface="Traditional Arabic" panose="02020603050405020304" pitchFamily="18" charset="-78"/>
              </a:rPr>
              <a:t>7-القنوت: المراد به وحكم القنوت في الصلاة وقنوت النوازل</a:t>
            </a:r>
          </a:p>
          <a:p>
            <a:r>
              <a:rPr lang="ar-SA" sz="2600" dirty="0">
                <a:latin typeface="Traditional Arabic" panose="02020603050405020304" pitchFamily="18" charset="-78"/>
                <a:cs typeface="Traditional Arabic" panose="02020603050405020304" pitchFamily="18" charset="-78"/>
              </a:rPr>
              <a:t>8- الأوقات المنهي عن التطوع فيها وبيان ما يجوز فيها من الصلوات وما لا يجوز</a:t>
            </a:r>
          </a:p>
          <a:p>
            <a:endParaRPr lang="ar-SA" dirty="0"/>
          </a:p>
        </p:txBody>
      </p:sp>
    </p:spTree>
    <p:extLst>
      <p:ext uri="{BB962C8B-B14F-4D97-AF65-F5344CB8AC3E}">
        <p14:creationId xmlns:p14="http://schemas.microsoft.com/office/powerpoint/2010/main" val="32058300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solidFill>
                  <a:srgbClr val="FF0000"/>
                </a:solidFill>
                <a:latin typeface="Traditional Arabic" panose="02020603050405020304" pitchFamily="18" charset="-78"/>
                <a:cs typeface="Traditional Arabic" panose="02020603050405020304" pitchFamily="18" charset="-78"/>
              </a:rPr>
              <a:t>ومن فاته شيء منها سن له قضاؤه</a:t>
            </a:r>
            <a:endParaRPr lang="ar-SA" dirty="0"/>
          </a:p>
        </p:txBody>
      </p:sp>
      <p:sp>
        <p:nvSpPr>
          <p:cNvPr id="3" name="عنصر نائب للمحتوى 2"/>
          <p:cNvSpPr>
            <a:spLocks noGrp="1"/>
          </p:cNvSpPr>
          <p:nvPr>
            <p:ph idx="1"/>
          </p:nvPr>
        </p:nvSpPr>
        <p:spPr>
          <a:xfrm>
            <a:off x="1371600" y="1596788"/>
            <a:ext cx="9601200" cy="4270612"/>
          </a:xfrm>
        </p:spPr>
        <p:txBody>
          <a:bodyPr>
            <a:noAutofit/>
          </a:bodyPr>
          <a:lstStyle/>
          <a:p>
            <a:pPr algn="just"/>
            <a:r>
              <a:rPr lang="ar-SA" sz="2800" dirty="0">
                <a:latin typeface="Traditional Arabic" panose="02020603050405020304" pitchFamily="18" charset="-78"/>
                <a:cs typeface="Traditional Arabic" panose="02020603050405020304" pitchFamily="18" charset="-78"/>
              </a:rPr>
              <a:t> «مَنْ فاتَه شيءٌ منها سُنَّ له قضاؤه» يُقيَّد بما إذا فاته لعُذر، أما إذا تركها عمداً حتى فاتَ وقتُهَا فإنه لا يقضيها، ولو قضاها لم تصحَّ منه راتبة؛ وذلك لأَنَّ الرَّواتب عبادات مؤقَّتة، والعبادات المؤقَّتة إذا تعمَّد الإنسانُ إخراجَها عن وقتها لم تُقبل منه.</a:t>
            </a:r>
          </a:p>
          <a:p>
            <a:pPr marL="0" indent="0" algn="just">
              <a:buNone/>
            </a:pPr>
            <a:endParaRPr lang="ar-SA" sz="2800" dirty="0">
              <a:latin typeface="Traditional Arabic" panose="02020603050405020304" pitchFamily="18" charset="-78"/>
              <a:cs typeface="Traditional Arabic" panose="02020603050405020304" pitchFamily="18" charset="-78"/>
            </a:endParaRPr>
          </a:p>
          <a:p>
            <a:pPr algn="just"/>
            <a:r>
              <a:rPr lang="ar-SA" sz="2800" dirty="0" smtClean="0">
                <a:latin typeface="Traditional Arabic" panose="02020603050405020304" pitchFamily="18" charset="-78"/>
                <a:cs typeface="Traditional Arabic" panose="02020603050405020304" pitchFamily="18" charset="-78"/>
              </a:rPr>
              <a:t>وكما </a:t>
            </a:r>
            <a:r>
              <a:rPr lang="ar-SA" sz="2800" dirty="0">
                <a:latin typeface="Traditional Arabic" panose="02020603050405020304" pitchFamily="18" charset="-78"/>
                <a:cs typeface="Traditional Arabic" panose="02020603050405020304" pitchFamily="18" charset="-78"/>
              </a:rPr>
              <a:t>أنَّها لا تصحُّ قبل الوقت فلا تصحُّ كذلك بعدَه؛ لعدم وجود الفَرْقِ الصَّحيح بين أنْ تفعلها قبل دخول وقتها أو بعد خروج وقتها إذا كان لغير عُذر</a:t>
            </a:r>
            <a:r>
              <a:rPr lang="ar-SA" sz="2800" dirty="0" smtClean="0">
                <a:latin typeface="Traditional Arabic" panose="02020603050405020304" pitchFamily="18" charset="-78"/>
                <a:cs typeface="Traditional Arabic" panose="02020603050405020304" pitchFamily="18" charset="-78"/>
              </a:rPr>
              <a:t>. </a:t>
            </a:r>
            <a:r>
              <a:rPr lang="ar-SA" sz="1600" dirty="0" smtClean="0">
                <a:latin typeface="Traditional Arabic" panose="02020603050405020304" pitchFamily="18" charset="-78"/>
                <a:cs typeface="Traditional Arabic" panose="02020603050405020304" pitchFamily="18" charset="-78"/>
              </a:rPr>
              <a:t>الشرح الممتع</a:t>
            </a:r>
            <a:endParaRPr lang="ar-SA" sz="16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8302997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71600" y="805218"/>
            <a:ext cx="9601200" cy="5062182"/>
          </a:xfrm>
        </p:spPr>
        <p:txBody>
          <a:bodyPr/>
          <a:lstStyle/>
          <a:p>
            <a:r>
              <a:rPr lang="ar-SA" sz="2800" dirty="0" smtClean="0">
                <a:latin typeface="Traditional Arabic" panose="02020603050405020304" pitchFamily="18" charset="-78"/>
                <a:cs typeface="Traditional Arabic" panose="02020603050405020304" pitchFamily="18" charset="-78"/>
              </a:rPr>
              <a:t>قال صاحب الروض المربع</a:t>
            </a:r>
          </a:p>
          <a:p>
            <a:pPr marL="0" indent="0">
              <a:buNone/>
            </a:pPr>
            <a:r>
              <a:rPr lang="ar-SA" sz="2800" dirty="0">
                <a:latin typeface="Traditional Arabic" panose="02020603050405020304" pitchFamily="18" charset="-78"/>
                <a:cs typeface="Traditional Arabic" panose="02020603050405020304" pitchFamily="18" charset="-78"/>
              </a:rPr>
              <a:t>ووقت كل سنة قبل الصلاة من دخول وقتها إلى فعلها </a:t>
            </a:r>
            <a:endParaRPr lang="ar-SA" sz="2800" dirty="0" smtClean="0">
              <a:latin typeface="Traditional Arabic" panose="02020603050405020304" pitchFamily="18" charset="-78"/>
              <a:cs typeface="Traditional Arabic" panose="02020603050405020304" pitchFamily="18" charset="-78"/>
            </a:endParaRPr>
          </a:p>
          <a:p>
            <a:pPr marL="0" indent="0">
              <a:buNone/>
            </a:pPr>
            <a:r>
              <a:rPr lang="ar-SA" sz="2800" dirty="0" smtClean="0">
                <a:latin typeface="Traditional Arabic" panose="02020603050405020304" pitchFamily="18" charset="-78"/>
                <a:cs typeface="Traditional Arabic" panose="02020603050405020304" pitchFamily="18" charset="-78"/>
              </a:rPr>
              <a:t>وكل </a:t>
            </a:r>
            <a:r>
              <a:rPr lang="ar-SA" sz="2800" dirty="0">
                <a:latin typeface="Traditional Arabic" panose="02020603050405020304" pitchFamily="18" charset="-78"/>
                <a:cs typeface="Traditional Arabic" panose="02020603050405020304" pitchFamily="18" charset="-78"/>
              </a:rPr>
              <a:t>سنة بعد الصلاة من فعلها إلى خروج وقتها </a:t>
            </a:r>
            <a:r>
              <a:rPr lang="ar-SA" sz="2800" dirty="0" smtClean="0">
                <a:latin typeface="Traditional Arabic" panose="02020603050405020304" pitchFamily="18" charset="-78"/>
                <a:cs typeface="Traditional Arabic" panose="02020603050405020304" pitchFamily="18" charset="-78"/>
              </a:rPr>
              <a:t> </a:t>
            </a:r>
          </a:p>
          <a:p>
            <a:pPr marL="0" indent="0">
              <a:buNone/>
            </a:pPr>
            <a:endParaRPr lang="ar-SA" dirty="0"/>
          </a:p>
          <a:p>
            <a:pPr marL="0" indent="0">
              <a:buNone/>
            </a:pPr>
            <a:endParaRPr lang="ar-SA" dirty="0"/>
          </a:p>
        </p:txBody>
      </p:sp>
      <p:graphicFrame>
        <p:nvGraphicFramePr>
          <p:cNvPr id="4" name="جدول 3"/>
          <p:cNvGraphicFramePr>
            <a:graphicFrameLocks noGrp="1"/>
          </p:cNvGraphicFramePr>
          <p:nvPr>
            <p:extLst>
              <p:ext uri="{D42A27DB-BD31-4B8C-83A1-F6EECF244321}">
                <p14:modId xmlns:p14="http://schemas.microsoft.com/office/powerpoint/2010/main" val="3744262287"/>
              </p:ext>
            </p:extLst>
          </p:nvPr>
        </p:nvGraphicFramePr>
        <p:xfrm>
          <a:off x="3220870" y="2757805"/>
          <a:ext cx="7315201" cy="1826260"/>
        </p:xfrm>
        <a:graphic>
          <a:graphicData uri="http://schemas.openxmlformats.org/drawingml/2006/table">
            <a:tbl>
              <a:tblPr rtl="1" firstRow="1" firstCol="1" bandRow="1"/>
              <a:tblGrid>
                <a:gridCol w="1008226"/>
                <a:gridCol w="2746250"/>
                <a:gridCol w="3560725"/>
              </a:tblGrid>
              <a:tr h="0">
                <a:tc>
                  <a:txBody>
                    <a:bodyPr/>
                    <a:lstStyle/>
                    <a:p>
                      <a:pPr algn="r" rtl="1">
                        <a:lnSpc>
                          <a:spcPct val="107000"/>
                        </a:lnSpc>
                        <a:spcAft>
                          <a:spcPts val="0"/>
                        </a:spcAft>
                      </a:pPr>
                      <a:r>
                        <a:rPr lang="ar-SA" sz="2800" dirty="0" smtClean="0">
                          <a:effectLst/>
                          <a:latin typeface="Calibri" panose="020F0502020204030204" pitchFamily="34" charset="0"/>
                          <a:ea typeface="Calibri" panose="020F0502020204030204" pitchFamily="34" charset="0"/>
                          <a:cs typeface="Traditional Arabic" panose="02020603050405020304" pitchFamily="18" charset="-78"/>
                        </a:rPr>
                        <a:t> قال صاحب الروض المربع</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800" dirty="0">
                          <a:effectLst/>
                          <a:latin typeface="Calibri" panose="020F0502020204030204" pitchFamily="34" charset="0"/>
                          <a:ea typeface="Calibri" panose="020F0502020204030204" pitchFamily="34" charset="0"/>
                          <a:cs typeface="Traditional Arabic" panose="02020603050405020304" pitchFamily="18" charset="-78"/>
                        </a:rPr>
                        <a:t>والسنن غير الرواتب عشرون أربع قبل الظهر وأربع بعدها وأربع قبل العصر وأربع بعد المغرب وأربع بعد العشاء غير السنن الرواتب، قال جمع: يحافظ عليها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800" dirty="0" smtClean="0">
                          <a:effectLst/>
                          <a:latin typeface="Calibri" panose="020F0502020204030204" pitchFamily="34" charset="0"/>
                          <a:ea typeface="Calibri" panose="020F0502020204030204" pitchFamily="34" charset="0"/>
                          <a:cs typeface="Traditional Arabic" panose="02020603050405020304" pitchFamily="18" charset="-78"/>
                        </a:rPr>
                        <a:t>الفرق </a:t>
                      </a:r>
                      <a:r>
                        <a:rPr lang="ar-SA" sz="1800" dirty="0">
                          <a:effectLst/>
                          <a:latin typeface="Calibri" panose="020F0502020204030204" pitchFamily="34" charset="0"/>
                          <a:ea typeface="Calibri" panose="020F0502020204030204" pitchFamily="34" charset="0"/>
                          <a:cs typeface="Traditional Arabic" panose="02020603050405020304" pitchFamily="18" charset="-78"/>
                        </a:rPr>
                        <a:t>بين السنن الرواتب وغيرها</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sz="1800" dirty="0">
                          <a:effectLst/>
                          <a:latin typeface="Calibri" panose="020F0502020204030204" pitchFamily="34" charset="0"/>
                          <a:ea typeface="Calibri" panose="020F0502020204030204" pitchFamily="34" charset="0"/>
                          <a:cs typeface="Traditional Arabic" panose="02020603050405020304" pitchFamily="18" charset="-78"/>
                        </a:rPr>
                        <a:t>1-الذي يقضى السسن الرواتب لا غير الرواتب</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sz="1800" dirty="0">
                          <a:effectLst/>
                          <a:latin typeface="Calibri" panose="020F0502020204030204" pitchFamily="34" charset="0"/>
                          <a:ea typeface="Calibri" panose="020F0502020204030204" pitchFamily="34" charset="0"/>
                          <a:cs typeface="Traditional Arabic" panose="02020603050405020304" pitchFamily="18" charset="-78"/>
                        </a:rPr>
                        <a:t>2-الأفضل ترك السنن غير الرواتب في السفر أما السنن الرواتب يستوي الأمران الفعل والترك</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sz="1800" dirty="0">
                          <a:effectLst/>
                          <a:latin typeface="Calibri" panose="020F0502020204030204" pitchFamily="34" charset="0"/>
                          <a:ea typeface="Calibri" panose="020F0502020204030204" pitchFamily="34" charset="0"/>
                          <a:cs typeface="Traditional Arabic" panose="02020603050405020304" pitchFamily="18" charset="-78"/>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226020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a:solidFill>
                  <a:srgbClr val="FF0000"/>
                </a:solidFill>
                <a:latin typeface="Traditional Arabic" panose="02020603050405020304" pitchFamily="18" charset="-78"/>
                <a:cs typeface="Traditional Arabic" panose="02020603050405020304" pitchFamily="18" charset="-78"/>
              </a:rPr>
              <a:t>وصلاة الليل أفضل من صلاة النهار، وأفضلها ثلث الليل بعد نصفه، وصلاة الليل والنهار مثنى </a:t>
            </a:r>
            <a:r>
              <a:rPr lang="ar-SA" dirty="0" err="1">
                <a:solidFill>
                  <a:srgbClr val="FF0000"/>
                </a:solidFill>
                <a:latin typeface="Traditional Arabic" panose="02020603050405020304" pitchFamily="18" charset="-78"/>
                <a:cs typeface="Traditional Arabic" panose="02020603050405020304" pitchFamily="18" charset="-78"/>
              </a:rPr>
              <a:t>مثنى</a:t>
            </a:r>
            <a:r>
              <a:rPr lang="ar-SA" dirty="0">
                <a:solidFill>
                  <a:srgbClr val="FF0000"/>
                </a:solidFill>
                <a:latin typeface="Traditional Arabic" panose="02020603050405020304" pitchFamily="18" charset="-78"/>
                <a:cs typeface="Traditional Arabic" panose="02020603050405020304" pitchFamily="18" charset="-78"/>
              </a:rPr>
              <a:t>، وإن تطوع في النهار بأربع كالظهر فلا بأس</a:t>
            </a:r>
            <a:endParaRPr lang="ar-SA" dirty="0"/>
          </a:p>
        </p:txBody>
      </p:sp>
      <p:sp>
        <p:nvSpPr>
          <p:cNvPr id="3" name="عنصر نائب للمحتوى 2"/>
          <p:cNvSpPr>
            <a:spLocks noGrp="1"/>
          </p:cNvSpPr>
          <p:nvPr>
            <p:ph idx="1"/>
          </p:nvPr>
        </p:nvSpPr>
        <p:spPr>
          <a:xfrm>
            <a:off x="1371600" y="2047165"/>
            <a:ext cx="10379122" cy="4503760"/>
          </a:xfrm>
        </p:spPr>
        <p:txBody>
          <a:bodyPr>
            <a:normAutofit/>
          </a:bodyPr>
          <a:lstStyle/>
          <a:p>
            <a:r>
              <a:rPr lang="ar-SA" sz="3600" b="1" u="sng" dirty="0">
                <a:latin typeface="Traditional Arabic" panose="02020603050405020304" pitchFamily="18" charset="-78"/>
                <a:cs typeface="Traditional Arabic" panose="02020603050405020304" pitchFamily="18" charset="-78"/>
              </a:rPr>
              <a:t>قوله</a:t>
            </a:r>
            <a:r>
              <a:rPr lang="ar-SA" sz="2800" b="1" u="sng" dirty="0" smtClean="0"/>
              <a:t> «</a:t>
            </a:r>
            <a:r>
              <a:rPr lang="ar-SA" sz="3600" b="1" u="sng" dirty="0" smtClean="0">
                <a:latin typeface="Traditional Arabic" panose="02020603050405020304" pitchFamily="18" charset="-78"/>
                <a:cs typeface="Traditional Arabic" panose="02020603050405020304" pitchFamily="18" charset="-78"/>
              </a:rPr>
              <a:t>فلا </a:t>
            </a:r>
            <a:r>
              <a:rPr lang="ar-SA" sz="3600" b="1" u="sng" dirty="0">
                <a:latin typeface="Traditional Arabic" panose="02020603050405020304" pitchFamily="18" charset="-78"/>
                <a:cs typeface="Traditional Arabic" panose="02020603050405020304" pitchFamily="18" charset="-78"/>
              </a:rPr>
              <a:t>بأس» أي</a:t>
            </a:r>
            <a:r>
              <a:rPr lang="ar-SA" sz="3600" dirty="0">
                <a:latin typeface="Traditional Arabic" panose="02020603050405020304" pitchFamily="18" charset="-78"/>
                <a:cs typeface="Traditional Arabic" panose="02020603050405020304" pitchFamily="18" charset="-78"/>
              </a:rPr>
              <a:t>: لا حرج؛ فتصحُّ صلاتُه، </a:t>
            </a:r>
            <a:r>
              <a:rPr lang="ar-SA" sz="3600" dirty="0" smtClean="0">
                <a:latin typeface="Traditional Arabic" panose="02020603050405020304" pitchFamily="18" charset="-78"/>
                <a:cs typeface="Traditional Arabic" panose="02020603050405020304" pitchFamily="18" charset="-78"/>
              </a:rPr>
              <a:t>لحديث أبي </a:t>
            </a:r>
            <a:r>
              <a:rPr lang="ar-SA" sz="3600" dirty="0">
                <a:latin typeface="Traditional Arabic" panose="02020603050405020304" pitchFamily="18" charset="-78"/>
                <a:cs typeface="Traditional Arabic" panose="02020603050405020304" pitchFamily="18" charset="-78"/>
              </a:rPr>
              <a:t>أيوب: أنَّ النبيَّ صلّى الله عليه وسلّم كان يُصَلِّي قَبْلَ الظُّهر أربعاً لا يفصِلُ بينهن بتسليمٍ </a:t>
            </a:r>
            <a:r>
              <a:rPr lang="ar-SA" sz="3600" dirty="0" smtClean="0">
                <a:latin typeface="Traditional Arabic" panose="02020603050405020304" pitchFamily="18" charset="-78"/>
                <a:cs typeface="Traditional Arabic" panose="02020603050405020304" pitchFamily="18" charset="-78"/>
              </a:rPr>
              <a:t> </a:t>
            </a:r>
          </a:p>
          <a:p>
            <a:pPr marL="0" indent="0">
              <a:buNone/>
            </a:pPr>
            <a:r>
              <a:rPr lang="ar-SA" sz="3600" b="1" u="sng" dirty="0" smtClean="0">
                <a:latin typeface="Traditional Arabic" panose="02020603050405020304" pitchFamily="18" charset="-78"/>
                <a:cs typeface="Traditional Arabic" panose="02020603050405020304" pitchFamily="18" charset="-78"/>
              </a:rPr>
              <a:t>الرد على الحديث </a:t>
            </a:r>
            <a:r>
              <a:rPr lang="ar-SA" sz="3600" dirty="0" err="1" smtClean="0">
                <a:latin typeface="Traditional Arabic" panose="02020603050405020304" pitchFamily="18" charset="-78"/>
                <a:cs typeface="Traditional Arabic" panose="02020603050405020304" pitchFamily="18" charset="-78"/>
              </a:rPr>
              <a:t>الحديث</a:t>
            </a:r>
            <a:r>
              <a:rPr lang="ar-SA" sz="3600" dirty="0" smtClean="0">
                <a:latin typeface="Traditional Arabic" panose="02020603050405020304" pitchFamily="18" charset="-78"/>
                <a:cs typeface="Traditional Arabic" panose="02020603050405020304" pitchFamily="18" charset="-78"/>
              </a:rPr>
              <a:t> </a:t>
            </a:r>
            <a:r>
              <a:rPr lang="ar-SA" sz="3600" dirty="0">
                <a:latin typeface="Traditional Arabic" panose="02020603050405020304" pitchFamily="18" charset="-78"/>
                <a:cs typeface="Traditional Arabic" panose="02020603050405020304" pitchFamily="18" charset="-78"/>
              </a:rPr>
              <a:t>ليس فيه أنَّ الأربع تكون بتشهُّدين، ولهذا </a:t>
            </a:r>
            <a:r>
              <a:rPr lang="ar-SA" sz="3600" dirty="0" smtClean="0">
                <a:latin typeface="Traditional Arabic" panose="02020603050405020304" pitchFamily="18" charset="-78"/>
                <a:cs typeface="Traditional Arabic" panose="02020603050405020304" pitchFamily="18" charset="-78"/>
              </a:rPr>
              <a:t>إذا </a:t>
            </a:r>
            <a:r>
              <a:rPr lang="ar-SA" sz="3600" dirty="0">
                <a:latin typeface="Traditional Arabic" panose="02020603050405020304" pitchFamily="18" charset="-78"/>
                <a:cs typeface="Traditional Arabic" panose="02020603050405020304" pitchFamily="18" charset="-78"/>
              </a:rPr>
              <a:t>صَلَّى أربعاً بتشهُّدين فهو إلى الكراهة أقرب، بدليل أنَّ النبيَّ صلّى الله عليه وسلّم قال: «لا توتروا بثلاث لا تشبهوا بصلاة المغرب» </a:t>
            </a:r>
            <a:r>
              <a:rPr lang="ar-SA" sz="3600" dirty="0" smtClean="0">
                <a:latin typeface="Traditional Arabic" panose="02020603050405020304" pitchFamily="18" charset="-78"/>
                <a:cs typeface="Traditional Arabic" panose="02020603050405020304" pitchFamily="18" charset="-78"/>
              </a:rPr>
              <a:t>، </a:t>
            </a:r>
            <a:r>
              <a:rPr lang="ar-SA" sz="3600" dirty="0">
                <a:latin typeface="Traditional Arabic" panose="02020603050405020304" pitchFamily="18" charset="-78"/>
                <a:cs typeface="Traditional Arabic" panose="02020603050405020304" pitchFamily="18" charset="-78"/>
              </a:rPr>
              <a:t>وهو الصَّحيح، وهذا يدلُّ على أن الشَّارع يريد أن لا تلحق النَّوافل بالفرائض، والرَّجُل إذا تطوَّع بأربع وجعلها كالظُّهر بتشهُّدين فقد ألحق النَّافلة بالفريضة.</a:t>
            </a:r>
          </a:p>
          <a:p>
            <a:pPr marL="0" indent="0">
              <a:buNone/>
            </a:pPr>
            <a:r>
              <a:rPr lang="ar-SA" sz="1400" dirty="0" smtClean="0"/>
              <a:t>الشرح الممتع</a:t>
            </a:r>
            <a:endParaRPr lang="ar-SA" sz="1400" dirty="0"/>
          </a:p>
        </p:txBody>
      </p:sp>
    </p:spTree>
    <p:extLst>
      <p:ext uri="{BB962C8B-B14F-4D97-AF65-F5344CB8AC3E}">
        <p14:creationId xmlns:p14="http://schemas.microsoft.com/office/powerpoint/2010/main" val="38356099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5400" dirty="0" smtClean="0">
                <a:solidFill>
                  <a:srgbClr val="FF0000"/>
                </a:solidFill>
                <a:latin typeface="Traditional Arabic" panose="02020603050405020304" pitchFamily="18" charset="-78"/>
                <a:cs typeface="Traditional Arabic" panose="02020603050405020304" pitchFamily="18" charset="-78"/>
              </a:rPr>
              <a:t>وأجر صلاة القاعد على نصف صلاة قائم</a:t>
            </a:r>
            <a:endParaRPr lang="ar-SA" sz="5400"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lstStyle/>
          <a:p>
            <a:endParaRPr lang="ar-SA"/>
          </a:p>
        </p:txBody>
      </p:sp>
    </p:spTree>
    <p:extLst>
      <p:ext uri="{BB962C8B-B14F-4D97-AF65-F5344CB8AC3E}">
        <p14:creationId xmlns:p14="http://schemas.microsoft.com/office/powerpoint/2010/main" val="16363850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71600" y="0"/>
            <a:ext cx="9601200" cy="1485900"/>
          </a:xfrm>
        </p:spPr>
        <p:txBody>
          <a:bodyPr>
            <a:normAutofit fontScale="90000"/>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وتسن صلاة الضحى </a:t>
            </a:r>
            <a:br>
              <a:rPr lang="ar-SA" dirty="0" smtClean="0">
                <a:solidFill>
                  <a:srgbClr val="FF0000"/>
                </a:solidFill>
                <a:latin typeface="Traditional Arabic" panose="02020603050405020304" pitchFamily="18" charset="-78"/>
                <a:cs typeface="Traditional Arabic" panose="02020603050405020304" pitchFamily="18" charset="-78"/>
              </a:rPr>
            </a:br>
            <a:r>
              <a:rPr lang="ar-SA" dirty="0" smtClean="0">
                <a:solidFill>
                  <a:srgbClr val="FF0000"/>
                </a:solidFill>
                <a:latin typeface="Traditional Arabic" panose="02020603050405020304" pitchFamily="18" charset="-78"/>
                <a:cs typeface="Traditional Arabic" panose="02020603050405020304" pitchFamily="18" charset="-78"/>
              </a:rPr>
              <a:t>وأقلها ركعتان </a:t>
            </a:r>
            <a:br>
              <a:rPr lang="ar-SA" dirty="0" smtClean="0">
                <a:solidFill>
                  <a:srgbClr val="FF0000"/>
                </a:solidFill>
                <a:latin typeface="Traditional Arabic" panose="02020603050405020304" pitchFamily="18" charset="-78"/>
                <a:cs typeface="Traditional Arabic" panose="02020603050405020304" pitchFamily="18" charset="-78"/>
              </a:rPr>
            </a:br>
            <a:r>
              <a:rPr lang="ar-SA" dirty="0" smtClean="0">
                <a:solidFill>
                  <a:srgbClr val="FF0000"/>
                </a:solidFill>
                <a:latin typeface="Traditional Arabic" panose="02020603050405020304" pitchFamily="18" charset="-78"/>
                <a:cs typeface="Traditional Arabic" panose="02020603050405020304" pitchFamily="18" charset="-78"/>
              </a:rPr>
              <a:t>وأكثرها ثمان</a:t>
            </a:r>
            <a:br>
              <a:rPr lang="ar-SA" dirty="0" smtClean="0">
                <a:solidFill>
                  <a:srgbClr val="FF0000"/>
                </a:solidFill>
                <a:latin typeface="Traditional Arabic" panose="02020603050405020304" pitchFamily="18" charset="-78"/>
                <a:cs typeface="Traditional Arabic" panose="02020603050405020304" pitchFamily="18" charset="-78"/>
              </a:rPr>
            </a:br>
            <a:r>
              <a:rPr lang="ar-SA" dirty="0" smtClean="0">
                <a:solidFill>
                  <a:srgbClr val="FF0000"/>
                </a:solidFill>
                <a:latin typeface="Traditional Arabic" panose="02020603050405020304" pitchFamily="18" charset="-78"/>
                <a:cs typeface="Traditional Arabic" panose="02020603050405020304" pitchFamily="18" charset="-78"/>
              </a:rPr>
              <a:t>ووقتها من خروج وقت النهي إلى قبيل الزوال</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a:xfrm>
            <a:off x="791570" y="3357349"/>
            <a:ext cx="11027391" cy="4817659"/>
          </a:xfrm>
        </p:spPr>
        <p:txBody>
          <a:bodyPr>
            <a:noAutofit/>
          </a:bodyPr>
          <a:lstStyle/>
          <a:p>
            <a:r>
              <a:rPr lang="ar-SA" sz="2400"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والصَّحيح: </a:t>
            </a:r>
            <a:r>
              <a:rPr lang="ar-SA" sz="2400" dirty="0">
                <a:latin typeface="Traditional Arabic" panose="02020603050405020304" pitchFamily="18" charset="-78"/>
                <a:cs typeface="Traditional Arabic" panose="02020603050405020304" pitchFamily="18" charset="-78"/>
              </a:rPr>
              <a:t>أنه لا حَدَّ لأكثرها؛ لأنَّ عائشة رضي الله عنها قالت: «كان النبيُّ صلّى الله عليه وسلّم يُصَلِّي الضُّحى أربعاً، ويزيد ما شاء الله» أخرجه مسلم </a:t>
            </a:r>
            <a:r>
              <a:rPr lang="ar-SA" sz="2400" dirty="0" smtClean="0">
                <a:latin typeface="Traditional Arabic" panose="02020603050405020304" pitchFamily="18" charset="-78"/>
                <a:cs typeface="Traditional Arabic" panose="02020603050405020304" pitchFamily="18" charset="-78"/>
              </a:rPr>
              <a:t>، </a:t>
            </a:r>
            <a:r>
              <a:rPr lang="ar-SA" sz="2400" dirty="0">
                <a:latin typeface="Traditional Arabic" panose="02020603050405020304" pitchFamily="18" charset="-78"/>
                <a:cs typeface="Traditional Arabic" panose="02020603050405020304" pitchFamily="18" charset="-78"/>
              </a:rPr>
              <a:t>ولم تُقَيِّد، </a:t>
            </a:r>
            <a:r>
              <a:rPr lang="ar-SA" sz="2400" u="sng" dirty="0" smtClean="0">
                <a:latin typeface="Traditional Arabic" panose="02020603050405020304" pitchFamily="18" charset="-78"/>
                <a:cs typeface="Traditional Arabic" panose="02020603050405020304" pitchFamily="18" charset="-78"/>
              </a:rPr>
              <a:t>ويُجاب </a:t>
            </a:r>
            <a:r>
              <a:rPr lang="ar-SA" sz="2400" u="sng" dirty="0">
                <a:latin typeface="Traditional Arabic" panose="02020603050405020304" pitchFamily="18" charset="-78"/>
                <a:cs typeface="Traditional Arabic" panose="02020603050405020304" pitchFamily="18" charset="-78"/>
              </a:rPr>
              <a:t>عن حديث أُمِّ </a:t>
            </a:r>
            <a:r>
              <a:rPr lang="ar-SA" sz="2400" u="sng" dirty="0" err="1">
                <a:latin typeface="Traditional Arabic" panose="02020603050405020304" pitchFamily="18" charset="-78"/>
                <a:cs typeface="Traditional Arabic" panose="02020603050405020304" pitchFamily="18" charset="-78"/>
              </a:rPr>
              <a:t>هانىء</a:t>
            </a:r>
            <a:r>
              <a:rPr lang="ar-SA" sz="2400" u="sng" dirty="0">
                <a:latin typeface="Traditional Arabic" panose="02020603050405020304" pitchFamily="18" charset="-78"/>
                <a:cs typeface="Traditional Arabic" panose="02020603050405020304" pitchFamily="18" charset="-78"/>
              </a:rPr>
              <a:t> بجوابين</a:t>
            </a:r>
            <a:r>
              <a:rPr lang="ar-SA" sz="2400" dirty="0">
                <a:latin typeface="Traditional Arabic" panose="02020603050405020304" pitchFamily="18" charset="-78"/>
                <a:cs typeface="Traditional Arabic" panose="02020603050405020304" pitchFamily="18" charset="-78"/>
              </a:rPr>
              <a:t>:</a:t>
            </a:r>
          </a:p>
          <a:p>
            <a:r>
              <a:rPr lang="ar-SA" sz="2400" u="sng" dirty="0">
                <a:latin typeface="Traditional Arabic" panose="02020603050405020304" pitchFamily="18" charset="-78"/>
                <a:cs typeface="Traditional Arabic" panose="02020603050405020304" pitchFamily="18" charset="-78"/>
              </a:rPr>
              <a:t>الجواب الأول: </a:t>
            </a:r>
            <a:r>
              <a:rPr lang="ar-SA" sz="2400" dirty="0">
                <a:latin typeface="Traditional Arabic" panose="02020603050405020304" pitchFamily="18" charset="-78"/>
                <a:cs typeface="Traditional Arabic" panose="02020603050405020304" pitchFamily="18" charset="-78"/>
              </a:rPr>
              <a:t>أن كثيراً من أهل العلم قال: إن هذه الصَّلاة ليست صلاة ضُحى، وإنما هي صلاة فتح، واستحبَّ للقائد إذا فتح بلداً أن يُصَلِّي فيه ثمان ركعات شكراً لله عزّ وجل على فتح البلد؛ لأن من نعمة الله عليه أن فتح عليه البلد، وهذه النِّعمة تقتضي الخشوع والذُّل لله والقيام بطاعته، ولهذا لا نعلم أن أحداً فتح بلداً أعظم من مَكَّة، ولا نعلم فاتحاً أعظم من محمَّد صلّى الله عليه </a:t>
            </a:r>
            <a:r>
              <a:rPr lang="ar-SA" sz="2400" dirty="0" smtClean="0">
                <a:latin typeface="Traditional Arabic" panose="02020603050405020304" pitchFamily="18" charset="-78"/>
                <a:cs typeface="Traditional Arabic" panose="02020603050405020304" pitchFamily="18" charset="-78"/>
              </a:rPr>
              <a:t>وسلّم</a:t>
            </a:r>
            <a:endParaRPr lang="ar-SA" sz="2400" dirty="0">
              <a:latin typeface="Traditional Arabic" panose="02020603050405020304" pitchFamily="18" charset="-78"/>
              <a:cs typeface="Traditional Arabic" panose="02020603050405020304" pitchFamily="18" charset="-78"/>
            </a:endParaRPr>
          </a:p>
          <a:p>
            <a:r>
              <a:rPr lang="ar-SA" sz="2400" u="sng" dirty="0">
                <a:latin typeface="Traditional Arabic" panose="02020603050405020304" pitchFamily="18" charset="-78"/>
                <a:cs typeface="Traditional Arabic" panose="02020603050405020304" pitchFamily="18" charset="-78"/>
              </a:rPr>
              <a:t>الوجه الثاني: </a:t>
            </a:r>
            <a:r>
              <a:rPr lang="ar-SA" sz="2400" dirty="0">
                <a:latin typeface="Traditional Arabic" panose="02020603050405020304" pitchFamily="18" charset="-78"/>
                <a:cs typeface="Traditional Arabic" panose="02020603050405020304" pitchFamily="18" charset="-78"/>
              </a:rPr>
              <a:t>أنَّ الاقتصار على الثَّمان لا يستلزم أنْ لا يزيد </a:t>
            </a:r>
            <a:r>
              <a:rPr lang="ar-SA" sz="2400" dirty="0" smtClean="0">
                <a:latin typeface="Traditional Arabic" panose="02020603050405020304" pitchFamily="18" charset="-78"/>
                <a:cs typeface="Traditional Arabic" panose="02020603050405020304" pitchFamily="18" charset="-78"/>
              </a:rPr>
              <a:t>عليها</a:t>
            </a:r>
            <a:endParaRPr lang="ar-SA" sz="2400" dirty="0">
              <a:latin typeface="Traditional Arabic" panose="02020603050405020304" pitchFamily="18" charset="-78"/>
              <a:cs typeface="Traditional Arabic" panose="02020603050405020304" pitchFamily="18" charset="-78"/>
            </a:endParaRPr>
          </a:p>
          <a:p>
            <a:pPr marL="0" indent="0">
              <a:buNone/>
            </a:pPr>
            <a:r>
              <a:rPr lang="ar-SA" sz="1600" dirty="0" smtClean="0">
                <a:latin typeface="Traditional Arabic" panose="02020603050405020304" pitchFamily="18" charset="-78"/>
                <a:cs typeface="Traditional Arabic" panose="02020603050405020304" pitchFamily="18" charset="-78"/>
              </a:rPr>
              <a:t>الشرح الممتع</a:t>
            </a:r>
            <a:endParaRPr lang="ar-SA" sz="16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5692753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ووقتها من خروج وقت النهي إلى قبيل الزوال</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normAutofit/>
          </a:bodyPr>
          <a:lstStyle/>
          <a:p>
            <a:pPr marL="0" indent="0">
              <a:buNone/>
            </a:pPr>
            <a:endParaRPr lang="ar-SA" dirty="0"/>
          </a:p>
          <a:p>
            <a:pPr algn="just"/>
            <a:r>
              <a:rPr lang="ar-SA" sz="3200"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الوقت الفاضل لصلاة الضحى</a:t>
            </a:r>
            <a:r>
              <a:rPr lang="ar-SA" sz="3200" dirty="0">
                <a:latin typeface="Traditional Arabic" panose="02020603050405020304" pitchFamily="18" charset="-78"/>
                <a:cs typeface="Traditional Arabic" panose="02020603050405020304" pitchFamily="18" charset="-78"/>
              </a:rPr>
              <a:t>. </a:t>
            </a:r>
            <a:endParaRPr lang="ar-SA" sz="3200" dirty="0" smtClean="0">
              <a:latin typeface="Traditional Arabic" panose="02020603050405020304" pitchFamily="18" charset="-78"/>
              <a:cs typeface="Traditional Arabic" panose="02020603050405020304" pitchFamily="18" charset="-78"/>
            </a:endParaRPr>
          </a:p>
          <a:p>
            <a:pPr marL="0" indent="0" algn="just">
              <a:buNone/>
            </a:pPr>
            <a:r>
              <a:rPr lang="ar-SA" sz="3200" dirty="0" smtClean="0">
                <a:latin typeface="Traditional Arabic" panose="02020603050405020304" pitchFamily="18" charset="-78"/>
                <a:cs typeface="Traditional Arabic" panose="02020603050405020304" pitchFamily="18" charset="-78"/>
              </a:rPr>
              <a:t>وقتها </a:t>
            </a:r>
            <a:r>
              <a:rPr lang="ar-SA" sz="3200" dirty="0">
                <a:latin typeface="Traditional Arabic" panose="02020603050405020304" pitchFamily="18" charset="-78"/>
                <a:cs typeface="Traditional Arabic" panose="02020603050405020304" pitchFamily="18" charset="-78"/>
              </a:rPr>
              <a:t>الفاضل إذا اشتد الحر لقول النبي - صلى الله عليه وسلم -: (صلاة الأوابين حين ترمض الفصال). </a:t>
            </a:r>
            <a:r>
              <a:rPr lang="ar-SA" sz="3200" dirty="0" smtClean="0">
                <a:latin typeface="Traditional Arabic" panose="02020603050405020304" pitchFamily="18" charset="-78"/>
                <a:cs typeface="Traditional Arabic" panose="02020603050405020304" pitchFamily="18" charset="-78"/>
              </a:rPr>
              <a:t> لأنه </a:t>
            </a:r>
            <a:r>
              <a:rPr lang="ar-SA" sz="3200" dirty="0">
                <a:latin typeface="Traditional Arabic" panose="02020603050405020304" pitchFamily="18" charset="-78"/>
                <a:cs typeface="Traditional Arabic" panose="02020603050405020304" pitchFamily="18" charset="-78"/>
              </a:rPr>
              <a:t>أكثر تعب، وهذا الوقت وقت غفلة الناس </a:t>
            </a:r>
          </a:p>
          <a:p>
            <a:pPr algn="just"/>
            <a:r>
              <a:rPr lang="ar-SA" sz="3200" dirty="0">
                <a:latin typeface="Traditional Arabic" panose="02020603050405020304" pitchFamily="18" charset="-78"/>
                <a:cs typeface="Traditional Arabic" panose="02020603050405020304" pitchFamily="18" charset="-78"/>
              </a:rPr>
              <a:t>ويقصد بالفصال: ولد الناقة الذي انفصل عن أمه حديثاً. أي لم يعد يتعلق بها. فإذا آذت الشمس هذا الحيوان - وهو ولد الناقة - دخل وقت الفضيلة</a:t>
            </a:r>
            <a:r>
              <a:rPr lang="ar-SA" sz="3200" dirty="0" smtClean="0">
                <a:latin typeface="Traditional Arabic" panose="02020603050405020304" pitchFamily="18" charset="-78"/>
                <a:cs typeface="Traditional Arabic" panose="02020603050405020304" pitchFamily="18" charset="-78"/>
              </a:rPr>
              <a:t>. </a:t>
            </a:r>
          </a:p>
          <a:p>
            <a:pPr marL="0" indent="0" algn="just">
              <a:buNone/>
            </a:pPr>
            <a:r>
              <a:rPr lang="ar-SA" sz="1600" dirty="0" smtClean="0">
                <a:latin typeface="Traditional Arabic" panose="02020603050405020304" pitchFamily="18" charset="-78"/>
                <a:cs typeface="Traditional Arabic" panose="02020603050405020304" pitchFamily="18" charset="-78"/>
              </a:rPr>
              <a:t>(الشويعر/ الخليل)</a:t>
            </a:r>
            <a:endParaRPr lang="ar-SA" sz="1600" dirty="0">
              <a:latin typeface="Traditional Arabic" panose="02020603050405020304" pitchFamily="18" charset="-78"/>
              <a:cs typeface="Traditional Arabic" panose="02020603050405020304" pitchFamily="18" charset="-78"/>
            </a:endParaRPr>
          </a:p>
          <a:p>
            <a:endParaRPr lang="ar-SA" dirty="0"/>
          </a:p>
        </p:txBody>
      </p:sp>
    </p:spTree>
    <p:extLst>
      <p:ext uri="{BB962C8B-B14F-4D97-AF65-F5344CB8AC3E}">
        <p14:creationId xmlns:p14="http://schemas.microsoft.com/office/powerpoint/2010/main" val="42053065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49021" y="1886803"/>
            <a:ext cx="9601200" cy="1485900"/>
          </a:xfrm>
        </p:spPr>
        <p:txBody>
          <a:bodyPr>
            <a:normAutofit fontScale="90000"/>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وسجود التلاوة صلاة </a:t>
            </a:r>
            <a:br>
              <a:rPr lang="ar-SA" dirty="0" smtClean="0">
                <a:solidFill>
                  <a:srgbClr val="FF0000"/>
                </a:solidFill>
                <a:latin typeface="Traditional Arabic" panose="02020603050405020304" pitchFamily="18" charset="-78"/>
                <a:cs typeface="Traditional Arabic" panose="02020603050405020304" pitchFamily="18" charset="-78"/>
              </a:rPr>
            </a:br>
            <a:r>
              <a:rPr lang="ar-SA" dirty="0" smtClean="0">
                <a:solidFill>
                  <a:srgbClr val="FF0000"/>
                </a:solidFill>
                <a:latin typeface="Traditional Arabic" panose="02020603050405020304" pitchFamily="18" charset="-78"/>
                <a:cs typeface="Traditional Arabic" panose="02020603050405020304" pitchFamily="18" charset="-78"/>
              </a:rPr>
              <a:t>ويسن للقارئ والمستمع دون السامع </a:t>
            </a:r>
            <a:br>
              <a:rPr lang="ar-SA" dirty="0" smtClean="0">
                <a:solidFill>
                  <a:srgbClr val="FF0000"/>
                </a:solidFill>
                <a:latin typeface="Traditional Arabic" panose="02020603050405020304" pitchFamily="18" charset="-78"/>
                <a:cs typeface="Traditional Arabic" panose="02020603050405020304" pitchFamily="18" charset="-78"/>
              </a:rPr>
            </a:br>
            <a:r>
              <a:rPr lang="ar-SA" dirty="0" smtClean="0">
                <a:solidFill>
                  <a:srgbClr val="FF0000"/>
                </a:solidFill>
                <a:latin typeface="Traditional Arabic" panose="02020603050405020304" pitchFamily="18" charset="-78"/>
                <a:cs typeface="Traditional Arabic" panose="02020603050405020304" pitchFamily="18" charset="-78"/>
              </a:rPr>
              <a:t>وإن لم يسجد القارئ لم يسجد</a:t>
            </a:r>
            <a:br>
              <a:rPr lang="ar-SA" dirty="0" smtClean="0">
                <a:solidFill>
                  <a:srgbClr val="FF0000"/>
                </a:solidFill>
                <a:latin typeface="Traditional Arabic" panose="02020603050405020304" pitchFamily="18" charset="-78"/>
                <a:cs typeface="Traditional Arabic" panose="02020603050405020304" pitchFamily="18" charset="-78"/>
              </a:rPr>
            </a:br>
            <a:r>
              <a:rPr lang="ar-SA" dirty="0" smtClean="0">
                <a:solidFill>
                  <a:srgbClr val="FF0000"/>
                </a:solidFill>
                <a:latin typeface="Traditional Arabic" panose="02020603050405020304" pitchFamily="18" charset="-78"/>
                <a:cs typeface="Traditional Arabic" panose="02020603050405020304" pitchFamily="18" charset="-78"/>
              </a:rPr>
              <a:t>وهو أربع عشرة سجدة في الحج منها اثنتان</a:t>
            </a:r>
            <a:br>
              <a:rPr lang="ar-SA" dirty="0" smtClean="0">
                <a:solidFill>
                  <a:srgbClr val="FF0000"/>
                </a:solidFill>
                <a:latin typeface="Traditional Arabic" panose="02020603050405020304" pitchFamily="18" charset="-78"/>
                <a:cs typeface="Traditional Arabic" panose="02020603050405020304" pitchFamily="18" charset="-78"/>
              </a:rPr>
            </a:br>
            <a:r>
              <a:rPr lang="ar-SA" dirty="0" smtClean="0">
                <a:solidFill>
                  <a:srgbClr val="FF0000"/>
                </a:solidFill>
                <a:latin typeface="Traditional Arabic" panose="02020603050405020304" pitchFamily="18" charset="-78"/>
                <a:cs typeface="Traditional Arabic" panose="02020603050405020304" pitchFamily="18" charset="-78"/>
              </a:rPr>
              <a:t>ويكبر إذا سجد وإذا رفع </a:t>
            </a:r>
            <a:br>
              <a:rPr lang="ar-SA" dirty="0" smtClean="0">
                <a:solidFill>
                  <a:srgbClr val="FF0000"/>
                </a:solidFill>
                <a:latin typeface="Traditional Arabic" panose="02020603050405020304" pitchFamily="18" charset="-78"/>
                <a:cs typeface="Traditional Arabic" panose="02020603050405020304" pitchFamily="18" charset="-78"/>
              </a:rPr>
            </a:br>
            <a:r>
              <a:rPr lang="ar-SA" dirty="0" smtClean="0">
                <a:solidFill>
                  <a:srgbClr val="FF0000"/>
                </a:solidFill>
                <a:latin typeface="Traditional Arabic" panose="02020603050405020304" pitchFamily="18" charset="-78"/>
                <a:cs typeface="Traditional Arabic" panose="02020603050405020304" pitchFamily="18" charset="-78"/>
              </a:rPr>
              <a:t>ويجلس ويسلم ولا يتشهد</a:t>
            </a:r>
            <a:br>
              <a:rPr lang="ar-SA" dirty="0" smtClean="0">
                <a:solidFill>
                  <a:srgbClr val="FF0000"/>
                </a:solidFill>
                <a:latin typeface="Traditional Arabic" panose="02020603050405020304" pitchFamily="18" charset="-78"/>
                <a:cs typeface="Traditional Arabic" panose="02020603050405020304" pitchFamily="18" charset="-78"/>
              </a:rPr>
            </a:br>
            <a:r>
              <a:rPr lang="ar-SA" dirty="0" smtClean="0">
                <a:solidFill>
                  <a:srgbClr val="FF0000"/>
                </a:solidFill>
                <a:latin typeface="Traditional Arabic" panose="02020603050405020304" pitchFamily="18" charset="-78"/>
                <a:cs typeface="Traditional Arabic" panose="02020603050405020304" pitchFamily="18" charset="-78"/>
              </a:rPr>
              <a:t> </a:t>
            </a:r>
            <a:endParaRPr lang="ar-SA" dirty="0">
              <a:solidFill>
                <a:srgbClr val="FF0000"/>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8114948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0000" lnSpcReduction="20000"/>
          </a:bodyPr>
          <a:lstStyle/>
          <a:p>
            <a:pPr marL="0" indent="0" algn="just">
              <a:buNone/>
            </a:pPr>
            <a:r>
              <a:rPr lang="ar-SA" dirty="0" smtClean="0"/>
              <a:t> </a:t>
            </a:r>
            <a:r>
              <a:rPr lang="ar-SA" sz="3600" dirty="0">
                <a:latin typeface="Traditional Arabic" panose="02020603050405020304" pitchFamily="18" charset="-78"/>
                <a:cs typeface="Traditional Arabic" panose="02020603050405020304" pitchFamily="18" charset="-78"/>
              </a:rPr>
              <a:t>القول الصَّواب </a:t>
            </a:r>
            <a:r>
              <a:rPr lang="ar-SA" sz="3600" dirty="0" smtClean="0">
                <a:latin typeface="Traditional Arabic" panose="02020603050405020304" pitchFamily="18" charset="-78"/>
                <a:cs typeface="Traditional Arabic" panose="02020603050405020304" pitchFamily="18" charset="-78"/>
              </a:rPr>
              <a:t>أن </a:t>
            </a:r>
            <a:r>
              <a:rPr lang="ar-SA" sz="3600" dirty="0">
                <a:latin typeface="Traditional Arabic" panose="02020603050405020304" pitchFamily="18" charset="-78"/>
                <a:cs typeface="Traditional Arabic" panose="02020603050405020304" pitchFamily="18" charset="-78"/>
              </a:rPr>
              <a:t>سجود التِّلاوة ليس بصلاة، ولا يُشترط له ما يُشترط للصَّلاة، فلو كنتَ تقرأ القرآن عن ظهر قلب وأنت غير </a:t>
            </a:r>
            <a:r>
              <a:rPr lang="ar-SA" sz="3600" dirty="0" err="1">
                <a:latin typeface="Traditional Arabic" panose="02020603050405020304" pitchFamily="18" charset="-78"/>
                <a:cs typeface="Traditional Arabic" panose="02020603050405020304" pitchFamily="18" charset="-78"/>
              </a:rPr>
              <a:t>متوضىء</a:t>
            </a:r>
            <a:r>
              <a:rPr lang="ar-SA" sz="3600" dirty="0">
                <a:latin typeface="Traditional Arabic" panose="02020603050405020304" pitchFamily="18" charset="-78"/>
                <a:cs typeface="Traditional Arabic" panose="02020603050405020304" pitchFamily="18" charset="-78"/>
              </a:rPr>
              <a:t>، ومررت بآية سجدة، فعلى هذا القول تسجد ولا حرج، وكان ابن عُمر رضي الله عنهما مع شِدَّة وَرَعِهِ ـ يَسجدُ على غيرِ </a:t>
            </a:r>
            <a:r>
              <a:rPr lang="ar-SA" sz="3600" dirty="0" smtClean="0">
                <a:latin typeface="Traditional Arabic" panose="02020603050405020304" pitchFamily="18" charset="-78"/>
                <a:cs typeface="Traditional Arabic" panose="02020603050405020304" pitchFamily="18" charset="-78"/>
              </a:rPr>
              <a:t>وُضُوءٍ</a:t>
            </a:r>
          </a:p>
          <a:p>
            <a:pPr marL="0" indent="0" algn="just">
              <a:buNone/>
            </a:pPr>
            <a:r>
              <a:rPr lang="ar-SA" sz="3600" dirty="0" smtClean="0">
                <a:latin typeface="Traditional Arabic" panose="02020603050405020304" pitchFamily="18" charset="-78"/>
                <a:cs typeface="Traditional Arabic" panose="02020603050405020304" pitchFamily="18" charset="-78"/>
              </a:rPr>
              <a:t> </a:t>
            </a:r>
            <a:r>
              <a:rPr lang="ar-SA" sz="3600" dirty="0">
                <a:latin typeface="Traditional Arabic" panose="02020603050405020304" pitchFamily="18" charset="-78"/>
                <a:cs typeface="Traditional Arabic" panose="02020603050405020304" pitchFamily="18" charset="-78"/>
              </a:rPr>
              <a:t>لكن الاحتياط أن لا يسجد إلا متطهِّراً</a:t>
            </a:r>
            <a:r>
              <a:rPr lang="ar-SA" sz="3600" dirty="0" smtClean="0">
                <a:latin typeface="Traditional Arabic" panose="02020603050405020304" pitchFamily="18" charset="-78"/>
                <a:cs typeface="Traditional Arabic" panose="02020603050405020304" pitchFamily="18" charset="-78"/>
              </a:rPr>
              <a:t>. </a:t>
            </a:r>
            <a:r>
              <a:rPr lang="ar-SA" sz="1800" dirty="0" smtClean="0">
                <a:latin typeface="Traditional Arabic" panose="02020603050405020304" pitchFamily="18" charset="-78"/>
                <a:cs typeface="Traditional Arabic" panose="02020603050405020304" pitchFamily="18" charset="-78"/>
              </a:rPr>
              <a:t>الشرح الممتع</a:t>
            </a:r>
          </a:p>
          <a:p>
            <a:pPr marL="0" indent="0" algn="just">
              <a:buNone/>
            </a:pPr>
            <a:r>
              <a:rPr lang="ar-SA" sz="3600" dirty="0" smtClean="0">
                <a:latin typeface="Traditional Arabic" panose="02020603050405020304" pitchFamily="18" charset="-78"/>
                <a:cs typeface="Traditional Arabic" panose="02020603050405020304" pitchFamily="18" charset="-78"/>
              </a:rPr>
              <a:t> </a:t>
            </a:r>
            <a:endParaRPr lang="ar-SA" sz="1800" dirty="0">
              <a:latin typeface="Traditional Arabic" panose="02020603050405020304" pitchFamily="18" charset="-78"/>
              <a:cs typeface="Traditional Arabic" panose="02020603050405020304" pitchFamily="18" charset="-78"/>
            </a:endParaRPr>
          </a:p>
          <a:p>
            <a:pPr marL="0" lvl="0" indent="0" algn="just">
              <a:buNone/>
            </a:pPr>
            <a:r>
              <a:rPr lang="ar-SA" sz="3600" dirty="0" smtClean="0">
                <a:latin typeface="Traditional Arabic" panose="02020603050405020304" pitchFamily="18" charset="-78"/>
                <a:cs typeface="Traditional Arabic" panose="02020603050405020304" pitchFamily="18" charset="-78"/>
              </a:rPr>
              <a:t>يكبر من سجد التلاوة في الخفض ولا يكبر في الرفع إلا إذا كان سجود التلاوة وهو في الصلاة فيكبر للخفض والرفع</a:t>
            </a:r>
            <a:r>
              <a:rPr lang="ar-SA" sz="1900" dirty="0">
                <a:solidFill>
                  <a:srgbClr val="191B0E"/>
                </a:solidFill>
                <a:latin typeface="Traditional Arabic" panose="02020603050405020304" pitchFamily="18" charset="-78"/>
                <a:cs typeface="Traditional Arabic" panose="02020603050405020304" pitchFamily="18" charset="-78"/>
              </a:rPr>
              <a:t>(اللجنة الدائمة)</a:t>
            </a:r>
          </a:p>
          <a:p>
            <a:pPr marL="0" indent="0" algn="just">
              <a:buNone/>
            </a:pPr>
            <a:endParaRPr lang="ar-SA" sz="3600" dirty="0" smtClean="0">
              <a:latin typeface="Traditional Arabic" panose="02020603050405020304" pitchFamily="18" charset="-78"/>
              <a:cs typeface="Traditional Arabic" panose="02020603050405020304" pitchFamily="18" charset="-78"/>
            </a:endParaRPr>
          </a:p>
          <a:p>
            <a:pPr marL="0" lvl="0" indent="0" algn="just">
              <a:buNone/>
            </a:pPr>
            <a:r>
              <a:rPr lang="ar-SA" sz="3600" dirty="0" smtClean="0">
                <a:latin typeface="Traditional Arabic" panose="02020603050405020304" pitchFamily="18" charset="-78"/>
                <a:cs typeface="Traditional Arabic" panose="02020603050405020304" pitchFamily="18" charset="-78"/>
              </a:rPr>
              <a:t>لا يتشهد عقب سجود التلاوة ولا يسلم منه لعدم ثبوت ذلك عن النبي صلى الله عليه وسلم </a:t>
            </a:r>
            <a:r>
              <a:rPr lang="ar-SA" sz="1900" dirty="0">
                <a:solidFill>
                  <a:srgbClr val="191B0E"/>
                </a:solidFill>
                <a:latin typeface="Traditional Arabic" panose="02020603050405020304" pitchFamily="18" charset="-78"/>
                <a:cs typeface="Traditional Arabic" panose="02020603050405020304" pitchFamily="18" charset="-78"/>
              </a:rPr>
              <a:t>(اللجنة الدائمة)</a:t>
            </a:r>
          </a:p>
          <a:p>
            <a:pPr marL="0" indent="0" algn="just">
              <a:buNone/>
            </a:pPr>
            <a:endParaRPr lang="ar-SA" sz="1800" dirty="0">
              <a:latin typeface="Traditional Arabic" panose="02020603050405020304" pitchFamily="18" charset="-78"/>
              <a:cs typeface="Traditional Arabic" panose="02020603050405020304" pitchFamily="18" charset="-78"/>
            </a:endParaRPr>
          </a:p>
          <a:p>
            <a:pPr marL="0" indent="0" algn="just">
              <a:buNone/>
            </a:pPr>
            <a:endParaRPr lang="ar-SA" sz="18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179851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668628" y="566571"/>
            <a:ext cx="9601200" cy="5567149"/>
          </a:xfrm>
        </p:spPr>
        <p:txBody>
          <a:bodyPr>
            <a:normAutofit lnSpcReduction="10000"/>
          </a:bodyPr>
          <a:lstStyle/>
          <a:p>
            <a:r>
              <a:rPr lang="ar-SA" sz="2800" dirty="0" smtClean="0">
                <a:latin typeface="Traditional Arabic" panose="02020603050405020304" pitchFamily="18" charset="-78"/>
                <a:cs typeface="Traditional Arabic" panose="02020603050405020304" pitchFamily="18" charset="-78"/>
              </a:rPr>
              <a:t>عدد سجدات التلاوة</a:t>
            </a:r>
          </a:p>
          <a:p>
            <a:pPr marL="0" indent="0">
              <a:buNone/>
            </a:pPr>
            <a:r>
              <a:rPr lang="ar-SA" sz="2800" dirty="0" smtClean="0">
                <a:latin typeface="Traditional Arabic" panose="02020603050405020304" pitchFamily="18" charset="-78"/>
                <a:cs typeface="Traditional Arabic" panose="02020603050405020304" pitchFamily="18" charset="-78"/>
              </a:rPr>
              <a:t>السَّجدات </a:t>
            </a:r>
            <a:r>
              <a:rPr lang="ar-SA" sz="2800" dirty="0">
                <a:latin typeface="Traditional Arabic" panose="02020603050405020304" pitchFamily="18" charset="-78"/>
                <a:cs typeface="Traditional Arabic" panose="02020603050405020304" pitchFamily="18" charset="-78"/>
              </a:rPr>
              <a:t>خمسَ عشرة سجدة، </a:t>
            </a:r>
            <a:r>
              <a:rPr lang="ar-SA" sz="2800" dirty="0" smtClean="0">
                <a:latin typeface="Traditional Arabic" panose="02020603050405020304" pitchFamily="18" charset="-78"/>
                <a:cs typeface="Traditional Arabic" panose="02020603050405020304" pitchFamily="18" charset="-78"/>
              </a:rPr>
              <a:t>ويسجدُ </a:t>
            </a:r>
            <a:r>
              <a:rPr lang="ar-SA" sz="2800" dirty="0">
                <a:latin typeface="Traditional Arabic" panose="02020603050405020304" pitchFamily="18" charset="-78"/>
                <a:cs typeface="Traditional Arabic" panose="02020603050405020304" pitchFamily="18" charset="-78"/>
              </a:rPr>
              <a:t>في «ص» في الصَّلاة وخارج الصَّلاة</a:t>
            </a:r>
            <a:r>
              <a:rPr lang="ar-SA" sz="2800" dirty="0" smtClean="0">
                <a:latin typeface="Traditional Arabic" panose="02020603050405020304" pitchFamily="18" charset="-78"/>
                <a:cs typeface="Traditional Arabic" panose="02020603050405020304" pitchFamily="18" charset="-78"/>
              </a:rPr>
              <a:t>. </a:t>
            </a:r>
            <a:r>
              <a:rPr lang="ar-SA" sz="1600" dirty="0" smtClean="0">
                <a:latin typeface="Traditional Arabic" panose="02020603050405020304" pitchFamily="18" charset="-78"/>
                <a:cs typeface="Traditional Arabic" panose="02020603050405020304" pitchFamily="18" charset="-78"/>
              </a:rPr>
              <a:t>(الشرح الممتع)</a:t>
            </a:r>
          </a:p>
          <a:p>
            <a:pPr marL="0" lvl="0" indent="0" algn="just">
              <a:buNone/>
            </a:pPr>
            <a:r>
              <a:rPr lang="ar-SA" sz="1600" dirty="0" smtClean="0">
                <a:latin typeface="Traditional Arabic" panose="02020603050405020304" pitchFamily="18" charset="-78"/>
                <a:cs typeface="Traditional Arabic" panose="02020603050405020304" pitchFamily="18" charset="-78"/>
              </a:rPr>
              <a:t> </a:t>
            </a:r>
            <a:r>
              <a:rPr lang="ar-SA" sz="2500" dirty="0">
                <a:solidFill>
                  <a:srgbClr val="191B0E"/>
                </a:solidFill>
                <a:latin typeface="Traditional Arabic" panose="02020603050405020304" pitchFamily="18" charset="-78"/>
                <a:cs typeface="Traditional Arabic" panose="02020603050405020304" pitchFamily="18" charset="-78"/>
              </a:rPr>
              <a:t>يقول في سجوده للتلاوة ما يقول في سجوده للصلاة </a:t>
            </a:r>
            <a:r>
              <a:rPr lang="ar-SA" sz="1300" dirty="0">
                <a:solidFill>
                  <a:srgbClr val="191B0E"/>
                </a:solidFill>
                <a:latin typeface="Traditional Arabic" panose="02020603050405020304" pitchFamily="18" charset="-78"/>
                <a:cs typeface="Traditional Arabic" panose="02020603050405020304" pitchFamily="18" charset="-78"/>
              </a:rPr>
              <a:t>(اللجنة الدائمة)</a:t>
            </a:r>
          </a:p>
          <a:p>
            <a:pPr marL="0" indent="0">
              <a:buNone/>
            </a:pPr>
            <a:endParaRPr lang="ar-SA" sz="1600" dirty="0">
              <a:latin typeface="Traditional Arabic" panose="02020603050405020304" pitchFamily="18" charset="-78"/>
              <a:cs typeface="Traditional Arabic" panose="02020603050405020304" pitchFamily="18" charset="-78"/>
            </a:endParaRPr>
          </a:p>
          <a:p>
            <a:pPr marL="0" indent="0" algn="just">
              <a:buNone/>
            </a:pPr>
            <a:r>
              <a:rPr lang="ar-SA" sz="2400" dirty="0" smtClean="0">
                <a:latin typeface="Traditional Arabic" panose="02020603050405020304" pitchFamily="18" charset="-78"/>
                <a:cs typeface="Traditional Arabic" panose="02020603050405020304" pitchFamily="18" charset="-78"/>
              </a:rPr>
              <a:t>ما يقال في سجود التلاوة (يقول سبحان ربي الأعلى) ووَرَدَ </a:t>
            </a:r>
            <a:r>
              <a:rPr lang="ar-SA" sz="2400" dirty="0">
                <a:latin typeface="Traditional Arabic" panose="02020603050405020304" pitchFamily="18" charset="-78"/>
                <a:cs typeface="Traditional Arabic" panose="02020603050405020304" pitchFamily="18" charset="-78"/>
              </a:rPr>
              <a:t>أيضاً حديثٌ أخرجَه بعضُ أهلِ السُّنَنِ يقول: «اللَّهُمَّ لك سَجَدتُ، وبك آمنتُ، وعليك توكَّلتُ، سَجَدَ وجهي لله الذي خَلَقَهُ وصَوَّره وشَقَّ سَمْعَه وبصرَه بحوله وقوَّته، فتبارك اللهُ أحسنُ الخالقين</a:t>
            </a:r>
            <a:r>
              <a:rPr lang="ar-SA" sz="2400" dirty="0" smtClean="0">
                <a:latin typeface="Traditional Arabic" panose="02020603050405020304" pitchFamily="18" charset="-78"/>
                <a:cs typeface="Traditional Arabic" panose="02020603050405020304" pitchFamily="18" charset="-78"/>
              </a:rPr>
              <a:t>» «</a:t>
            </a:r>
            <a:r>
              <a:rPr lang="ar-SA" sz="2400" dirty="0">
                <a:latin typeface="Traditional Arabic" panose="02020603050405020304" pitchFamily="18" charset="-78"/>
                <a:cs typeface="Traditional Arabic" panose="02020603050405020304" pitchFamily="18" charset="-78"/>
              </a:rPr>
              <a:t>اللهم اكْتُبْ لي بها أجراً، وضَعْ عَنِّي بها وِزراً، واجْعَلْها لي عندكَ ذُخراً، وتقبَّلْها مَنِّي كما تقبَّلتها مِن عبدِكَ داودَ» </a:t>
            </a:r>
            <a:r>
              <a:rPr lang="ar-SA" sz="2400" dirty="0" smtClean="0">
                <a:latin typeface="Traditional Arabic" panose="02020603050405020304" pitchFamily="18" charset="-78"/>
                <a:cs typeface="Traditional Arabic" panose="02020603050405020304" pitchFamily="18" charset="-78"/>
              </a:rPr>
              <a:t> فإن </a:t>
            </a:r>
            <a:r>
              <a:rPr lang="ar-SA" sz="2400" dirty="0">
                <a:latin typeface="Traditional Arabic" panose="02020603050405020304" pitchFamily="18" charset="-78"/>
                <a:cs typeface="Traditional Arabic" panose="02020603050405020304" pitchFamily="18" charset="-78"/>
              </a:rPr>
              <a:t>قال هذا فَحَسَنٌ. وإنْ زادَ على ذلك دعاءً فلا بأس</a:t>
            </a:r>
            <a:r>
              <a:rPr lang="ar-SA" sz="2400" dirty="0" smtClean="0">
                <a:latin typeface="Traditional Arabic" panose="02020603050405020304" pitchFamily="18" charset="-78"/>
                <a:cs typeface="Traditional Arabic" panose="02020603050405020304" pitchFamily="18" charset="-78"/>
              </a:rPr>
              <a:t>. (الشرح الممتع</a:t>
            </a:r>
            <a:r>
              <a:rPr lang="ar-SA" sz="2400" dirty="0" smtClean="0">
                <a:latin typeface="Traditional Arabic" panose="02020603050405020304" pitchFamily="18" charset="-78"/>
                <a:cs typeface="Traditional Arabic" panose="02020603050405020304" pitchFamily="18" charset="-78"/>
              </a:rPr>
              <a:t>)</a:t>
            </a:r>
          </a:p>
          <a:p>
            <a:pPr marL="0" indent="0" algn="just">
              <a:buNone/>
            </a:pPr>
            <a:endParaRPr lang="ar-SA" sz="2400" dirty="0">
              <a:latin typeface="Traditional Arabic" panose="02020603050405020304" pitchFamily="18" charset="-78"/>
              <a:cs typeface="Traditional Arabic" panose="02020603050405020304" pitchFamily="18" charset="-78"/>
            </a:endParaRPr>
          </a:p>
          <a:p>
            <a:pPr marL="0" indent="0" algn="just">
              <a:buNone/>
            </a:pPr>
            <a:r>
              <a:rPr lang="ar-SA" sz="2400" dirty="0" smtClean="0">
                <a:latin typeface="Traditional Arabic" panose="02020603050405020304" pitchFamily="18" charset="-78"/>
                <a:cs typeface="Traditional Arabic" panose="02020603050405020304" pitchFamily="18" charset="-78"/>
              </a:rPr>
              <a:t>لا يشرع سجود التلاوة خلف القارئ في المسجل أو المذياع أو التلفاز ونحوها ولو كان المسلم قد أنصت لهذه القراءة وكان يستمع لها سواء كان البث مباشر أو غير مباشر (تسهيل الفقه)</a:t>
            </a:r>
            <a:endParaRPr lang="ar-SA" sz="1600" dirty="0">
              <a:latin typeface="Traditional Arabic" panose="02020603050405020304" pitchFamily="18" charset="-78"/>
              <a:cs typeface="Traditional Arabic" panose="02020603050405020304" pitchFamily="18" charset="-78"/>
            </a:endParaRPr>
          </a:p>
          <a:p>
            <a:r>
              <a:rPr lang="ar-SA" sz="2400" dirty="0">
                <a:latin typeface="Traditional Arabic" panose="02020603050405020304" pitchFamily="18" charset="-78"/>
                <a:cs typeface="Traditional Arabic" panose="02020603050405020304" pitchFamily="18" charset="-78"/>
              </a:rPr>
              <a:t>من يقوم بتعليم القرآن لا يشرع في حقه السجود للتلاوة عند قراءته آية سجدة لأنه لم يقصد القراءة وإنما قصد التعليم كذلك لا يشرع السجود للمتعلم الذي يكرر قراءة السجدة (تسهيل الفقه)</a:t>
            </a:r>
          </a:p>
        </p:txBody>
      </p:sp>
    </p:spTree>
    <p:extLst>
      <p:ext uri="{BB962C8B-B14F-4D97-AF65-F5344CB8AC3E}">
        <p14:creationId xmlns:p14="http://schemas.microsoft.com/office/powerpoint/2010/main" val="37540684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solidFill>
                  <a:srgbClr val="FF0000"/>
                </a:solidFill>
                <a:latin typeface="Traditional Arabic" panose="02020603050405020304" pitchFamily="18" charset="-78"/>
                <a:cs typeface="Traditional Arabic" panose="02020603050405020304" pitchFamily="18" charset="-78"/>
              </a:rPr>
              <a:t>ويكره للإمام قراءة سجدة في صلاة سرية وسجوده فيها </a:t>
            </a:r>
            <a:br>
              <a:rPr lang="ar-SA" dirty="0">
                <a:solidFill>
                  <a:srgbClr val="FF0000"/>
                </a:solidFill>
                <a:latin typeface="Traditional Arabic" panose="02020603050405020304" pitchFamily="18" charset="-78"/>
                <a:cs typeface="Traditional Arabic" panose="02020603050405020304" pitchFamily="18" charset="-78"/>
              </a:rPr>
            </a:br>
            <a:r>
              <a:rPr lang="ar-SA" dirty="0">
                <a:solidFill>
                  <a:srgbClr val="FF0000"/>
                </a:solidFill>
                <a:latin typeface="Traditional Arabic" panose="02020603050405020304" pitchFamily="18" charset="-78"/>
                <a:cs typeface="Traditional Arabic" panose="02020603050405020304" pitchFamily="18" charset="-78"/>
              </a:rPr>
              <a:t>ويلزم المأموم متابعته في غيرها</a:t>
            </a:r>
            <a:endParaRPr lang="ar-SA" dirty="0"/>
          </a:p>
        </p:txBody>
      </p:sp>
      <p:sp>
        <p:nvSpPr>
          <p:cNvPr id="3" name="عنصر نائب للمحتوى 2"/>
          <p:cNvSpPr>
            <a:spLocks noGrp="1"/>
          </p:cNvSpPr>
          <p:nvPr>
            <p:ph idx="1"/>
          </p:nvPr>
        </p:nvSpPr>
        <p:spPr>
          <a:xfrm>
            <a:off x="1972102" y="2381534"/>
            <a:ext cx="9601200" cy="3581400"/>
          </a:xfrm>
        </p:spPr>
        <p:txBody>
          <a:bodyPr>
            <a:noAutofit/>
          </a:bodyPr>
          <a:lstStyle/>
          <a:p>
            <a:pPr algn="just"/>
            <a:r>
              <a:rPr lang="ar-SA" sz="2800" dirty="0">
                <a:latin typeface="Traditional Arabic" panose="02020603050405020304" pitchFamily="18" charset="-78"/>
                <a:cs typeface="Traditional Arabic" panose="02020603050405020304" pitchFamily="18" charset="-78"/>
              </a:rPr>
              <a:t>والصَّحيح: أنها ليست مكروهة، وأنه يسجد وفي هذه الحال يلزم المأموم متابعته لعموم قول النبيِّ صلّى الله عليه وسلّم: «إذا سَجَدَ فاسْجُدُوا».</a:t>
            </a:r>
          </a:p>
          <a:p>
            <a:pPr algn="just"/>
            <a:endParaRPr lang="ar-SA" sz="2800" dirty="0" smtClean="0">
              <a:latin typeface="Traditional Arabic" panose="02020603050405020304" pitchFamily="18" charset="-78"/>
              <a:cs typeface="Traditional Arabic" panose="02020603050405020304" pitchFamily="18" charset="-78"/>
            </a:endParaRPr>
          </a:p>
          <a:p>
            <a:pPr algn="just"/>
            <a:r>
              <a:rPr lang="ar-SA" sz="2800" dirty="0" smtClean="0">
                <a:latin typeface="Traditional Arabic" panose="02020603050405020304" pitchFamily="18" charset="-78"/>
                <a:cs typeface="Traditional Arabic" panose="02020603050405020304" pitchFamily="18" charset="-78"/>
              </a:rPr>
              <a:t>فيلزم </a:t>
            </a:r>
            <a:r>
              <a:rPr lang="ar-SA" sz="2800" dirty="0">
                <a:latin typeface="Traditional Arabic" panose="02020603050405020304" pitchFamily="18" charset="-78"/>
                <a:cs typeface="Traditional Arabic" panose="02020603050405020304" pitchFamily="18" charset="-78"/>
              </a:rPr>
              <a:t>المأموم متابعته حتى في صلاة السِّرِّ، وذلك لأن الإمام إذا سَجَدَ فإن عمومَ قَوْلِ النبيِّ صلّى الله عليه وسلّم: «وإذا سَجَدَ فاسْجُدُوا» </a:t>
            </a:r>
            <a:r>
              <a:rPr lang="ar-SA" sz="2800" dirty="0" smtClean="0">
                <a:latin typeface="Traditional Arabic" panose="02020603050405020304" pitchFamily="18" charset="-78"/>
                <a:cs typeface="Traditional Arabic" panose="02020603050405020304" pitchFamily="18" charset="-78"/>
              </a:rPr>
              <a:t> يتناول </a:t>
            </a:r>
            <a:r>
              <a:rPr lang="ar-SA" sz="2800" dirty="0">
                <a:latin typeface="Traditional Arabic" panose="02020603050405020304" pitchFamily="18" charset="-78"/>
                <a:cs typeface="Traditional Arabic" panose="02020603050405020304" pitchFamily="18" charset="-78"/>
              </a:rPr>
              <a:t>هذه السَّجدة، وهذه السَّجدة لا تبطل صلاة الإمام، لأنَّ أكثر ما يُقال فيها: إنها مكروهة. على كلام الفقهاء.</a:t>
            </a:r>
          </a:p>
          <a:p>
            <a:pPr marL="0" indent="0" algn="just">
              <a:buNone/>
            </a:pPr>
            <a:r>
              <a:rPr lang="ar-SA" sz="2800" dirty="0" smtClean="0">
                <a:latin typeface="Traditional Arabic" panose="02020603050405020304" pitchFamily="18" charset="-78"/>
                <a:cs typeface="Traditional Arabic" panose="02020603050405020304" pitchFamily="18" charset="-78"/>
              </a:rPr>
              <a:t> </a:t>
            </a:r>
          </a:p>
          <a:p>
            <a:pPr marL="0" indent="0" algn="just">
              <a:buNone/>
            </a:pPr>
            <a:r>
              <a:rPr lang="ar-SA" sz="1400" dirty="0" smtClean="0">
                <a:latin typeface="Traditional Arabic" panose="02020603050405020304" pitchFamily="18" charset="-78"/>
                <a:cs typeface="Traditional Arabic" panose="02020603050405020304" pitchFamily="18" charset="-78"/>
              </a:rPr>
              <a:t>الشرح الممتع</a:t>
            </a:r>
            <a:endParaRPr lang="ar-SA" sz="14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754407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latin typeface="Traditional Arabic" panose="02020603050405020304" pitchFamily="18" charset="-78"/>
                <a:cs typeface="Traditional Arabic" panose="02020603050405020304" pitchFamily="18" charset="-78"/>
              </a:rPr>
              <a:t>أفضل ما يتطوع به</a:t>
            </a:r>
            <a:endParaRPr lang="ar-SA" dirty="0">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a:xfrm>
            <a:off x="1371600" y="1541721"/>
            <a:ext cx="9601200" cy="3581400"/>
          </a:xfrm>
        </p:spPr>
        <p:txBody>
          <a:bodyPr>
            <a:normAutofit lnSpcReduction="10000"/>
          </a:bodyPr>
          <a:lstStyle/>
          <a:p>
            <a:pPr algn="just"/>
            <a:r>
              <a:rPr lang="ar-SA" sz="3200" dirty="0" smtClean="0">
                <a:latin typeface="Traditional Arabic" panose="02020603050405020304" pitchFamily="18" charset="-78"/>
                <a:cs typeface="Traditional Arabic" panose="02020603050405020304" pitchFamily="18" charset="-78"/>
              </a:rPr>
              <a:t>الصَّحيح</a:t>
            </a:r>
            <a:r>
              <a:rPr lang="ar-SA" sz="3200" dirty="0">
                <a:latin typeface="Traditional Arabic" panose="02020603050405020304" pitchFamily="18" charset="-78"/>
                <a:cs typeface="Traditional Arabic" panose="02020603050405020304" pitchFamily="18" charset="-78"/>
              </a:rPr>
              <a:t>: أنه يختلف باختلاف الفاعل؛ وباختلاف الزَّمن، فقد نقول لشَخصٍ: الأفضلُ في حَقِّك الجِهادُ، والآخرُ: الأفضلُ في حَقِّكِ العِلْم، فإذا كان شُجاعاً قويًّا نشيطاً؛ وليس بذاك الذَّكيِّ؛ فالأفضلُ له الجِهاد؛ لأنه أَليقُ به. وإذا كان ذكيًّا حافظاً قويَّ الحُجَّة؛ فالأفضلُ له العِلْم، وهذا باعتبار الفاعل.</a:t>
            </a:r>
          </a:p>
          <a:p>
            <a:pPr algn="just"/>
            <a:r>
              <a:rPr lang="ar-SA" sz="3200" dirty="0">
                <a:latin typeface="Traditional Arabic" panose="02020603050405020304" pitchFamily="18" charset="-78"/>
                <a:cs typeface="Traditional Arabic" panose="02020603050405020304" pitchFamily="18" charset="-78"/>
              </a:rPr>
              <a:t>وأما باعتبار الزَّمن؛ فإننا إذا كُنَّا في زمن تَفَشَّى فيه الجهلُ والبِدعُ، وكَثُرَ مَنْ يُفتي بلا عِلم؛ فالعِلمُ أفضلُ من الجهاد، وإنْ كُنَّا في زمن كَثُرَ فيه العُلماءُ؛ واحتاجتِ الثُّغور إلى مرابطين يدافعون عن البلاد الإسلامية؛ فهنا الأفضل الجهاد. فإنْ لم يكن مرجِّحٌ، لا لهذا ولا لهذا؛ فالأفضلُ العِلم</a:t>
            </a:r>
            <a:r>
              <a:rPr lang="ar-SA" sz="3200" dirty="0" smtClean="0">
                <a:latin typeface="Traditional Arabic" panose="02020603050405020304" pitchFamily="18" charset="-78"/>
                <a:cs typeface="Traditional Arabic" panose="02020603050405020304" pitchFamily="18" charset="-78"/>
              </a:rPr>
              <a:t>. </a:t>
            </a:r>
            <a:r>
              <a:rPr lang="ar-SA" sz="1800" dirty="0" smtClean="0">
                <a:latin typeface="Traditional Arabic" panose="02020603050405020304" pitchFamily="18" charset="-78"/>
                <a:cs typeface="Traditional Arabic" panose="02020603050405020304" pitchFamily="18" charset="-78"/>
              </a:rPr>
              <a:t>(الشرح الممتع/ الشرح ابن عثيمين)</a:t>
            </a:r>
            <a:endParaRPr lang="ar-SA" sz="1800" dirty="0">
              <a:latin typeface="Traditional Arabic" panose="02020603050405020304" pitchFamily="18" charset="-78"/>
              <a:cs typeface="Traditional Arabic" panose="02020603050405020304" pitchFamily="18" charset="-78"/>
            </a:endParaRPr>
          </a:p>
          <a:p>
            <a:pPr marL="0" indent="0">
              <a:buNone/>
            </a:pPr>
            <a:endParaRPr lang="ar-SA" dirty="0"/>
          </a:p>
        </p:txBody>
      </p:sp>
    </p:spTree>
    <p:extLst>
      <p:ext uri="{BB962C8B-B14F-4D97-AF65-F5344CB8AC3E}">
        <p14:creationId xmlns:p14="http://schemas.microsoft.com/office/powerpoint/2010/main" val="6246050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89965" y="167185"/>
            <a:ext cx="9601200" cy="1485900"/>
          </a:xfrm>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ويستحب سجود الشكر عند تجدد النعم واندفاع النقم</a:t>
            </a:r>
            <a:br>
              <a:rPr lang="ar-SA" dirty="0" smtClean="0">
                <a:solidFill>
                  <a:srgbClr val="FF0000"/>
                </a:solidFill>
                <a:latin typeface="Traditional Arabic" panose="02020603050405020304" pitchFamily="18" charset="-78"/>
                <a:cs typeface="Traditional Arabic" panose="02020603050405020304" pitchFamily="18" charset="-78"/>
              </a:rPr>
            </a:br>
            <a:r>
              <a:rPr lang="ar-SA" dirty="0" smtClean="0">
                <a:solidFill>
                  <a:srgbClr val="FF0000"/>
                </a:solidFill>
                <a:latin typeface="Traditional Arabic" panose="02020603050405020304" pitchFamily="18" charset="-78"/>
                <a:cs typeface="Traditional Arabic" panose="02020603050405020304" pitchFamily="18" charset="-78"/>
              </a:rPr>
              <a:t>وتبطل به صلاة غير جاهل وناسٍ</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5" name="عنصر نائب للمحتوى 4"/>
          <p:cNvSpPr>
            <a:spLocks noGrp="1"/>
          </p:cNvSpPr>
          <p:nvPr>
            <p:ph idx="1"/>
          </p:nvPr>
        </p:nvSpPr>
        <p:spPr>
          <a:xfrm>
            <a:off x="1371599" y="1653085"/>
            <a:ext cx="10583839" cy="4214315"/>
          </a:xfrm>
        </p:spPr>
        <p:txBody>
          <a:bodyPr>
            <a:normAutofit fontScale="85000" lnSpcReduction="20000"/>
          </a:bodyPr>
          <a:lstStyle/>
          <a:p>
            <a:pPr algn="just"/>
            <a:r>
              <a:rPr lang="ar-SA" sz="2400"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قال ابن القيم</a:t>
            </a:r>
            <a:r>
              <a:rPr lang="ar-SA" sz="2400" dirty="0" smtClean="0">
                <a:latin typeface="Traditional Arabic" panose="02020603050405020304" pitchFamily="18" charset="-78"/>
                <a:cs typeface="Traditional Arabic" panose="02020603050405020304" pitchFamily="18" charset="-78"/>
              </a:rPr>
              <a:t>: النعم نوعان مستمرة ومتجددة فالمستمرة شكرها بالعبادات والطاعات والمتجددة شرع لها سجود الشكر شكراً لله عليها وخضوعاً له وذلاً </a:t>
            </a:r>
          </a:p>
          <a:p>
            <a:pPr algn="just"/>
            <a:r>
              <a:rPr lang="ar-SA" sz="2400"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اندفاع النقم قسمين:</a:t>
            </a:r>
          </a:p>
          <a:p>
            <a:pPr marL="0" indent="0" algn="just">
              <a:buNone/>
            </a:pPr>
            <a:r>
              <a:rPr lang="ar-SA" sz="2400" dirty="0" smtClean="0">
                <a:latin typeface="Traditional Arabic" panose="02020603050405020304" pitchFamily="18" charset="-78"/>
                <a:cs typeface="Traditional Arabic" panose="02020603050405020304" pitchFamily="18" charset="-78"/>
              </a:rPr>
              <a:t>1-اندفاع نقم لم يوجد سببها كأن يأتي شخص صحيح الأعضاء والجوارح ولم يتعرض لمكروه فيقول أريد أن أسجد سجود الشكر لأنه لم يأتيني ما يذهب بصري أو سمعي ونحو ذلك، فهذا لا يشرع له سجود الشكر لأننا لو قلنا للإنسان يستحب له أن يسجد في مثله لكان دائماً في سجود لأن اندفاع النقم المستمرة التي لم يوجد سببها لا يمكن إحصاؤها أيضاً</a:t>
            </a:r>
          </a:p>
          <a:p>
            <a:pPr marL="0" indent="0" algn="just">
              <a:buNone/>
            </a:pPr>
            <a:r>
              <a:rPr lang="ar-SA" sz="2400" dirty="0" smtClean="0">
                <a:latin typeface="Traditional Arabic" panose="02020603050405020304" pitchFamily="18" charset="-78"/>
                <a:cs typeface="Traditional Arabic" panose="02020603050405020304" pitchFamily="18" charset="-78"/>
              </a:rPr>
              <a:t>2- اندفاع نقم وجد سببها فهذه يشرع لها سجود الشكر مثل أن يكون إنسان اشتعل في بيته حريق فيسر الله له القضاء عليه فهنا اندفعت نقمة فيسجد لها شكراً</a:t>
            </a:r>
          </a:p>
          <a:p>
            <a:pPr marL="0" indent="0" algn="just">
              <a:buNone/>
            </a:pPr>
            <a:endParaRPr lang="ar-SA" sz="2400" dirty="0">
              <a:latin typeface="Traditional Arabic" panose="02020603050405020304" pitchFamily="18" charset="-78"/>
              <a:cs typeface="Traditional Arabic" panose="02020603050405020304" pitchFamily="18" charset="-78"/>
            </a:endParaRPr>
          </a:p>
          <a:p>
            <a:pPr marL="0" indent="0" algn="just">
              <a:buNone/>
            </a:pPr>
            <a:r>
              <a:rPr lang="ar-SA" sz="2400" b="1" u="sng" dirty="0" smtClean="0">
                <a:latin typeface="Traditional Arabic" panose="02020603050405020304" pitchFamily="18" charset="-78"/>
                <a:cs typeface="Traditional Arabic" panose="02020603050405020304" pitchFamily="18" charset="-78"/>
              </a:rPr>
              <a:t>صفة سجود الشكر</a:t>
            </a:r>
          </a:p>
          <a:p>
            <a:pPr marL="0" indent="0" algn="just">
              <a:buNone/>
            </a:pPr>
            <a:r>
              <a:rPr lang="ar-SA" sz="2400" dirty="0" smtClean="0">
                <a:latin typeface="Traditional Arabic" panose="02020603050405020304" pitchFamily="18" charset="-78"/>
                <a:cs typeface="Traditional Arabic" panose="02020603050405020304" pitchFamily="18" charset="-78"/>
              </a:rPr>
              <a:t>سجدة مجردة ليس لها تكبير ولا تسليم فليست كالصلاة فلا يشترط لها وضوء أو استقبال قبلة أو غيره مما يشترط للصلاة، فيسجد ويقول سبحان ربي الأعلى ويحمد الله على ما من عليه من </a:t>
            </a:r>
            <a:r>
              <a:rPr lang="ar-SA" sz="2400" dirty="0" smtClean="0">
                <a:latin typeface="Traditional Arabic" panose="02020603050405020304" pitchFamily="18" charset="-78"/>
                <a:cs typeface="Traditional Arabic" panose="02020603050405020304" pitchFamily="18" charset="-78"/>
              </a:rPr>
              <a:t>نعمة </a:t>
            </a:r>
            <a:r>
              <a:rPr lang="ar-SA" sz="2400" dirty="0" smtClean="0">
                <a:latin typeface="Traditional Arabic" panose="02020603050405020304" pitchFamily="18" charset="-78"/>
                <a:cs typeface="Traditional Arabic" panose="02020603050405020304" pitchFamily="18" charset="-78"/>
              </a:rPr>
              <a:t>أو دفع نقمة لأنه لم يرد في السنة أن لسجود الشكر ذكر معين (الفريح)</a:t>
            </a:r>
          </a:p>
          <a:p>
            <a:pPr marL="0" indent="0" algn="just">
              <a:buNone/>
            </a:pPr>
            <a:r>
              <a:rPr lang="ar-SA" sz="2400" dirty="0">
                <a:latin typeface="Traditional Arabic" panose="02020603050405020304" pitchFamily="18" charset="-78"/>
                <a:cs typeface="Traditional Arabic" panose="02020603050405020304" pitchFamily="18" charset="-78"/>
              </a:rPr>
              <a:t>وقال الشيخ ابن عثيمين رحمه الله : يكون سجود الشكر عن مصيبة اندفعت أو لنعمة تهيأت للإنسان وهو كالتلاوة خارج الصلاة ، فبعض العلماء يرى له الوضوء والتكبير ، وبعضهم يرى التكبيرة الأولى فقط ، ثم يخر ساجدا ويدعو بعد قوله سبحان ربي الأعلى اهـ فتاوى منار الإسلام 1/205 .</a:t>
            </a:r>
          </a:p>
        </p:txBody>
      </p:sp>
    </p:spTree>
    <p:extLst>
      <p:ext uri="{BB962C8B-B14F-4D97-AF65-F5344CB8AC3E}">
        <p14:creationId xmlns:p14="http://schemas.microsoft.com/office/powerpoint/2010/main" val="6925790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solidFill>
                  <a:srgbClr val="FF0000"/>
                </a:solidFill>
                <a:latin typeface="Traditional Arabic" panose="02020603050405020304" pitchFamily="18" charset="-78"/>
                <a:cs typeface="Traditional Arabic" panose="02020603050405020304" pitchFamily="18" charset="-78"/>
              </a:rPr>
              <a:t>وتبطل به صلاة غير جاهل وناسٍ</a:t>
            </a:r>
            <a:endParaRPr lang="ar-SA" dirty="0"/>
          </a:p>
        </p:txBody>
      </p:sp>
      <p:sp>
        <p:nvSpPr>
          <p:cNvPr id="3" name="عنصر نائب للمحتوى 2"/>
          <p:cNvSpPr>
            <a:spLocks noGrp="1"/>
          </p:cNvSpPr>
          <p:nvPr>
            <p:ph idx="1"/>
          </p:nvPr>
        </p:nvSpPr>
        <p:spPr/>
        <p:txBody>
          <a:bodyPr>
            <a:normAutofit/>
          </a:bodyPr>
          <a:lstStyle/>
          <a:p>
            <a:pPr algn="just"/>
            <a:r>
              <a:rPr lang="ar-SA" sz="3200" strike="sngStrike" dirty="0" smtClean="0">
                <a:latin typeface="Traditional Arabic" panose="02020603050405020304" pitchFamily="18" charset="-78"/>
                <a:cs typeface="Traditional Arabic" panose="02020603050405020304" pitchFamily="18" charset="-78"/>
              </a:rPr>
              <a:t>الحال الأولى أن يسجد للشكر وهو يعلم أن سجود الشكر مبطل للصلاة فصلاته باطلة</a:t>
            </a:r>
          </a:p>
          <a:p>
            <a:pPr algn="just"/>
            <a:r>
              <a:rPr lang="ar-SA" sz="3200" strike="sngStrike" dirty="0" smtClean="0">
                <a:latin typeface="Traditional Arabic" panose="02020603050405020304" pitchFamily="18" charset="-78"/>
                <a:cs typeface="Traditional Arabic" panose="02020603050405020304" pitchFamily="18" charset="-78"/>
              </a:rPr>
              <a:t>الحال الثانية: أن يسجد للشكر وهو يجهل أن سجود الشكر مبطل للصلاة أو كأن يسجد للشكر ناسياً أن سجود الشكر مبطل للصلاة فصلاته صحيحة وعليه أن يسجد للسهو في آخر صلاته لأنه زاد ركناً في صلاته </a:t>
            </a:r>
            <a:r>
              <a:rPr lang="ar-SA" sz="3200" b="1" strike="sngStrike" dirty="0" smtClean="0">
                <a:solidFill>
                  <a:srgbClr val="FF0000"/>
                </a:solidFill>
                <a:latin typeface="Traditional Arabic" panose="02020603050405020304" pitchFamily="18" charset="-78"/>
                <a:cs typeface="Traditional Arabic" panose="02020603050405020304" pitchFamily="18" charset="-78"/>
              </a:rPr>
              <a:t>(تحتاج مراجعة)</a:t>
            </a:r>
            <a:endParaRPr lang="ar-SA" sz="3200" b="1" strike="sngStrike" dirty="0">
              <a:solidFill>
                <a:srgbClr val="FF0000"/>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783162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71600" y="126242"/>
            <a:ext cx="9601200" cy="1485900"/>
          </a:xfrm>
        </p:spPr>
        <p:txBody>
          <a:bodyPr>
            <a:normAutofit fontScale="90000"/>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وأوقات النهي خمسة: </a:t>
            </a:r>
            <a:br>
              <a:rPr lang="ar-SA" dirty="0" smtClean="0">
                <a:solidFill>
                  <a:srgbClr val="FF0000"/>
                </a:solidFill>
                <a:latin typeface="Traditional Arabic" panose="02020603050405020304" pitchFamily="18" charset="-78"/>
                <a:cs typeface="Traditional Arabic" panose="02020603050405020304" pitchFamily="18" charset="-78"/>
              </a:rPr>
            </a:br>
            <a:r>
              <a:rPr lang="ar-SA" dirty="0" smtClean="0">
                <a:solidFill>
                  <a:srgbClr val="FF0000"/>
                </a:solidFill>
                <a:latin typeface="Traditional Arabic" panose="02020603050405020304" pitchFamily="18" charset="-78"/>
                <a:cs typeface="Traditional Arabic" panose="02020603050405020304" pitchFamily="18" charset="-78"/>
              </a:rPr>
              <a:t>من طلوع الفجر الثاني إلى طلوع الشمس </a:t>
            </a:r>
            <a:r>
              <a:rPr lang="ar-SA" sz="2000" b="1" dirty="0" smtClean="0">
                <a:solidFill>
                  <a:srgbClr val="00B050"/>
                </a:solidFill>
                <a:latin typeface="Traditional Arabic" panose="02020603050405020304" pitchFamily="18" charset="-78"/>
                <a:cs typeface="Traditional Arabic" panose="02020603050405020304" pitchFamily="18" charset="-78"/>
              </a:rPr>
              <a:t>(وقت طويل)</a:t>
            </a:r>
            <a:r>
              <a:rPr lang="ar-SA" dirty="0" smtClean="0">
                <a:solidFill>
                  <a:srgbClr val="FF0000"/>
                </a:solidFill>
                <a:latin typeface="Traditional Arabic" panose="02020603050405020304" pitchFamily="18" charset="-78"/>
                <a:cs typeface="Traditional Arabic" panose="02020603050405020304" pitchFamily="18" charset="-78"/>
              </a:rPr>
              <a:t/>
            </a:r>
            <a:br>
              <a:rPr lang="ar-SA" dirty="0" smtClean="0">
                <a:solidFill>
                  <a:srgbClr val="FF0000"/>
                </a:solidFill>
                <a:latin typeface="Traditional Arabic" panose="02020603050405020304" pitchFamily="18" charset="-78"/>
                <a:cs typeface="Traditional Arabic" panose="02020603050405020304" pitchFamily="18" charset="-78"/>
              </a:rPr>
            </a:br>
            <a:r>
              <a:rPr lang="ar-SA" dirty="0" smtClean="0">
                <a:solidFill>
                  <a:srgbClr val="FF0000"/>
                </a:solidFill>
                <a:latin typeface="Traditional Arabic" panose="02020603050405020304" pitchFamily="18" charset="-78"/>
                <a:cs typeface="Traditional Arabic" panose="02020603050405020304" pitchFamily="18" charset="-78"/>
              </a:rPr>
              <a:t>ومن طلوعها حتى ترتفع الشمس قيد رمح </a:t>
            </a:r>
            <a:r>
              <a:rPr lang="ar-SA" sz="2000" b="1" dirty="0">
                <a:solidFill>
                  <a:srgbClr val="00B050"/>
                </a:solidFill>
                <a:latin typeface="Traditional Arabic" panose="02020603050405020304" pitchFamily="18" charset="-78"/>
                <a:cs typeface="Traditional Arabic" panose="02020603050405020304" pitchFamily="18" charset="-78"/>
              </a:rPr>
              <a:t>(ربع ساعة تقريبا)</a:t>
            </a:r>
            <a:r>
              <a:rPr lang="ar-SA" dirty="0" smtClean="0">
                <a:solidFill>
                  <a:srgbClr val="FF0000"/>
                </a:solidFill>
                <a:latin typeface="Traditional Arabic" panose="02020603050405020304" pitchFamily="18" charset="-78"/>
                <a:cs typeface="Traditional Arabic" panose="02020603050405020304" pitchFamily="18" charset="-78"/>
              </a:rPr>
              <a:t/>
            </a:r>
            <a:br>
              <a:rPr lang="ar-SA" dirty="0" smtClean="0">
                <a:solidFill>
                  <a:srgbClr val="FF0000"/>
                </a:solidFill>
                <a:latin typeface="Traditional Arabic" panose="02020603050405020304" pitchFamily="18" charset="-78"/>
                <a:cs typeface="Traditional Arabic" panose="02020603050405020304" pitchFamily="18" charset="-78"/>
              </a:rPr>
            </a:br>
            <a:r>
              <a:rPr lang="ar-SA" dirty="0" smtClean="0">
                <a:solidFill>
                  <a:srgbClr val="FF0000"/>
                </a:solidFill>
                <a:latin typeface="Traditional Arabic" panose="02020603050405020304" pitchFamily="18" charset="-78"/>
                <a:cs typeface="Traditional Arabic" panose="02020603050405020304" pitchFamily="18" charset="-78"/>
              </a:rPr>
              <a:t>وعند قيامها </a:t>
            </a:r>
            <a:r>
              <a:rPr lang="ar-SA" sz="2000" b="1" dirty="0">
                <a:solidFill>
                  <a:srgbClr val="00B050"/>
                </a:solidFill>
                <a:latin typeface="Traditional Arabic" panose="02020603050405020304" pitchFamily="18" charset="-78"/>
                <a:cs typeface="Traditional Arabic" panose="02020603050405020304" pitchFamily="18" charset="-78"/>
              </a:rPr>
              <a:t>(لا ظل للأشياء</a:t>
            </a:r>
            <a:r>
              <a:rPr lang="ar-SA" sz="2000" b="1" dirty="0" smtClean="0">
                <a:solidFill>
                  <a:srgbClr val="00B050"/>
                </a:solidFill>
                <a:latin typeface="Traditional Arabic" panose="02020603050405020304" pitchFamily="18" charset="-78"/>
                <a:cs typeface="Traditional Arabic" panose="02020603050405020304" pitchFamily="18" charset="-78"/>
              </a:rPr>
              <a:t>) </a:t>
            </a:r>
            <a:r>
              <a:rPr lang="ar-SA" dirty="0" smtClean="0">
                <a:solidFill>
                  <a:srgbClr val="FF0000"/>
                </a:solidFill>
                <a:latin typeface="Traditional Arabic" panose="02020603050405020304" pitchFamily="18" charset="-78"/>
                <a:cs typeface="Traditional Arabic" panose="02020603050405020304" pitchFamily="18" charset="-78"/>
              </a:rPr>
              <a:t>حتى تزول</a:t>
            </a:r>
            <a:br>
              <a:rPr lang="ar-SA" dirty="0" smtClean="0">
                <a:solidFill>
                  <a:srgbClr val="FF0000"/>
                </a:solidFill>
                <a:latin typeface="Traditional Arabic" panose="02020603050405020304" pitchFamily="18" charset="-78"/>
                <a:cs typeface="Traditional Arabic" panose="02020603050405020304" pitchFamily="18" charset="-78"/>
              </a:rPr>
            </a:br>
            <a:r>
              <a:rPr lang="ar-SA" dirty="0" smtClean="0">
                <a:solidFill>
                  <a:srgbClr val="FF0000"/>
                </a:solidFill>
                <a:latin typeface="Traditional Arabic" panose="02020603050405020304" pitchFamily="18" charset="-78"/>
                <a:cs typeface="Traditional Arabic" panose="02020603050405020304" pitchFamily="18" charset="-78"/>
              </a:rPr>
              <a:t>ومن صلاة العصر إلى غروبها </a:t>
            </a:r>
            <a:r>
              <a:rPr lang="ar-SA" sz="2000" b="1" dirty="0">
                <a:solidFill>
                  <a:srgbClr val="00B050"/>
                </a:solidFill>
                <a:latin typeface="Traditional Arabic" panose="02020603050405020304" pitchFamily="18" charset="-78"/>
                <a:cs typeface="Traditional Arabic" panose="02020603050405020304" pitchFamily="18" charset="-78"/>
              </a:rPr>
              <a:t>(وقت طويل)</a:t>
            </a:r>
            <a:r>
              <a:rPr lang="ar-SA" dirty="0" smtClean="0">
                <a:solidFill>
                  <a:srgbClr val="FF0000"/>
                </a:solidFill>
                <a:latin typeface="Traditional Arabic" panose="02020603050405020304" pitchFamily="18" charset="-78"/>
                <a:cs typeface="Traditional Arabic" panose="02020603050405020304" pitchFamily="18" charset="-78"/>
              </a:rPr>
              <a:t/>
            </a:r>
            <a:br>
              <a:rPr lang="ar-SA" dirty="0" smtClean="0">
                <a:solidFill>
                  <a:srgbClr val="FF0000"/>
                </a:solidFill>
                <a:latin typeface="Traditional Arabic" panose="02020603050405020304" pitchFamily="18" charset="-78"/>
                <a:cs typeface="Traditional Arabic" panose="02020603050405020304" pitchFamily="18" charset="-78"/>
              </a:rPr>
            </a:br>
            <a:r>
              <a:rPr lang="ar-SA" dirty="0" smtClean="0">
                <a:solidFill>
                  <a:srgbClr val="FF0000"/>
                </a:solidFill>
                <a:latin typeface="Traditional Arabic" panose="02020603050405020304" pitchFamily="18" charset="-78"/>
                <a:cs typeface="Traditional Arabic" panose="02020603050405020304" pitchFamily="18" charset="-78"/>
              </a:rPr>
              <a:t>وإذا شرعت فيه حتى تتم</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a:xfrm>
            <a:off x="1549020" y="3754271"/>
            <a:ext cx="9601200" cy="3581400"/>
          </a:xfrm>
        </p:spPr>
        <p:txBody>
          <a:bodyPr/>
          <a:lstStyle/>
          <a:p>
            <a:pPr marL="0" indent="0">
              <a:buNone/>
            </a:pPr>
            <a:r>
              <a:rPr lang="ar-SA" sz="3600" dirty="0" smtClean="0">
                <a:latin typeface="Traditional Arabic" panose="02020603050405020304" pitchFamily="18" charset="-78"/>
                <a:cs typeface="Traditional Arabic" panose="02020603050405020304" pitchFamily="18" charset="-78"/>
              </a:rPr>
              <a:t>يمكن جعلها ثلاث أوقات </a:t>
            </a:r>
            <a:r>
              <a:rPr lang="ar-SA" sz="3600" dirty="0">
                <a:latin typeface="Traditional Arabic" panose="02020603050405020304" pitchFamily="18" charset="-78"/>
                <a:cs typeface="Traditional Arabic" panose="02020603050405020304" pitchFamily="18" charset="-78"/>
              </a:rPr>
              <a:t>هي جعل الأوقات المتصلة وقت واحد وهي: </a:t>
            </a:r>
          </a:p>
          <a:p>
            <a:r>
              <a:rPr lang="ar-SA" sz="3600" dirty="0">
                <a:latin typeface="Traditional Arabic" panose="02020603050405020304" pitchFamily="18" charset="-78"/>
                <a:cs typeface="Traditional Arabic" panose="02020603050405020304" pitchFamily="18" charset="-78"/>
              </a:rPr>
              <a:t>1-من طلوع الفجر إلى ارتفاع الشمس قيد رمح</a:t>
            </a:r>
          </a:p>
          <a:p>
            <a:r>
              <a:rPr lang="ar-SA" sz="3600" dirty="0">
                <a:latin typeface="Traditional Arabic" panose="02020603050405020304" pitchFamily="18" charset="-78"/>
                <a:cs typeface="Traditional Arabic" panose="02020603050405020304" pitchFamily="18" charset="-78"/>
              </a:rPr>
              <a:t>2-عند قيام قائم الظهيرة إلى أن تزول الشمس</a:t>
            </a:r>
          </a:p>
          <a:p>
            <a:r>
              <a:rPr lang="ar-SA" sz="3600" dirty="0">
                <a:latin typeface="Traditional Arabic" panose="02020603050405020304" pitchFamily="18" charset="-78"/>
                <a:cs typeface="Traditional Arabic" panose="02020603050405020304" pitchFamily="18" charset="-78"/>
              </a:rPr>
              <a:t>3-بعد صلاة العصر إلى غروب الشمس</a:t>
            </a:r>
          </a:p>
          <a:p>
            <a:endParaRPr lang="ar-SA" dirty="0"/>
          </a:p>
        </p:txBody>
      </p:sp>
    </p:spTree>
    <p:extLst>
      <p:ext uri="{BB962C8B-B14F-4D97-AF65-F5344CB8AC3E}">
        <p14:creationId xmlns:p14="http://schemas.microsoft.com/office/powerpoint/2010/main" val="14660239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marL="0" indent="0">
              <a:buNone/>
            </a:pPr>
            <a:r>
              <a:rPr lang="ar-SA" dirty="0" smtClean="0"/>
              <a:t> </a:t>
            </a:r>
            <a:endParaRPr lang="ar-SA" dirty="0"/>
          </a:p>
          <a:p>
            <a:pPr algn="just"/>
            <a:r>
              <a:rPr lang="ar-SA" sz="3200" dirty="0">
                <a:latin typeface="Traditional Arabic" panose="02020603050405020304" pitchFamily="18" charset="-78"/>
                <a:cs typeface="Traditional Arabic" panose="02020603050405020304" pitchFamily="18" charset="-78"/>
              </a:rPr>
              <a:t>الأوقات المنهي عن صلاة التطوع فيها التي بعد صلاة الفجر وبعد صلاة العصر تعتبر بحسب فراغ كل فرد منها ولا يلتفت إلى فعل غيره فمثلا من لم يصل فرض العصر يباح له التنفل قبل أن يصليها –وإن كان غيره قد صلاها- وكذلك يباح لمن لم يصل الفجر حتى طلعت الشمس أن يتنفل قبلها وكذلك لو جمع الظهر والعصر في وقت الظهر فإنه لا يصلي نافلة بعد ذلك إلا إذا نوى بهذه النافلة أنها راتبة الظهر البعدية فيباح ذلك </a:t>
            </a:r>
            <a:r>
              <a:rPr lang="ar-SA" dirty="0" smtClean="0"/>
              <a:t> </a:t>
            </a:r>
            <a:r>
              <a:rPr lang="ar-SA" sz="1200" dirty="0" smtClean="0">
                <a:latin typeface="Traditional Arabic" panose="02020603050405020304" pitchFamily="18" charset="-78"/>
                <a:cs typeface="Traditional Arabic" panose="02020603050405020304" pitchFamily="18" charset="-78"/>
              </a:rPr>
              <a:t>(النملة)</a:t>
            </a:r>
            <a:endParaRPr lang="ar-SA" sz="18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4846287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ويجوز قضاء الفرائض فيها </a:t>
            </a:r>
            <a:br>
              <a:rPr lang="ar-SA" dirty="0" smtClean="0">
                <a:solidFill>
                  <a:srgbClr val="FF0000"/>
                </a:solidFill>
                <a:latin typeface="Traditional Arabic" panose="02020603050405020304" pitchFamily="18" charset="-78"/>
                <a:cs typeface="Traditional Arabic" panose="02020603050405020304" pitchFamily="18" charset="-78"/>
              </a:rPr>
            </a:br>
            <a:r>
              <a:rPr lang="ar-SA" dirty="0" smtClean="0">
                <a:solidFill>
                  <a:srgbClr val="FF0000"/>
                </a:solidFill>
                <a:latin typeface="Traditional Arabic" panose="02020603050405020304" pitchFamily="18" charset="-78"/>
                <a:cs typeface="Traditional Arabic" panose="02020603050405020304" pitchFamily="18" charset="-78"/>
              </a:rPr>
              <a:t>وفي الأوقات الثلاثة فعل ركعتي طواف وإعادة جماعة </a:t>
            </a:r>
            <a:br>
              <a:rPr lang="ar-SA" dirty="0" smtClean="0">
                <a:solidFill>
                  <a:srgbClr val="FF0000"/>
                </a:solidFill>
                <a:latin typeface="Traditional Arabic" panose="02020603050405020304" pitchFamily="18" charset="-78"/>
                <a:cs typeface="Traditional Arabic" panose="02020603050405020304" pitchFamily="18" charset="-78"/>
              </a:rPr>
            </a:br>
            <a:r>
              <a:rPr lang="ar-SA" dirty="0" smtClean="0">
                <a:solidFill>
                  <a:srgbClr val="FF0000"/>
                </a:solidFill>
                <a:latin typeface="Traditional Arabic" panose="02020603050405020304" pitchFamily="18" charset="-78"/>
                <a:cs typeface="Traditional Arabic" panose="02020603050405020304" pitchFamily="18" charset="-78"/>
              </a:rPr>
              <a:t>ويحرم تطوع بغيرها في شيء من الأوقات الخمسة حتى ماله سبب</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a:xfrm>
            <a:off x="1617259" y="3063922"/>
            <a:ext cx="9601200" cy="3581400"/>
          </a:xfrm>
        </p:spPr>
        <p:txBody>
          <a:bodyPr>
            <a:normAutofit/>
          </a:bodyPr>
          <a:lstStyle/>
          <a:p>
            <a:pPr marL="0" indent="0">
              <a:buNone/>
            </a:pPr>
            <a:r>
              <a:rPr lang="ar-SA" sz="3200" dirty="0" smtClean="0">
                <a:latin typeface="Traditional Arabic" panose="02020603050405020304" pitchFamily="18" charset="-78"/>
                <a:cs typeface="Traditional Arabic" panose="02020603050405020304" pitchFamily="18" charset="-78"/>
              </a:rPr>
              <a:t>قوله</a:t>
            </a:r>
            <a:r>
              <a:rPr lang="ar-SA" sz="3200" dirty="0">
                <a:latin typeface="Traditional Arabic" panose="02020603050405020304" pitchFamily="18" charset="-78"/>
                <a:cs typeface="Traditional Arabic" panose="02020603050405020304" pitchFamily="18" charset="-78"/>
              </a:rPr>
              <a:t>: «في الأوقات الثلاثة» مفهومُه: أنَّ الوقتين الآخرين لا يجوز فيهما فِعْلُ ركعتي الطَّواف، ولكن هذا ليس مراداً، فالمفهوم هنا مفهوم أولوية لا مفهوم مخالفة، لأنه إذا جازت صلاةُ ركعتي الطَّواف في الأوقات الثلاثة القصيرة؛ وهي أغلظ تحريماً مِن الأوقات الطويلة؛ ففي الأوقات الطويلة مِن بابِ أولى، ونَصَّ المؤلِّفُ على الأوقات الثلاثة، لأن بعضَ العُلماءِ قال: إنَّ الأوقاتَ الثلاثةَ القصيرةَ لا يجوز فيها فِعْلُ ركعتي الطَّواف، وإنما تجوز في الوقتين الطويلين فقط، وهذه إحدى الروايتين عن الإمام أحمد</a:t>
            </a:r>
            <a:r>
              <a:rPr lang="ar-SA" sz="3200" dirty="0" smtClean="0">
                <a:latin typeface="Traditional Arabic" panose="02020603050405020304" pitchFamily="18" charset="-78"/>
                <a:cs typeface="Traditional Arabic" panose="02020603050405020304" pitchFamily="18" charset="-78"/>
              </a:rPr>
              <a:t>.</a:t>
            </a:r>
            <a:r>
              <a:rPr lang="ar-SA" sz="1800" dirty="0" smtClean="0">
                <a:latin typeface="Traditional Arabic" panose="02020603050405020304" pitchFamily="18" charset="-78"/>
                <a:cs typeface="Traditional Arabic" panose="02020603050405020304" pitchFamily="18" charset="-78"/>
              </a:rPr>
              <a:t>(الشرح الممتع)</a:t>
            </a:r>
            <a:endParaRPr lang="ar-SA" sz="1800" dirty="0">
              <a:latin typeface="Traditional Arabic" panose="02020603050405020304" pitchFamily="18" charset="-78"/>
              <a:cs typeface="Traditional Arabic" panose="02020603050405020304" pitchFamily="18" charset="-78"/>
            </a:endParaRPr>
          </a:p>
          <a:p>
            <a:endParaRPr lang="ar-SA" dirty="0"/>
          </a:p>
        </p:txBody>
      </p:sp>
    </p:spTree>
    <p:extLst>
      <p:ext uri="{BB962C8B-B14F-4D97-AF65-F5344CB8AC3E}">
        <p14:creationId xmlns:p14="http://schemas.microsoft.com/office/powerpoint/2010/main" val="34528869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latin typeface="Traditional Arabic" panose="02020603050405020304" pitchFamily="18" charset="-78"/>
                <a:cs typeface="Traditional Arabic" panose="02020603050405020304" pitchFamily="18" charset="-78"/>
              </a:rPr>
              <a:t>الصلوات التي تفعل في أوقات النهي</a:t>
            </a:r>
            <a:endParaRPr lang="ar-SA" dirty="0">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a:xfrm>
            <a:off x="1078173" y="1460310"/>
            <a:ext cx="10481481" cy="4993943"/>
          </a:xfrm>
        </p:spPr>
        <p:txBody>
          <a:bodyPr>
            <a:normAutofit fontScale="85000" lnSpcReduction="20000"/>
          </a:bodyPr>
          <a:lstStyle/>
          <a:p>
            <a:pPr marL="0" indent="0">
              <a:buNone/>
            </a:pPr>
            <a:r>
              <a:rPr lang="ar-SA" sz="2600" dirty="0" smtClean="0">
                <a:latin typeface="Traditional Arabic" panose="02020603050405020304" pitchFamily="18" charset="-78"/>
                <a:cs typeface="Traditional Arabic" panose="02020603050405020304" pitchFamily="18" charset="-78"/>
              </a:rPr>
              <a:t> 1ـ </a:t>
            </a:r>
            <a:r>
              <a:rPr lang="ar-SA" sz="2600" dirty="0">
                <a:latin typeface="Traditional Arabic" panose="02020603050405020304" pitchFamily="18" charset="-78"/>
                <a:cs typeface="Traditional Arabic" panose="02020603050405020304" pitchFamily="18" charset="-78"/>
              </a:rPr>
              <a:t>قضاءَ الفرائضِ فيها.</a:t>
            </a:r>
          </a:p>
          <a:p>
            <a:pPr marL="0" indent="0">
              <a:buNone/>
            </a:pPr>
            <a:r>
              <a:rPr lang="ar-SA" sz="2600" dirty="0" smtClean="0">
                <a:latin typeface="Traditional Arabic" panose="02020603050405020304" pitchFamily="18" charset="-78"/>
                <a:cs typeface="Traditional Arabic" panose="02020603050405020304" pitchFamily="18" charset="-78"/>
              </a:rPr>
              <a:t>2 </a:t>
            </a:r>
            <a:r>
              <a:rPr lang="ar-SA" sz="2600" dirty="0">
                <a:latin typeface="Traditional Arabic" panose="02020603050405020304" pitchFamily="18" charset="-78"/>
                <a:cs typeface="Traditional Arabic" panose="02020603050405020304" pitchFamily="18" charset="-78"/>
              </a:rPr>
              <a:t>ـ فِعْلَ ركعتي الطَّواف.</a:t>
            </a:r>
          </a:p>
          <a:p>
            <a:pPr marL="0" indent="0">
              <a:buNone/>
            </a:pPr>
            <a:r>
              <a:rPr lang="ar-SA" sz="2600" dirty="0" smtClean="0">
                <a:latin typeface="Traditional Arabic" panose="02020603050405020304" pitchFamily="18" charset="-78"/>
                <a:cs typeface="Traditional Arabic" panose="02020603050405020304" pitchFamily="18" charset="-78"/>
              </a:rPr>
              <a:t>3 </a:t>
            </a:r>
            <a:r>
              <a:rPr lang="ar-SA" sz="2600" dirty="0">
                <a:latin typeface="Traditional Arabic" panose="02020603050405020304" pitchFamily="18" charset="-78"/>
                <a:cs typeface="Traditional Arabic" panose="02020603050405020304" pitchFamily="18" charset="-78"/>
              </a:rPr>
              <a:t>ـ إعادةَ الجَماعةِ.</a:t>
            </a:r>
          </a:p>
          <a:p>
            <a:pPr marL="0" indent="0">
              <a:buNone/>
            </a:pPr>
            <a:r>
              <a:rPr lang="ar-SA" sz="2600" dirty="0" smtClean="0">
                <a:latin typeface="Traditional Arabic" panose="02020603050405020304" pitchFamily="18" charset="-78"/>
                <a:cs typeface="Traditional Arabic" panose="02020603050405020304" pitchFamily="18" charset="-78"/>
              </a:rPr>
              <a:t>4-ويُستثنى </a:t>
            </a:r>
            <a:r>
              <a:rPr lang="ar-SA" sz="2600" dirty="0">
                <a:latin typeface="Traditional Arabic" panose="02020603050405020304" pitchFamily="18" charset="-78"/>
                <a:cs typeface="Traditional Arabic" panose="02020603050405020304" pitchFamily="18" charset="-78"/>
              </a:rPr>
              <a:t>أيضاً على المذهبِ مسألةٌ رابعةٌ وهي: سُنَّةُ الظُّهرِ التي بعدَها إذا جُمِعت مع العصر.</a:t>
            </a:r>
          </a:p>
          <a:p>
            <a:r>
              <a:rPr lang="ar-SA" sz="2600" dirty="0">
                <a:latin typeface="Traditional Arabic" panose="02020603050405020304" pitchFamily="18" charset="-78"/>
                <a:cs typeface="Traditional Arabic" panose="02020603050405020304" pitchFamily="18" charset="-78"/>
              </a:rPr>
              <a:t>مثاله: رَجُلٌ جَمَعَ العصرَ مع الظُّهرِ جَمْعَ تقديم، فقد دَخَلَ وقتُ النَّهي في حَقِّهِ، لأنَّ النَّهيَ مُعلَّقٌ بالصَّلاةِ في هذه الحال، ولم يُصَلِّ راتبةَ الظُّهرِ البعديَّةَ؛ فلا بأسَ أن يصلِّيها بعدَ العصرِ.</a:t>
            </a:r>
          </a:p>
          <a:p>
            <a:pPr marL="0" indent="0">
              <a:buNone/>
            </a:pPr>
            <a:r>
              <a:rPr lang="ar-SA" sz="2600" dirty="0" smtClean="0">
                <a:latin typeface="Traditional Arabic" panose="02020603050405020304" pitchFamily="18" charset="-78"/>
                <a:cs typeface="Traditional Arabic" panose="02020603050405020304" pitchFamily="18" charset="-78"/>
              </a:rPr>
              <a:t>5-وخامسةٌ</a:t>
            </a:r>
            <a:r>
              <a:rPr lang="ar-SA" sz="2600" dirty="0">
                <a:latin typeface="Traditional Arabic" panose="02020603050405020304" pitchFamily="18" charset="-78"/>
                <a:cs typeface="Traditional Arabic" panose="02020603050405020304" pitchFamily="18" charset="-78"/>
              </a:rPr>
              <a:t>: وهي مَن دَخَلَ يومَ الجُمُعةِ والإمامُ يخطُبُ؛ فإنَّه يُصلِّي ركعتين خفيفتين، ولو كان عند قيام الشمس.</a:t>
            </a:r>
          </a:p>
          <a:p>
            <a:r>
              <a:rPr lang="ar-SA" sz="2600" dirty="0">
                <a:latin typeface="Traditional Arabic" panose="02020603050405020304" pitchFamily="18" charset="-78"/>
                <a:cs typeface="Traditional Arabic" panose="02020603050405020304" pitchFamily="18" charset="-78"/>
              </a:rPr>
              <a:t>ودليل ذلك: «أنَّ رَجُلاً دَخَلَ والنَّبيُّ صلّى الله عليه وسلّم يخطُبُ يومَ الجُمُعَةِ، فجَلَسَ، فقال له: «أصَلَّيتَ؟» قال: لا، قال: «قُمْ فَصَلِّ ركعتين وتجوَّزْ فيهما» (1) فلو أَنَّ الإمامَ جاءَ قبل أنْ تزولَ الشَّمسُ ـ والجُمُعةُ يجوز أنْ يحضُرَ الإمامُ فيها قبلَ الزَّوالِ ويَشْرَعَ في الخطبةِ عند قيامِ الشَّمسِ وقبلَ أنْ تزولَ، أي: في وقْتِ النَّهي ـ فإذا دَخَلَ رَجُلٌ، ففي هذه الحال نقول: صَلِّ تحيةَ المسجدِ ولو في وَقْتِ النَّهي.</a:t>
            </a:r>
          </a:p>
          <a:p>
            <a:pPr marL="0" indent="0">
              <a:buNone/>
            </a:pPr>
            <a:r>
              <a:rPr lang="ar-SA" sz="2600" dirty="0" smtClean="0">
                <a:latin typeface="Traditional Arabic" panose="02020603050405020304" pitchFamily="18" charset="-78"/>
                <a:cs typeface="Traditional Arabic" panose="02020603050405020304" pitchFamily="18" charset="-78"/>
              </a:rPr>
              <a:t>6- </a:t>
            </a:r>
            <a:r>
              <a:rPr lang="ar-SA" sz="2600" dirty="0">
                <a:latin typeface="Traditional Arabic" panose="02020603050405020304" pitchFamily="18" charset="-78"/>
                <a:cs typeface="Traditional Arabic" panose="02020603050405020304" pitchFamily="18" charset="-78"/>
              </a:rPr>
              <a:t>سُنَّة الفجر قبل صلاة </a:t>
            </a:r>
            <a:r>
              <a:rPr lang="ar-SA" sz="2600" dirty="0" smtClean="0">
                <a:latin typeface="Traditional Arabic" panose="02020603050405020304" pitchFamily="18" charset="-78"/>
                <a:cs typeface="Traditional Arabic" panose="02020603050405020304" pitchFamily="18" charset="-78"/>
              </a:rPr>
              <a:t>الفجر.</a:t>
            </a:r>
          </a:p>
          <a:p>
            <a:pPr marL="0" indent="0">
              <a:buNone/>
            </a:pPr>
            <a:r>
              <a:rPr lang="ar-SA" sz="2600" dirty="0" smtClean="0">
                <a:latin typeface="Traditional Arabic" panose="02020603050405020304" pitchFamily="18" charset="-78"/>
                <a:cs typeface="Traditional Arabic" panose="02020603050405020304" pitchFamily="18" charset="-78"/>
              </a:rPr>
              <a:t>7-صلاة </a:t>
            </a:r>
            <a:r>
              <a:rPr lang="ar-SA" sz="2600" dirty="0">
                <a:latin typeface="Traditional Arabic" panose="02020603050405020304" pitchFamily="18" charset="-78"/>
                <a:cs typeface="Traditional Arabic" panose="02020603050405020304" pitchFamily="18" charset="-78"/>
              </a:rPr>
              <a:t>الجَنازة تُفعل في أوقات النَّهي الطويلة، أي: لو صَلَّينا العصرَ، وحضرت جنازةٌ، فإنَّنا نُصلِّي عليها؛ لعمُومِ الأدلَّة في وجوبِ الصَّلاةِ على الميِّتِ، ولأنه ينبغي الإسراعُ في دَفْنِهِ.</a:t>
            </a:r>
          </a:p>
          <a:p>
            <a:endParaRPr lang="ar-SA" dirty="0"/>
          </a:p>
        </p:txBody>
      </p:sp>
    </p:spTree>
    <p:extLst>
      <p:ext uri="{BB962C8B-B14F-4D97-AF65-F5344CB8AC3E}">
        <p14:creationId xmlns:p14="http://schemas.microsoft.com/office/powerpoint/2010/main" val="37284576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630908" y="1903861"/>
            <a:ext cx="9601200" cy="3581400"/>
          </a:xfrm>
        </p:spPr>
        <p:txBody>
          <a:bodyPr>
            <a:noAutofit/>
          </a:bodyPr>
          <a:lstStyle/>
          <a:p>
            <a:r>
              <a:rPr lang="ar-SA" sz="2400"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تعريف </a:t>
            </a:r>
            <a:r>
              <a:rPr lang="ar-SA" sz="2400"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الصلوات ذوات الأسباب</a:t>
            </a:r>
            <a:r>
              <a:rPr lang="ar-SA" sz="2400" dirty="0">
                <a:latin typeface="Traditional Arabic" panose="02020603050405020304" pitchFamily="18" charset="-78"/>
                <a:cs typeface="Traditional Arabic" panose="02020603050405020304" pitchFamily="18" charset="-78"/>
              </a:rPr>
              <a:t> هي الصلوات التي تفوت وتذهب المصلحة المترتبة عليها إذا أخرت</a:t>
            </a:r>
            <a:r>
              <a:rPr lang="ar-SA" sz="2400" dirty="0" smtClean="0">
                <a:latin typeface="Traditional Arabic" panose="02020603050405020304" pitchFamily="18" charset="-78"/>
                <a:cs typeface="Traditional Arabic" panose="02020603050405020304" pitchFamily="18" charset="-78"/>
              </a:rPr>
              <a:t>.</a:t>
            </a:r>
          </a:p>
          <a:p>
            <a:pPr marL="0" indent="0">
              <a:buNone/>
            </a:pPr>
            <a:r>
              <a:rPr lang="ar-SA" sz="2400" dirty="0" smtClean="0">
                <a:latin typeface="Traditional Arabic" panose="02020603050405020304" pitchFamily="18" charset="-78"/>
                <a:cs typeface="Traditional Arabic" panose="02020603050405020304" pitchFamily="18" charset="-78"/>
              </a:rPr>
              <a:t>أنَّها </a:t>
            </a:r>
            <a:r>
              <a:rPr lang="ar-SA" sz="2400" dirty="0">
                <a:latin typeface="Traditional Arabic" panose="02020603050405020304" pitchFamily="18" charset="-78"/>
                <a:cs typeface="Traditional Arabic" panose="02020603050405020304" pitchFamily="18" charset="-78"/>
              </a:rPr>
              <a:t>مقرونة بسبب، فيبعد أنْ يقعَ فيها الاشتباهُ في مشابهة المشركين؛ لأنَّ النَّهيَ عن الصَّلاةِ قبلَ طلوعِ الشَّمسِ وقبلَ غروبِها، لئلا يَتَشَبَّهَ المُصلِّي المسلمُ بالمشركين الذين يسجدونَ للشَّمسِ إذا طلعتْ وإذا غربتْ، فإذا أُحيلت الصَّلاةُ على سببٍ معلومٍ كانت المشابهةُ بعيدةً أو </a:t>
            </a:r>
            <a:r>
              <a:rPr lang="ar-SA" sz="2400" dirty="0" smtClean="0">
                <a:latin typeface="Traditional Arabic" panose="02020603050405020304" pitchFamily="18" charset="-78"/>
                <a:cs typeface="Traditional Arabic" panose="02020603050405020304" pitchFamily="18" charset="-78"/>
              </a:rPr>
              <a:t>معدومةً.</a:t>
            </a:r>
          </a:p>
          <a:p>
            <a:pPr marL="0" indent="0">
              <a:buNone/>
            </a:pPr>
            <a:r>
              <a:rPr lang="ar-SA" sz="1600" dirty="0" smtClean="0">
                <a:latin typeface="Traditional Arabic" panose="02020603050405020304" pitchFamily="18" charset="-78"/>
                <a:cs typeface="Traditional Arabic" panose="02020603050405020304" pitchFamily="18" charset="-78"/>
              </a:rPr>
              <a:t>الشرح الممتع</a:t>
            </a:r>
            <a:endParaRPr lang="ar-SA" sz="16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41103046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5101" y="0"/>
            <a:ext cx="11925300" cy="6858000"/>
          </a:xfrm>
        </p:spPr>
      </p:pic>
    </p:spTree>
    <p:extLst>
      <p:ext uri="{BB962C8B-B14F-4D97-AF65-F5344CB8AC3E}">
        <p14:creationId xmlns:p14="http://schemas.microsoft.com/office/powerpoint/2010/main" val="33078349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71600" y="685800"/>
            <a:ext cx="9601200" cy="660400"/>
          </a:xfrm>
        </p:spPr>
        <p:txBody>
          <a:bodyPr>
            <a:normAutofit fontScale="90000"/>
          </a:bodyPr>
          <a:lstStyle/>
          <a:p>
            <a:pPr algn="ctr"/>
            <a:r>
              <a:rPr lang="ar-SA" dirty="0" smtClean="0">
                <a:latin typeface="Traditional Arabic" panose="02020603050405020304" pitchFamily="18" charset="-78"/>
                <a:cs typeface="Traditional Arabic" panose="02020603050405020304" pitchFamily="18" charset="-78"/>
              </a:rPr>
              <a:t>مسائل متعلقة بالتطوع</a:t>
            </a:r>
            <a:endParaRPr lang="ar-SA" dirty="0">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a:xfrm>
            <a:off x="1371600" y="1346200"/>
            <a:ext cx="9601200" cy="4521200"/>
          </a:xfrm>
        </p:spPr>
        <p:txBody>
          <a:bodyPr/>
          <a:lstStyle/>
          <a:p>
            <a:r>
              <a:rPr lang="ar-SA" dirty="0" smtClean="0"/>
              <a:t>حكم قطع التطوع راجعي المسألة في كتاب تسهيل الفقه للشيخ الجبرين  (4/ 50)</a:t>
            </a:r>
          </a:p>
          <a:p>
            <a:r>
              <a:rPr lang="ar-SA" dirty="0" smtClean="0"/>
              <a:t>مكان صلاة التطوع (4/ 63)</a:t>
            </a:r>
          </a:p>
          <a:p>
            <a:r>
              <a:rPr lang="ar-SA" dirty="0" smtClean="0"/>
              <a:t>ختم القرآن في التراويح والدعاء فيه (4/ 356)</a:t>
            </a:r>
          </a:p>
          <a:p>
            <a:r>
              <a:rPr lang="ar-SA" dirty="0" smtClean="0"/>
              <a:t>تحية المسجد (4/ 527)</a:t>
            </a:r>
          </a:p>
          <a:p>
            <a:r>
              <a:rPr lang="ar-SA" dirty="0" smtClean="0"/>
              <a:t>صلاة الاستخارة (4/ 556)</a:t>
            </a:r>
          </a:p>
          <a:p>
            <a:endParaRPr lang="ar-SA" dirty="0" smtClean="0"/>
          </a:p>
          <a:p>
            <a:endParaRPr lang="ar-SA" dirty="0" smtClean="0"/>
          </a:p>
          <a:p>
            <a:endParaRPr lang="ar-SA" dirty="0"/>
          </a:p>
        </p:txBody>
      </p:sp>
    </p:spTree>
    <p:extLst>
      <p:ext uri="{BB962C8B-B14F-4D97-AF65-F5344CB8AC3E}">
        <p14:creationId xmlns:p14="http://schemas.microsoft.com/office/powerpoint/2010/main" val="2022234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73200" y="177800"/>
            <a:ext cx="9601200" cy="1485900"/>
          </a:xfrm>
        </p:spPr>
        <p:txBody>
          <a:bodyPr>
            <a:noAutofit/>
          </a:bodyPr>
          <a:lstStyle/>
          <a:p>
            <a:r>
              <a:rPr lang="ar-SA" sz="3200" dirty="0" smtClean="0">
                <a:latin typeface="Traditional Arabic" panose="02020603050405020304" pitchFamily="18" charset="-78"/>
                <a:cs typeface="Traditional Arabic" panose="02020603050405020304" pitchFamily="18" charset="-78"/>
              </a:rPr>
              <a:t>أجيبي عما يلي:</a:t>
            </a:r>
            <a:br>
              <a:rPr lang="ar-SA" sz="3200" dirty="0" smtClean="0">
                <a:latin typeface="Traditional Arabic" panose="02020603050405020304" pitchFamily="18" charset="-78"/>
                <a:cs typeface="Traditional Arabic" panose="02020603050405020304" pitchFamily="18" charset="-78"/>
              </a:rPr>
            </a:br>
            <a:r>
              <a:rPr lang="ar-SA" sz="3200" dirty="0" smtClean="0">
                <a:latin typeface="Traditional Arabic" panose="02020603050405020304" pitchFamily="18" charset="-78"/>
                <a:cs typeface="Traditional Arabic" panose="02020603050405020304" pitchFamily="18" charset="-78"/>
              </a:rPr>
              <a:t>1-قال المؤلف رحمه الله في معرض حديثه عن </a:t>
            </a:r>
            <a:r>
              <a:rPr lang="ar-SA" sz="3200" dirty="0" err="1" smtClean="0">
                <a:latin typeface="Traditional Arabic" panose="02020603050405020304" pitchFamily="18" charset="-78"/>
                <a:cs typeface="Traditional Arabic" panose="02020603050405020304" pitchFamily="18" charset="-78"/>
              </a:rPr>
              <a:t>الوتر:»وإن</a:t>
            </a:r>
            <a:r>
              <a:rPr lang="ar-SA" sz="3200" dirty="0" smtClean="0">
                <a:latin typeface="Traditional Arabic" panose="02020603050405020304" pitchFamily="18" charset="-78"/>
                <a:cs typeface="Traditional Arabic" panose="02020603050405020304" pitchFamily="18" charset="-78"/>
              </a:rPr>
              <a:t> أوتر بخمس أو سبع لم يجلس إلا في آخرها، وبتسع يجلس عقب الثامنة» اشرحي هذه العبارة</a:t>
            </a:r>
            <a:br>
              <a:rPr lang="ar-SA" sz="3200" dirty="0" smtClean="0">
                <a:latin typeface="Traditional Arabic" panose="02020603050405020304" pitchFamily="18" charset="-78"/>
                <a:cs typeface="Traditional Arabic" panose="02020603050405020304" pitchFamily="18" charset="-78"/>
              </a:rPr>
            </a:br>
            <a:r>
              <a:rPr lang="ar-SA" sz="3200" dirty="0" smtClean="0">
                <a:latin typeface="Traditional Arabic" panose="02020603050405020304" pitchFamily="18" charset="-78"/>
                <a:cs typeface="Traditional Arabic" panose="02020603050405020304" pitchFamily="18" charset="-78"/>
              </a:rPr>
              <a:t>2-رتبي النوافل التالية بحسب </a:t>
            </a:r>
            <a:r>
              <a:rPr lang="ar-SA" sz="3200" dirty="0" err="1" smtClean="0">
                <a:latin typeface="Traditional Arabic" panose="02020603050405020304" pitchFamily="18" charset="-78"/>
                <a:cs typeface="Traditional Arabic" panose="02020603050405020304" pitchFamily="18" charset="-78"/>
              </a:rPr>
              <a:t>آكديتها</a:t>
            </a:r>
            <a:r>
              <a:rPr lang="ar-SA" sz="3200" dirty="0" smtClean="0">
                <a:latin typeface="Traditional Arabic" panose="02020603050405020304" pitchFamily="18" charset="-78"/>
                <a:cs typeface="Traditional Arabic" panose="02020603050405020304" pitchFamily="18" charset="-78"/>
              </a:rPr>
              <a:t> (صلاة الوتر/ التراويح/ الاستسقاء) مع بيان وجه هذا الترتيب</a:t>
            </a:r>
            <a:br>
              <a:rPr lang="ar-SA" sz="3200" dirty="0" smtClean="0">
                <a:latin typeface="Traditional Arabic" panose="02020603050405020304" pitchFamily="18" charset="-78"/>
                <a:cs typeface="Traditional Arabic" panose="02020603050405020304" pitchFamily="18" charset="-78"/>
              </a:rPr>
            </a:br>
            <a:r>
              <a:rPr lang="ar-SA" sz="3200" dirty="0" smtClean="0">
                <a:latin typeface="Traditional Arabic" panose="02020603050405020304" pitchFamily="18" charset="-78"/>
                <a:cs typeface="Traditional Arabic" panose="02020603050405020304" pitchFamily="18" charset="-78"/>
              </a:rPr>
              <a:t>3-اذكري أقوال الفقهاء في حكم صلاة الوتر؟</a:t>
            </a:r>
            <a:br>
              <a:rPr lang="ar-SA" sz="3200" dirty="0" smtClean="0">
                <a:latin typeface="Traditional Arabic" panose="02020603050405020304" pitchFamily="18" charset="-78"/>
                <a:cs typeface="Traditional Arabic" panose="02020603050405020304" pitchFamily="18" charset="-78"/>
              </a:rPr>
            </a:br>
            <a:r>
              <a:rPr lang="ar-SA" sz="3200" dirty="0" smtClean="0">
                <a:latin typeface="Traditional Arabic" panose="02020603050405020304" pitchFamily="18" charset="-78"/>
                <a:cs typeface="Traditional Arabic" panose="02020603050405020304" pitchFamily="18" charset="-78"/>
              </a:rPr>
              <a:t>4-اذكري الراجح في عدد صلاة التراويح</a:t>
            </a:r>
            <a:br>
              <a:rPr lang="ar-SA" sz="3200" dirty="0" smtClean="0">
                <a:latin typeface="Traditional Arabic" panose="02020603050405020304" pitchFamily="18" charset="-78"/>
                <a:cs typeface="Traditional Arabic" panose="02020603050405020304" pitchFamily="18" charset="-78"/>
              </a:rPr>
            </a:br>
            <a:r>
              <a:rPr lang="ar-SA" sz="3200" dirty="0" smtClean="0">
                <a:latin typeface="Traditional Arabic" panose="02020603050405020304" pitchFamily="18" charset="-78"/>
                <a:cs typeface="Traditional Arabic" panose="02020603050405020304" pitchFamily="18" charset="-78"/>
              </a:rPr>
              <a:t>5-ضعي (صح) أو (خطأ)</a:t>
            </a:r>
            <a:br>
              <a:rPr lang="ar-SA" sz="3200" dirty="0" smtClean="0">
                <a:latin typeface="Traditional Arabic" panose="02020603050405020304" pitchFamily="18" charset="-78"/>
                <a:cs typeface="Traditional Arabic" panose="02020603050405020304" pitchFamily="18" charset="-78"/>
              </a:rPr>
            </a:br>
            <a:r>
              <a:rPr lang="ar-SA" sz="3200" dirty="0">
                <a:latin typeface="Traditional Arabic" panose="02020603050405020304" pitchFamily="18" charset="-78"/>
                <a:cs typeface="Traditional Arabic" panose="02020603050405020304" pitchFamily="18" charset="-78"/>
              </a:rPr>
              <a:t> </a:t>
            </a:r>
            <a:r>
              <a:rPr lang="ar-SA" sz="3200" dirty="0" smtClean="0">
                <a:latin typeface="Traditional Arabic" panose="02020603050405020304" pitchFamily="18" charset="-78"/>
                <a:cs typeface="Traditional Arabic" panose="02020603050405020304" pitchFamily="18" charset="-78"/>
              </a:rPr>
              <a:t>          *يباح التنفل بين صلاة التراويح   (    )</a:t>
            </a:r>
            <a:br>
              <a:rPr lang="ar-SA" sz="3200" dirty="0" smtClean="0">
                <a:latin typeface="Traditional Arabic" panose="02020603050405020304" pitchFamily="18" charset="-78"/>
                <a:cs typeface="Traditional Arabic" panose="02020603050405020304" pitchFamily="18" charset="-78"/>
              </a:rPr>
            </a:br>
            <a:r>
              <a:rPr lang="ar-SA" sz="3200" dirty="0">
                <a:latin typeface="Traditional Arabic" panose="02020603050405020304" pitchFamily="18" charset="-78"/>
                <a:cs typeface="Traditional Arabic" panose="02020603050405020304" pitchFamily="18" charset="-78"/>
              </a:rPr>
              <a:t> </a:t>
            </a:r>
            <a:r>
              <a:rPr lang="ar-SA" sz="3200" dirty="0" smtClean="0">
                <a:latin typeface="Traditional Arabic" panose="02020603050405020304" pitchFamily="18" charset="-78"/>
                <a:cs typeface="Traditional Arabic" panose="02020603050405020304" pitchFamily="18" charset="-78"/>
              </a:rPr>
              <a:t>          *</a:t>
            </a:r>
            <a:r>
              <a:rPr lang="ar-SA" sz="3200" dirty="0" err="1" smtClean="0">
                <a:latin typeface="Traditional Arabic" panose="02020603050405020304" pitchFamily="18" charset="-78"/>
                <a:cs typeface="Traditional Arabic" panose="02020603050405020304" pitchFamily="18" charset="-78"/>
              </a:rPr>
              <a:t>آكد</a:t>
            </a:r>
            <a:r>
              <a:rPr lang="ar-SA" sz="3200" dirty="0" smtClean="0">
                <a:latin typeface="Traditional Arabic" panose="02020603050405020304" pitchFamily="18" charset="-78"/>
                <a:cs typeface="Traditional Arabic" panose="02020603050405020304" pitchFamily="18" charset="-78"/>
              </a:rPr>
              <a:t> السنن الرواتب ركعتي الفجر   (    )</a:t>
            </a:r>
            <a:br>
              <a:rPr lang="ar-SA" sz="3200" dirty="0" smtClean="0">
                <a:latin typeface="Traditional Arabic" panose="02020603050405020304" pitchFamily="18" charset="-78"/>
                <a:cs typeface="Traditional Arabic" panose="02020603050405020304" pitchFamily="18" charset="-78"/>
              </a:rPr>
            </a:br>
            <a:r>
              <a:rPr lang="ar-SA" sz="3200" dirty="0">
                <a:latin typeface="Traditional Arabic" panose="02020603050405020304" pitchFamily="18" charset="-78"/>
                <a:cs typeface="Traditional Arabic" panose="02020603050405020304" pitchFamily="18" charset="-78"/>
              </a:rPr>
              <a:t> </a:t>
            </a:r>
            <a:r>
              <a:rPr lang="ar-SA" sz="3200" dirty="0" smtClean="0">
                <a:latin typeface="Traditional Arabic" panose="02020603050405020304" pitchFamily="18" charset="-78"/>
                <a:cs typeface="Traditional Arabic" panose="02020603050405020304" pitchFamily="18" charset="-78"/>
              </a:rPr>
              <a:t>          *أكثر صلاة الضحى ثمان ركعات    (    )</a:t>
            </a:r>
            <a:br>
              <a:rPr lang="ar-SA" sz="3200" dirty="0" smtClean="0">
                <a:latin typeface="Traditional Arabic" panose="02020603050405020304" pitchFamily="18" charset="-78"/>
                <a:cs typeface="Traditional Arabic" panose="02020603050405020304" pitchFamily="18" charset="-78"/>
              </a:rPr>
            </a:br>
            <a:r>
              <a:rPr lang="ar-SA" sz="3200" dirty="0">
                <a:latin typeface="Traditional Arabic" panose="02020603050405020304" pitchFamily="18" charset="-78"/>
                <a:cs typeface="Traditional Arabic" panose="02020603050405020304" pitchFamily="18" charset="-78"/>
              </a:rPr>
              <a:t> </a:t>
            </a:r>
            <a:r>
              <a:rPr lang="ar-SA" sz="3200" dirty="0" smtClean="0">
                <a:latin typeface="Traditional Arabic" panose="02020603050405020304" pitchFamily="18" charset="-78"/>
                <a:cs typeface="Traditional Arabic" panose="02020603050405020304" pitchFamily="18" charset="-78"/>
              </a:rPr>
              <a:t>          *يجوز على الراجح فعل تحية المسجد في أوقات النهي  (     )</a:t>
            </a:r>
            <a:br>
              <a:rPr lang="ar-SA" sz="3200" dirty="0" smtClean="0">
                <a:latin typeface="Traditional Arabic" panose="02020603050405020304" pitchFamily="18" charset="-78"/>
                <a:cs typeface="Traditional Arabic" panose="02020603050405020304" pitchFamily="18" charset="-78"/>
              </a:rPr>
            </a:br>
            <a:r>
              <a:rPr lang="ar-SA" sz="3200" dirty="0" smtClean="0">
                <a:latin typeface="Traditional Arabic" panose="02020603050405020304" pitchFamily="18" charset="-78"/>
                <a:cs typeface="Traditional Arabic" panose="02020603050405020304" pitchFamily="18" charset="-78"/>
              </a:rPr>
              <a:t>6-يستحب سجود الشكر عند ...........و................</a:t>
            </a:r>
            <a:br>
              <a:rPr lang="ar-SA" sz="3200" dirty="0" smtClean="0">
                <a:latin typeface="Traditional Arabic" panose="02020603050405020304" pitchFamily="18" charset="-78"/>
                <a:cs typeface="Traditional Arabic" panose="02020603050405020304" pitchFamily="18" charset="-78"/>
              </a:rPr>
            </a:br>
            <a:r>
              <a:rPr lang="ar-SA" sz="3200" dirty="0" smtClean="0">
                <a:latin typeface="Traditional Arabic" panose="02020603050405020304" pitchFamily="18" charset="-78"/>
                <a:cs typeface="Traditional Arabic" panose="02020603050405020304" pitchFamily="18" charset="-78"/>
              </a:rPr>
              <a:t>7-ما دليل القائلين بكراهة قراءة آية فيها سجدة في الصلاة السرية؟</a:t>
            </a:r>
            <a:br>
              <a:rPr lang="ar-SA" sz="3200" dirty="0" smtClean="0">
                <a:latin typeface="Traditional Arabic" panose="02020603050405020304" pitchFamily="18" charset="-78"/>
                <a:cs typeface="Traditional Arabic" panose="02020603050405020304" pitchFamily="18" charset="-78"/>
              </a:rPr>
            </a:br>
            <a:r>
              <a:rPr lang="ar-SA" sz="3200" dirty="0" smtClean="0">
                <a:latin typeface="Traditional Arabic" panose="02020603050405020304" pitchFamily="18" charset="-78"/>
                <a:cs typeface="Traditional Arabic" panose="02020603050405020304" pitchFamily="18" charset="-78"/>
              </a:rPr>
              <a:t>8-استدلي على أن أجر صلاة القاعد على نصف أجر صلاة القائم.</a:t>
            </a:r>
            <a:endParaRPr lang="ar-SA" sz="32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4161833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71600" y="685799"/>
            <a:ext cx="9601200" cy="4332767"/>
          </a:xfrm>
        </p:spPr>
        <p:txBody>
          <a:bodyPr>
            <a:normAutofit/>
          </a:bodyPr>
          <a:lstStyle/>
          <a:p>
            <a:r>
              <a:rPr lang="ar-SA" sz="2800"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صلاة التطوع على نوعين: </a:t>
            </a:r>
            <a:br>
              <a:rPr lang="ar-SA" sz="2800"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br>
            <a:r>
              <a:rPr lang="ar-SA" sz="2800" dirty="0" smtClean="0">
                <a:latin typeface="Traditional Arabic" panose="02020603050405020304" pitchFamily="18" charset="-78"/>
                <a:cs typeface="Traditional Arabic" panose="02020603050405020304" pitchFamily="18" charset="-78"/>
              </a:rPr>
              <a:t/>
            </a:r>
            <a:br>
              <a:rPr lang="ar-SA" sz="2800" dirty="0" smtClean="0">
                <a:latin typeface="Traditional Arabic" panose="02020603050405020304" pitchFamily="18" charset="-78"/>
                <a:cs typeface="Traditional Arabic" panose="02020603050405020304" pitchFamily="18" charset="-78"/>
              </a:rPr>
            </a:br>
            <a:r>
              <a:rPr lang="ar-SA" sz="2800"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النوع الأول: </a:t>
            </a:r>
            <a:r>
              <a:rPr lang="ar-SA" sz="2800" dirty="0" smtClean="0">
                <a:latin typeface="Traditional Arabic" panose="02020603050405020304" pitchFamily="18" charset="-78"/>
                <a:cs typeface="Traditional Arabic" panose="02020603050405020304" pitchFamily="18" charset="-78"/>
              </a:rPr>
              <a:t>تشرع له الجماعة كصلاة التراويح وصلاة الاستسقاء</a:t>
            </a:r>
            <a:br>
              <a:rPr lang="ar-SA" sz="2800" dirty="0" smtClean="0">
                <a:latin typeface="Traditional Arabic" panose="02020603050405020304" pitchFamily="18" charset="-78"/>
                <a:cs typeface="Traditional Arabic" panose="02020603050405020304" pitchFamily="18" charset="-78"/>
              </a:rPr>
            </a:br>
            <a:r>
              <a:rPr lang="ar-SA" sz="2800" dirty="0" smtClean="0">
                <a:latin typeface="Traditional Arabic" panose="02020603050405020304" pitchFamily="18" charset="-78"/>
                <a:cs typeface="Traditional Arabic" panose="02020603050405020304" pitchFamily="18" charset="-78"/>
              </a:rPr>
              <a:t/>
            </a:r>
            <a:br>
              <a:rPr lang="ar-SA" sz="2800" dirty="0" smtClean="0">
                <a:latin typeface="Traditional Arabic" panose="02020603050405020304" pitchFamily="18" charset="-78"/>
                <a:cs typeface="Traditional Arabic" panose="02020603050405020304" pitchFamily="18" charset="-78"/>
              </a:rPr>
            </a:br>
            <a:r>
              <a:rPr lang="ar-SA" sz="2800"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النوع الثاني</a:t>
            </a:r>
            <a:r>
              <a:rPr lang="ar-SA" sz="2800" dirty="0" smtClean="0">
                <a:latin typeface="Traditional Arabic" panose="02020603050405020304" pitchFamily="18" charset="-78"/>
                <a:cs typeface="Traditional Arabic" panose="02020603050405020304" pitchFamily="18" charset="-78"/>
              </a:rPr>
              <a:t>: لا تشرع له الجماعة، وهو أربعة أقسام: </a:t>
            </a:r>
            <a:br>
              <a:rPr lang="ar-SA" sz="2800" dirty="0" smtClean="0">
                <a:latin typeface="Traditional Arabic" panose="02020603050405020304" pitchFamily="18" charset="-78"/>
                <a:cs typeface="Traditional Arabic" panose="02020603050405020304" pitchFamily="18" charset="-78"/>
              </a:rPr>
            </a:br>
            <a:r>
              <a:rPr lang="ar-SA" sz="2800" dirty="0" smtClean="0">
                <a:latin typeface="Traditional Arabic" panose="02020603050405020304" pitchFamily="18" charset="-78"/>
                <a:cs typeface="Traditional Arabic" panose="02020603050405020304" pitchFamily="18" charset="-78"/>
              </a:rPr>
              <a:t>               الأول: تطوع مقيد وهو السنن الراتبة</a:t>
            </a:r>
            <a:br>
              <a:rPr lang="ar-SA" sz="2800" dirty="0" smtClean="0">
                <a:latin typeface="Traditional Arabic" panose="02020603050405020304" pitchFamily="18" charset="-78"/>
                <a:cs typeface="Traditional Arabic" panose="02020603050405020304" pitchFamily="18" charset="-78"/>
              </a:rPr>
            </a:br>
            <a:r>
              <a:rPr lang="ar-SA" sz="2800" dirty="0" smtClean="0">
                <a:latin typeface="Traditional Arabic" panose="02020603050405020304" pitchFamily="18" charset="-78"/>
                <a:cs typeface="Traditional Arabic" panose="02020603050405020304" pitchFamily="18" charset="-78"/>
              </a:rPr>
              <a:t>               الثاني: تطوع مقيد بسبب مثل تحية المسجد وركعتي الوضوء وركعتي الطواف</a:t>
            </a:r>
            <a:br>
              <a:rPr lang="ar-SA" sz="2800" dirty="0" smtClean="0">
                <a:latin typeface="Traditional Arabic" panose="02020603050405020304" pitchFamily="18" charset="-78"/>
                <a:cs typeface="Traditional Arabic" panose="02020603050405020304" pitchFamily="18" charset="-78"/>
              </a:rPr>
            </a:br>
            <a:r>
              <a:rPr lang="ar-SA" sz="2800" dirty="0" smtClean="0">
                <a:latin typeface="Traditional Arabic" panose="02020603050405020304" pitchFamily="18" charset="-78"/>
                <a:cs typeface="Traditional Arabic" panose="02020603050405020304" pitchFamily="18" charset="-78"/>
              </a:rPr>
              <a:t>               الثالث: تطوع مقيد بزمن، مثل الوتر وصلاة الضحى</a:t>
            </a:r>
            <a:br>
              <a:rPr lang="ar-SA" sz="2800" dirty="0" smtClean="0">
                <a:latin typeface="Traditional Arabic" panose="02020603050405020304" pitchFamily="18" charset="-78"/>
                <a:cs typeface="Traditional Arabic" panose="02020603050405020304" pitchFamily="18" charset="-78"/>
              </a:rPr>
            </a:br>
            <a:r>
              <a:rPr lang="ar-SA" sz="2800" dirty="0" smtClean="0">
                <a:latin typeface="Traditional Arabic" panose="02020603050405020304" pitchFamily="18" charset="-78"/>
                <a:cs typeface="Traditional Arabic" panose="02020603050405020304" pitchFamily="18" charset="-78"/>
              </a:rPr>
              <a:t>                الرابع: تطوع مطلق وهو التنفل المطلق الذي ليس له سبب ولا زمن ولم يتقيد بفريضة </a:t>
            </a:r>
            <a:br>
              <a:rPr lang="ar-SA" sz="2800" dirty="0" smtClean="0">
                <a:latin typeface="Traditional Arabic" panose="02020603050405020304" pitchFamily="18" charset="-78"/>
                <a:cs typeface="Traditional Arabic" panose="02020603050405020304" pitchFamily="18" charset="-78"/>
              </a:rPr>
            </a:br>
            <a:r>
              <a:rPr lang="ar-SA" sz="2800" dirty="0" smtClean="0">
                <a:latin typeface="Traditional Arabic" panose="02020603050405020304" pitchFamily="18" charset="-78"/>
                <a:cs typeface="Traditional Arabic" panose="02020603050405020304" pitchFamily="18" charset="-78"/>
              </a:rPr>
              <a:t/>
            </a:r>
            <a:br>
              <a:rPr lang="ar-SA" sz="2800" dirty="0" smtClean="0">
                <a:latin typeface="Traditional Arabic" panose="02020603050405020304" pitchFamily="18" charset="-78"/>
                <a:cs typeface="Traditional Arabic" panose="02020603050405020304" pitchFamily="18" charset="-78"/>
              </a:rPr>
            </a:br>
            <a:r>
              <a:rPr lang="ar-SA" sz="1400" dirty="0" smtClean="0">
                <a:latin typeface="Traditional Arabic" panose="02020603050405020304" pitchFamily="18" charset="-78"/>
                <a:cs typeface="Traditional Arabic" panose="02020603050405020304" pitchFamily="18" charset="-78"/>
              </a:rPr>
              <a:t>شرح </a:t>
            </a:r>
            <a:r>
              <a:rPr lang="ar-SA" sz="1400" dirty="0" err="1" smtClean="0">
                <a:latin typeface="Traditional Arabic" panose="02020603050405020304" pitchFamily="18" charset="-78"/>
                <a:cs typeface="Traditional Arabic" panose="02020603050405020304" pitchFamily="18" charset="-78"/>
              </a:rPr>
              <a:t>الصقير</a:t>
            </a:r>
            <a:endParaRPr lang="ar-SA" sz="14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2719015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2235200"/>
            <a:ext cx="9601200" cy="1485900"/>
          </a:xfrm>
        </p:spPr>
        <p:txBody>
          <a:bodyPr/>
          <a:lstStyle/>
          <a:p>
            <a:r>
              <a:rPr lang="ar-SA" smtClean="0">
                <a:latin typeface="Traditional Arabic" panose="02020603050405020304" pitchFamily="18" charset="-78"/>
                <a:cs typeface="Traditional Arabic" panose="02020603050405020304" pitchFamily="18" charset="-78"/>
              </a:rPr>
              <a:t>9- قارني</a:t>
            </a:r>
            <a:r>
              <a:rPr lang="ar-SA" dirty="0" smtClean="0">
                <a:latin typeface="Traditional Arabic" panose="02020603050405020304" pitchFamily="18" charset="-78"/>
                <a:cs typeface="Traditional Arabic" panose="02020603050405020304" pitchFamily="18" charset="-78"/>
              </a:rPr>
              <a:t>:</a:t>
            </a:r>
            <a:endParaRPr lang="ar-SA" dirty="0">
              <a:latin typeface="Traditional Arabic" panose="02020603050405020304" pitchFamily="18" charset="-78"/>
              <a:cs typeface="Traditional Arabic" panose="02020603050405020304" pitchFamily="18" charset="-78"/>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661205002"/>
              </p:ext>
            </p:extLst>
          </p:nvPr>
        </p:nvGraphicFramePr>
        <p:xfrm>
          <a:off x="4052824" y="3097974"/>
          <a:ext cx="5432552" cy="1500251"/>
        </p:xfrm>
        <a:graphic>
          <a:graphicData uri="http://schemas.openxmlformats.org/drawingml/2006/table">
            <a:tbl>
              <a:tblPr rtl="1" firstRow="1" firstCol="1" bandRow="1"/>
              <a:tblGrid>
                <a:gridCol w="767080"/>
                <a:gridCol w="2334895"/>
                <a:gridCol w="168402"/>
                <a:gridCol w="2162175"/>
              </a:tblGrid>
              <a:tr h="0">
                <a:tc>
                  <a:txBody>
                    <a:bodyPr/>
                    <a:lstStyle/>
                    <a:p>
                      <a:pPr algn="just" rtl="1">
                        <a:lnSpc>
                          <a:spcPct val="107000"/>
                        </a:lnSpc>
                        <a:spcAft>
                          <a:spcPts val="0"/>
                        </a:spcAft>
                      </a:pPr>
                      <a:r>
                        <a:rPr lang="ar-SA" sz="2000">
                          <a:effectLst/>
                          <a:latin typeface="Calibri" panose="020F0502020204030204" pitchFamily="34" charset="0"/>
                          <a:ea typeface="Calibri" panose="020F0502020204030204" pitchFamily="34" charset="0"/>
                          <a:cs typeface="Traditional Arabic" panose="02020603050405020304" pitchFamily="18"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rtl="1">
                        <a:lnSpc>
                          <a:spcPct val="107000"/>
                        </a:lnSpc>
                        <a:spcAft>
                          <a:spcPts val="0"/>
                        </a:spcAft>
                      </a:pPr>
                      <a:r>
                        <a:rPr lang="ar-SA" sz="2000">
                          <a:effectLst/>
                          <a:latin typeface="Calibri" panose="020F0502020204030204" pitchFamily="34" charset="0"/>
                          <a:ea typeface="Calibri" panose="020F0502020204030204" pitchFamily="34" charset="0"/>
                          <a:cs typeface="Traditional Arabic" panose="02020603050405020304" pitchFamily="18" charset="-78"/>
                        </a:rPr>
                        <a:t>صلاة الضحى</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a:txBody>
                    <a:bodyPr/>
                    <a:lstStyle/>
                    <a:p>
                      <a:pPr algn="just" rtl="1">
                        <a:lnSpc>
                          <a:spcPct val="107000"/>
                        </a:lnSpc>
                        <a:spcAft>
                          <a:spcPts val="0"/>
                        </a:spcAft>
                      </a:pPr>
                      <a:r>
                        <a:rPr lang="ar-SA" sz="2000">
                          <a:effectLst/>
                          <a:latin typeface="Calibri" panose="020F0502020204030204" pitchFamily="34" charset="0"/>
                          <a:ea typeface="Calibri" panose="020F0502020204030204" pitchFamily="34" charset="0"/>
                          <a:cs typeface="Traditional Arabic" panose="02020603050405020304" pitchFamily="18" charset="-78"/>
                        </a:rPr>
                        <a:t>قيام الليل</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rtl="1">
                        <a:lnSpc>
                          <a:spcPct val="107000"/>
                        </a:lnSpc>
                        <a:spcAft>
                          <a:spcPts val="0"/>
                        </a:spcAft>
                      </a:pPr>
                      <a:r>
                        <a:rPr lang="ar-SA" sz="1600">
                          <a:effectLst/>
                          <a:latin typeface="Calibri" panose="020F0502020204030204" pitchFamily="34" charset="0"/>
                          <a:ea typeface="Calibri" panose="020F0502020204030204" pitchFamily="34" charset="0"/>
                          <a:cs typeface="Traditional Arabic" panose="02020603050405020304" pitchFamily="18" charset="-78"/>
                        </a:rPr>
                        <a:t>وقتها</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rtl="1">
                        <a:lnSpc>
                          <a:spcPct val="107000"/>
                        </a:lnSpc>
                        <a:spcAft>
                          <a:spcPts val="0"/>
                        </a:spcAft>
                      </a:pPr>
                      <a:r>
                        <a:rPr lang="ar-SA" sz="2000">
                          <a:effectLst/>
                          <a:latin typeface="Calibri" panose="020F0502020204030204" pitchFamily="34" charset="0"/>
                          <a:ea typeface="Calibri" panose="020F0502020204030204" pitchFamily="34" charset="0"/>
                          <a:cs typeface="Traditional Arabic" panose="02020603050405020304" pitchFamily="18"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a:txBody>
                    <a:bodyPr/>
                    <a:lstStyle/>
                    <a:p>
                      <a:pPr algn="just" rtl="1">
                        <a:lnSpc>
                          <a:spcPct val="107000"/>
                        </a:lnSpc>
                        <a:spcAft>
                          <a:spcPts val="0"/>
                        </a:spcAft>
                      </a:pPr>
                      <a:r>
                        <a:rPr lang="ar-SA" sz="2000">
                          <a:effectLst/>
                          <a:latin typeface="Calibri" panose="020F0502020204030204" pitchFamily="34" charset="0"/>
                          <a:ea typeface="Calibri" panose="020F0502020204030204" pitchFamily="34" charset="0"/>
                          <a:cs typeface="Traditional Arabic" panose="02020603050405020304" pitchFamily="18"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rtl="1">
                        <a:lnSpc>
                          <a:spcPct val="107000"/>
                        </a:lnSpc>
                        <a:spcAft>
                          <a:spcPts val="0"/>
                        </a:spcAft>
                      </a:pPr>
                      <a:r>
                        <a:rPr lang="ar-SA" sz="1600">
                          <a:effectLst/>
                          <a:latin typeface="Calibri" panose="020F0502020204030204" pitchFamily="34" charset="0"/>
                          <a:ea typeface="Calibri" panose="020F0502020204030204" pitchFamily="34" charset="0"/>
                          <a:cs typeface="Traditional Arabic" panose="02020603050405020304" pitchFamily="18" charset="-78"/>
                        </a:rPr>
                        <a:t>وقتها الفاضل</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rtl="1">
                        <a:lnSpc>
                          <a:spcPct val="107000"/>
                        </a:lnSpc>
                        <a:spcAft>
                          <a:spcPts val="0"/>
                        </a:spcAft>
                      </a:pPr>
                      <a:r>
                        <a:rPr lang="ar-SA" sz="2000">
                          <a:effectLst/>
                          <a:latin typeface="Calibri" panose="020F0502020204030204" pitchFamily="34" charset="0"/>
                          <a:ea typeface="Calibri" panose="020F0502020204030204" pitchFamily="34" charset="0"/>
                          <a:cs typeface="Traditional Arabic" panose="02020603050405020304" pitchFamily="18"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a:txBody>
                    <a:bodyPr/>
                    <a:lstStyle/>
                    <a:p>
                      <a:pPr algn="just" rtl="1">
                        <a:lnSpc>
                          <a:spcPct val="107000"/>
                        </a:lnSpc>
                        <a:spcAft>
                          <a:spcPts val="0"/>
                        </a:spcAft>
                      </a:pPr>
                      <a:r>
                        <a:rPr lang="ar-SA" sz="2000">
                          <a:effectLst/>
                          <a:latin typeface="Calibri" panose="020F0502020204030204" pitchFamily="34" charset="0"/>
                          <a:ea typeface="Calibri" panose="020F0502020204030204" pitchFamily="34" charset="0"/>
                          <a:cs typeface="Traditional Arabic" panose="02020603050405020304" pitchFamily="18"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rtl="1">
                        <a:lnSpc>
                          <a:spcPct val="107000"/>
                        </a:lnSpc>
                        <a:spcAft>
                          <a:spcPts val="0"/>
                        </a:spcAft>
                      </a:pPr>
                      <a:r>
                        <a:rPr lang="ar-SA" sz="1600">
                          <a:effectLst/>
                          <a:latin typeface="Calibri" panose="020F0502020204030204" pitchFamily="34" charset="0"/>
                          <a:ea typeface="Calibri" panose="020F0502020204030204" pitchFamily="34" charset="0"/>
                          <a:cs typeface="Traditional Arabic" panose="02020603050405020304" pitchFamily="18" charset="-78"/>
                        </a:rPr>
                        <a:t>عدد ركعاتها</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ar-SA" sz="2000">
                          <a:effectLst/>
                          <a:latin typeface="Calibri" panose="020F0502020204030204" pitchFamily="34" charset="0"/>
                          <a:ea typeface="Calibri" panose="020F0502020204030204" pitchFamily="34" charset="0"/>
                          <a:cs typeface="Traditional Arabic" panose="02020603050405020304" pitchFamily="18"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rtl="1">
                        <a:lnSpc>
                          <a:spcPct val="107000"/>
                        </a:lnSpc>
                        <a:spcAft>
                          <a:spcPts val="0"/>
                        </a:spcAft>
                      </a:pPr>
                      <a:r>
                        <a:rPr lang="ar-SA" sz="2000" dirty="0">
                          <a:effectLst/>
                          <a:latin typeface="Calibri" panose="020F0502020204030204" pitchFamily="34" charset="0"/>
                          <a:ea typeface="Calibri" panose="020F0502020204030204" pitchFamily="34" charset="0"/>
                          <a:cs typeface="Traditional Arabic" panose="02020603050405020304" pitchFamily="18" charset="-78"/>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r>
            </a:tbl>
          </a:graphicData>
        </a:graphic>
      </p:graphicFrame>
      <p:sp>
        <p:nvSpPr>
          <p:cNvPr id="5" name="Rectangle 1"/>
          <p:cNvSpPr>
            <a:spLocks noChangeArrowheads="1"/>
          </p:cNvSpPr>
          <p:nvPr/>
        </p:nvSpPr>
        <p:spPr bwMode="auto">
          <a:xfrm>
            <a:off x="596900" y="-2286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ar-SA" altLang="ar-SA" sz="2000" b="0" i="0" u="none" strike="noStrike" cap="none" normalizeH="0" baseline="0" smtClean="0">
                <a:ln>
                  <a:noFill/>
                </a:ln>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-قارني</a:t>
            </a:r>
            <a:endParaRPr kumimoji="0" lang="en-US" altLang="ar-SA"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ar-SA"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4572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62100" y="177800"/>
            <a:ext cx="9601200" cy="1485900"/>
          </a:xfrm>
        </p:spPr>
        <p:txBody>
          <a:bodyPr>
            <a:normAutofit/>
          </a:bodyPr>
          <a:lstStyle/>
          <a:p>
            <a:pPr algn="ctr"/>
            <a:r>
              <a:rPr lang="ar-SA" sz="6000" dirty="0" smtClean="0">
                <a:solidFill>
                  <a:srgbClr val="FF0000"/>
                </a:solidFill>
                <a:latin typeface="Traditional Arabic" panose="02020603050405020304" pitchFamily="18" charset="-78"/>
                <a:cs typeface="Traditional Arabic" panose="02020603050405020304" pitchFamily="18" charset="-78"/>
              </a:rPr>
              <a:t>آكدها: كسوف ثم استسقاء ثم </a:t>
            </a:r>
            <a:r>
              <a:rPr lang="ar-SA" sz="6000" dirty="0" err="1" smtClean="0">
                <a:solidFill>
                  <a:srgbClr val="FF0000"/>
                </a:solidFill>
                <a:latin typeface="Traditional Arabic" panose="02020603050405020304" pitchFamily="18" charset="-78"/>
                <a:cs typeface="Traditional Arabic" panose="02020603050405020304" pitchFamily="18" charset="-78"/>
              </a:rPr>
              <a:t>تروايح</a:t>
            </a:r>
            <a:r>
              <a:rPr lang="ar-SA" sz="6000" dirty="0" smtClean="0">
                <a:solidFill>
                  <a:srgbClr val="FF0000"/>
                </a:solidFill>
                <a:latin typeface="Traditional Arabic" panose="02020603050405020304" pitchFamily="18" charset="-78"/>
                <a:cs typeface="Traditional Arabic" panose="02020603050405020304" pitchFamily="18" charset="-78"/>
              </a:rPr>
              <a:t> ثم وتر</a:t>
            </a:r>
            <a:endParaRPr lang="ar-SA" sz="6000"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a:xfrm>
            <a:off x="1205319" y="1529612"/>
            <a:ext cx="10599774" cy="4800600"/>
          </a:xfrm>
        </p:spPr>
        <p:txBody>
          <a:bodyPr>
            <a:normAutofit fontScale="92500" lnSpcReduction="10000"/>
          </a:bodyPr>
          <a:lstStyle/>
          <a:p>
            <a:pPr algn="just"/>
            <a:r>
              <a:rPr lang="ar-SA" sz="2800"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آ</a:t>
            </a:r>
            <a:r>
              <a:rPr lang="ar-SA" sz="2800"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كدها صلاة الكسوف </a:t>
            </a:r>
            <a:r>
              <a:rPr lang="ar-SA" sz="2800" dirty="0" smtClean="0">
                <a:latin typeface="Traditional Arabic" panose="02020603050405020304" pitchFamily="18" charset="-78"/>
                <a:cs typeface="Traditional Arabic" panose="02020603050405020304" pitchFamily="18" charset="-78"/>
              </a:rPr>
              <a:t>لأَنَّ </a:t>
            </a:r>
            <a:r>
              <a:rPr lang="ar-SA" sz="2800" dirty="0">
                <a:latin typeface="Traditional Arabic" panose="02020603050405020304" pitchFamily="18" charset="-78"/>
                <a:cs typeface="Traditional Arabic" panose="02020603050405020304" pitchFamily="18" charset="-78"/>
              </a:rPr>
              <a:t>النَّبيَّ صلّى الله عليه وسلّم أَمَرَ </a:t>
            </a:r>
            <a:r>
              <a:rPr lang="ar-SA" sz="2800" dirty="0" smtClean="0">
                <a:latin typeface="Traditional Arabic" panose="02020603050405020304" pitchFamily="18" charset="-78"/>
                <a:cs typeface="Traditional Arabic" panose="02020603050405020304" pitchFamily="18" charset="-78"/>
              </a:rPr>
              <a:t>بها، وخَرَجَ </a:t>
            </a:r>
            <a:r>
              <a:rPr lang="ar-SA" sz="2800" dirty="0">
                <a:latin typeface="Traditional Arabic" panose="02020603050405020304" pitchFamily="18" charset="-78"/>
                <a:cs typeface="Traditional Arabic" panose="02020603050405020304" pitchFamily="18" charset="-78"/>
              </a:rPr>
              <a:t>إليها </a:t>
            </a:r>
            <a:r>
              <a:rPr lang="ar-SA" sz="2800" dirty="0" smtClean="0">
                <a:latin typeface="Traditional Arabic" panose="02020603050405020304" pitchFamily="18" charset="-78"/>
                <a:cs typeface="Traditional Arabic" panose="02020603050405020304" pitchFamily="18" charset="-78"/>
              </a:rPr>
              <a:t>فَزِعاً، وصَلَّى </a:t>
            </a:r>
            <a:r>
              <a:rPr lang="ar-SA" sz="2800" dirty="0">
                <a:latin typeface="Traditional Arabic" panose="02020603050405020304" pitchFamily="18" charset="-78"/>
                <a:cs typeface="Traditional Arabic" panose="02020603050405020304" pitchFamily="18" charset="-78"/>
              </a:rPr>
              <a:t>صلاةً غريبةً، وعُرِضت عليه في صلاتِهِ هذه الجنَّةُ </a:t>
            </a:r>
            <a:r>
              <a:rPr lang="ar-SA" sz="2800" dirty="0" smtClean="0">
                <a:latin typeface="Traditional Arabic" panose="02020603050405020304" pitchFamily="18" charset="-78"/>
                <a:cs typeface="Traditional Arabic" panose="02020603050405020304" pitchFamily="18" charset="-78"/>
              </a:rPr>
              <a:t>والنَّارُ، </a:t>
            </a:r>
            <a:r>
              <a:rPr lang="ar-SA" sz="2800" dirty="0">
                <a:latin typeface="Traditional Arabic" panose="02020603050405020304" pitchFamily="18" charset="-78"/>
                <a:cs typeface="Traditional Arabic" panose="02020603050405020304" pitchFamily="18" charset="-78"/>
              </a:rPr>
              <a:t>وخَطَب بعدها خُطبةً بليغةً </a:t>
            </a:r>
            <a:r>
              <a:rPr lang="ar-SA" sz="2800" dirty="0" smtClean="0">
                <a:latin typeface="Traditional Arabic" panose="02020603050405020304" pitchFamily="18" charset="-78"/>
                <a:cs typeface="Traditional Arabic" panose="02020603050405020304" pitchFamily="18" charset="-78"/>
              </a:rPr>
              <a:t>عظيمةً، </a:t>
            </a:r>
            <a:r>
              <a:rPr lang="ar-SA" sz="2800" dirty="0">
                <a:latin typeface="Traditional Arabic" panose="02020603050405020304" pitchFamily="18" charset="-78"/>
                <a:cs typeface="Traditional Arabic" panose="02020603050405020304" pitchFamily="18" charset="-78"/>
              </a:rPr>
              <a:t>وشَرعَ لها الجماعةَ، فأَمَرَ مناديًا أن يُنادي «الصلاةُ جامعةً</a:t>
            </a:r>
            <a:r>
              <a:rPr lang="ar-SA" sz="2800" dirty="0" smtClean="0">
                <a:latin typeface="Traditional Arabic" panose="02020603050405020304" pitchFamily="18" charset="-78"/>
                <a:cs typeface="Traditional Arabic" panose="02020603050405020304" pitchFamily="18" charset="-78"/>
              </a:rPr>
              <a:t>»، </a:t>
            </a:r>
            <a:r>
              <a:rPr lang="ar-SA" sz="2800" dirty="0">
                <a:latin typeface="Traditional Arabic" panose="02020603050405020304" pitchFamily="18" charset="-78"/>
                <a:cs typeface="Traditional Arabic" panose="02020603050405020304" pitchFamily="18" charset="-78"/>
              </a:rPr>
              <a:t>فهي </a:t>
            </a:r>
            <a:r>
              <a:rPr lang="ar-SA" sz="2800" dirty="0" err="1">
                <a:latin typeface="Traditional Arabic" panose="02020603050405020304" pitchFamily="18" charset="-78"/>
                <a:cs typeface="Traditional Arabic" panose="02020603050405020304" pitchFamily="18" charset="-78"/>
              </a:rPr>
              <a:t>آكدُ</a:t>
            </a:r>
            <a:r>
              <a:rPr lang="ar-SA" sz="2800" dirty="0">
                <a:latin typeface="Traditional Arabic" panose="02020603050405020304" pitchFamily="18" charset="-78"/>
                <a:cs typeface="Traditional Arabic" panose="02020603050405020304" pitchFamily="18" charset="-78"/>
              </a:rPr>
              <a:t> صَلاةِ التطوُّع. </a:t>
            </a:r>
            <a:r>
              <a:rPr lang="ar-SA" sz="1800" dirty="0" smtClean="0">
                <a:latin typeface="Traditional Arabic" panose="02020603050405020304" pitchFamily="18" charset="-78"/>
                <a:cs typeface="Traditional Arabic" panose="02020603050405020304" pitchFamily="18" charset="-78"/>
              </a:rPr>
              <a:t>(الشرح الممتع/ الشيخ ابن عثيمين)</a:t>
            </a:r>
          </a:p>
          <a:p>
            <a:pPr algn="just"/>
            <a:r>
              <a:rPr lang="ar-SA" sz="2800" dirty="0">
                <a:latin typeface="Traditional Arabic" panose="02020603050405020304" pitchFamily="18" charset="-78"/>
                <a:cs typeface="Traditional Arabic" panose="02020603050405020304" pitchFamily="18" charset="-78"/>
              </a:rPr>
              <a:t>والصَّحيحُ: </a:t>
            </a:r>
            <a:r>
              <a:rPr lang="ar-SA" sz="2800" u="sng" dirty="0">
                <a:latin typeface="Traditional Arabic" panose="02020603050405020304" pitchFamily="18" charset="-78"/>
                <a:cs typeface="Traditional Arabic" panose="02020603050405020304" pitchFamily="18" charset="-78"/>
              </a:rPr>
              <a:t>أَنَّ الوِترَ مقدَّمٌ </a:t>
            </a:r>
            <a:r>
              <a:rPr lang="ar-SA" sz="2800" u="sng" dirty="0" smtClean="0">
                <a:latin typeface="Traditional Arabic" panose="02020603050405020304" pitchFamily="18" charset="-78"/>
                <a:cs typeface="Traditional Arabic" panose="02020603050405020304" pitchFamily="18" charset="-78"/>
              </a:rPr>
              <a:t>على التراويح، </a:t>
            </a:r>
            <a:r>
              <a:rPr lang="ar-SA" sz="2800" u="sng" dirty="0">
                <a:latin typeface="Traditional Arabic" panose="02020603050405020304" pitchFamily="18" charset="-78"/>
                <a:cs typeface="Traditional Arabic" panose="02020603050405020304" pitchFamily="18" charset="-78"/>
              </a:rPr>
              <a:t>وعلى الاستسقاء؛ </a:t>
            </a:r>
            <a:r>
              <a:rPr lang="ar-SA" sz="2800" dirty="0">
                <a:latin typeface="Traditional Arabic" panose="02020603050405020304" pitchFamily="18" charset="-78"/>
                <a:cs typeface="Traditional Arabic" panose="02020603050405020304" pitchFamily="18" charset="-78"/>
              </a:rPr>
              <a:t>لأنَّ الوِتر أَمَرَ به </a:t>
            </a:r>
            <a:r>
              <a:rPr lang="ar-SA" sz="2800" dirty="0" smtClean="0">
                <a:latin typeface="Traditional Arabic" panose="02020603050405020304" pitchFamily="18" charset="-78"/>
                <a:cs typeface="Traditional Arabic" panose="02020603050405020304" pitchFamily="18" charset="-78"/>
              </a:rPr>
              <a:t>النبي صلى الله عليه وسلم </a:t>
            </a:r>
            <a:r>
              <a:rPr lang="ar-SA" sz="2800" dirty="0">
                <a:latin typeface="Traditional Arabic" panose="02020603050405020304" pitchFamily="18" charset="-78"/>
                <a:cs typeface="Traditional Arabic" panose="02020603050405020304" pitchFamily="18" charset="-78"/>
              </a:rPr>
              <a:t>فقال: «اجْعَلُوا آخِرَ صَلاتِكُمْ باللَّيلِ وِتْراً» </a:t>
            </a:r>
            <a:r>
              <a:rPr lang="ar-SA" sz="2800" dirty="0" smtClean="0">
                <a:latin typeface="Traditional Arabic" panose="02020603050405020304" pitchFamily="18" charset="-78"/>
                <a:cs typeface="Traditional Arabic" panose="02020603050405020304" pitchFamily="18" charset="-78"/>
              </a:rPr>
              <a:t>وقال</a:t>
            </a:r>
            <a:r>
              <a:rPr lang="ar-SA" sz="2800" dirty="0">
                <a:latin typeface="Traditional Arabic" panose="02020603050405020304" pitchFamily="18" charset="-78"/>
                <a:cs typeface="Traditional Arabic" panose="02020603050405020304" pitchFamily="18" charset="-78"/>
              </a:rPr>
              <a:t>: «إِذا خَشِيَ أحدُكُمُ الصُّبْحَ صَلَّى ركعةً واحدةً، تُوتِرُ له ما قد صَلَّى» </a:t>
            </a:r>
            <a:r>
              <a:rPr lang="ar-SA" sz="2800" dirty="0" smtClean="0">
                <a:latin typeface="Traditional Arabic" panose="02020603050405020304" pitchFamily="18" charset="-78"/>
                <a:cs typeface="Traditional Arabic" panose="02020603050405020304" pitchFamily="18" charset="-78"/>
              </a:rPr>
              <a:t> </a:t>
            </a:r>
            <a:r>
              <a:rPr lang="ar-SA" sz="2800" dirty="0">
                <a:latin typeface="Traditional Arabic" panose="02020603050405020304" pitchFamily="18" charset="-78"/>
                <a:cs typeface="Traditional Arabic" panose="02020603050405020304" pitchFamily="18" charset="-78"/>
              </a:rPr>
              <a:t>وقال: «يا أهلَ القُرآن، أوتِرُوا ... » وداوم عليه النَّبيُّ صلّى الله عليه </a:t>
            </a:r>
            <a:r>
              <a:rPr lang="ar-SA" sz="2800" dirty="0" smtClean="0">
                <a:latin typeface="Traditional Arabic" panose="02020603050405020304" pitchFamily="18" charset="-78"/>
                <a:cs typeface="Traditional Arabic" panose="02020603050405020304" pitchFamily="18" charset="-78"/>
              </a:rPr>
              <a:t>وسلّم</a:t>
            </a:r>
          </a:p>
          <a:p>
            <a:pPr marL="0" indent="0" algn="just">
              <a:buNone/>
            </a:pPr>
            <a:r>
              <a:rPr lang="ar-SA" sz="2800" dirty="0" smtClean="0">
                <a:latin typeface="Traditional Arabic" panose="02020603050405020304" pitchFamily="18" charset="-78"/>
                <a:cs typeface="Traditional Arabic" panose="02020603050405020304" pitchFamily="18" charset="-78"/>
              </a:rPr>
              <a:t> </a:t>
            </a:r>
            <a:r>
              <a:rPr lang="ar-SA" sz="2800" dirty="0">
                <a:latin typeface="Traditional Arabic" panose="02020603050405020304" pitchFamily="18" charset="-78"/>
                <a:cs typeface="Traditional Arabic" panose="02020603050405020304" pitchFamily="18" charset="-78"/>
              </a:rPr>
              <a:t>حتى قال بعضُ أهلِ العِلمِ: إنَّ الوِترَ </a:t>
            </a:r>
            <a:r>
              <a:rPr lang="ar-SA" sz="2800" dirty="0" smtClean="0">
                <a:latin typeface="Traditional Arabic" panose="02020603050405020304" pitchFamily="18" charset="-78"/>
                <a:cs typeface="Traditional Arabic" panose="02020603050405020304" pitchFamily="18" charset="-78"/>
              </a:rPr>
              <a:t>واجبٌ، وقال </a:t>
            </a:r>
            <a:r>
              <a:rPr lang="ar-SA" sz="2800" dirty="0">
                <a:latin typeface="Traditional Arabic" panose="02020603050405020304" pitchFamily="18" charset="-78"/>
                <a:cs typeface="Traditional Arabic" panose="02020603050405020304" pitchFamily="18" charset="-78"/>
              </a:rPr>
              <a:t>بعضُ العُلماء: إنَّهُ واجبٌ على مَنْ له وِرْدٌ مِن اللَّيل. يعني: على مَنْ يقومُ </a:t>
            </a:r>
            <a:r>
              <a:rPr lang="ar-SA" sz="2800" dirty="0" smtClean="0">
                <a:latin typeface="Traditional Arabic" panose="02020603050405020304" pitchFamily="18" charset="-78"/>
                <a:cs typeface="Traditional Arabic" panose="02020603050405020304" pitchFamily="18" charset="-78"/>
              </a:rPr>
              <a:t>اللَّيل، وقال </a:t>
            </a:r>
            <a:r>
              <a:rPr lang="ar-SA" sz="2800" dirty="0">
                <a:latin typeface="Traditional Arabic" panose="02020603050405020304" pitchFamily="18" charset="-78"/>
                <a:cs typeface="Traditional Arabic" panose="02020603050405020304" pitchFamily="18" charset="-78"/>
              </a:rPr>
              <a:t>آخرون: إنه سُنَّةٌ مطلقة.</a:t>
            </a:r>
          </a:p>
          <a:p>
            <a:pPr marL="0" indent="0" algn="just">
              <a:buNone/>
            </a:pPr>
            <a:r>
              <a:rPr lang="ar-SA" sz="2800" dirty="0">
                <a:latin typeface="Traditional Arabic" panose="02020603050405020304" pitchFamily="18" charset="-78"/>
                <a:cs typeface="Traditional Arabic" panose="02020603050405020304" pitchFamily="18" charset="-78"/>
              </a:rPr>
              <a:t>وصلاةٌ هذا شأنها في السُّنَّةِ، وعند أهل العِلم، كيف تُجعل التراويحُ التي اختُلِفَ في استحباب الجماعة لها أفضلُ منها؟</a:t>
            </a:r>
          </a:p>
          <a:p>
            <a:pPr marL="0" indent="0" algn="just">
              <a:buNone/>
            </a:pPr>
            <a:r>
              <a:rPr lang="ar-SA" sz="2800" dirty="0">
                <a:latin typeface="Traditional Arabic" panose="02020603050405020304" pitchFamily="18" charset="-78"/>
                <a:cs typeface="Traditional Arabic" panose="02020603050405020304" pitchFamily="18" charset="-78"/>
              </a:rPr>
              <a:t>إذاً؛ </a:t>
            </a:r>
            <a:r>
              <a:rPr lang="ar-SA" sz="2800"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فترتيب صَلاة التطوُّع: الكسوف، ثم الوِتر، ثم الاستسقاء، ثم التراويح</a:t>
            </a:r>
            <a:r>
              <a:rPr lang="ar-SA" sz="2800" dirty="0">
                <a:latin typeface="Traditional Arabic" panose="02020603050405020304" pitchFamily="18" charset="-78"/>
                <a:cs typeface="Traditional Arabic" panose="02020603050405020304" pitchFamily="18" charset="-78"/>
              </a:rPr>
              <a:t>، هذا هو القول الراجح؛ لأن الاستسقاء صلاة يقصد بها رَفْع الضرر، فالناس في حاجة إليها أكثر من التراويح. </a:t>
            </a:r>
            <a:r>
              <a:rPr lang="ar-SA" sz="1700" dirty="0">
                <a:latin typeface="Traditional Arabic" panose="02020603050405020304" pitchFamily="18" charset="-78"/>
                <a:cs typeface="Traditional Arabic" panose="02020603050405020304" pitchFamily="18" charset="-78"/>
              </a:rPr>
              <a:t>(الشرح الممتع/ الشيخ ابن عثيمين)</a:t>
            </a:r>
          </a:p>
          <a:p>
            <a:pPr algn="just"/>
            <a:endParaRPr lang="ar-SA" sz="18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72557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34767" y="1950856"/>
            <a:ext cx="9601200" cy="1485900"/>
          </a:xfrm>
        </p:spPr>
        <p:txBody>
          <a:bodyPr>
            <a:noAutofit/>
          </a:bodyPr>
          <a:lstStyle/>
          <a:p>
            <a:r>
              <a:rPr lang="ar-SA" sz="3600" dirty="0" smtClean="0">
                <a:solidFill>
                  <a:srgbClr val="FF0000"/>
                </a:solidFill>
                <a:latin typeface="Traditional Arabic" panose="02020603050405020304" pitchFamily="18" charset="-78"/>
                <a:cs typeface="Traditional Arabic" panose="02020603050405020304" pitchFamily="18" charset="-78"/>
              </a:rPr>
              <a:t>يفعل بين العشاء والفجر</a:t>
            </a:r>
            <a:br>
              <a:rPr lang="ar-SA" sz="3600" dirty="0" smtClean="0">
                <a:solidFill>
                  <a:srgbClr val="FF0000"/>
                </a:solidFill>
                <a:latin typeface="Traditional Arabic" panose="02020603050405020304" pitchFamily="18" charset="-78"/>
                <a:cs typeface="Traditional Arabic" panose="02020603050405020304" pitchFamily="18" charset="-78"/>
              </a:rPr>
            </a:br>
            <a:r>
              <a:rPr lang="ar-SA" sz="3600" dirty="0" smtClean="0">
                <a:solidFill>
                  <a:srgbClr val="FF0000"/>
                </a:solidFill>
                <a:latin typeface="Traditional Arabic" panose="02020603050405020304" pitchFamily="18" charset="-78"/>
                <a:cs typeface="Traditional Arabic" panose="02020603050405020304" pitchFamily="18" charset="-78"/>
              </a:rPr>
              <a:t>وأقله ركعة </a:t>
            </a:r>
            <a:br>
              <a:rPr lang="ar-SA" sz="3600" dirty="0" smtClean="0">
                <a:solidFill>
                  <a:srgbClr val="FF0000"/>
                </a:solidFill>
                <a:latin typeface="Traditional Arabic" panose="02020603050405020304" pitchFamily="18" charset="-78"/>
                <a:cs typeface="Traditional Arabic" panose="02020603050405020304" pitchFamily="18" charset="-78"/>
              </a:rPr>
            </a:br>
            <a:r>
              <a:rPr lang="ar-SA" sz="3600" dirty="0" smtClean="0">
                <a:solidFill>
                  <a:srgbClr val="FF0000"/>
                </a:solidFill>
                <a:latin typeface="Traditional Arabic" panose="02020603050405020304" pitchFamily="18" charset="-78"/>
                <a:cs typeface="Traditional Arabic" panose="02020603050405020304" pitchFamily="18" charset="-78"/>
              </a:rPr>
              <a:t>وأكثره إحدى عشرة ركعة</a:t>
            </a:r>
            <a:br>
              <a:rPr lang="ar-SA" sz="3600" dirty="0" smtClean="0">
                <a:solidFill>
                  <a:srgbClr val="FF0000"/>
                </a:solidFill>
                <a:latin typeface="Traditional Arabic" panose="02020603050405020304" pitchFamily="18" charset="-78"/>
                <a:cs typeface="Traditional Arabic" panose="02020603050405020304" pitchFamily="18" charset="-78"/>
              </a:rPr>
            </a:br>
            <a:r>
              <a:rPr lang="ar-SA" sz="3600" dirty="0" smtClean="0">
                <a:solidFill>
                  <a:srgbClr val="FF0000"/>
                </a:solidFill>
                <a:latin typeface="Traditional Arabic" panose="02020603050405020304" pitchFamily="18" charset="-78"/>
                <a:cs typeface="Traditional Arabic" panose="02020603050405020304" pitchFamily="18" charset="-78"/>
              </a:rPr>
              <a:t>مثنى </a:t>
            </a:r>
            <a:r>
              <a:rPr lang="ar-SA" sz="3600" dirty="0" err="1" smtClean="0">
                <a:solidFill>
                  <a:srgbClr val="FF0000"/>
                </a:solidFill>
                <a:latin typeface="Traditional Arabic" panose="02020603050405020304" pitchFamily="18" charset="-78"/>
                <a:cs typeface="Traditional Arabic" panose="02020603050405020304" pitchFamily="18" charset="-78"/>
              </a:rPr>
              <a:t>مثنى</a:t>
            </a:r>
            <a:r>
              <a:rPr lang="ar-SA" sz="3600" dirty="0" smtClean="0">
                <a:solidFill>
                  <a:srgbClr val="FF0000"/>
                </a:solidFill>
                <a:latin typeface="Traditional Arabic" panose="02020603050405020304" pitchFamily="18" charset="-78"/>
                <a:cs typeface="Traditional Arabic" panose="02020603050405020304" pitchFamily="18" charset="-78"/>
              </a:rPr>
              <a:t> </a:t>
            </a:r>
            <a:br>
              <a:rPr lang="ar-SA" sz="3600" dirty="0" smtClean="0">
                <a:solidFill>
                  <a:srgbClr val="FF0000"/>
                </a:solidFill>
                <a:latin typeface="Traditional Arabic" panose="02020603050405020304" pitchFamily="18" charset="-78"/>
                <a:cs typeface="Traditional Arabic" panose="02020603050405020304" pitchFamily="18" charset="-78"/>
              </a:rPr>
            </a:br>
            <a:r>
              <a:rPr lang="ar-SA" sz="3600" dirty="0" smtClean="0">
                <a:solidFill>
                  <a:srgbClr val="FF0000"/>
                </a:solidFill>
                <a:latin typeface="Traditional Arabic" panose="02020603050405020304" pitchFamily="18" charset="-78"/>
                <a:cs typeface="Traditional Arabic" panose="02020603050405020304" pitchFamily="18" charset="-78"/>
              </a:rPr>
              <a:t>ويوتر بواحدة</a:t>
            </a:r>
            <a:br>
              <a:rPr lang="ar-SA" sz="3600" dirty="0" smtClean="0">
                <a:solidFill>
                  <a:srgbClr val="FF0000"/>
                </a:solidFill>
                <a:latin typeface="Traditional Arabic" panose="02020603050405020304" pitchFamily="18" charset="-78"/>
                <a:cs typeface="Traditional Arabic" panose="02020603050405020304" pitchFamily="18" charset="-78"/>
              </a:rPr>
            </a:br>
            <a:r>
              <a:rPr lang="ar-SA" sz="3600" dirty="0" smtClean="0">
                <a:solidFill>
                  <a:srgbClr val="FF0000"/>
                </a:solidFill>
                <a:latin typeface="Traditional Arabic" panose="02020603050405020304" pitchFamily="18" charset="-78"/>
                <a:cs typeface="Traditional Arabic" panose="02020603050405020304" pitchFamily="18" charset="-78"/>
              </a:rPr>
              <a:t> </a:t>
            </a:r>
            <a:br>
              <a:rPr lang="ar-SA" sz="3600" dirty="0" smtClean="0">
                <a:solidFill>
                  <a:srgbClr val="FF0000"/>
                </a:solidFill>
                <a:latin typeface="Traditional Arabic" panose="02020603050405020304" pitchFamily="18" charset="-78"/>
                <a:cs typeface="Traditional Arabic" panose="02020603050405020304" pitchFamily="18" charset="-78"/>
              </a:rPr>
            </a:br>
            <a:r>
              <a:rPr lang="ar-SA" sz="3600" dirty="0" smtClean="0">
                <a:solidFill>
                  <a:srgbClr val="FF0000"/>
                </a:solidFill>
                <a:latin typeface="Traditional Arabic" panose="02020603050405020304" pitchFamily="18" charset="-78"/>
                <a:cs typeface="Traditional Arabic" panose="02020603050405020304" pitchFamily="18" charset="-78"/>
              </a:rPr>
              <a:t> </a:t>
            </a:r>
            <a:endParaRPr lang="ar-SA" sz="3600" dirty="0">
              <a:solidFill>
                <a:srgbClr val="FF0000"/>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518415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a:solidFill>
                  <a:srgbClr val="FF0000"/>
                </a:solidFill>
                <a:latin typeface="Traditional Arabic" panose="02020603050405020304" pitchFamily="18" charset="-78"/>
                <a:cs typeface="Traditional Arabic" panose="02020603050405020304" pitchFamily="18" charset="-78"/>
              </a:rPr>
              <a:t>وإن أوتر بخمس او سبع لم يجلس إلا في آخرها وبتسع يجلس عقب الثامنة ويتشهد ولا يسلم ثم يصلي التاسعة ويتشهد ويسلم</a:t>
            </a:r>
            <a:br>
              <a:rPr lang="ar-SA" dirty="0">
                <a:solidFill>
                  <a:srgbClr val="FF0000"/>
                </a:solidFill>
                <a:latin typeface="Traditional Arabic" panose="02020603050405020304" pitchFamily="18" charset="-78"/>
                <a:cs typeface="Traditional Arabic" panose="02020603050405020304" pitchFamily="18" charset="-78"/>
              </a:rPr>
            </a:br>
            <a:endParaRPr lang="ar-SA" dirty="0"/>
          </a:p>
        </p:txBody>
      </p:sp>
      <p:sp>
        <p:nvSpPr>
          <p:cNvPr id="3" name="عنصر نائب للمحتوى 2"/>
          <p:cNvSpPr>
            <a:spLocks noGrp="1"/>
          </p:cNvSpPr>
          <p:nvPr>
            <p:ph idx="1"/>
          </p:nvPr>
        </p:nvSpPr>
        <p:spPr>
          <a:xfrm>
            <a:off x="1371600" y="2285999"/>
            <a:ext cx="10292316" cy="4178595"/>
          </a:xfrm>
        </p:spPr>
        <p:txBody>
          <a:bodyPr>
            <a:normAutofit fontScale="32500" lnSpcReduction="20000"/>
          </a:bodyPr>
          <a:lstStyle/>
          <a:p>
            <a:r>
              <a:rPr lang="ar-SA" sz="5500"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فإنْ أوترَ بثلاثٍ </a:t>
            </a:r>
            <a:r>
              <a:rPr lang="ar-SA" sz="5500" dirty="0">
                <a:latin typeface="Traditional Arabic" panose="02020603050405020304" pitchFamily="18" charset="-78"/>
                <a:cs typeface="Traditional Arabic" panose="02020603050405020304" pitchFamily="18" charset="-78"/>
              </a:rPr>
              <a:t>فله صِفتان كِلتاهُما مشروعة:</a:t>
            </a:r>
          </a:p>
          <a:p>
            <a:pPr marL="0" indent="0">
              <a:buNone/>
            </a:pPr>
            <a:r>
              <a:rPr lang="ar-SA" sz="5500" dirty="0">
                <a:latin typeface="Traditional Arabic" panose="02020603050405020304" pitchFamily="18" charset="-78"/>
                <a:cs typeface="Traditional Arabic" panose="02020603050405020304" pitchFamily="18" charset="-78"/>
              </a:rPr>
              <a:t>الصفة الأولى: أنْ يَسْرُدَ الثَّلاثَ بِتَشهدٍ واحدٍ </a:t>
            </a:r>
            <a:r>
              <a:rPr lang="ar-SA" sz="5500" dirty="0" smtClean="0">
                <a:latin typeface="Traditional Arabic" panose="02020603050405020304" pitchFamily="18" charset="-78"/>
                <a:cs typeface="Traditional Arabic" panose="02020603050405020304" pitchFamily="18" charset="-78"/>
              </a:rPr>
              <a:t> </a:t>
            </a:r>
            <a:r>
              <a:rPr lang="ar-SA" sz="5500" dirty="0" err="1" smtClean="0">
                <a:latin typeface="Traditional Arabic" panose="02020603050405020304" pitchFamily="18" charset="-78"/>
                <a:cs typeface="Traditional Arabic" panose="02020603050405020304" pitchFamily="18" charset="-78"/>
              </a:rPr>
              <a:t>واحدٍ</a:t>
            </a:r>
            <a:r>
              <a:rPr lang="ar-SA" sz="5500" dirty="0" smtClean="0">
                <a:latin typeface="Traditional Arabic" panose="02020603050405020304" pitchFamily="18" charset="-78"/>
                <a:cs typeface="Traditional Arabic" panose="02020603050405020304" pitchFamily="18" charset="-78"/>
              </a:rPr>
              <a:t> </a:t>
            </a:r>
            <a:r>
              <a:rPr lang="ar-SA" sz="5500" dirty="0">
                <a:latin typeface="Traditional Arabic" panose="02020603050405020304" pitchFamily="18" charset="-78"/>
                <a:cs typeface="Traditional Arabic" panose="02020603050405020304" pitchFamily="18" charset="-78"/>
              </a:rPr>
              <a:t>لا بتشهُّدين؛ لأنه لو جعلها بتشهُّدين لأشبهت صلاةَ المغربِ، وقد نهى النبيُّ صلّى الله عليه وسلّم أن تُشَبَّهَ بصلاةِ المغربِ</a:t>
            </a:r>
          </a:p>
          <a:p>
            <a:pPr marL="0" indent="0">
              <a:buNone/>
            </a:pPr>
            <a:r>
              <a:rPr lang="ar-SA" sz="5500" dirty="0">
                <a:latin typeface="Traditional Arabic" panose="02020603050405020304" pitchFamily="18" charset="-78"/>
                <a:cs typeface="Traditional Arabic" panose="02020603050405020304" pitchFamily="18" charset="-78"/>
              </a:rPr>
              <a:t>الصفة الثانية: أنْ يُسلِّمَ مِن رَكعتين، ثم يُوتِرَ بواحدة </a:t>
            </a:r>
            <a:r>
              <a:rPr lang="ar-SA" sz="5500" dirty="0" smtClean="0">
                <a:latin typeface="Traditional Arabic" panose="02020603050405020304" pitchFamily="18" charset="-78"/>
                <a:cs typeface="Traditional Arabic" panose="02020603050405020304" pitchFamily="18" charset="-78"/>
              </a:rPr>
              <a:t> </a:t>
            </a:r>
            <a:endParaRPr lang="ar-SA" sz="5500" dirty="0">
              <a:latin typeface="Traditional Arabic" panose="02020603050405020304" pitchFamily="18" charset="-78"/>
              <a:cs typeface="Traditional Arabic" panose="02020603050405020304" pitchFamily="18" charset="-78"/>
            </a:endParaRPr>
          </a:p>
          <a:p>
            <a:pPr marL="0" indent="0">
              <a:buNone/>
            </a:pPr>
            <a:r>
              <a:rPr lang="ar-SA" sz="5500" dirty="0">
                <a:latin typeface="Traditional Arabic" panose="02020603050405020304" pitchFamily="18" charset="-78"/>
                <a:cs typeface="Traditional Arabic" panose="02020603050405020304" pitchFamily="18" charset="-78"/>
              </a:rPr>
              <a:t>كلُّ هذا جَاءت به السُّنةُ، فإذا فَعَلَ هذا مرَّةً، وهذا مرَّةً فَحَسَنٌ.</a:t>
            </a:r>
          </a:p>
          <a:p>
            <a:r>
              <a:rPr lang="ar-SA" sz="5500"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أمَّا إذا أوتَرَ بخمسٍ</a:t>
            </a:r>
            <a:r>
              <a:rPr lang="ar-SA" sz="5500" dirty="0">
                <a:latin typeface="Traditional Arabic" panose="02020603050405020304" pitchFamily="18" charset="-78"/>
                <a:cs typeface="Traditional Arabic" panose="02020603050405020304" pitchFamily="18" charset="-78"/>
              </a:rPr>
              <a:t>؛ فإنَّه لا يَتَشَهَّدُ إلا مرَّةً واحدةً في آخرها ويُسلِّمُ </a:t>
            </a:r>
            <a:r>
              <a:rPr lang="ar-SA" sz="5500" dirty="0" smtClean="0">
                <a:latin typeface="Traditional Arabic" panose="02020603050405020304" pitchFamily="18" charset="-78"/>
                <a:cs typeface="Traditional Arabic" panose="02020603050405020304" pitchFamily="18" charset="-78"/>
              </a:rPr>
              <a:t> </a:t>
            </a:r>
            <a:endParaRPr lang="ar-SA" sz="5500" dirty="0">
              <a:latin typeface="Traditional Arabic" panose="02020603050405020304" pitchFamily="18" charset="-78"/>
              <a:cs typeface="Traditional Arabic" panose="02020603050405020304" pitchFamily="18" charset="-78"/>
            </a:endParaRPr>
          </a:p>
          <a:p>
            <a:r>
              <a:rPr lang="ar-SA" sz="5500"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وإذا أوتَرَ </a:t>
            </a:r>
            <a:r>
              <a:rPr lang="ar-SA" sz="5500"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بسبعٍ</a:t>
            </a:r>
            <a:r>
              <a:rPr lang="ar-SA" sz="5500" dirty="0" smtClean="0">
                <a:latin typeface="Traditional Arabic" panose="02020603050405020304" pitchFamily="18" charset="-78"/>
                <a:cs typeface="Traditional Arabic" panose="02020603050405020304" pitchFamily="18" charset="-78"/>
              </a:rPr>
              <a:t>؛ </a:t>
            </a:r>
            <a:r>
              <a:rPr lang="ar-SA" sz="5500" dirty="0">
                <a:latin typeface="Traditional Arabic" panose="02020603050405020304" pitchFamily="18" charset="-78"/>
                <a:cs typeface="Traditional Arabic" panose="02020603050405020304" pitchFamily="18" charset="-78"/>
              </a:rPr>
              <a:t>فكذلك لا يَتَشَهَّدُ إلا مرَّةً واحدةً في </a:t>
            </a:r>
            <a:r>
              <a:rPr lang="ar-SA" sz="5500" dirty="0" smtClean="0">
                <a:latin typeface="Traditional Arabic" panose="02020603050405020304" pitchFamily="18" charset="-78"/>
                <a:cs typeface="Traditional Arabic" panose="02020603050405020304" pitchFamily="18" charset="-78"/>
              </a:rPr>
              <a:t>آخرها. </a:t>
            </a:r>
            <a:r>
              <a:rPr lang="ar-SA" sz="5500" dirty="0">
                <a:latin typeface="Traditional Arabic" panose="02020603050405020304" pitchFamily="18" charset="-78"/>
                <a:cs typeface="Traditional Arabic" panose="02020603050405020304" pitchFamily="18" charset="-78"/>
              </a:rPr>
              <a:t>وإن تَشَهَّدَ في السَّادسة بدون سلام ثم صَلَّى السَّابعةَ وسَلَّمَ فلا بأس </a:t>
            </a:r>
          </a:p>
          <a:p>
            <a:r>
              <a:rPr lang="ar-SA" sz="5500"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وإذا أوترَ بتسعٍ</a:t>
            </a:r>
            <a:r>
              <a:rPr lang="ar-SA" sz="5500" dirty="0">
                <a:latin typeface="Traditional Arabic" panose="02020603050405020304" pitchFamily="18" charset="-78"/>
                <a:cs typeface="Traditional Arabic" panose="02020603050405020304" pitchFamily="18" charset="-78"/>
              </a:rPr>
              <a:t>؛ تَشهَّدَ مرَّتينِ، مرَّةً في الثَّامنةِ، ثم يقومُ ولا يُسلِّمُ، ومرَّةً في التاسعة يتشهَّدُ ويُسلِّمُ</a:t>
            </a:r>
          </a:p>
          <a:p>
            <a:r>
              <a:rPr lang="ar-SA" sz="5500"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وإنْ أوترَ بإحدى عَشْرَة</a:t>
            </a:r>
            <a:r>
              <a:rPr lang="ar-SA" sz="5500" dirty="0">
                <a:latin typeface="Traditional Arabic" panose="02020603050405020304" pitchFamily="18" charset="-78"/>
                <a:cs typeface="Traditional Arabic" panose="02020603050405020304" pitchFamily="18" charset="-78"/>
              </a:rPr>
              <a:t>، فإنه ليس له إلا صِفةٌ واحدةٌ؛ يُسلِّمُ من كُلِّ ركعتين، ويُوترُ منها بواحدة</a:t>
            </a:r>
          </a:p>
          <a:p>
            <a:r>
              <a:rPr lang="ar-SA" sz="2300" dirty="0">
                <a:latin typeface="Traditional Arabic" panose="02020603050405020304" pitchFamily="18" charset="-78"/>
                <a:cs typeface="Traditional Arabic" panose="02020603050405020304" pitchFamily="18" charset="-78"/>
              </a:rPr>
              <a:t>الشرح الممتع</a:t>
            </a:r>
          </a:p>
          <a:p>
            <a:endParaRPr lang="ar-SA" dirty="0"/>
          </a:p>
          <a:p>
            <a:r>
              <a:rPr lang="ar-SA" dirty="0" smtClean="0">
                <a:solidFill>
                  <a:srgbClr val="FF0000"/>
                </a:solidFill>
              </a:rPr>
              <a:t> </a:t>
            </a:r>
            <a:endParaRPr lang="ar-SA" dirty="0">
              <a:solidFill>
                <a:srgbClr val="FF0000"/>
              </a:solidFill>
            </a:endParaRPr>
          </a:p>
          <a:p>
            <a:r>
              <a:rPr lang="ar-SA" dirty="0" smtClean="0">
                <a:solidFill>
                  <a:srgbClr val="FF0000"/>
                </a:solidFill>
              </a:rPr>
              <a:t> </a:t>
            </a:r>
            <a:endParaRPr lang="ar-SA" dirty="0">
              <a:solidFill>
                <a:srgbClr val="FF0000"/>
              </a:solidFill>
            </a:endParaRPr>
          </a:p>
          <a:p>
            <a:endParaRPr lang="ar-SA" dirty="0"/>
          </a:p>
        </p:txBody>
      </p:sp>
    </p:spTree>
    <p:extLst>
      <p:ext uri="{BB962C8B-B14F-4D97-AF65-F5344CB8AC3E}">
        <p14:creationId xmlns:p14="http://schemas.microsoft.com/office/powerpoint/2010/main" val="920381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828800" y="1290053"/>
            <a:ext cx="9601200" cy="1485900"/>
          </a:xfrm>
        </p:spPr>
        <p:txBody>
          <a:bodyPr>
            <a:normAutofit fontScale="90000"/>
          </a:bodyPr>
          <a:lstStyle/>
          <a:p>
            <a:r>
              <a:rPr lang="ar-SA" dirty="0">
                <a:solidFill>
                  <a:srgbClr val="FF0000"/>
                </a:solidFill>
                <a:latin typeface="Traditional Arabic" panose="02020603050405020304" pitchFamily="18" charset="-78"/>
                <a:cs typeface="Traditional Arabic" panose="02020603050405020304" pitchFamily="18" charset="-78"/>
              </a:rPr>
              <a:t>وأدنى الكمال ثلاث ركعات بسلامين</a:t>
            </a:r>
            <a:br>
              <a:rPr lang="ar-SA" dirty="0">
                <a:solidFill>
                  <a:srgbClr val="FF0000"/>
                </a:solidFill>
                <a:latin typeface="Traditional Arabic" panose="02020603050405020304" pitchFamily="18" charset="-78"/>
                <a:cs typeface="Traditional Arabic" panose="02020603050405020304" pitchFamily="18" charset="-78"/>
              </a:rPr>
            </a:br>
            <a:r>
              <a:rPr lang="ar-SA" dirty="0">
                <a:solidFill>
                  <a:srgbClr val="FF0000"/>
                </a:solidFill>
                <a:latin typeface="Traditional Arabic" panose="02020603050405020304" pitchFamily="18" charset="-78"/>
                <a:cs typeface="Traditional Arabic" panose="02020603050405020304" pitchFamily="18" charset="-78"/>
              </a:rPr>
              <a:t>يقرأ في الأولى بسبح </a:t>
            </a:r>
            <a:r>
              <a:rPr lang="ar-SA" dirty="0" smtClean="0">
                <a:solidFill>
                  <a:srgbClr val="FF0000"/>
                </a:solidFill>
                <a:latin typeface="Traditional Arabic" panose="02020603050405020304" pitchFamily="18" charset="-78"/>
                <a:cs typeface="Traditional Arabic" panose="02020603050405020304" pitchFamily="18" charset="-78"/>
              </a:rPr>
              <a:t/>
            </a:r>
            <a:br>
              <a:rPr lang="ar-SA" dirty="0" smtClean="0">
                <a:solidFill>
                  <a:srgbClr val="FF0000"/>
                </a:solidFill>
                <a:latin typeface="Traditional Arabic" panose="02020603050405020304" pitchFamily="18" charset="-78"/>
                <a:cs typeface="Traditional Arabic" panose="02020603050405020304" pitchFamily="18" charset="-78"/>
              </a:rPr>
            </a:br>
            <a:r>
              <a:rPr lang="ar-SA" dirty="0" smtClean="0">
                <a:solidFill>
                  <a:srgbClr val="FF0000"/>
                </a:solidFill>
                <a:latin typeface="Traditional Arabic" panose="02020603050405020304" pitchFamily="18" charset="-78"/>
                <a:cs typeface="Traditional Arabic" panose="02020603050405020304" pitchFamily="18" charset="-78"/>
              </a:rPr>
              <a:t>وفي </a:t>
            </a:r>
            <a:r>
              <a:rPr lang="ar-SA" dirty="0">
                <a:solidFill>
                  <a:srgbClr val="FF0000"/>
                </a:solidFill>
                <a:latin typeface="Traditional Arabic" panose="02020603050405020304" pitchFamily="18" charset="-78"/>
                <a:cs typeface="Traditional Arabic" panose="02020603050405020304" pitchFamily="18" charset="-78"/>
              </a:rPr>
              <a:t>الثانية </a:t>
            </a:r>
            <a:r>
              <a:rPr lang="ar-SA" dirty="0" err="1">
                <a:solidFill>
                  <a:srgbClr val="FF0000"/>
                </a:solidFill>
                <a:latin typeface="Traditional Arabic" panose="02020603050405020304" pitchFamily="18" charset="-78"/>
                <a:cs typeface="Traditional Arabic" panose="02020603050405020304" pitchFamily="18" charset="-78"/>
              </a:rPr>
              <a:t>بالكافرون</a:t>
            </a:r>
            <a:r>
              <a:rPr lang="ar-SA" dirty="0">
                <a:solidFill>
                  <a:srgbClr val="FF0000"/>
                </a:solidFill>
                <a:latin typeface="Traditional Arabic" panose="02020603050405020304" pitchFamily="18" charset="-78"/>
                <a:cs typeface="Traditional Arabic" panose="02020603050405020304" pitchFamily="18" charset="-78"/>
              </a:rPr>
              <a:t/>
            </a:r>
            <a:br>
              <a:rPr lang="ar-SA" dirty="0">
                <a:solidFill>
                  <a:srgbClr val="FF0000"/>
                </a:solidFill>
                <a:latin typeface="Traditional Arabic" panose="02020603050405020304" pitchFamily="18" charset="-78"/>
                <a:cs typeface="Traditional Arabic" panose="02020603050405020304" pitchFamily="18" charset="-78"/>
              </a:rPr>
            </a:br>
            <a:r>
              <a:rPr lang="ar-SA" dirty="0">
                <a:solidFill>
                  <a:srgbClr val="FF0000"/>
                </a:solidFill>
                <a:latin typeface="Traditional Arabic" panose="02020603050405020304" pitchFamily="18" charset="-78"/>
                <a:cs typeface="Traditional Arabic" panose="02020603050405020304" pitchFamily="18" charset="-78"/>
              </a:rPr>
              <a:t>وفي الثالثة </a:t>
            </a:r>
            <a:r>
              <a:rPr lang="ar-SA" dirty="0" smtClean="0">
                <a:solidFill>
                  <a:srgbClr val="FF0000"/>
                </a:solidFill>
                <a:latin typeface="Traditional Arabic" panose="02020603050405020304" pitchFamily="18" charset="-78"/>
                <a:cs typeface="Traditional Arabic" panose="02020603050405020304" pitchFamily="18" charset="-78"/>
              </a:rPr>
              <a:t>بالإخلاص</a:t>
            </a:r>
            <a:br>
              <a:rPr lang="ar-SA" dirty="0" smtClean="0">
                <a:solidFill>
                  <a:srgbClr val="FF0000"/>
                </a:solidFill>
                <a:latin typeface="Traditional Arabic" panose="02020603050405020304" pitchFamily="18" charset="-78"/>
                <a:cs typeface="Traditional Arabic" panose="02020603050405020304" pitchFamily="18" charset="-78"/>
              </a:rPr>
            </a:br>
            <a:r>
              <a:rPr lang="ar-SA" dirty="0">
                <a:solidFill>
                  <a:srgbClr val="FF0000"/>
                </a:solidFill>
                <a:latin typeface="Traditional Arabic" panose="02020603050405020304" pitchFamily="18" charset="-78"/>
                <a:cs typeface="Traditional Arabic" panose="02020603050405020304" pitchFamily="18" charset="-78"/>
              </a:rPr>
              <a:t/>
            </a:r>
            <a:br>
              <a:rPr lang="ar-SA" dirty="0">
                <a:solidFill>
                  <a:srgbClr val="FF0000"/>
                </a:solidFill>
                <a:latin typeface="Traditional Arabic" panose="02020603050405020304" pitchFamily="18" charset="-78"/>
                <a:cs typeface="Traditional Arabic" panose="02020603050405020304" pitchFamily="18" charset="-78"/>
              </a:rPr>
            </a:br>
            <a:r>
              <a:rPr lang="ar-SA" sz="3600" dirty="0" smtClean="0">
                <a:solidFill>
                  <a:schemeClr val="tx1"/>
                </a:solidFill>
                <a:latin typeface="Traditional Arabic" panose="02020603050405020304" pitchFamily="18" charset="-78"/>
                <a:cs typeface="Traditional Arabic" panose="02020603050405020304" pitchFamily="18" charset="-78"/>
              </a:rPr>
              <a:t>ذهب بعض أهل العلم إلى أن أدنى الكمال واحدة لثبوت مشروعية الوتر بواحدة من قوله وفعله صلى الله عليه وسلم </a:t>
            </a:r>
            <a:r>
              <a:rPr lang="ar-SA" sz="2200" dirty="0" smtClean="0">
                <a:solidFill>
                  <a:schemeClr val="tx1"/>
                </a:solidFill>
                <a:latin typeface="Traditional Arabic" panose="02020603050405020304" pitchFamily="18" charset="-78"/>
                <a:cs typeface="Traditional Arabic" panose="02020603050405020304" pitchFamily="18" charset="-78"/>
              </a:rPr>
              <a:t>(عمدة الفقه للجبرين)</a:t>
            </a:r>
            <a:r>
              <a:rPr lang="ar-SA" dirty="0">
                <a:solidFill>
                  <a:srgbClr val="FF0000"/>
                </a:solidFill>
                <a:latin typeface="Traditional Arabic" panose="02020603050405020304" pitchFamily="18" charset="-78"/>
                <a:cs typeface="Traditional Arabic" panose="02020603050405020304" pitchFamily="18" charset="-78"/>
              </a:rPr>
              <a:t/>
            </a:r>
            <a:br>
              <a:rPr lang="ar-SA" dirty="0">
                <a:solidFill>
                  <a:srgbClr val="FF0000"/>
                </a:solidFill>
                <a:latin typeface="Traditional Arabic" panose="02020603050405020304" pitchFamily="18" charset="-78"/>
                <a:cs typeface="Traditional Arabic" panose="02020603050405020304" pitchFamily="18" charset="-78"/>
              </a:rPr>
            </a:br>
            <a:r>
              <a:rPr lang="ar-SA" dirty="0" smtClean="0">
                <a:solidFill>
                  <a:srgbClr val="FF0000"/>
                </a:solidFill>
                <a:latin typeface="Traditional Arabic" panose="02020603050405020304" pitchFamily="18" charset="-78"/>
                <a:cs typeface="Traditional Arabic" panose="02020603050405020304" pitchFamily="18" charset="-78"/>
              </a:rPr>
              <a:t> </a:t>
            </a:r>
            <a:endParaRPr lang="ar-SA" dirty="0"/>
          </a:p>
        </p:txBody>
      </p:sp>
    </p:spTree>
    <p:extLst>
      <p:ext uri="{BB962C8B-B14F-4D97-AF65-F5344CB8AC3E}">
        <p14:creationId xmlns:p14="http://schemas.microsoft.com/office/powerpoint/2010/main" val="2872984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33377" y="79744"/>
            <a:ext cx="10324213" cy="1485900"/>
          </a:xfrm>
        </p:spPr>
        <p:txBody>
          <a:bodyPr>
            <a:normAutofit/>
          </a:bodyPr>
          <a:lstStyle/>
          <a:p>
            <a:r>
              <a:rPr lang="ar-SA" dirty="0">
                <a:solidFill>
                  <a:srgbClr val="FF0000"/>
                </a:solidFill>
                <a:latin typeface="Traditional Arabic" panose="02020603050405020304" pitchFamily="18" charset="-78"/>
                <a:cs typeface="Traditional Arabic" panose="02020603050405020304" pitchFamily="18" charset="-78"/>
              </a:rPr>
              <a:t>ويقنت فيها بعد </a:t>
            </a:r>
            <a:r>
              <a:rPr lang="ar-SA" dirty="0" smtClean="0">
                <a:solidFill>
                  <a:srgbClr val="FF0000"/>
                </a:solidFill>
                <a:latin typeface="Traditional Arabic" panose="02020603050405020304" pitchFamily="18" charset="-78"/>
                <a:cs typeface="Traditional Arabic" panose="02020603050405020304" pitchFamily="18" charset="-78"/>
              </a:rPr>
              <a:t>الركوع، ويقول </a:t>
            </a:r>
            <a:r>
              <a:rPr lang="ar-SA" dirty="0">
                <a:solidFill>
                  <a:srgbClr val="FF0000"/>
                </a:solidFill>
                <a:latin typeface="Traditional Arabic" panose="02020603050405020304" pitchFamily="18" charset="-78"/>
                <a:cs typeface="Traditional Arabic" panose="02020603050405020304" pitchFamily="18" charset="-78"/>
              </a:rPr>
              <a:t>(اللهم اهدني </a:t>
            </a:r>
            <a:r>
              <a:rPr lang="ar-SA" dirty="0" smtClean="0">
                <a:solidFill>
                  <a:srgbClr val="FF0000"/>
                </a:solidFill>
                <a:latin typeface="Traditional Arabic" panose="02020603050405020304" pitchFamily="18" charset="-78"/>
                <a:cs typeface="Traditional Arabic" panose="02020603050405020304" pitchFamily="18" charset="-78"/>
              </a:rPr>
              <a:t>....)، ويمسح </a:t>
            </a:r>
            <a:r>
              <a:rPr lang="ar-SA" dirty="0">
                <a:solidFill>
                  <a:srgbClr val="FF0000"/>
                </a:solidFill>
                <a:latin typeface="Traditional Arabic" panose="02020603050405020304" pitchFamily="18" charset="-78"/>
                <a:cs typeface="Traditional Arabic" panose="02020603050405020304" pitchFamily="18" charset="-78"/>
              </a:rPr>
              <a:t>وجهه بيده</a:t>
            </a:r>
            <a:endParaRPr lang="ar-SA" dirty="0"/>
          </a:p>
        </p:txBody>
      </p:sp>
      <p:sp>
        <p:nvSpPr>
          <p:cNvPr id="3" name="عنصر نائب للمحتوى 2"/>
          <p:cNvSpPr>
            <a:spLocks noGrp="1"/>
          </p:cNvSpPr>
          <p:nvPr>
            <p:ph idx="1"/>
          </p:nvPr>
        </p:nvSpPr>
        <p:spPr>
          <a:xfrm>
            <a:off x="1748183" y="1232127"/>
            <a:ext cx="9601200" cy="4410740"/>
          </a:xfrm>
        </p:spPr>
        <p:txBody>
          <a:bodyPr>
            <a:normAutofit fontScale="85000" lnSpcReduction="20000"/>
          </a:bodyPr>
          <a:lstStyle/>
          <a:p>
            <a:pPr marL="0" indent="0">
              <a:buNone/>
            </a:pPr>
            <a:r>
              <a:rPr lang="ar-SA" dirty="0" smtClean="0">
                <a:latin typeface="Traditional Arabic" panose="02020603050405020304" pitchFamily="18" charset="-78"/>
                <a:cs typeface="Traditional Arabic" panose="02020603050405020304" pitchFamily="18" charset="-78"/>
              </a:rPr>
              <a:t> القنوت </a:t>
            </a:r>
            <a:r>
              <a:rPr lang="ar-SA" dirty="0">
                <a:latin typeface="Traditional Arabic" panose="02020603050405020304" pitchFamily="18" charset="-78"/>
                <a:cs typeface="Traditional Arabic" panose="02020603050405020304" pitchFamily="18" charset="-78"/>
              </a:rPr>
              <a:t>هو: الدعاء في الصلاة في مكان مخصوص من القيام</a:t>
            </a:r>
            <a:r>
              <a:rPr lang="ar-SA" dirty="0" smtClean="0">
                <a:latin typeface="Traditional Arabic" panose="02020603050405020304" pitchFamily="18" charset="-78"/>
                <a:cs typeface="Traditional Arabic" panose="02020603050405020304" pitchFamily="18" charset="-78"/>
              </a:rPr>
              <a:t>. </a:t>
            </a:r>
            <a:r>
              <a:rPr lang="ar-SA" sz="1300" dirty="0" smtClean="0">
                <a:latin typeface="Traditional Arabic" panose="02020603050405020304" pitchFamily="18" charset="-78"/>
                <a:cs typeface="Traditional Arabic" panose="02020603050405020304" pitchFamily="18" charset="-78"/>
              </a:rPr>
              <a:t>(شرح الخليل)</a:t>
            </a:r>
          </a:p>
          <a:p>
            <a:endParaRPr lang="ar-SA" dirty="0">
              <a:latin typeface="Traditional Arabic" panose="02020603050405020304" pitchFamily="18" charset="-78"/>
              <a:cs typeface="Traditional Arabic" panose="02020603050405020304" pitchFamily="18" charset="-78"/>
            </a:endParaRPr>
          </a:p>
          <a:p>
            <a:r>
              <a:rPr lang="ar-SA" dirty="0">
                <a:latin typeface="Traditional Arabic" panose="02020603050405020304" pitchFamily="18" charset="-78"/>
                <a:cs typeface="Traditional Arabic" panose="02020603050405020304" pitchFamily="18" charset="-78"/>
              </a:rPr>
              <a:t> يَرفعُ يديه إلى صَدرِهِ، ولا يرفَعُها كثيراً؛ لأنَّ هذا الدُّعاءَ ليس دُعاءَ ابتهالٍ يُبالِغُ فيه الإنسانُ بالرَّفْعِ، بل دُعاءُ رَغْبَةٍ، ويبسُطُ يديْهِ وبطونَهما إلى السَّماءِ. هكذا قال أصحابُنَا رحمهم الله.</a:t>
            </a:r>
          </a:p>
          <a:p>
            <a:pPr marL="0" indent="0">
              <a:buNone/>
            </a:pPr>
            <a:r>
              <a:rPr lang="ar-SA" dirty="0">
                <a:latin typeface="Traditional Arabic" panose="02020603050405020304" pitchFamily="18" charset="-78"/>
                <a:cs typeface="Traditional Arabic" panose="02020603050405020304" pitchFamily="18" charset="-78"/>
              </a:rPr>
              <a:t>وظاهر كلام أهل العلم: أنه يضمُّ اليدين بعضهما إلى بعض، كحالِ المُستجدي الذي يطلب مِن غيره أن يُعطيه شيئاً، وأمَّا التَّفْريجُ والمباعدةُ بينهما فلا أعلمُ له أصلاً؛ لا في السُّنَّةِ، ولا في كلامِ العُلماءِ</a:t>
            </a:r>
            <a:r>
              <a:rPr lang="ar-SA" dirty="0" smtClean="0">
                <a:latin typeface="Traditional Arabic" panose="02020603050405020304" pitchFamily="18" charset="-78"/>
                <a:cs typeface="Traditional Arabic" panose="02020603050405020304" pitchFamily="18" charset="-78"/>
              </a:rPr>
              <a:t>. </a:t>
            </a:r>
            <a:r>
              <a:rPr lang="ar-SA" sz="1600" dirty="0" smtClean="0">
                <a:latin typeface="Traditional Arabic" panose="02020603050405020304" pitchFamily="18" charset="-78"/>
                <a:cs typeface="Traditional Arabic" panose="02020603050405020304" pitchFamily="18" charset="-78"/>
              </a:rPr>
              <a:t> </a:t>
            </a:r>
            <a:endParaRPr lang="ar-SA" dirty="0">
              <a:latin typeface="Traditional Arabic" panose="02020603050405020304" pitchFamily="18" charset="-78"/>
              <a:cs typeface="Traditional Arabic" panose="02020603050405020304" pitchFamily="18" charset="-78"/>
            </a:endParaRPr>
          </a:p>
          <a:p>
            <a:endParaRPr lang="ar-SA" dirty="0" smtClean="0">
              <a:latin typeface="Traditional Arabic" panose="02020603050405020304" pitchFamily="18" charset="-78"/>
              <a:cs typeface="Traditional Arabic" panose="02020603050405020304" pitchFamily="18" charset="-78"/>
            </a:endParaRPr>
          </a:p>
          <a:p>
            <a:r>
              <a:rPr lang="ar-SA" dirty="0" smtClean="0">
                <a:latin typeface="Traditional Arabic" panose="02020603050405020304" pitchFamily="18" charset="-78"/>
                <a:cs typeface="Traditional Arabic" panose="02020603050405020304" pitchFamily="18" charset="-78"/>
              </a:rPr>
              <a:t>لو </a:t>
            </a:r>
            <a:r>
              <a:rPr lang="ar-SA" dirty="0">
                <a:latin typeface="Traditional Arabic" panose="02020603050405020304" pitchFamily="18" charset="-78"/>
                <a:cs typeface="Traditional Arabic" panose="02020603050405020304" pitchFamily="18" charset="-78"/>
              </a:rPr>
              <a:t>زاد إنسانٌ على </a:t>
            </a:r>
            <a:r>
              <a:rPr lang="ar-SA" dirty="0" smtClean="0">
                <a:latin typeface="Traditional Arabic" panose="02020603050405020304" pitchFamily="18" charset="-78"/>
                <a:cs typeface="Traditional Arabic" panose="02020603050405020304" pitchFamily="18" charset="-78"/>
              </a:rPr>
              <a:t>ذلك الدعاء </a:t>
            </a:r>
            <a:r>
              <a:rPr lang="ar-SA" dirty="0">
                <a:latin typeface="Traditional Arabic" panose="02020603050405020304" pitchFamily="18" charset="-78"/>
                <a:cs typeface="Traditional Arabic" panose="02020603050405020304" pitchFamily="18" charset="-78"/>
              </a:rPr>
              <a:t>فلا بأس، لأنَّ المقامَ مقامُ </a:t>
            </a:r>
            <a:r>
              <a:rPr lang="ar-SA" dirty="0" smtClean="0">
                <a:latin typeface="Traditional Arabic" panose="02020603050405020304" pitchFamily="18" charset="-78"/>
                <a:cs typeface="Traditional Arabic" panose="02020603050405020304" pitchFamily="18" charset="-78"/>
              </a:rPr>
              <a:t>دُعاءٍ </a:t>
            </a:r>
            <a:endParaRPr lang="ar-SA" dirty="0">
              <a:latin typeface="Traditional Arabic" panose="02020603050405020304" pitchFamily="18" charset="-78"/>
              <a:cs typeface="Traditional Arabic" panose="02020603050405020304" pitchFamily="18" charset="-78"/>
            </a:endParaRPr>
          </a:p>
          <a:p>
            <a:r>
              <a:rPr lang="ar-SA" dirty="0">
                <a:latin typeface="Traditional Arabic" panose="02020603050405020304" pitchFamily="18" charset="-78"/>
                <a:cs typeface="Traditional Arabic" panose="02020603050405020304" pitchFamily="18" charset="-78"/>
              </a:rPr>
              <a:t>وأيضاً: لو فُرِضَ أنَّ الإنسان لا يستطيع أنْ يدعوَ بهذا الدُّعاءِ؛ فله أنْ يدعوَ بما يشاء مما يحضره. </a:t>
            </a:r>
            <a:r>
              <a:rPr lang="ar-SA" dirty="0" smtClean="0">
                <a:latin typeface="Traditional Arabic" panose="02020603050405020304" pitchFamily="18" charset="-78"/>
                <a:cs typeface="Traditional Arabic" panose="02020603050405020304" pitchFamily="18" charset="-78"/>
              </a:rPr>
              <a:t> الشرح الممتع</a:t>
            </a:r>
          </a:p>
          <a:p>
            <a:pPr marL="0" indent="0">
              <a:buNone/>
            </a:pPr>
            <a:endParaRPr lang="ar-SA" dirty="0">
              <a:latin typeface="Traditional Arabic" panose="02020603050405020304" pitchFamily="18" charset="-78"/>
              <a:cs typeface="Traditional Arabic" panose="02020603050405020304" pitchFamily="18" charset="-78"/>
            </a:endParaRPr>
          </a:p>
          <a:p>
            <a:r>
              <a:rPr lang="ar-SA" dirty="0" smtClean="0">
                <a:latin typeface="Traditional Arabic" panose="02020603050405020304" pitchFamily="18" charset="-78"/>
                <a:cs typeface="Traditional Arabic" panose="02020603050405020304" pitchFamily="18" charset="-78"/>
              </a:rPr>
              <a:t>الإمام </a:t>
            </a:r>
            <a:r>
              <a:rPr lang="ar-SA" dirty="0">
                <a:latin typeface="Traditional Arabic" panose="02020603050405020304" pitchFamily="18" charset="-78"/>
                <a:cs typeface="Traditional Arabic" panose="02020603050405020304" pitchFamily="18" charset="-78"/>
              </a:rPr>
              <a:t>يجهر </a:t>
            </a:r>
            <a:r>
              <a:rPr lang="ar-SA" dirty="0" smtClean="0">
                <a:latin typeface="Traditional Arabic" panose="02020603050405020304" pitchFamily="18" charset="-78"/>
                <a:cs typeface="Traditional Arabic" panose="02020603050405020304" pitchFamily="18" charset="-78"/>
              </a:rPr>
              <a:t>بالدعاء والمأموم </a:t>
            </a:r>
            <a:r>
              <a:rPr lang="ar-SA" dirty="0">
                <a:latin typeface="Traditional Arabic" panose="02020603050405020304" pitchFamily="18" charset="-78"/>
                <a:cs typeface="Traditional Arabic" panose="02020603050405020304" pitchFamily="18" charset="-78"/>
              </a:rPr>
              <a:t>يؤمن بلا </a:t>
            </a:r>
            <a:r>
              <a:rPr lang="ar-SA" dirty="0" smtClean="0">
                <a:latin typeface="Traditional Arabic" panose="02020603050405020304" pitchFamily="18" charset="-78"/>
                <a:cs typeface="Traditional Arabic" panose="02020603050405020304" pitchFamily="18" charset="-78"/>
              </a:rPr>
              <a:t>دعاء،  </a:t>
            </a:r>
            <a:r>
              <a:rPr lang="ar-SA" dirty="0">
                <a:latin typeface="Traditional Arabic" panose="02020603050405020304" pitchFamily="18" charset="-78"/>
                <a:cs typeface="Traditional Arabic" panose="02020603050405020304" pitchFamily="18" charset="-78"/>
              </a:rPr>
              <a:t>المنفرد يدعو بلا جهر.</a:t>
            </a:r>
          </a:p>
          <a:p>
            <a:endParaRPr lang="ar-SA" dirty="0" smtClean="0">
              <a:latin typeface="Traditional Arabic" panose="02020603050405020304" pitchFamily="18" charset="-78"/>
              <a:cs typeface="Traditional Arabic" panose="02020603050405020304" pitchFamily="18" charset="-78"/>
            </a:endParaRPr>
          </a:p>
          <a:p>
            <a:r>
              <a:rPr lang="ar-SA" dirty="0">
                <a:latin typeface="Traditional Arabic" panose="02020603050405020304" pitchFamily="18" charset="-78"/>
                <a:cs typeface="Traditional Arabic" panose="02020603050405020304" pitchFamily="18" charset="-78"/>
              </a:rPr>
              <a:t>الأحسن؛ أنْ لا تداوم على قُنُوتِ الوِترِ؛ لأن ذلك لم يثبت عن رسول الله صلّى الله عليه وسلّم، ولكنه عَلَّمَ الحسنَ بنَ عليّ رضي الله عنه دعاءً يدعو به في قُنُوتِ الوِتْرِ (4)، فيدلُّ على أنَّه سُنَّةٌ، لكن ليس من فِعْلِهِ؛ بل من قَوْلِهِ </a:t>
            </a:r>
            <a:r>
              <a:rPr lang="ar-SA" sz="1300" dirty="0">
                <a:latin typeface="Traditional Arabic" panose="02020603050405020304" pitchFamily="18" charset="-78"/>
                <a:cs typeface="Traditional Arabic" panose="02020603050405020304" pitchFamily="18" charset="-78"/>
              </a:rPr>
              <a:t>الشرح الممتع</a:t>
            </a:r>
          </a:p>
          <a:p>
            <a:endParaRPr lang="ar-SA" dirty="0"/>
          </a:p>
          <a:p>
            <a:endParaRPr lang="ar-SA" dirty="0"/>
          </a:p>
        </p:txBody>
      </p:sp>
    </p:spTree>
    <p:extLst>
      <p:ext uri="{BB962C8B-B14F-4D97-AF65-F5344CB8AC3E}">
        <p14:creationId xmlns:p14="http://schemas.microsoft.com/office/powerpoint/2010/main" val="4271164400"/>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TM10001105[[fn=اقتصاص]]</Template>
  <TotalTime>337</TotalTime>
  <Words>3954</Words>
  <Application>Microsoft Office PowerPoint</Application>
  <PresentationFormat>ملء الشاشة</PresentationFormat>
  <Paragraphs>213</Paragraphs>
  <Slides>40</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40</vt:i4>
      </vt:variant>
    </vt:vector>
  </HeadingPairs>
  <TitlesOfParts>
    <vt:vector size="46" baseType="lpstr">
      <vt:lpstr>Arial</vt:lpstr>
      <vt:lpstr>Calibri</vt:lpstr>
      <vt:lpstr>Franklin Gothic Book</vt:lpstr>
      <vt:lpstr>Tahoma</vt:lpstr>
      <vt:lpstr>Traditional Arabic</vt:lpstr>
      <vt:lpstr>Crop</vt:lpstr>
      <vt:lpstr>صلاة التطوع</vt:lpstr>
      <vt:lpstr>عرض تقديمي في PowerPoint</vt:lpstr>
      <vt:lpstr>أفضل ما يتطوع به</vt:lpstr>
      <vt:lpstr>صلاة التطوع على نوعين:   النوع الأول: تشرع له الجماعة كصلاة التراويح وصلاة الاستسقاء  النوع الثاني: لا تشرع له الجماعة، وهو أربعة أقسام:                 الأول: تطوع مقيد وهو السنن الراتبة                الثاني: تطوع مقيد بسبب مثل تحية المسجد وركعتي الوضوء وركعتي الطواف                الثالث: تطوع مقيد بزمن، مثل الوتر وصلاة الضحى                 الرابع: تطوع مطلق وهو التنفل المطلق الذي ليس له سبب ولا زمن ولم يتقيد بفريضة   شرح الصقير</vt:lpstr>
      <vt:lpstr>آكدها: كسوف ثم استسقاء ثم تروايح ثم وتر</vt:lpstr>
      <vt:lpstr>يفعل بين العشاء والفجر وأقله ركعة  وأكثره إحدى عشرة ركعة مثنى مثنى  ويوتر بواحدة    </vt:lpstr>
      <vt:lpstr>وإن أوتر بخمس او سبع لم يجلس إلا في آخرها وبتسع يجلس عقب الثامنة ويتشهد ولا يسلم ثم يصلي التاسعة ويتشهد ويسلم </vt:lpstr>
      <vt:lpstr>وأدنى الكمال ثلاث ركعات بسلامين يقرأ في الأولى بسبح  وفي الثانية بالكافرون وفي الثالثة بالإخلاص  ذهب بعض أهل العلم إلى أن أدنى الكمال واحدة لثبوت مشروعية الوتر بواحدة من قوله وفعله صلى الله عليه وسلم (عمدة الفقه للجبرين)  </vt:lpstr>
      <vt:lpstr>ويقنت فيها بعد الركوع، ويقول (اللهم اهدني ....)، ويمسح وجهه بيده</vt:lpstr>
      <vt:lpstr>متى يقنت الإنسان؟ الأمر في ذلك واسع فيجوز قبل الركوع وبعده في الركعة الأخيرة  لكن القنوت بعد الركوع أكثر في الأحاديث النبوية فيكون هذا من باب السنة فتارة يقنت قبل الركوع وتارة بعده ومن أراد القنوت قبل الركوع فيستحب له أن يكبر قبل البدء بالقنوت وهو قول الجمهور (تسهيل الفقه)  يبدأ الدعاء بحمد الله تعالى والثناء عليه ثم يصلي على النبي صلى الله عليه وسلم ثم يدعو لأن هذا أقرب للإجابة  (الفريح)</vt:lpstr>
      <vt:lpstr>ويكره قنوته في غير الوتر إلا أن تنزل بالمسلمين نازلة غير الطاعون فيقنت الإمام في الفرائض</vt:lpstr>
      <vt:lpstr>عرض تقديمي في PowerPoint</vt:lpstr>
      <vt:lpstr>والتراويح عشرون ركعة تفعل في جماعة مع الوتر بعد العشاء في رمضان </vt:lpstr>
      <vt:lpstr>عرض تقديمي في PowerPoint</vt:lpstr>
      <vt:lpstr>عرض تقديمي في PowerPoint</vt:lpstr>
      <vt:lpstr>ويوتر المتهجد بعده فإن تبع إمامه شفعه بركعة  </vt:lpstr>
      <vt:lpstr>ويكره التنفل بينها</vt:lpstr>
      <vt:lpstr>لا التعقيب بعدها جماعة</vt:lpstr>
      <vt:lpstr>ثم السنن الرواتب ركعتان قبل الظهر وركعتان بعدها وركعتان بعد المغرب وركعتان بعد العشاء وركعتان قبل الفجر وهما آكدها  </vt:lpstr>
      <vt:lpstr>ومن فاته شيء منها سن له قضاؤه</vt:lpstr>
      <vt:lpstr>عرض تقديمي في PowerPoint</vt:lpstr>
      <vt:lpstr>وصلاة الليل أفضل من صلاة النهار، وأفضلها ثلث الليل بعد نصفه، وصلاة الليل والنهار مثنى مثنى، وإن تطوع في النهار بأربع كالظهر فلا بأس</vt:lpstr>
      <vt:lpstr>وأجر صلاة القاعد على نصف صلاة قائم</vt:lpstr>
      <vt:lpstr>وتسن صلاة الضحى  وأقلها ركعتان  وأكثرها ثمان ووقتها من خروج وقت النهي إلى قبيل الزوال</vt:lpstr>
      <vt:lpstr>ووقتها من خروج وقت النهي إلى قبيل الزوال</vt:lpstr>
      <vt:lpstr>وسجود التلاوة صلاة  ويسن للقارئ والمستمع دون السامع  وإن لم يسجد القارئ لم يسجد وهو أربع عشرة سجدة في الحج منها اثنتان ويكبر إذا سجد وإذا رفع  ويجلس ويسلم ولا يتشهد  </vt:lpstr>
      <vt:lpstr>عرض تقديمي في PowerPoint</vt:lpstr>
      <vt:lpstr>عرض تقديمي في PowerPoint</vt:lpstr>
      <vt:lpstr>ويكره للإمام قراءة سجدة في صلاة سرية وسجوده فيها  ويلزم المأموم متابعته في غيرها</vt:lpstr>
      <vt:lpstr>ويستحب سجود الشكر عند تجدد النعم واندفاع النقم وتبطل به صلاة غير جاهل وناسٍ</vt:lpstr>
      <vt:lpstr>وتبطل به صلاة غير جاهل وناسٍ</vt:lpstr>
      <vt:lpstr>وأوقات النهي خمسة:  من طلوع الفجر الثاني إلى طلوع الشمس (وقت طويل) ومن طلوعها حتى ترتفع الشمس قيد رمح (ربع ساعة تقريبا) وعند قيامها (لا ظل للأشياء) حتى تزول ومن صلاة العصر إلى غروبها (وقت طويل) وإذا شرعت فيه حتى تتم</vt:lpstr>
      <vt:lpstr>عرض تقديمي في PowerPoint</vt:lpstr>
      <vt:lpstr>ويجوز قضاء الفرائض فيها  وفي الأوقات الثلاثة فعل ركعتي طواف وإعادة جماعة  ويحرم تطوع بغيرها في شيء من الأوقات الخمسة حتى ماله سبب</vt:lpstr>
      <vt:lpstr>الصلوات التي تفعل في أوقات النهي</vt:lpstr>
      <vt:lpstr>عرض تقديمي في PowerPoint</vt:lpstr>
      <vt:lpstr>عرض تقديمي في PowerPoint</vt:lpstr>
      <vt:lpstr>مسائل متعلقة بالتطوع</vt:lpstr>
      <vt:lpstr>أجيبي عما يلي: 1-قال المؤلف رحمه الله في معرض حديثه عن الوتر:»وإن أوتر بخمس أو سبع لم يجلس إلا في آخرها، وبتسع يجلس عقب الثامنة» اشرحي هذه العبارة 2-رتبي النوافل التالية بحسب آكديتها (صلاة الوتر/ التراويح/ الاستسقاء) مع بيان وجه هذا الترتيب 3-اذكري أقوال الفقهاء في حكم صلاة الوتر؟ 4-اذكري الراجح في عدد صلاة التراويح 5-ضعي (صح) أو (خطأ)            *يباح التنفل بين صلاة التراويح   (    )            *آكد السنن الرواتب ركعتي الفجر   (    )            *أكثر صلاة الضحى ثمان ركعات    (    )            *يجوز على الراجح فعل تحية المسجد في أوقات النهي  (     ) 6-يستحب سجود الشكر عند ...........و................ 7-ما دليل القائلين بكراهة قراءة آية فيها سجدة في الصلاة السرية؟ 8-استدلي على أن أجر صلاة القاعد على نصف أجر صلاة القائم.</vt:lpstr>
      <vt:lpstr>9- قارني:</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صلاة التطوع</dc:title>
  <dc:creator>A A</dc:creator>
  <cp:lastModifiedBy>A A</cp:lastModifiedBy>
  <cp:revision>41</cp:revision>
  <dcterms:created xsi:type="dcterms:W3CDTF">2018-10-04T08:00:44Z</dcterms:created>
  <dcterms:modified xsi:type="dcterms:W3CDTF">2018-10-05T08:55:14Z</dcterms:modified>
</cp:coreProperties>
</file>