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72" r:id="rId3"/>
    <p:sldId id="257" r:id="rId4"/>
    <p:sldId id="258" r:id="rId5"/>
    <p:sldId id="273" r:id="rId6"/>
    <p:sldId id="259" r:id="rId7"/>
    <p:sldId id="260" r:id="rId8"/>
    <p:sldId id="261" r:id="rId9"/>
    <p:sldId id="262" r:id="rId10"/>
    <p:sldId id="263" r:id="rId11"/>
    <p:sldId id="264" r:id="rId12"/>
    <p:sldId id="265" r:id="rId13"/>
    <p:sldId id="274" r:id="rId14"/>
    <p:sldId id="266" r:id="rId15"/>
    <p:sldId id="267" r:id="rId16"/>
    <p:sldId id="268" r:id="rId17"/>
    <p:sldId id="276" r:id="rId18"/>
    <p:sldId id="269" r:id="rId19"/>
    <p:sldId id="270" r:id="rId20"/>
    <p:sldId id="271" r:id="rId21"/>
    <p:sldId id="278" r:id="rId22"/>
    <p:sldId id="277" r:id="rId23"/>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5000" autoAdjust="0"/>
    <p:restoredTop sz="94660"/>
  </p:normalViewPr>
  <p:slideViewPr>
    <p:cSldViewPr snapToGrid="0">
      <p:cViewPr varScale="1">
        <p:scale>
          <a:sx n="75" d="100"/>
          <a:sy n="75" d="100"/>
        </p:scale>
        <p:origin x="54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72AB3729-DD56-4A05-A70F-B5589AE66D53}" type="datetimeFigureOut">
              <a:rPr lang="ar-SA" smtClean="0"/>
              <a:t>23/02/40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A0253FC-2D5C-4538-B52F-F7D2F1DCC08C}" type="slidenum">
              <a:rPr lang="ar-SA" smtClean="0"/>
              <a:t>‹#›</a:t>
            </a:fld>
            <a:endParaRPr lang="ar-SA"/>
          </a:p>
        </p:txBody>
      </p:sp>
    </p:spTree>
    <p:extLst>
      <p:ext uri="{BB962C8B-B14F-4D97-AF65-F5344CB8AC3E}">
        <p14:creationId xmlns:p14="http://schemas.microsoft.com/office/powerpoint/2010/main" val="7409783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2AB3729-DD56-4A05-A70F-B5589AE66D53}" type="datetimeFigureOut">
              <a:rPr lang="ar-SA" smtClean="0"/>
              <a:t>23/02/40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A0253FC-2D5C-4538-B52F-F7D2F1DCC08C}" type="slidenum">
              <a:rPr lang="ar-SA" smtClean="0"/>
              <a:t>‹#›</a:t>
            </a:fld>
            <a:endParaRPr lang="ar-SA"/>
          </a:p>
        </p:txBody>
      </p:sp>
    </p:spTree>
    <p:extLst>
      <p:ext uri="{BB962C8B-B14F-4D97-AF65-F5344CB8AC3E}">
        <p14:creationId xmlns:p14="http://schemas.microsoft.com/office/powerpoint/2010/main" val="238597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2AB3729-DD56-4A05-A70F-B5589AE66D53}" type="datetimeFigureOut">
              <a:rPr lang="ar-SA" smtClean="0"/>
              <a:t>23/02/40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A0253FC-2D5C-4538-B52F-F7D2F1DCC08C}" type="slidenum">
              <a:rPr lang="ar-SA" smtClean="0"/>
              <a:t>‹#›</a:t>
            </a:fld>
            <a:endParaRPr lang="ar-SA"/>
          </a:p>
        </p:txBody>
      </p:sp>
    </p:spTree>
    <p:extLst>
      <p:ext uri="{BB962C8B-B14F-4D97-AF65-F5344CB8AC3E}">
        <p14:creationId xmlns:p14="http://schemas.microsoft.com/office/powerpoint/2010/main" val="923845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2AB3729-DD56-4A05-A70F-B5589AE66D53}" type="datetimeFigureOut">
              <a:rPr lang="ar-SA" smtClean="0"/>
              <a:t>23/02/40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A0253FC-2D5C-4538-B52F-F7D2F1DCC08C}" type="slidenum">
              <a:rPr lang="ar-SA" smtClean="0"/>
              <a:t>‹#›</a:t>
            </a:fld>
            <a:endParaRPr lang="ar-SA"/>
          </a:p>
        </p:txBody>
      </p:sp>
    </p:spTree>
    <p:extLst>
      <p:ext uri="{BB962C8B-B14F-4D97-AF65-F5344CB8AC3E}">
        <p14:creationId xmlns:p14="http://schemas.microsoft.com/office/powerpoint/2010/main" val="4002430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2AB3729-DD56-4A05-A70F-B5589AE66D53}" type="datetimeFigureOut">
              <a:rPr lang="ar-SA" smtClean="0"/>
              <a:t>23/02/40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6A0253FC-2D5C-4538-B52F-F7D2F1DCC08C}" type="slidenum">
              <a:rPr lang="ar-SA" smtClean="0"/>
              <a:t>‹#›</a:t>
            </a:fld>
            <a:endParaRPr lang="ar-SA"/>
          </a:p>
        </p:txBody>
      </p:sp>
    </p:spTree>
    <p:extLst>
      <p:ext uri="{BB962C8B-B14F-4D97-AF65-F5344CB8AC3E}">
        <p14:creationId xmlns:p14="http://schemas.microsoft.com/office/powerpoint/2010/main" val="6323897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72AB3729-DD56-4A05-A70F-B5589AE66D53}" type="datetimeFigureOut">
              <a:rPr lang="ar-SA" smtClean="0"/>
              <a:t>23/02/40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A0253FC-2D5C-4538-B52F-F7D2F1DCC08C}" type="slidenum">
              <a:rPr lang="ar-SA" smtClean="0"/>
              <a:t>‹#›</a:t>
            </a:fld>
            <a:endParaRPr lang="ar-SA"/>
          </a:p>
        </p:txBody>
      </p:sp>
    </p:spTree>
    <p:extLst>
      <p:ext uri="{BB962C8B-B14F-4D97-AF65-F5344CB8AC3E}">
        <p14:creationId xmlns:p14="http://schemas.microsoft.com/office/powerpoint/2010/main" val="3366071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72AB3729-DD56-4A05-A70F-B5589AE66D53}" type="datetimeFigureOut">
              <a:rPr lang="ar-SA" smtClean="0"/>
              <a:t>23/02/40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6A0253FC-2D5C-4538-B52F-F7D2F1DCC08C}" type="slidenum">
              <a:rPr lang="ar-SA" smtClean="0"/>
              <a:t>‹#›</a:t>
            </a:fld>
            <a:endParaRPr lang="ar-SA"/>
          </a:p>
        </p:txBody>
      </p:sp>
    </p:spTree>
    <p:extLst>
      <p:ext uri="{BB962C8B-B14F-4D97-AF65-F5344CB8AC3E}">
        <p14:creationId xmlns:p14="http://schemas.microsoft.com/office/powerpoint/2010/main" val="2102410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72AB3729-DD56-4A05-A70F-B5589AE66D53}" type="datetimeFigureOut">
              <a:rPr lang="ar-SA" smtClean="0"/>
              <a:t>23/02/40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6A0253FC-2D5C-4538-B52F-F7D2F1DCC08C}" type="slidenum">
              <a:rPr lang="ar-SA" smtClean="0"/>
              <a:t>‹#›</a:t>
            </a:fld>
            <a:endParaRPr lang="ar-SA"/>
          </a:p>
        </p:txBody>
      </p:sp>
    </p:spTree>
    <p:extLst>
      <p:ext uri="{BB962C8B-B14F-4D97-AF65-F5344CB8AC3E}">
        <p14:creationId xmlns:p14="http://schemas.microsoft.com/office/powerpoint/2010/main" val="756326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2AB3729-DD56-4A05-A70F-B5589AE66D53}" type="datetimeFigureOut">
              <a:rPr lang="ar-SA" smtClean="0"/>
              <a:t>23/02/40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6A0253FC-2D5C-4538-B52F-F7D2F1DCC08C}" type="slidenum">
              <a:rPr lang="ar-SA" smtClean="0"/>
              <a:t>‹#›</a:t>
            </a:fld>
            <a:endParaRPr lang="ar-SA"/>
          </a:p>
        </p:txBody>
      </p:sp>
    </p:spTree>
    <p:extLst>
      <p:ext uri="{BB962C8B-B14F-4D97-AF65-F5344CB8AC3E}">
        <p14:creationId xmlns:p14="http://schemas.microsoft.com/office/powerpoint/2010/main" val="245180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2AB3729-DD56-4A05-A70F-B5589AE66D53}" type="datetimeFigureOut">
              <a:rPr lang="ar-SA" smtClean="0"/>
              <a:t>23/02/40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A0253FC-2D5C-4538-B52F-F7D2F1DCC08C}" type="slidenum">
              <a:rPr lang="ar-SA" smtClean="0"/>
              <a:t>‹#›</a:t>
            </a:fld>
            <a:endParaRPr lang="ar-SA"/>
          </a:p>
        </p:txBody>
      </p:sp>
    </p:spTree>
    <p:extLst>
      <p:ext uri="{BB962C8B-B14F-4D97-AF65-F5344CB8AC3E}">
        <p14:creationId xmlns:p14="http://schemas.microsoft.com/office/powerpoint/2010/main" val="2474272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2AB3729-DD56-4A05-A70F-B5589AE66D53}" type="datetimeFigureOut">
              <a:rPr lang="ar-SA" smtClean="0"/>
              <a:t>23/02/40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6A0253FC-2D5C-4538-B52F-F7D2F1DCC08C}" type="slidenum">
              <a:rPr lang="ar-SA" smtClean="0"/>
              <a:t>‹#›</a:t>
            </a:fld>
            <a:endParaRPr lang="ar-SA"/>
          </a:p>
        </p:txBody>
      </p:sp>
    </p:spTree>
    <p:extLst>
      <p:ext uri="{BB962C8B-B14F-4D97-AF65-F5344CB8AC3E}">
        <p14:creationId xmlns:p14="http://schemas.microsoft.com/office/powerpoint/2010/main" val="1548403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2AB3729-DD56-4A05-A70F-B5589AE66D53}" type="datetimeFigureOut">
              <a:rPr lang="ar-SA" smtClean="0"/>
              <a:t>23/02/40</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A0253FC-2D5C-4538-B52F-F7D2F1DCC08C}" type="slidenum">
              <a:rPr lang="ar-SA" smtClean="0"/>
              <a:t>‹#›</a:t>
            </a:fld>
            <a:endParaRPr lang="ar-SA"/>
          </a:p>
        </p:txBody>
      </p:sp>
    </p:spTree>
    <p:extLst>
      <p:ext uri="{BB962C8B-B14F-4D97-AF65-F5344CB8AC3E}">
        <p14:creationId xmlns:p14="http://schemas.microsoft.com/office/powerpoint/2010/main" val="1951600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dirty="0" smtClean="0">
                <a:latin typeface="Traditional Arabic" panose="02020603050405020304" pitchFamily="18" charset="-78"/>
                <a:cs typeface="Traditional Arabic" panose="02020603050405020304" pitchFamily="18" charset="-78"/>
              </a:rPr>
              <a:t>صلاة الجمعة</a:t>
            </a:r>
            <a:endParaRPr lang="ar-SA" dirty="0">
              <a:latin typeface="Traditional Arabic" panose="02020603050405020304" pitchFamily="18" charset="-78"/>
              <a:cs typeface="Traditional Arabic" panose="02020603050405020304" pitchFamily="18" charset="-78"/>
            </a:endParaRPr>
          </a:p>
        </p:txBody>
      </p:sp>
      <p:sp>
        <p:nvSpPr>
          <p:cNvPr id="3" name="عنوان فرعي 2"/>
          <p:cNvSpPr>
            <a:spLocks noGrp="1"/>
          </p:cNvSpPr>
          <p:nvPr>
            <p:ph type="subTitle" idx="1"/>
          </p:nvPr>
        </p:nvSpPr>
        <p:spPr/>
        <p:txBody>
          <a:bodyPr/>
          <a:lstStyle/>
          <a:p>
            <a:endParaRPr lang="ar-SA"/>
          </a:p>
        </p:txBody>
      </p:sp>
    </p:spTree>
    <p:extLst>
      <p:ext uri="{BB962C8B-B14F-4D97-AF65-F5344CB8AC3E}">
        <p14:creationId xmlns:p14="http://schemas.microsoft.com/office/powerpoint/2010/main" val="14879982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فإن نقصوا قبل إتمامها استأنفوها ظهرا</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lstStyle/>
          <a:p>
            <a:pPr algn="just"/>
            <a:r>
              <a:rPr lang="ar-SA" sz="3600" dirty="0" smtClean="0">
                <a:latin typeface="Traditional Arabic" panose="02020603050405020304" pitchFamily="18" charset="-78"/>
                <a:cs typeface="Traditional Arabic" panose="02020603050405020304" pitchFamily="18" charset="-78"/>
              </a:rPr>
              <a:t>أنه إن نقص العدد قبل أن يأتوا بركعة استأنفوها ظهراًَ وإن نقص العدد بعد أن أتوا بركعة صلوها جمعة.</a:t>
            </a:r>
          </a:p>
          <a:p>
            <a:pPr algn="just"/>
            <a:r>
              <a:rPr lang="ar-SA" sz="3600" dirty="0" smtClean="0">
                <a:latin typeface="Traditional Arabic" panose="02020603050405020304" pitchFamily="18" charset="-78"/>
                <a:cs typeface="Traditional Arabic" panose="02020603050405020304" pitchFamily="18" charset="-78"/>
              </a:rPr>
              <a:t>- لقول النبي صلى الله عليه وسلم: (من أدرك ركعة من الصلاة فقد أدرك الصلاة) فأخبر النبي صلى الله عليه وسلم أنه أدرك الصلاة فهو حينئذ أدرك الجمعة.</a:t>
            </a:r>
          </a:p>
          <a:p>
            <a:pPr algn="just"/>
            <a:r>
              <a:rPr lang="ar-SA" sz="3600" dirty="0" smtClean="0">
                <a:latin typeface="Traditional Arabic" panose="02020603050405020304" pitchFamily="18" charset="-78"/>
                <a:cs typeface="Traditional Arabic" panose="02020603050405020304" pitchFamily="18" charset="-78"/>
              </a:rPr>
              <a:t>وهذا القول هو الصواب. أنه يفرق بين أن ينقص العدد قبل ركعة أو بعد ركعة.</a:t>
            </a:r>
          </a:p>
          <a:p>
            <a:endParaRPr lang="ar-SA" dirty="0"/>
          </a:p>
        </p:txBody>
      </p:sp>
    </p:spTree>
    <p:extLst>
      <p:ext uri="{BB962C8B-B14F-4D97-AF65-F5344CB8AC3E}">
        <p14:creationId xmlns:p14="http://schemas.microsoft.com/office/powerpoint/2010/main" val="50601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وإن أدرك أقل من ذلك أتمها ظهراً إذا كان نوى الظهر</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normAutofit/>
          </a:bodyPr>
          <a:lstStyle/>
          <a:p>
            <a:pPr algn="just"/>
            <a:r>
              <a:rPr lang="ar-SA" sz="3200" dirty="0" smtClean="0">
                <a:latin typeface="Traditional Arabic" panose="02020603050405020304" pitchFamily="18" charset="-78"/>
                <a:cs typeface="Traditional Arabic" panose="02020603050405020304" pitchFamily="18" charset="-78"/>
              </a:rPr>
              <a:t>القول الثاني: أنه إذا دخل معه بنية الجمعة، فتبين أنه لم يدرك ركعة، فلينوها ظهراً بعد سلام الإمام، وهذا هو الذي لا يسع الناس إلا العمل به، خصوصاً العامة؛ لأن العامي ولو علم أنها الركعة الثانية وقد فاته ركوعها، فإنه سينوي الجمعة، ثم إذا سلم الإمام، فمن العامة من يتمها جمعة أيضاً، ومنهم من يتمها ظهراً، لكن لا ينوي الظهر إلا بعد أن يسلم الإمام، وهذا القول هو الصحيح؛ لأن الظهر فرع عن الجمعة، فإذا انتقل من الجمعة إلى الظهر، فقد انتقل من أصل إلى بدل، وكلاهما فرض </a:t>
            </a:r>
            <a:r>
              <a:rPr lang="ar-SA" sz="3200" dirty="0" smtClean="0">
                <a:latin typeface="Traditional Arabic" panose="02020603050405020304" pitchFamily="18" charset="-78"/>
                <a:cs typeface="Traditional Arabic" panose="02020603050405020304" pitchFamily="18" charset="-78"/>
              </a:rPr>
              <a:t>الوقت </a:t>
            </a:r>
            <a:endParaRPr lang="ar-SA" sz="32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60002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49300" y="17462"/>
            <a:ext cx="10515600" cy="1325563"/>
          </a:xfrm>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شروط الخطبة</a:t>
            </a:r>
            <a:endParaRPr lang="ar-SA" dirty="0">
              <a:solidFill>
                <a:srgbClr val="FF0000"/>
              </a:solidFill>
              <a:latin typeface="Traditional Arabic" panose="02020603050405020304" pitchFamily="18" charset="-78"/>
              <a:cs typeface="Traditional Arabic" panose="02020603050405020304" pitchFamily="18" charset="-78"/>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665800811"/>
              </p:ext>
            </p:extLst>
          </p:nvPr>
        </p:nvGraphicFramePr>
        <p:xfrm>
          <a:off x="749300" y="1093247"/>
          <a:ext cx="10515600" cy="5568689"/>
        </p:xfrm>
        <a:graphic>
          <a:graphicData uri="http://schemas.openxmlformats.org/drawingml/2006/table">
            <a:tbl>
              <a:tblPr rtl="1" firstRow="1" bandRow="1">
                <a:tableStyleId>{5940675A-B579-460E-94D1-54222C63F5DA}</a:tableStyleId>
              </a:tblPr>
              <a:tblGrid>
                <a:gridCol w="1257300"/>
                <a:gridCol w="3073400"/>
                <a:gridCol w="6184900"/>
              </a:tblGrid>
              <a:tr h="327659">
                <a:tc gridSpan="2">
                  <a:txBody>
                    <a:bodyPr/>
                    <a:lstStyle/>
                    <a:p>
                      <a:pPr rtl="1"/>
                      <a:r>
                        <a:rPr lang="ar-SA" dirty="0" smtClean="0">
                          <a:latin typeface="Traditional Arabic" panose="02020603050405020304" pitchFamily="18" charset="-78"/>
                          <a:cs typeface="Traditional Arabic" panose="02020603050405020304" pitchFamily="18" charset="-78"/>
                        </a:rPr>
                        <a:t>تكون قبل الصلاة </a:t>
                      </a:r>
                      <a:endParaRPr lang="ar-SA" dirty="0">
                        <a:latin typeface="Traditional Arabic" panose="02020603050405020304" pitchFamily="18" charset="-78"/>
                        <a:cs typeface="Traditional Arabic" panose="02020603050405020304" pitchFamily="18" charset="-78"/>
                      </a:endParaRPr>
                    </a:p>
                  </a:txBody>
                  <a:tcPr/>
                </a:tc>
                <a:tc hMerge="1">
                  <a:txBody>
                    <a:bodyPr/>
                    <a:lstStyle/>
                    <a:p>
                      <a:pPr rtl="1"/>
                      <a:endParaRPr lang="ar-SA"/>
                    </a:p>
                  </a:txBody>
                  <a:tcPr/>
                </a:tc>
                <a:tc>
                  <a:txBody>
                    <a:bodyPr/>
                    <a:lstStyle/>
                    <a:p>
                      <a:pPr rtl="1"/>
                      <a:endParaRPr lang="ar-SA">
                        <a:latin typeface="Traditional Arabic" panose="02020603050405020304" pitchFamily="18" charset="-78"/>
                        <a:cs typeface="Traditional Arabic" panose="02020603050405020304" pitchFamily="18" charset="-78"/>
                      </a:endParaRPr>
                    </a:p>
                  </a:txBody>
                  <a:tcPr/>
                </a:tc>
              </a:tr>
              <a:tr h="337027">
                <a:tc gridSpan="2">
                  <a:txBody>
                    <a:bodyPr/>
                    <a:lstStyle/>
                    <a:p>
                      <a:pPr rtl="1"/>
                      <a:r>
                        <a:rPr lang="ar-SA" dirty="0" smtClean="0">
                          <a:latin typeface="Traditional Arabic" panose="02020603050405020304" pitchFamily="18" charset="-78"/>
                          <a:cs typeface="Traditional Arabic" panose="02020603050405020304" pitchFamily="18" charset="-78"/>
                        </a:rPr>
                        <a:t>خطبتين</a:t>
                      </a:r>
                      <a:endParaRPr lang="ar-SA" dirty="0">
                        <a:latin typeface="Traditional Arabic" panose="02020603050405020304" pitchFamily="18" charset="-78"/>
                        <a:cs typeface="Traditional Arabic" panose="02020603050405020304" pitchFamily="18" charset="-78"/>
                      </a:endParaRPr>
                    </a:p>
                  </a:txBody>
                  <a:tcPr/>
                </a:tc>
                <a:tc hMerge="1">
                  <a:txBody>
                    <a:bodyPr/>
                    <a:lstStyle/>
                    <a:p>
                      <a:pPr rtl="1"/>
                      <a:endParaRPr lang="ar-SA"/>
                    </a:p>
                  </a:txBody>
                  <a:tcPr/>
                </a:tc>
                <a:tc>
                  <a:txBody>
                    <a:bodyPr/>
                    <a:lstStyle/>
                    <a:p>
                      <a:pPr rtl="1"/>
                      <a:endParaRPr lang="ar-SA">
                        <a:latin typeface="Traditional Arabic" panose="02020603050405020304" pitchFamily="18" charset="-78"/>
                        <a:cs typeface="Traditional Arabic" panose="02020603050405020304" pitchFamily="18" charset="-78"/>
                      </a:endParaRPr>
                    </a:p>
                  </a:txBody>
                  <a:tcPr/>
                </a:tc>
              </a:tr>
              <a:tr h="831026">
                <a:tc>
                  <a:txBody>
                    <a:bodyPr/>
                    <a:lstStyle/>
                    <a:p>
                      <a:pPr rtl="1"/>
                      <a:r>
                        <a:rPr lang="ar-SA" dirty="0" smtClean="0">
                          <a:latin typeface="Traditional Arabic" panose="02020603050405020304" pitchFamily="18" charset="-78"/>
                          <a:cs typeface="Traditional Arabic" panose="02020603050405020304" pitchFamily="18" charset="-78"/>
                        </a:rPr>
                        <a:t>حمد</a:t>
                      </a:r>
                      <a:r>
                        <a:rPr lang="ar-SA" baseline="0" dirty="0" smtClean="0">
                          <a:latin typeface="Traditional Arabic" panose="02020603050405020304" pitchFamily="18" charset="-78"/>
                          <a:cs typeface="Traditional Arabic" panose="02020603050405020304" pitchFamily="18" charset="-78"/>
                        </a:rPr>
                        <a:t> الله</a:t>
                      </a:r>
                      <a:endParaRPr lang="ar-SA" dirty="0">
                        <a:latin typeface="Traditional Arabic" panose="02020603050405020304" pitchFamily="18" charset="-78"/>
                        <a:cs typeface="Traditional Arabic" panose="02020603050405020304" pitchFamily="18" charset="-78"/>
                      </a:endParaRPr>
                    </a:p>
                  </a:txBody>
                  <a:tcPr/>
                </a:tc>
                <a:tc>
                  <a:txBody>
                    <a:bodyPr/>
                    <a:lstStyle/>
                    <a:p>
                      <a:pPr rtl="1"/>
                      <a:r>
                        <a:rPr lang="ar-SA" dirty="0" smtClean="0">
                          <a:latin typeface="Traditional Arabic" panose="02020603050405020304" pitchFamily="18" charset="-78"/>
                          <a:cs typeface="Traditional Arabic" panose="02020603050405020304" pitchFamily="18" charset="-78"/>
                        </a:rPr>
                        <a:t>عل المذهب بلفظ</a:t>
                      </a:r>
                      <a:r>
                        <a:rPr lang="ar-SA" baseline="0" dirty="0" smtClean="0">
                          <a:latin typeface="Traditional Arabic" panose="02020603050405020304" pitchFamily="18" charset="-78"/>
                          <a:cs typeface="Traditional Arabic" panose="02020603050405020304" pitchFamily="18" charset="-78"/>
                        </a:rPr>
                        <a:t> (الحمد لله) وتكون أول الخطبة</a:t>
                      </a:r>
                      <a:endParaRPr lang="ar-SA" dirty="0">
                        <a:latin typeface="Traditional Arabic" panose="02020603050405020304" pitchFamily="18" charset="-78"/>
                        <a:cs typeface="Traditional Arabic" panose="02020603050405020304" pitchFamily="18" charset="-78"/>
                      </a:endParaRPr>
                    </a:p>
                  </a:txBody>
                  <a:tcPr/>
                </a:tc>
                <a:tc rowSpan="3">
                  <a:txBody>
                    <a:bodyPr/>
                    <a:lstStyle/>
                    <a:p>
                      <a:pPr rtl="1"/>
                      <a:r>
                        <a:rPr lang="ar-SA" dirty="0" smtClean="0">
                          <a:latin typeface="Traditional Arabic" panose="02020603050405020304" pitchFamily="18" charset="-78"/>
                          <a:cs typeface="Traditional Arabic" panose="02020603050405020304" pitchFamily="18" charset="-78"/>
                        </a:rPr>
                        <a:t> قال الشيخ السعدي في المختارات</a:t>
                      </a:r>
                      <a:r>
                        <a:rPr lang="ar-SA" baseline="0" dirty="0" smtClean="0">
                          <a:latin typeface="Traditional Arabic" panose="02020603050405020304" pitchFamily="18" charset="-78"/>
                          <a:cs typeface="Traditional Arabic" panose="02020603050405020304" pitchFamily="18" charset="-78"/>
                        </a:rPr>
                        <a:t> الجلية: (وأما اشتراط تلك الشروط في الخطبتين: الحمد والصلاة على رسول الله، وقراءة آية من كتاب الله فليس على اشتراط ذلك دليل.</a:t>
                      </a:r>
                    </a:p>
                    <a:p>
                      <a:pPr rtl="1"/>
                      <a:r>
                        <a:rPr lang="ar-SA" baseline="0" dirty="0" smtClean="0">
                          <a:latin typeface="Traditional Arabic" panose="02020603050405020304" pitchFamily="18" charset="-78"/>
                          <a:cs typeface="Traditional Arabic" panose="02020603050405020304" pitchFamily="18" charset="-78"/>
                        </a:rPr>
                        <a:t>والصواب: أنه إذا خطب خطبة يحصل بها المقصود والموعظة أن ذلك كاف وإن لم يلتزم بتلك المذكورات نعم من كمال الخطبة الثناء فيها على الله وعلى رسوله وأن تشتمل على قراءة شيء من كتاب الله وأما كون هذه الأمور شروطاً لا تصح إلا بها سواء تركها عمداً أو خطأ أو سهوا ففيه نظر ظاهر وكذلك كون مجرد الإتيان بهذه الأركان الأربعة من دون موعظة تحرك القلوب يجزئ ويسقط الواجب وذلك لا يحصل به مقصور فغير صحيح</a:t>
                      </a:r>
                      <a:endParaRPr lang="ar-SA" dirty="0">
                        <a:latin typeface="Traditional Arabic" panose="02020603050405020304" pitchFamily="18" charset="-78"/>
                        <a:cs typeface="Traditional Arabic" panose="02020603050405020304" pitchFamily="18" charset="-78"/>
                      </a:endParaRPr>
                    </a:p>
                  </a:txBody>
                  <a:tcPr/>
                </a:tc>
              </a:tr>
              <a:tr h="644113">
                <a:tc gridSpan="2">
                  <a:txBody>
                    <a:bodyPr/>
                    <a:lstStyle/>
                    <a:p>
                      <a:pPr rtl="1"/>
                      <a:r>
                        <a:rPr lang="ar-SA" dirty="0" smtClean="0">
                          <a:latin typeface="Traditional Arabic" panose="02020603050405020304" pitchFamily="18" charset="-78"/>
                          <a:cs typeface="Traditional Arabic" panose="02020603050405020304" pitchFamily="18" charset="-78"/>
                        </a:rPr>
                        <a:t>الصلاة على الرسول صلى الله عليه وسلم</a:t>
                      </a:r>
                      <a:endParaRPr lang="ar-SA" dirty="0">
                        <a:latin typeface="Traditional Arabic" panose="02020603050405020304" pitchFamily="18" charset="-78"/>
                        <a:cs typeface="Traditional Arabic" panose="02020603050405020304" pitchFamily="18" charset="-78"/>
                      </a:endParaRPr>
                    </a:p>
                  </a:txBody>
                  <a:tcPr/>
                </a:tc>
                <a:tc hMerge="1">
                  <a:txBody>
                    <a:bodyPr/>
                    <a:lstStyle/>
                    <a:p>
                      <a:pPr rtl="1"/>
                      <a:endParaRPr lang="ar-SA"/>
                    </a:p>
                  </a:txBody>
                  <a:tcPr/>
                </a:tc>
                <a:tc vMerge="1">
                  <a:txBody>
                    <a:bodyPr/>
                    <a:lstStyle/>
                    <a:p>
                      <a:pPr rtl="1"/>
                      <a:endParaRPr lang="ar-SA" dirty="0">
                        <a:latin typeface="Traditional Arabic" panose="02020603050405020304" pitchFamily="18" charset="-78"/>
                        <a:cs typeface="Traditional Arabic" panose="02020603050405020304" pitchFamily="18" charset="-78"/>
                      </a:endParaRPr>
                    </a:p>
                  </a:txBody>
                  <a:tcPr/>
                </a:tc>
              </a:tr>
              <a:tr h="337027">
                <a:tc gridSpan="2">
                  <a:txBody>
                    <a:bodyPr/>
                    <a:lstStyle/>
                    <a:p>
                      <a:pPr rtl="1"/>
                      <a:r>
                        <a:rPr lang="ar-SA" dirty="0" smtClean="0">
                          <a:latin typeface="Traditional Arabic" panose="02020603050405020304" pitchFamily="18" charset="-78"/>
                          <a:cs typeface="Traditional Arabic" panose="02020603050405020304" pitchFamily="18" charset="-78"/>
                        </a:rPr>
                        <a:t>قراءة آية</a:t>
                      </a:r>
                      <a:endParaRPr lang="ar-SA" dirty="0">
                        <a:latin typeface="Traditional Arabic" panose="02020603050405020304" pitchFamily="18" charset="-78"/>
                        <a:cs typeface="Traditional Arabic" panose="02020603050405020304" pitchFamily="18" charset="-78"/>
                      </a:endParaRPr>
                    </a:p>
                  </a:txBody>
                  <a:tcPr/>
                </a:tc>
                <a:tc hMerge="1">
                  <a:txBody>
                    <a:bodyPr/>
                    <a:lstStyle/>
                    <a:p>
                      <a:pPr rtl="1"/>
                      <a:endParaRPr lang="ar-SA"/>
                    </a:p>
                  </a:txBody>
                  <a:tcPr/>
                </a:tc>
                <a:tc vMerge="1">
                  <a:txBody>
                    <a:bodyPr/>
                    <a:lstStyle/>
                    <a:p>
                      <a:pPr rtl="1"/>
                      <a:endParaRPr lang="ar-SA" dirty="0">
                        <a:latin typeface="Traditional Arabic" panose="02020603050405020304" pitchFamily="18" charset="-78"/>
                        <a:cs typeface="Traditional Arabic" panose="02020603050405020304" pitchFamily="18" charset="-78"/>
                      </a:endParaRPr>
                    </a:p>
                  </a:txBody>
                  <a:tcPr/>
                </a:tc>
              </a:tr>
              <a:tr h="1329642">
                <a:tc gridSpan="2">
                  <a:txBody>
                    <a:bodyPr/>
                    <a:lstStyle/>
                    <a:p>
                      <a:pPr rtl="1"/>
                      <a:r>
                        <a:rPr lang="ar-SA" dirty="0" smtClean="0">
                          <a:latin typeface="Traditional Arabic" panose="02020603050405020304" pitchFamily="18" charset="-78"/>
                          <a:cs typeface="Traditional Arabic" panose="02020603050405020304" pitchFamily="18" charset="-78"/>
                        </a:rPr>
                        <a:t>يأتي بالشهادتين</a:t>
                      </a:r>
                      <a:endParaRPr lang="ar-SA" dirty="0">
                        <a:latin typeface="Traditional Arabic" panose="02020603050405020304" pitchFamily="18" charset="-78"/>
                        <a:cs typeface="Traditional Arabic" panose="02020603050405020304" pitchFamily="18" charset="-78"/>
                      </a:endParaRPr>
                    </a:p>
                  </a:txBody>
                  <a:tcPr/>
                </a:tc>
                <a:tc hMerge="1">
                  <a:txBody>
                    <a:bodyPr/>
                    <a:lstStyle/>
                    <a:p>
                      <a:pPr rtl="1"/>
                      <a:endParaRPr lang="ar-SA"/>
                    </a:p>
                  </a:txBody>
                  <a:tcPr/>
                </a:tc>
                <a:tc>
                  <a:txBody>
                    <a:bodyPr/>
                    <a:lstStyle/>
                    <a:p>
                      <a:pPr rtl="1"/>
                      <a:r>
                        <a:rPr lang="ar-SA" dirty="0" smtClean="0">
                          <a:latin typeface="Traditional Arabic" panose="02020603050405020304" pitchFamily="18" charset="-78"/>
                          <a:cs typeface="Traditional Arabic" panose="02020603050405020304" pitchFamily="18" charset="-78"/>
                        </a:rPr>
                        <a:t> </a:t>
                      </a:r>
                      <a:endParaRPr lang="ar-SA" dirty="0">
                        <a:latin typeface="Traditional Arabic" panose="02020603050405020304" pitchFamily="18" charset="-78"/>
                        <a:cs typeface="Traditional Arabic" panose="02020603050405020304" pitchFamily="18" charset="-78"/>
                      </a:endParaRPr>
                    </a:p>
                  </a:txBody>
                  <a:tcPr/>
                </a:tc>
              </a:tr>
              <a:tr h="1080334">
                <a:tc gridSpan="2">
                  <a:txBody>
                    <a:bodyPr/>
                    <a:lstStyle/>
                    <a:p>
                      <a:pPr rtl="1"/>
                      <a:r>
                        <a:rPr lang="ar-SA" dirty="0" smtClean="0">
                          <a:latin typeface="Traditional Arabic" panose="02020603050405020304" pitchFamily="18" charset="-78"/>
                          <a:cs typeface="Traditional Arabic" panose="02020603050405020304" pitchFamily="18" charset="-78"/>
                        </a:rPr>
                        <a:t>الوصية</a:t>
                      </a:r>
                      <a:r>
                        <a:rPr lang="ar-SA" baseline="0" dirty="0" smtClean="0">
                          <a:latin typeface="Traditional Arabic" panose="02020603050405020304" pitchFamily="18" charset="-78"/>
                          <a:cs typeface="Traditional Arabic" panose="02020603050405020304" pitchFamily="18" charset="-78"/>
                        </a:rPr>
                        <a:t> بتقوى الله </a:t>
                      </a:r>
                      <a:r>
                        <a:rPr lang="ar-SA" baseline="0" dirty="0" smtClean="0">
                          <a:latin typeface="Traditional Arabic" panose="02020603050405020304" pitchFamily="18" charset="-78"/>
                          <a:cs typeface="Traditional Arabic" panose="02020603050405020304" pitchFamily="18" charset="-78"/>
                        </a:rPr>
                        <a:t> </a:t>
                      </a:r>
                      <a:endParaRPr lang="ar-SA" dirty="0">
                        <a:latin typeface="Traditional Arabic" panose="02020603050405020304" pitchFamily="18" charset="-78"/>
                        <a:cs typeface="Traditional Arabic" panose="02020603050405020304" pitchFamily="18" charset="-78"/>
                      </a:endParaRPr>
                    </a:p>
                  </a:txBody>
                  <a:tcPr/>
                </a:tc>
                <a:tc hMerge="1">
                  <a:txBody>
                    <a:bodyPr/>
                    <a:lstStyle/>
                    <a:p>
                      <a:pPr rtl="1"/>
                      <a:endParaRPr lang="ar-SA"/>
                    </a:p>
                  </a:txBody>
                  <a:tcPr/>
                </a:tc>
                <a:tc>
                  <a:txBody>
                    <a:bodyPr/>
                    <a:lstStyle/>
                    <a:p>
                      <a:pPr rtl="1"/>
                      <a:r>
                        <a:rPr lang="ar-SA" dirty="0" smtClean="0">
                          <a:latin typeface="Traditional Arabic" panose="02020603050405020304" pitchFamily="18" charset="-78"/>
                          <a:cs typeface="Traditional Arabic" panose="02020603050405020304" pitchFamily="18" charset="-78"/>
                        </a:rPr>
                        <a:t>الوصية بتقوى الله فإن أتى بمعنى التقوى دون لفظها بأن قال: يا أيها الناس افعلوا أوامر الله، واتركوا نواهي الله فيصح، أو قال: يا أيها الناس أطيعوا الله، وأقيموا أوامره، واتركوا نواهيه فيجزئ.</a:t>
                      </a:r>
                    </a:p>
                    <a:p>
                      <a:pPr rtl="1"/>
                      <a:endParaRPr lang="ar-SA" dirty="0">
                        <a:latin typeface="Traditional Arabic" panose="02020603050405020304" pitchFamily="18" charset="-78"/>
                        <a:cs typeface="Traditional Arabic" panose="02020603050405020304" pitchFamily="18" charset="-78"/>
                      </a:endParaRPr>
                    </a:p>
                  </a:txBody>
                  <a:tcPr/>
                </a:tc>
              </a:tr>
              <a:tr h="415513">
                <a:tc gridSpan="2">
                  <a:txBody>
                    <a:bodyPr/>
                    <a:lstStyle/>
                    <a:p>
                      <a:pPr rtl="1"/>
                      <a:r>
                        <a:rPr lang="ar-SA" dirty="0" smtClean="0">
                          <a:latin typeface="Traditional Arabic" panose="02020603050405020304" pitchFamily="18" charset="-78"/>
                          <a:cs typeface="Traditional Arabic" panose="02020603050405020304" pitchFamily="18" charset="-78"/>
                        </a:rPr>
                        <a:t>حضور العدد المشترط لصحة</a:t>
                      </a:r>
                      <a:r>
                        <a:rPr lang="ar-SA" baseline="0" dirty="0" smtClean="0">
                          <a:latin typeface="Traditional Arabic" panose="02020603050405020304" pitchFamily="18" charset="-78"/>
                          <a:cs typeface="Traditional Arabic" panose="02020603050405020304" pitchFamily="18" charset="-78"/>
                        </a:rPr>
                        <a:t> صلاة الجمعة</a:t>
                      </a:r>
                      <a:endParaRPr lang="ar-SA" dirty="0">
                        <a:latin typeface="Traditional Arabic" panose="02020603050405020304" pitchFamily="18" charset="-78"/>
                        <a:cs typeface="Traditional Arabic" panose="02020603050405020304" pitchFamily="18" charset="-78"/>
                      </a:endParaRPr>
                    </a:p>
                  </a:txBody>
                  <a:tcPr/>
                </a:tc>
                <a:tc hMerge="1">
                  <a:txBody>
                    <a:bodyPr/>
                    <a:lstStyle/>
                    <a:p>
                      <a:pPr rtl="1"/>
                      <a:endParaRPr lang="ar-SA"/>
                    </a:p>
                  </a:txBody>
                  <a:tcPr/>
                </a:tc>
                <a:tc>
                  <a:txBody>
                    <a:bodyPr/>
                    <a:lstStyle/>
                    <a:p>
                      <a:pPr rtl="1"/>
                      <a:endParaRPr lang="ar-SA" dirty="0">
                        <a:latin typeface="Traditional Arabic" panose="02020603050405020304" pitchFamily="18" charset="-78"/>
                        <a:cs typeface="Traditional Arabic" panose="02020603050405020304" pitchFamily="18" charset="-78"/>
                      </a:endParaRPr>
                    </a:p>
                  </a:txBody>
                  <a:tcPr/>
                </a:tc>
              </a:tr>
            </a:tbl>
          </a:graphicData>
        </a:graphic>
      </p:graphicFrame>
    </p:spTree>
    <p:extLst>
      <p:ext uri="{BB962C8B-B14F-4D97-AF65-F5344CB8AC3E}">
        <p14:creationId xmlns:p14="http://schemas.microsoft.com/office/powerpoint/2010/main" val="42220191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lgn="ctr" fontAlgn="t"/>
            <a:r>
              <a:rPr lang="ar-SA" dirty="0">
                <a:latin typeface="Traditional Arabic" panose="02020603050405020304" pitchFamily="18" charset="-78"/>
                <a:cs typeface="Traditional Arabic" panose="02020603050405020304" pitchFamily="18" charset="-78"/>
              </a:rPr>
              <a:t>ويشترط لهما أيضا الوقت،</a:t>
            </a:r>
          </a:p>
          <a:p>
            <a:pPr algn="ctr" fontAlgn="t"/>
            <a:r>
              <a:rPr lang="ar-SA" dirty="0">
                <a:latin typeface="Traditional Arabic" panose="02020603050405020304" pitchFamily="18" charset="-78"/>
                <a:cs typeface="Traditional Arabic" panose="02020603050405020304" pitchFamily="18" charset="-78"/>
              </a:rPr>
              <a:t>وأن يكون الخطيب يصلح إماما فيها</a:t>
            </a:r>
          </a:p>
          <a:p>
            <a:pPr algn="ctr" fontAlgn="t"/>
            <a:r>
              <a:rPr lang="ar-SA" dirty="0">
                <a:latin typeface="Traditional Arabic" panose="02020603050405020304" pitchFamily="18" charset="-78"/>
                <a:cs typeface="Traditional Arabic" panose="02020603050405020304" pitchFamily="18" charset="-78"/>
              </a:rPr>
              <a:t>والجهر بهما بحيث يسمع العدد المعتبر حيث لا مانع</a:t>
            </a:r>
          </a:p>
          <a:p>
            <a:pPr algn="ctr" fontAlgn="t"/>
            <a:r>
              <a:rPr lang="ar-SA" dirty="0">
                <a:latin typeface="Traditional Arabic" panose="02020603050405020304" pitchFamily="18" charset="-78"/>
                <a:cs typeface="Traditional Arabic" panose="02020603050405020304" pitchFamily="18" charset="-78"/>
              </a:rPr>
              <a:t>والنية  </a:t>
            </a:r>
          </a:p>
          <a:p>
            <a:pPr algn="ctr" fontAlgn="t"/>
            <a:r>
              <a:rPr lang="ar-SA" dirty="0">
                <a:latin typeface="Traditional Arabic" panose="02020603050405020304" pitchFamily="18" charset="-78"/>
                <a:cs typeface="Traditional Arabic" panose="02020603050405020304" pitchFamily="18" charset="-78"/>
              </a:rPr>
              <a:t>والاستيطان للقدر الواجب منهما</a:t>
            </a:r>
          </a:p>
          <a:p>
            <a:pPr algn="ctr" fontAlgn="t"/>
            <a:r>
              <a:rPr lang="ar-SA" dirty="0">
                <a:latin typeface="Traditional Arabic" panose="02020603050405020304" pitchFamily="18" charset="-78"/>
                <a:cs typeface="Traditional Arabic" panose="02020603050405020304" pitchFamily="18" charset="-78"/>
              </a:rPr>
              <a:t>والموالاة بينهما وبين الصلاة.</a:t>
            </a:r>
          </a:p>
          <a:p>
            <a:endParaRPr lang="ar-SA" dirty="0"/>
          </a:p>
        </p:txBody>
      </p:sp>
    </p:spTree>
    <p:extLst>
      <p:ext uri="{BB962C8B-B14F-4D97-AF65-F5344CB8AC3E}">
        <p14:creationId xmlns:p14="http://schemas.microsoft.com/office/powerpoint/2010/main" val="3588379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lgn="ctr"/>
            <a:r>
              <a:rPr lang="ar-SA" dirty="0" smtClean="0">
                <a:latin typeface="Traditional Arabic" panose="02020603050405020304" pitchFamily="18" charset="-78"/>
                <a:cs typeface="Traditional Arabic" panose="02020603050405020304" pitchFamily="18" charset="-78"/>
              </a:rPr>
              <a:t>هل يشترط أن تكون الخطبتان باللغة العربية أم لا؟</a:t>
            </a:r>
          </a:p>
          <a:p>
            <a:pPr algn="ctr"/>
            <a:r>
              <a:rPr lang="ar-SA" dirty="0" smtClean="0">
                <a:latin typeface="Traditional Arabic" panose="02020603050405020304" pitchFamily="18" charset="-78"/>
                <a:cs typeface="Traditional Arabic" panose="02020603050405020304" pitchFamily="18" charset="-78"/>
              </a:rPr>
              <a:t>والجواب: إن كان يخطب في عرب، فلا بد أن تكون بالعربية، وإن كان يخطب في غير عرب، فقال بعض العلماء: لا بد أن يخطب أولاً بالعربية، ثم يخطب بلغة القوم الذين عنده.</a:t>
            </a:r>
          </a:p>
          <a:p>
            <a:pPr algn="ctr"/>
            <a:r>
              <a:rPr lang="ar-SA" dirty="0" smtClean="0">
                <a:latin typeface="Traditional Arabic" panose="02020603050405020304" pitchFamily="18" charset="-78"/>
                <a:cs typeface="Traditional Arabic" panose="02020603050405020304" pitchFamily="18" charset="-78"/>
              </a:rPr>
              <a:t>وقال آخرون: لا يشترط أن يخطب بالعربية، بل يجب أن يخطب بلغة القوم الذين يخطب فيهم، وهذا هو الصحيح؛ لقوله تعالى: {وَمَا أَرْسَلْنَا مِنْ رَسُولٍ إِلاَّ بِلِسَانِ قَوْمِهِ لِيُبَيِّنَ لَهُمْ} [إبراهيم: 4]. ولا يمكن أن ينصرف الناس عن موعظة، وهم لا يعرفون ماذا قال الخطيب؟ والخطبتان ليستا مما يتعبد بألفاظهما حتى نقول: لا بد أن تكونا باللغة العربية، لكن إذا مرَّ بالآية فلا بد أن تكون بالعربية؛ لأن القرآن لا يجوز أن يغير عن اللغة العربية.</a:t>
            </a:r>
          </a:p>
          <a:p>
            <a:endParaRPr lang="ar-SA" dirty="0"/>
          </a:p>
        </p:txBody>
      </p:sp>
    </p:spTree>
    <p:extLst>
      <p:ext uri="{BB962C8B-B14F-4D97-AF65-F5344CB8AC3E}">
        <p14:creationId xmlns:p14="http://schemas.microsoft.com/office/powerpoint/2010/main" val="830645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669925"/>
            <a:ext cx="10515600" cy="1325563"/>
          </a:xfrm>
        </p:spPr>
        <p:txBody>
          <a:bodyPr>
            <a:normAutofit fontScale="90000"/>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ويعتمد على سيف أو قوس أو عصا</a:t>
            </a:r>
            <a:br>
              <a:rPr lang="ar-SA" dirty="0" smtClean="0">
                <a:solidFill>
                  <a:srgbClr val="FF0000"/>
                </a:solidFill>
                <a:latin typeface="Traditional Arabic" panose="02020603050405020304" pitchFamily="18" charset="-78"/>
                <a:cs typeface="Traditional Arabic" panose="02020603050405020304" pitchFamily="18" charset="-78"/>
              </a:rPr>
            </a:br>
            <a:r>
              <a:rPr lang="ar-SA" dirty="0" smtClean="0">
                <a:solidFill>
                  <a:srgbClr val="00B050"/>
                </a:solidFill>
                <a:latin typeface="Traditional Arabic" panose="02020603050405020304" pitchFamily="18" charset="-78"/>
                <a:cs typeface="Traditional Arabic" panose="02020603050405020304" pitchFamily="18" charset="-78"/>
              </a:rPr>
              <a:t>عبارة الروض (ويعتمد على سيف، أو قوس، أو عصا) لفعله - صَلَّى اللَّهُ عَلَيْهِ وَسَلَّمَ -، رواه أبو داود عن الحكم بن حزن وفيه إشارة إلى أن هذا الدين فتح به</a:t>
            </a:r>
            <a:r>
              <a:rPr lang="ar-SA" dirty="0" smtClean="0">
                <a:solidFill>
                  <a:srgbClr val="FF0000"/>
                </a:solidFill>
                <a:latin typeface="Traditional Arabic" panose="02020603050405020304" pitchFamily="18" charset="-78"/>
                <a:cs typeface="Traditional Arabic" panose="02020603050405020304" pitchFamily="18" charset="-78"/>
              </a:rPr>
              <a:t>،</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a:xfrm>
            <a:off x="838200" y="2625725"/>
            <a:ext cx="10515600" cy="4351338"/>
          </a:xfrm>
        </p:spPr>
        <p:txBody>
          <a:bodyPr/>
          <a:lstStyle/>
          <a:p>
            <a:pPr algn="just"/>
            <a:r>
              <a:rPr lang="ar-SA" dirty="0" smtClean="0">
                <a:latin typeface="Traditional Arabic" panose="02020603050405020304" pitchFamily="18" charset="-78"/>
                <a:cs typeface="Traditional Arabic" panose="02020603050405020304" pitchFamily="18" charset="-78"/>
              </a:rPr>
              <a:t>واستدلوا بحديث يروى عن النبي صلّى الله عليه وسلّم في صحته </a:t>
            </a:r>
            <a:r>
              <a:rPr lang="ar-SA" dirty="0" smtClean="0">
                <a:latin typeface="Traditional Arabic" panose="02020603050405020304" pitchFamily="18" charset="-78"/>
                <a:cs typeface="Traditional Arabic" panose="02020603050405020304" pitchFamily="18" charset="-78"/>
              </a:rPr>
              <a:t>نظر، </a:t>
            </a:r>
            <a:r>
              <a:rPr lang="ar-SA" dirty="0" smtClean="0">
                <a:latin typeface="Traditional Arabic" panose="02020603050405020304" pitchFamily="18" charset="-78"/>
                <a:cs typeface="Traditional Arabic" panose="02020603050405020304" pitchFamily="18" charset="-78"/>
              </a:rPr>
              <a:t>وعلى تقدير صحته قال ابن القيم: إنه لم يحفظ عن النبي صلّى الله عليه وسلّم بعد اتخاذه المنبر أنه اعتمد على شيء.</a:t>
            </a:r>
          </a:p>
          <a:p>
            <a:pPr algn="just"/>
            <a:r>
              <a:rPr lang="ar-SA" dirty="0" smtClean="0">
                <a:latin typeface="Traditional Arabic" panose="02020603050405020304" pitchFamily="18" charset="-78"/>
                <a:cs typeface="Traditional Arabic" panose="02020603050405020304" pitchFamily="18" charset="-78"/>
              </a:rPr>
              <a:t>ووجه ذلك: أن الاعتماد إنما يكون عند الحاجة، فإن احتاج الخطيب إلى اعتماد، مثل أن يكون ضعيفاً يحتاج إلى أن يعتمد على عصا فهذا سنة؛ لأن ذلك يعينه على القيام الذي هو سنة، وما أعان على سنة فهو سنة، أما إذا لم يكن هناك حاجة، فلا حاجة إلى حمل العصا.</a:t>
            </a:r>
          </a:p>
          <a:p>
            <a:pPr algn="just"/>
            <a:r>
              <a:rPr lang="ar-SA" dirty="0" smtClean="0">
                <a:latin typeface="Traditional Arabic" panose="02020603050405020304" pitchFamily="18" charset="-78"/>
                <a:cs typeface="Traditional Arabic" panose="02020603050405020304" pitchFamily="18" charset="-78"/>
              </a:rPr>
              <a:t>ثم إن تعليلهم بأنه إشارة إلى أن هذا الدين قام بالسيف فيه نظر </a:t>
            </a:r>
            <a:r>
              <a:rPr lang="ar-SA" dirty="0" smtClean="0">
                <a:latin typeface="Traditional Arabic" panose="02020603050405020304" pitchFamily="18" charset="-78"/>
                <a:cs typeface="Traditional Arabic" panose="02020603050405020304" pitchFamily="18" charset="-78"/>
              </a:rPr>
              <a:t>أيضاً بل </a:t>
            </a:r>
            <a:r>
              <a:rPr lang="ar-SA" dirty="0" smtClean="0">
                <a:latin typeface="Traditional Arabic" panose="02020603050405020304" pitchFamily="18" charset="-78"/>
                <a:cs typeface="Traditional Arabic" panose="02020603050405020304" pitchFamily="18" charset="-78"/>
              </a:rPr>
              <a:t>إن الإسلام قد انتشر بسبب اقتناع الناس بما جاء بالكتاب والسنة وتطبيق الخلفاء لأربعة لهما خير تطبيق</a:t>
            </a:r>
          </a:p>
        </p:txBody>
      </p:sp>
    </p:spTree>
    <p:extLst>
      <p:ext uri="{BB962C8B-B14F-4D97-AF65-F5344CB8AC3E}">
        <p14:creationId xmlns:p14="http://schemas.microsoft.com/office/powerpoint/2010/main" val="18007361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تعدد الجمع</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a:xfrm>
            <a:off x="838200" y="1690688"/>
            <a:ext cx="10515600" cy="4351338"/>
          </a:xfrm>
        </p:spPr>
        <p:txBody>
          <a:bodyPr>
            <a:normAutofit/>
          </a:bodyPr>
          <a:lstStyle/>
          <a:p>
            <a:pPr marL="0" indent="0" algn="just">
              <a:buNone/>
            </a:pPr>
            <a:r>
              <a:rPr lang="ar-SA" sz="3600" dirty="0" smtClean="0">
                <a:latin typeface="Traditional Arabic" panose="02020603050405020304" pitchFamily="18" charset="-78"/>
                <a:cs typeface="Traditional Arabic" panose="02020603050405020304" pitchFamily="18" charset="-78"/>
              </a:rPr>
              <a:t>قال الشيخ السعدي في المختارات الجلية: وأما مسألة تعدد الجمعة في البلد لغير حاجة فهذا أمر متعلق بولاة الأمر فعلى ولاة الأمر أن </a:t>
            </a:r>
            <a:r>
              <a:rPr lang="ar-SA" sz="3600" dirty="0" err="1" smtClean="0">
                <a:latin typeface="Traditional Arabic" panose="02020603050405020304" pitchFamily="18" charset="-78"/>
                <a:cs typeface="Traditional Arabic" panose="02020603050405020304" pitchFamily="18" charset="-78"/>
              </a:rPr>
              <a:t>يقتصروا</a:t>
            </a:r>
            <a:r>
              <a:rPr lang="ar-SA" sz="3600" dirty="0" smtClean="0">
                <a:latin typeface="Traditional Arabic" panose="02020603050405020304" pitchFamily="18" charset="-78"/>
                <a:cs typeface="Traditional Arabic" panose="02020603050405020304" pitchFamily="18" charset="-78"/>
              </a:rPr>
              <a:t> على ما تحصل به الكفاية وإن أخلوا بهذا فالتعبة عليهم، وأما المصلون فإن صلاتهم صحيحة في أي جمعة كانت سواء كان التعدد لعذر أو لغير عذر وسواء وقعتا معاً أو جهل ذلك أو صلى مع الجمعة المتأخرة فلا إثم عليهم ولا حرج ولا إعادة ومن قال إنه يعيد في مثل ذلك فقد قال قولاً لا دليل عليه وأوجب ما لم يوجبه الله ولا رسوله وأي ذنب للمصلي وقد فعل ما يلزمه ويقدر عليه وهذا القول الذي يؤمر فيه بالإعادة قول مخالف للأصول الشرعية من كل وجه </a:t>
            </a:r>
            <a:endParaRPr lang="ar-SA" sz="36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80217779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يكثر من الدعاء</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normAutofit fontScale="85000" lnSpcReduction="20000"/>
          </a:bodyPr>
          <a:lstStyle/>
          <a:p>
            <a:pPr algn="ctr"/>
            <a:r>
              <a:rPr lang="ar-SA" dirty="0" smtClean="0">
                <a:latin typeface="Traditional Arabic" panose="02020603050405020304" pitchFamily="18" charset="-78"/>
                <a:cs typeface="Traditional Arabic" panose="02020603050405020304" pitchFamily="18" charset="-78"/>
              </a:rPr>
              <a:t>الشيخ ابن باز</a:t>
            </a:r>
          </a:p>
          <a:p>
            <a:pPr algn="ctr"/>
            <a:r>
              <a:rPr lang="ar-SA" dirty="0">
                <a:latin typeface="Traditional Arabic" panose="02020603050405020304" pitchFamily="18" charset="-78"/>
                <a:cs typeface="Traditional Arabic" panose="02020603050405020304" pitchFamily="18" charset="-78"/>
              </a:rPr>
              <a:t>الله جل وعلا جعل في الجمعة ساعة يقبل فيها الدعاء، وهي ساعة قليلة لا </a:t>
            </a:r>
            <a:r>
              <a:rPr lang="ar-SA" dirty="0" err="1">
                <a:latin typeface="Traditional Arabic" panose="02020603050405020304" pitchFamily="18" charset="-78"/>
                <a:cs typeface="Traditional Arabic" panose="02020603050405020304" pitchFamily="18" charset="-78"/>
              </a:rPr>
              <a:t>يوافقها</a:t>
            </a:r>
            <a:r>
              <a:rPr lang="ar-SA" dirty="0">
                <a:latin typeface="Traditional Arabic" panose="02020603050405020304" pitchFamily="18" charset="-78"/>
                <a:cs typeface="Traditional Arabic" panose="02020603050405020304" pitchFamily="18" charset="-78"/>
              </a:rPr>
              <a:t> المسلم وهو قائم يصلي إلا أعطاه الله سؤاله، فهي ساعة عظيمة قليلة، جاء في بعض الروايات عند مسلم أنها حين يجلس الإمام على المنبر يوم الجمعة إلى أن تقضى الصلاة، هكذا جاء في صحيح مسلم من حديث أبي موسى مرفوعاً، وعلّله بعضهم بأنه من كلام أبي بردة بن أبي موسى وليس مرفوعا إلى النبي صلى الله عليه وسلم، والصواب ثبوت رفعه إلى النبي صلى الله عليه وسلم، وجاء أيضاً من حديث جابر بن عبد الله وعبد الله بن سلام أنها ما بين صلاة العصر إلى غروب الشمس، وجاء في بعض الأحاديث أنها آخر ساعة من يوم الجمعة، وكلها صحيحة لا تنافي بينها، فأحراها وأرجاها ما بين الجلوس على المنبر إلى أن تقضى الصلاة، وما بعد صلاة العصر إلى غروب الشمس، هذه الأوقات هي </a:t>
            </a:r>
            <a:r>
              <a:rPr lang="ar-SA" dirty="0" err="1">
                <a:latin typeface="Traditional Arabic" panose="02020603050405020304" pitchFamily="18" charset="-78"/>
                <a:cs typeface="Traditional Arabic" panose="02020603050405020304" pitchFamily="18" charset="-78"/>
              </a:rPr>
              <a:t>الأرجى</a:t>
            </a:r>
            <a:r>
              <a:rPr lang="ar-SA" dirty="0">
                <a:latin typeface="Traditional Arabic" panose="02020603050405020304" pitchFamily="18" charset="-78"/>
                <a:cs typeface="Traditional Arabic" panose="02020603050405020304" pitchFamily="18" charset="-78"/>
              </a:rPr>
              <a:t> لساعة الإجابة، وبقية الأوقات في يوم الجمعة كلها ترجى فيها إجابة الدعاء، لكن أرجاها ما بين جلوس الإمام على المنبر إلى أن تقضي الصلاة وما بين صلاة العصر إلى غروب الشمس كما تقدم، وبقية ساعات الجمعة ترجى فيها هذه الإجابة لعموم بعض الأحاديث الواردة في ذلك.</a:t>
            </a:r>
          </a:p>
          <a:p>
            <a:pPr algn="ctr"/>
            <a:endParaRPr lang="ar-SA" dirty="0">
              <a:latin typeface="Traditional Arabic" panose="02020603050405020304" pitchFamily="18" charset="-78"/>
              <a:cs typeface="Traditional Arabic" panose="02020603050405020304" pitchFamily="18" charset="-78"/>
            </a:endParaRPr>
          </a:p>
          <a:p>
            <a:pPr algn="ctr"/>
            <a:r>
              <a:rPr lang="ar-SA" dirty="0">
                <a:latin typeface="Traditional Arabic" panose="02020603050405020304" pitchFamily="18" charset="-78"/>
                <a:cs typeface="Traditional Arabic" panose="02020603050405020304" pitchFamily="18" charset="-78"/>
              </a:rPr>
              <a:t>فينبغي الإكثار في يوم الجمعة من الدعاء رجاء أن يصادف هذه الساعة المباركة، ولكن ينبغي أن تحظى الأوقات الثلاثة المذكورة آنفا بمزيد من العناية؛ لأن الرسول صلى الله عليه وسلم قد نص على أنها ساعة الإجابة، والله ولي التوفيق.</a:t>
            </a:r>
          </a:p>
          <a:p>
            <a:pPr algn="ctr"/>
            <a:r>
              <a:rPr lang="ar-SA" dirty="0" smtClean="0">
                <a:latin typeface="Traditional Arabic" panose="02020603050405020304" pitchFamily="18" charset="-78"/>
                <a:cs typeface="Traditional Arabic" panose="02020603050405020304" pitchFamily="18" charset="-78"/>
              </a:rPr>
              <a:t>وللاستزادة يرجع لموقع الإسلام سؤال وجواب</a:t>
            </a:r>
            <a:endParaRPr lang="ar-SA"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1132876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ولا يتخطى رقاب الناس إلا أن يكون إماماً أو إلى فرجة</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normAutofit/>
          </a:bodyPr>
          <a:lstStyle/>
          <a:p>
            <a:pPr algn="just"/>
            <a:r>
              <a:rPr lang="ar-SA" sz="3600" dirty="0" smtClean="0">
                <a:latin typeface="Traditional Arabic" panose="02020603050405020304" pitchFamily="18" charset="-78"/>
                <a:cs typeface="Traditional Arabic" panose="02020603050405020304" pitchFamily="18" charset="-78"/>
              </a:rPr>
              <a:t>يقول الشيخ ابن عثيمين: أنه </a:t>
            </a:r>
            <a:r>
              <a:rPr lang="ar-SA" sz="3600" dirty="0" smtClean="0">
                <a:latin typeface="Traditional Arabic" panose="02020603050405020304" pitchFamily="18" charset="-78"/>
                <a:cs typeface="Traditional Arabic" panose="02020603050405020304" pitchFamily="18" charset="-78"/>
              </a:rPr>
              <a:t>لا يتخطى حتى ولو إلى فرجة؛ لأن العلة وهي الأذية موجودة، وكونهم لا يتقدمون إليها قد يكون هناك سبب من الأسباب، مثل: أن تكون الفرجة في أول الأمر ليست واسعة، ثم مع التزحزح اتسعت، فحينئذٍ لا يكون منهم تفريط، فالأولى الأخذ بالعموم وهو ألا يتخطى إلى الفرجة لكن لو تخطى برفق واستأذن ممن يتخطاه إلى هذه الفرجة فأرجو أن لا يكون في ذلك بأس. الشرح الممتع</a:t>
            </a:r>
            <a:endParaRPr lang="ar-SA" sz="36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7045680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إلا من قدم صاحباً له فجلس في موضع يحفظه له</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lstStyle/>
          <a:p>
            <a:r>
              <a:rPr lang="ar-SA" dirty="0" smtClean="0">
                <a:latin typeface="Traditional Arabic" panose="02020603050405020304" pitchFamily="18" charset="-78"/>
                <a:cs typeface="Traditional Arabic" panose="02020603050405020304" pitchFamily="18" charset="-78"/>
              </a:rPr>
              <a:t>وظاهر كلام المؤلف أن هذا العمل جائز، أي يجوز لشخص أن ينيب غيره ليجلس في مكان فاضل، ويبقى هذا المنيب حتى يفرغ من حاجاته، ثم يتقدم إلى المسجد.</a:t>
            </a:r>
          </a:p>
          <a:p>
            <a:r>
              <a:rPr lang="ar-SA" dirty="0" smtClean="0">
                <a:latin typeface="Traditional Arabic" panose="02020603050405020304" pitchFamily="18" charset="-78"/>
                <a:cs typeface="Traditional Arabic" panose="02020603050405020304" pitchFamily="18" charset="-78"/>
              </a:rPr>
              <a:t>وفي هذا نظر لما يلي:</a:t>
            </a:r>
          </a:p>
          <a:p>
            <a:r>
              <a:rPr lang="ar-SA" dirty="0" smtClean="0">
                <a:latin typeface="Traditional Arabic" panose="02020603050405020304" pitchFamily="18" charset="-78"/>
                <a:cs typeface="Traditional Arabic" panose="02020603050405020304" pitchFamily="18" charset="-78"/>
              </a:rPr>
              <a:t>أولاً: أن هذا النائب لم يتقدم لنفسه، وربما يراه أحد فيظنه عمل عملاً صالحاً، وليس كذلك.</a:t>
            </a:r>
          </a:p>
          <a:p>
            <a:r>
              <a:rPr lang="ar-SA" dirty="0" smtClean="0">
                <a:latin typeface="Traditional Arabic" panose="02020603050405020304" pitchFamily="18" charset="-78"/>
                <a:cs typeface="Traditional Arabic" panose="02020603050405020304" pitchFamily="18" charset="-78"/>
              </a:rPr>
              <a:t>ثانياً: أن في هذا تحايلاً على حجز الأماكن الفاضلة لمن لم يتقدم، والأماكن الفاضلة أحق الناس بها من سبق إليها.</a:t>
            </a:r>
          </a:p>
          <a:p>
            <a:r>
              <a:rPr lang="ar-SA" dirty="0" smtClean="0">
                <a:latin typeface="Traditional Arabic" panose="02020603050405020304" pitchFamily="18" charset="-78"/>
                <a:cs typeface="Traditional Arabic" panose="02020603050405020304" pitchFamily="18" charset="-78"/>
              </a:rPr>
              <a:t>وظاهر كلام المؤلف أنه يحرم أن يقيم غيره، ولو كان صغيراً.</a:t>
            </a:r>
          </a:p>
          <a:p>
            <a:endParaRPr lang="ar-SA" dirty="0"/>
          </a:p>
        </p:txBody>
      </p:sp>
    </p:spTree>
    <p:extLst>
      <p:ext uri="{BB962C8B-B14F-4D97-AF65-F5344CB8AC3E}">
        <p14:creationId xmlns:p14="http://schemas.microsoft.com/office/powerpoint/2010/main" val="4260746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365125"/>
            <a:ext cx="10515600" cy="765175"/>
          </a:xfrm>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على من تجب صلاة الجمعة</a:t>
            </a:r>
            <a:endParaRPr lang="ar-SA" dirty="0">
              <a:solidFill>
                <a:srgbClr val="FF0000"/>
              </a:solidFill>
              <a:latin typeface="Traditional Arabic" panose="02020603050405020304" pitchFamily="18" charset="-78"/>
              <a:cs typeface="Traditional Arabic" panose="02020603050405020304" pitchFamily="18" charset="-78"/>
            </a:endParaRPr>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1616229140"/>
              </p:ext>
            </p:extLst>
          </p:nvPr>
        </p:nvGraphicFramePr>
        <p:xfrm>
          <a:off x="736600" y="1371600"/>
          <a:ext cx="10515600" cy="4856480"/>
        </p:xfrm>
        <a:graphic>
          <a:graphicData uri="http://schemas.openxmlformats.org/drawingml/2006/table">
            <a:tbl>
              <a:tblPr rtl="1" firstRow="1" bandRow="1">
                <a:tableStyleId>{5940675A-B579-460E-94D1-54222C63F5DA}</a:tableStyleId>
              </a:tblPr>
              <a:tblGrid>
                <a:gridCol w="3644900"/>
                <a:gridCol w="6870700"/>
              </a:tblGrid>
              <a:tr h="370840">
                <a:tc>
                  <a:txBody>
                    <a:bodyPr/>
                    <a:lstStyle/>
                    <a:p>
                      <a:pPr rtl="1"/>
                      <a:r>
                        <a:rPr lang="ar-SA" sz="2000" dirty="0" smtClean="0">
                          <a:latin typeface="Traditional Arabic" panose="02020603050405020304" pitchFamily="18" charset="-78"/>
                          <a:cs typeface="Traditional Arabic" panose="02020603050405020304" pitchFamily="18" charset="-78"/>
                        </a:rPr>
                        <a:t>ذكر</a:t>
                      </a:r>
                      <a:endParaRPr lang="ar-SA" sz="2000" dirty="0">
                        <a:latin typeface="Traditional Arabic" panose="02020603050405020304" pitchFamily="18" charset="-78"/>
                        <a:cs typeface="Traditional Arabic" panose="02020603050405020304" pitchFamily="18" charset="-78"/>
                      </a:endParaRPr>
                    </a:p>
                  </a:txBody>
                  <a:tcPr/>
                </a:tc>
                <a:tc>
                  <a:txBody>
                    <a:bodyPr/>
                    <a:lstStyle/>
                    <a:p>
                      <a:pPr rtl="1"/>
                      <a:endParaRPr lang="ar-SA" sz="2000">
                        <a:latin typeface="Traditional Arabic" panose="02020603050405020304" pitchFamily="18" charset="-78"/>
                        <a:cs typeface="Traditional Arabic" panose="02020603050405020304" pitchFamily="18" charset="-78"/>
                      </a:endParaRPr>
                    </a:p>
                  </a:txBody>
                  <a:tcPr/>
                </a:tc>
              </a:tr>
              <a:tr h="370840">
                <a:tc>
                  <a:txBody>
                    <a:bodyPr/>
                    <a:lstStyle/>
                    <a:p>
                      <a:pPr rtl="1"/>
                      <a:r>
                        <a:rPr lang="ar-SA" sz="2000" dirty="0" smtClean="0">
                          <a:latin typeface="Traditional Arabic" panose="02020603050405020304" pitchFamily="18" charset="-78"/>
                          <a:cs typeface="Traditional Arabic" panose="02020603050405020304" pitchFamily="18" charset="-78"/>
                        </a:rPr>
                        <a:t>حر</a:t>
                      </a:r>
                      <a:endParaRPr lang="ar-SA" sz="2000" dirty="0">
                        <a:latin typeface="Traditional Arabic" panose="02020603050405020304" pitchFamily="18" charset="-78"/>
                        <a:cs typeface="Traditional Arabic" panose="02020603050405020304" pitchFamily="18" charset="-78"/>
                      </a:endParaRPr>
                    </a:p>
                  </a:txBody>
                  <a:tcPr/>
                </a:tc>
                <a:tc>
                  <a:txBody>
                    <a:bodyPr/>
                    <a:lstStyle/>
                    <a:p>
                      <a:pPr rtl="1"/>
                      <a:r>
                        <a:rPr lang="ar-SA" sz="2000" dirty="0" smtClean="0">
                          <a:latin typeface="Traditional Arabic" panose="02020603050405020304" pitchFamily="18" charset="-78"/>
                          <a:cs typeface="Traditional Arabic" panose="02020603050405020304" pitchFamily="18" charset="-78"/>
                        </a:rPr>
                        <a:t>الصحيح في وجوب صلاة الجمعة على العبد أنها تجب</a:t>
                      </a:r>
                      <a:r>
                        <a:rPr lang="ar-SA" sz="2000" baseline="0" dirty="0" smtClean="0">
                          <a:latin typeface="Traditional Arabic" panose="02020603050405020304" pitchFamily="18" charset="-78"/>
                          <a:cs typeface="Traditional Arabic" panose="02020603050405020304" pitchFamily="18" charset="-78"/>
                        </a:rPr>
                        <a:t> عليه إذا أذن له سيده لأنه صار لا عذر له</a:t>
                      </a:r>
                      <a:endParaRPr lang="ar-SA" sz="2000" dirty="0">
                        <a:latin typeface="Traditional Arabic" panose="02020603050405020304" pitchFamily="18" charset="-78"/>
                        <a:cs typeface="Traditional Arabic" panose="02020603050405020304" pitchFamily="18" charset="-78"/>
                      </a:endParaRPr>
                    </a:p>
                  </a:txBody>
                  <a:tcPr/>
                </a:tc>
              </a:tr>
              <a:tr h="370840">
                <a:tc>
                  <a:txBody>
                    <a:bodyPr/>
                    <a:lstStyle/>
                    <a:p>
                      <a:pPr rtl="1"/>
                      <a:r>
                        <a:rPr lang="ar-SA" sz="2000" dirty="0" smtClean="0">
                          <a:latin typeface="Traditional Arabic" panose="02020603050405020304" pitchFamily="18" charset="-78"/>
                          <a:cs typeface="Traditional Arabic" panose="02020603050405020304" pitchFamily="18" charset="-78"/>
                        </a:rPr>
                        <a:t>مكلف</a:t>
                      </a:r>
                      <a:endParaRPr lang="ar-SA" sz="2000" dirty="0">
                        <a:latin typeface="Traditional Arabic" panose="02020603050405020304" pitchFamily="18" charset="-78"/>
                        <a:cs typeface="Traditional Arabic" panose="02020603050405020304" pitchFamily="18" charset="-78"/>
                      </a:endParaRPr>
                    </a:p>
                  </a:txBody>
                  <a:tcPr/>
                </a:tc>
                <a:tc>
                  <a:txBody>
                    <a:bodyPr/>
                    <a:lstStyle/>
                    <a:p>
                      <a:pPr rtl="1"/>
                      <a:endParaRPr lang="ar-SA" sz="2000">
                        <a:latin typeface="Traditional Arabic" panose="02020603050405020304" pitchFamily="18" charset="-78"/>
                        <a:cs typeface="Traditional Arabic" panose="02020603050405020304" pitchFamily="18" charset="-78"/>
                      </a:endParaRPr>
                    </a:p>
                  </a:txBody>
                  <a:tcPr/>
                </a:tc>
              </a:tr>
              <a:tr h="370840">
                <a:tc>
                  <a:txBody>
                    <a:bodyPr/>
                    <a:lstStyle/>
                    <a:p>
                      <a:pPr rtl="1"/>
                      <a:r>
                        <a:rPr lang="ar-SA" sz="2000" dirty="0" smtClean="0">
                          <a:latin typeface="Traditional Arabic" panose="02020603050405020304" pitchFamily="18" charset="-78"/>
                          <a:cs typeface="Traditional Arabic" panose="02020603050405020304" pitchFamily="18" charset="-78"/>
                        </a:rPr>
                        <a:t>مسلم</a:t>
                      </a:r>
                      <a:endParaRPr lang="ar-SA" sz="2000" dirty="0">
                        <a:latin typeface="Traditional Arabic" panose="02020603050405020304" pitchFamily="18" charset="-78"/>
                        <a:cs typeface="Traditional Arabic" panose="02020603050405020304" pitchFamily="18" charset="-78"/>
                      </a:endParaRPr>
                    </a:p>
                  </a:txBody>
                  <a:tcPr/>
                </a:tc>
                <a:tc>
                  <a:txBody>
                    <a:bodyPr/>
                    <a:lstStyle/>
                    <a:p>
                      <a:pPr rtl="1"/>
                      <a:endParaRPr lang="ar-SA" sz="2000">
                        <a:latin typeface="Traditional Arabic" panose="02020603050405020304" pitchFamily="18" charset="-78"/>
                        <a:cs typeface="Traditional Arabic" panose="02020603050405020304" pitchFamily="18" charset="-78"/>
                      </a:endParaRPr>
                    </a:p>
                  </a:txBody>
                  <a:tcPr/>
                </a:tc>
              </a:tr>
              <a:tr h="370840">
                <a:tc>
                  <a:txBody>
                    <a:bodyPr/>
                    <a:lstStyle/>
                    <a:p>
                      <a:pPr rtl="1"/>
                      <a:r>
                        <a:rPr lang="ar-SA" sz="2000" dirty="0" smtClean="0">
                          <a:latin typeface="Traditional Arabic" panose="02020603050405020304" pitchFamily="18" charset="-78"/>
                          <a:cs typeface="Traditional Arabic" panose="02020603050405020304" pitchFamily="18" charset="-78"/>
                        </a:rPr>
                        <a:t>مستوطن ببناء اسمه واحد ولو تفرق</a:t>
                      </a:r>
                      <a:endParaRPr lang="ar-SA" sz="2000" dirty="0">
                        <a:latin typeface="Traditional Arabic" panose="02020603050405020304" pitchFamily="18" charset="-78"/>
                        <a:cs typeface="Traditional Arabic" panose="02020603050405020304" pitchFamily="18" charset="-78"/>
                      </a:endParaRPr>
                    </a:p>
                  </a:txBody>
                  <a:tcPr/>
                </a:tc>
                <a:tc>
                  <a:txBody>
                    <a:bodyPr/>
                    <a:lstStyle/>
                    <a:p>
                      <a:pPr rtl="1"/>
                      <a:r>
                        <a:rPr lang="ar-SA" sz="2000" dirty="0" smtClean="0">
                          <a:latin typeface="Traditional Arabic" panose="02020603050405020304" pitchFamily="18" charset="-78"/>
                          <a:cs typeface="Traditional Arabic" panose="02020603050405020304" pitchFamily="18" charset="-78"/>
                        </a:rPr>
                        <a:t>حكم صلاة الجمعة على أهل</a:t>
                      </a:r>
                      <a:r>
                        <a:rPr lang="ar-SA" sz="2000" baseline="0" dirty="0" smtClean="0">
                          <a:latin typeface="Traditional Arabic" panose="02020603050405020304" pitchFamily="18" charset="-78"/>
                          <a:cs typeface="Traditional Arabic" panose="02020603050405020304" pitchFamily="18" charset="-78"/>
                        </a:rPr>
                        <a:t> الخيام </a:t>
                      </a:r>
                    </a:p>
                    <a:p>
                      <a:pPr rtl="1"/>
                      <a:r>
                        <a:rPr lang="ar-SA" sz="2000" baseline="0" dirty="0" smtClean="0">
                          <a:latin typeface="Traditional Arabic" panose="02020603050405020304" pitchFamily="18" charset="-78"/>
                          <a:cs typeface="Traditional Arabic" panose="02020603050405020304" pitchFamily="18" charset="-78"/>
                        </a:rPr>
                        <a:t>يجب أن تقام على أهل الخيام إن كانوا لا يرتحلون عن مكانهم أبداً لا صيفاً ولا شتاء لأن العلة ليست في نوع السكن بل في حال </a:t>
                      </a:r>
                      <a:r>
                        <a:rPr lang="ar-SA" sz="2000" baseline="0" dirty="0" smtClean="0">
                          <a:latin typeface="Traditional Arabic" panose="02020603050405020304" pitchFamily="18" charset="-78"/>
                          <a:cs typeface="Traditional Arabic" panose="02020603050405020304" pitchFamily="18" charset="-78"/>
                        </a:rPr>
                        <a:t>الإقامة وأما </a:t>
                      </a:r>
                      <a:r>
                        <a:rPr lang="ar-SA" sz="2000" baseline="0" dirty="0" smtClean="0">
                          <a:latin typeface="Traditional Arabic" panose="02020603050405020304" pitchFamily="18" charset="-78"/>
                          <a:cs typeface="Traditional Arabic" panose="02020603050405020304" pitchFamily="18" charset="-78"/>
                        </a:rPr>
                        <a:t>أصحاب الخيم الذين يرتحلون شتاء وصيفاً فلا خلاف بين أهل العلم بأنه ليس لهم أن يصلوا جمعة</a:t>
                      </a:r>
                    </a:p>
                    <a:p>
                      <a:pPr rtl="1"/>
                      <a:r>
                        <a:rPr lang="ar-SA" sz="2000" baseline="0" dirty="0" smtClean="0">
                          <a:latin typeface="Traditional Arabic" panose="02020603050405020304" pitchFamily="18" charset="-78"/>
                          <a:cs typeface="Traditional Arabic" panose="02020603050405020304" pitchFamily="18" charset="-78"/>
                        </a:rPr>
                        <a:t>على المذهب ينقسم الناس إلى (مستوطن / مقيم/ مسافر) والمقيم من نوى الإقامة أكثر من أربعة أيام</a:t>
                      </a:r>
                    </a:p>
                    <a:p>
                      <a:pPr rtl="1"/>
                      <a:r>
                        <a:rPr lang="ar-SA" sz="2000" baseline="0" dirty="0" smtClean="0">
                          <a:latin typeface="Traditional Arabic" panose="02020603050405020304" pitchFamily="18" charset="-78"/>
                          <a:cs typeface="Traditional Arabic" panose="02020603050405020304" pitchFamily="18" charset="-78"/>
                        </a:rPr>
                        <a:t>والصحيح </a:t>
                      </a:r>
                    </a:p>
                    <a:p>
                      <a:pPr rtl="1"/>
                      <a:r>
                        <a:rPr lang="ar-SA" sz="2000" baseline="0" dirty="0" smtClean="0">
                          <a:latin typeface="Traditional Arabic" panose="02020603050405020304" pitchFamily="18" charset="-78"/>
                          <a:cs typeface="Traditional Arabic" panose="02020603050405020304" pitchFamily="18" charset="-78"/>
                        </a:rPr>
                        <a:t>مستوطن تجب عليه الجمعة</a:t>
                      </a:r>
                    </a:p>
                    <a:p>
                      <a:pPr rtl="1"/>
                      <a:r>
                        <a:rPr lang="ar-SA" sz="2000" baseline="0" dirty="0" smtClean="0">
                          <a:latin typeface="Traditional Arabic" panose="02020603050405020304" pitchFamily="18" charset="-78"/>
                          <a:cs typeface="Traditional Arabic" panose="02020603050405020304" pitchFamily="18" charset="-78"/>
                        </a:rPr>
                        <a:t>مسافر تجب تبعاً غيره </a:t>
                      </a:r>
                      <a:endParaRPr lang="ar-SA" sz="2000" dirty="0">
                        <a:latin typeface="Traditional Arabic" panose="02020603050405020304" pitchFamily="18" charset="-78"/>
                        <a:cs typeface="Traditional Arabic" panose="02020603050405020304" pitchFamily="18" charset="-78"/>
                      </a:endParaRPr>
                    </a:p>
                  </a:txBody>
                  <a:tcPr/>
                </a:tc>
              </a:tr>
              <a:tr h="741680">
                <a:tc>
                  <a:txBody>
                    <a:bodyPr/>
                    <a:lstStyle/>
                    <a:p>
                      <a:pPr rtl="1"/>
                      <a:r>
                        <a:rPr lang="ar-SA" sz="2000" dirty="0" smtClean="0">
                          <a:latin typeface="Traditional Arabic" panose="02020603050405020304" pitchFamily="18" charset="-78"/>
                          <a:cs typeface="Traditional Arabic" panose="02020603050405020304" pitchFamily="18" charset="-78"/>
                        </a:rPr>
                        <a:t>ليس</a:t>
                      </a:r>
                      <a:r>
                        <a:rPr lang="ar-SA" sz="2000" baseline="0" dirty="0" smtClean="0">
                          <a:latin typeface="Traditional Arabic" panose="02020603050405020304" pitchFamily="18" charset="-78"/>
                          <a:cs typeface="Traditional Arabic" panose="02020603050405020304" pitchFamily="18" charset="-78"/>
                        </a:rPr>
                        <a:t> بينه وبين المسجد أكثر من فرسخ</a:t>
                      </a:r>
                      <a:endParaRPr lang="ar-SA" sz="2000" dirty="0">
                        <a:latin typeface="Traditional Arabic" panose="02020603050405020304" pitchFamily="18" charset="-78"/>
                        <a:cs typeface="Traditional Arabic" panose="02020603050405020304" pitchFamily="18" charset="-78"/>
                      </a:endParaRPr>
                    </a:p>
                  </a:txBody>
                  <a:tcPr/>
                </a:tc>
                <a:tc>
                  <a:txBody>
                    <a:bodyPr/>
                    <a:lstStyle/>
                    <a:p>
                      <a:pPr rtl="1"/>
                      <a:endParaRPr lang="ar-SA" sz="2000" dirty="0">
                        <a:latin typeface="Traditional Arabic" panose="02020603050405020304" pitchFamily="18" charset="-78"/>
                        <a:cs typeface="Traditional Arabic" panose="02020603050405020304" pitchFamily="18" charset="-78"/>
                      </a:endParaRPr>
                    </a:p>
                  </a:txBody>
                  <a:tcPr/>
                </a:tc>
              </a:tr>
            </a:tbl>
          </a:graphicData>
        </a:graphic>
      </p:graphicFrame>
    </p:spTree>
    <p:extLst>
      <p:ext uri="{BB962C8B-B14F-4D97-AF65-F5344CB8AC3E}">
        <p14:creationId xmlns:p14="http://schemas.microsoft.com/office/powerpoint/2010/main" val="39412105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وحرم رفع مصلى مفروش ما لم تحضر الصلاة، ومن قام من موضعه لعارض لحقه ثم عاد إليه قريباً فهو أحق به</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normAutofit fontScale="62500" lnSpcReduction="20000"/>
          </a:bodyPr>
          <a:lstStyle/>
          <a:p>
            <a:r>
              <a:rPr lang="ar-SA" dirty="0" smtClean="0">
                <a:latin typeface="Traditional Arabic" panose="02020603050405020304" pitchFamily="18" charset="-78"/>
                <a:cs typeface="Traditional Arabic" panose="02020603050405020304" pitchFamily="18" charset="-78"/>
              </a:rPr>
              <a:t>الشرح الممتع</a:t>
            </a:r>
          </a:p>
          <a:p>
            <a:r>
              <a:rPr lang="ar-SA" dirty="0" smtClean="0">
                <a:latin typeface="Traditional Arabic" panose="02020603050405020304" pitchFamily="18" charset="-78"/>
                <a:cs typeface="Traditional Arabic" panose="02020603050405020304" pitchFamily="18" charset="-78"/>
              </a:rPr>
              <a:t>ومقتضى كلام المؤلف أنه يجوز أن يضع المصلى ويحجز المكان؛ لأنه لو كان وضع المصلى وحجز المكان حراماً لوجب رفع المصلى، وإنكار المنكر، فلما جعل المؤلف للمصلى حرمة دل ذلك على أن وضعه جائز، وهذا هو المذهب.</a:t>
            </a:r>
          </a:p>
          <a:p>
            <a:r>
              <a:rPr lang="ar-SA"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ولكن الصحيح في هذه المسألة </a:t>
            </a:r>
            <a:r>
              <a:rPr lang="ar-SA" dirty="0" smtClean="0">
                <a:latin typeface="Traditional Arabic" panose="02020603050405020304" pitchFamily="18" charset="-78"/>
                <a:cs typeface="Traditional Arabic" panose="02020603050405020304" pitchFamily="18" charset="-78"/>
              </a:rPr>
              <a:t>أن الحجز والخروج من المسجد لا يجوز، وأن للإنسان أن يرفع المصلى المفروش؛ لأن القاعدة: (ما كان وضعه بغير حق فرفعه حق)، لكن لو خيفت المفسدة برفعه من عداوة أو بغضاء، أو ما أشبه ذلك، فلا يرفع (لأن درأ المفاسد أولى من جلب المصالح)، وإذا علم الله من نيتك أنه لولا هذا المصلى المفروش لكنت في مكانه، فإن الله قد يثيبك ثواب المتقدمين؛ لأنك إنما تركت هذا المكان المتقدم من أجل العذر.</a:t>
            </a:r>
          </a:p>
          <a:p>
            <a:r>
              <a:rPr lang="ar-SA" dirty="0" smtClean="0">
                <a:latin typeface="Traditional Arabic" panose="02020603050405020304" pitchFamily="18" charset="-78"/>
                <a:cs typeface="Traditional Arabic" panose="02020603050405020304" pitchFamily="18" charset="-78"/>
              </a:rPr>
              <a:t>وقوله: «ما لم تحضر الصلاة» أي: فإن حضرت الصلاة بإقامتها فلنا رفعه؛ لأنه في هذه الحال لا حرمة له، ولأننا لو أبقيناه لكان في الصف فرجة، وهذا خلاف السنة. لكن هل لنا أن نصلي عليه بدون رفع؟</a:t>
            </a:r>
          </a:p>
          <a:p>
            <a:r>
              <a:rPr lang="ar-SA" dirty="0" smtClean="0">
                <a:latin typeface="Traditional Arabic" panose="02020603050405020304" pitchFamily="18" charset="-78"/>
                <a:cs typeface="Traditional Arabic" panose="02020603050405020304" pitchFamily="18" charset="-78"/>
              </a:rPr>
              <a:t>الجواب: ليس لنا أن نصلي عليه بدون رفع؛ لأن هذا مال غيرنا، وليس لنا أن ننتفع بمال غيرنا بدون إذنه، ولكن نرفعه.</a:t>
            </a:r>
          </a:p>
          <a:p>
            <a:r>
              <a:rPr lang="ar-SA" dirty="0" smtClean="0">
                <a:latin typeface="Traditional Arabic" panose="02020603050405020304" pitchFamily="18" charset="-78"/>
                <a:cs typeface="Traditional Arabic" panose="02020603050405020304" pitchFamily="18" charset="-78"/>
              </a:rPr>
              <a:t>مسألة: يستثنى من القول الراجح من تحريم وضع </a:t>
            </a:r>
            <a:r>
              <a:rPr lang="ar-SA" dirty="0" err="1" smtClean="0">
                <a:latin typeface="Traditional Arabic" panose="02020603050405020304" pitchFamily="18" charset="-78"/>
                <a:cs typeface="Traditional Arabic" panose="02020603050405020304" pitchFamily="18" charset="-78"/>
              </a:rPr>
              <a:t>المصلى؛ما</a:t>
            </a:r>
            <a:r>
              <a:rPr lang="ar-SA" dirty="0" smtClean="0">
                <a:latin typeface="Traditional Arabic" panose="02020603050405020304" pitchFamily="18" charset="-78"/>
                <a:cs typeface="Traditional Arabic" panose="02020603050405020304" pitchFamily="18" charset="-78"/>
              </a:rPr>
              <a:t> إذا كان الإنسان في المسجد، فله أن يضع مصلى بالصف الأول، أو أي شيء يدل على الحجز، ثم يذهب في أطراف المسجد لينام، أو لأجل أن يقرأ قرآناً، أو يراجع كتاباً، فهنا له الحق؛ لأنه ما زال في المسجد، لكن إذا اتصلت الصفوف لزمه الرجوع إلى مكانه؛ لئلا يتخطى رقاب الناس.</a:t>
            </a:r>
          </a:p>
          <a:p>
            <a:r>
              <a:rPr lang="ar-SA" dirty="0" smtClean="0">
                <a:latin typeface="Traditional Arabic" panose="02020603050405020304" pitchFamily="18" charset="-78"/>
                <a:cs typeface="Traditional Arabic" panose="02020603050405020304" pitchFamily="18" charset="-78"/>
              </a:rPr>
              <a:t>وكذلك يستثنى أيضاً ما ذكره المؤلف:</a:t>
            </a:r>
          </a:p>
          <a:p>
            <a:endParaRPr lang="ar-SA" dirty="0" smtClean="0">
              <a:latin typeface="Traditional Arabic" panose="02020603050405020304" pitchFamily="18" charset="-78"/>
              <a:cs typeface="Traditional Arabic" panose="02020603050405020304" pitchFamily="18" charset="-78"/>
            </a:endParaRPr>
          </a:p>
          <a:p>
            <a:r>
              <a:rPr lang="ar-SA" dirty="0" smtClean="0">
                <a:latin typeface="Traditional Arabic" panose="02020603050405020304" pitchFamily="18" charset="-78"/>
                <a:cs typeface="Traditional Arabic" panose="02020603050405020304" pitchFamily="18" charset="-78"/>
              </a:rPr>
              <a:t>وَمَنْ قَامَ مِنْ مَوْضِعِهِ لِعَارِضٍ لَحِقَهُ ثُمَّ عَادَ إِلَيْهِ قَرِيباً فَهُوَ أَحَقُّ بِهِ ......</a:t>
            </a:r>
          </a:p>
          <a:p>
            <a:r>
              <a:rPr lang="ar-SA" dirty="0" smtClean="0">
                <a:latin typeface="Traditional Arabic" panose="02020603050405020304" pitchFamily="18" charset="-78"/>
                <a:cs typeface="Traditional Arabic" panose="02020603050405020304" pitchFamily="18" charset="-78"/>
              </a:rPr>
              <a:t>وقال بعض العلماء: بل هو أحق، ولو عاد بعد مدة طويلة إذا كان العذر باقياً، وهذا القول أصح؛ لأن استمرار العذر كابتدائه، فإنه إذا جاز أن يخرج من المسجد، ويُبقي المصلى إذا حصل له عذر، فكذلك إذا استمر به العذر، لكن من المعلوم أنه لو أقيمت الصلاة، ولم يزل غائباً فإنه يرفع.</a:t>
            </a:r>
            <a:endParaRPr lang="ar-SA"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3341590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سؤال الوحدة </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lstStyle/>
          <a:p>
            <a:pPr marL="0" indent="0" algn="ctr">
              <a:buNone/>
            </a:pPr>
            <a:r>
              <a:rPr lang="ar-SA" dirty="0" smtClean="0">
                <a:latin typeface="Traditional Arabic" panose="02020603050405020304" pitchFamily="18" charset="-78"/>
                <a:cs typeface="Traditional Arabic" panose="02020603050405020304" pitchFamily="18" charset="-78"/>
              </a:rPr>
              <a:t>لا </a:t>
            </a:r>
            <a:r>
              <a:rPr lang="ar-SA" dirty="0">
                <a:latin typeface="Traditional Arabic" panose="02020603050405020304" pitchFamily="18" charset="-78"/>
                <a:cs typeface="Traditional Arabic" panose="02020603050405020304" pitchFamily="18" charset="-78"/>
              </a:rPr>
              <a:t>يجوز </a:t>
            </a:r>
            <a:r>
              <a:rPr lang="ar-SA" dirty="0" smtClean="0">
                <a:latin typeface="Traditional Arabic" panose="02020603050405020304" pitchFamily="18" charset="-78"/>
                <a:cs typeface="Traditional Arabic" panose="02020603050405020304" pitchFamily="18" charset="-78"/>
              </a:rPr>
              <a:t>لكلام في الخطبة </a:t>
            </a:r>
          </a:p>
          <a:p>
            <a:pPr marL="0" indent="0" algn="ctr">
              <a:buNone/>
            </a:pPr>
            <a:r>
              <a:rPr lang="ar-SA" dirty="0" smtClean="0">
                <a:latin typeface="Traditional Arabic" panose="02020603050405020304" pitchFamily="18" charset="-78"/>
                <a:cs typeface="Traditional Arabic" panose="02020603050405020304" pitchFamily="18" charset="-78"/>
              </a:rPr>
              <a:t>ورد استثناءات في جواز الكلام </a:t>
            </a:r>
          </a:p>
          <a:p>
            <a:pPr marL="0" indent="0" algn="ctr">
              <a:buNone/>
            </a:pPr>
            <a:r>
              <a:rPr lang="ar-SA" dirty="0" smtClean="0">
                <a:latin typeface="Traditional Arabic" panose="02020603050405020304" pitchFamily="18" charset="-78"/>
                <a:cs typeface="Traditional Arabic" panose="02020603050405020304" pitchFamily="18" charset="-78"/>
              </a:rPr>
              <a:t>يمكنك الاستعانة بكتاب عمدة الأحكام بشرح الشيخ الجبرين</a:t>
            </a:r>
            <a:endParaRPr lang="ar-SA"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5584827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pPr algn="ctr"/>
            <a:r>
              <a:rPr lang="ar-SA" dirty="0" smtClean="0">
                <a:latin typeface="Traditional Arabic" panose="02020603050405020304" pitchFamily="18" charset="-78"/>
                <a:cs typeface="Traditional Arabic" panose="02020603050405020304" pitchFamily="18" charset="-78"/>
              </a:rPr>
              <a:t>يستثنى من </a:t>
            </a:r>
            <a:r>
              <a:rPr lang="ar-SA" dirty="0" smtClean="0">
                <a:latin typeface="Traditional Arabic" panose="02020603050405020304" pitchFamily="18" charset="-78"/>
                <a:cs typeface="Traditional Arabic" panose="02020603050405020304" pitchFamily="18" charset="-78"/>
              </a:rPr>
              <a:t>تحريم الكلام</a:t>
            </a:r>
            <a:r>
              <a:rPr lang="ar-SA" dirty="0" smtClean="0">
                <a:latin typeface="Traditional Arabic" panose="02020603050405020304" pitchFamily="18" charset="-78"/>
                <a:cs typeface="Traditional Arabic" panose="02020603050405020304" pitchFamily="18" charset="-78"/>
              </a:rPr>
              <a:t> </a:t>
            </a:r>
            <a:endParaRPr lang="ar-SA" dirty="0" smtClean="0">
              <a:latin typeface="Traditional Arabic" panose="02020603050405020304" pitchFamily="18" charset="-78"/>
              <a:cs typeface="Traditional Arabic" panose="02020603050405020304" pitchFamily="18" charset="-78"/>
            </a:endParaRPr>
          </a:p>
          <a:p>
            <a:pPr algn="ctr"/>
            <a:r>
              <a:rPr lang="ar-SA" dirty="0" smtClean="0">
                <a:latin typeface="Traditional Arabic" panose="02020603050405020304" pitchFamily="18" charset="-78"/>
                <a:cs typeface="Traditional Arabic" panose="02020603050405020304" pitchFamily="18" charset="-78"/>
              </a:rPr>
              <a:t>مسؤولو الأمن وتنظيم الناس في المساجد الكبيرة كالمسجد الحرام والمسجد النبوي فيجوز لهم تكليم الناس وقت خطبة الجمعة عند الحاجة لعظم المصلحة في ذلك </a:t>
            </a:r>
          </a:p>
          <a:p>
            <a:pPr algn="ctr"/>
            <a:r>
              <a:rPr lang="ar-SA" dirty="0" smtClean="0">
                <a:latin typeface="Traditional Arabic" panose="02020603050405020304" pitchFamily="18" charset="-78"/>
                <a:cs typeface="Traditional Arabic" panose="02020603050405020304" pitchFamily="18" charset="-78"/>
              </a:rPr>
              <a:t>كما يستثنى من هذا أيضا من يقوم بتسجيل خطبة الإمام فيرخص له أن يقوم بمتابعة التسجيل وقت الخطبة وإصلاح ما يحتاج إليه في ذلك لأن التسجيل يحصل بدون كلام من المسجل ولا تشويش ولأن الحاجة تدعو إلى ذلك لعظم المصلحة فيه</a:t>
            </a:r>
          </a:p>
        </p:txBody>
      </p:sp>
    </p:spTree>
    <p:extLst>
      <p:ext uri="{BB962C8B-B14F-4D97-AF65-F5344CB8AC3E}">
        <p14:creationId xmlns:p14="http://schemas.microsoft.com/office/powerpoint/2010/main" val="2872614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ولا تجب على مسافر سفر قصر</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normAutofit/>
          </a:bodyPr>
          <a:lstStyle/>
          <a:p>
            <a:pPr algn="ctr"/>
            <a:r>
              <a:rPr lang="ar-SA" sz="4000" dirty="0" smtClean="0">
                <a:latin typeface="Traditional Arabic" panose="02020603050405020304" pitchFamily="18" charset="-78"/>
                <a:cs typeface="Traditional Arabic" panose="02020603050405020304" pitchFamily="18" charset="-78"/>
              </a:rPr>
              <a:t>لكن تجب عليه بغيره كما سبق، [ومعنى ذلك أنها إن أقيمت الجمعة وجبت عليه وإلا فلا].</a:t>
            </a:r>
            <a:endParaRPr lang="ar-SA" sz="40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695591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من حضرها منهم أجزأته ولم تنعقد به ولم يصح أن يؤم فيها</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normAutofit/>
          </a:bodyPr>
          <a:lstStyle/>
          <a:p>
            <a:pPr algn="just"/>
            <a:r>
              <a:rPr lang="ar-SA" sz="3600" dirty="0" smtClean="0">
                <a:latin typeface="Traditional Arabic" panose="02020603050405020304" pitchFamily="18" charset="-78"/>
                <a:cs typeface="Traditional Arabic" panose="02020603050405020304" pitchFamily="18" charset="-78"/>
              </a:rPr>
              <a:t>والخلاصة أن </a:t>
            </a:r>
            <a:r>
              <a:rPr lang="ar-SA" sz="3600"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المرأة </a:t>
            </a:r>
            <a:r>
              <a:rPr lang="ar-SA" sz="3600" dirty="0" smtClean="0">
                <a:latin typeface="Traditional Arabic" panose="02020603050405020304" pitchFamily="18" charset="-78"/>
                <a:cs typeface="Traditional Arabic" panose="02020603050405020304" pitchFamily="18" charset="-78"/>
              </a:rPr>
              <a:t>كما قال المؤلف لا يصح أن تكون خطيباً، ولا أن تكون إماماً، ولا تحسب من الأربعين. </a:t>
            </a:r>
          </a:p>
          <a:p>
            <a:pPr algn="just"/>
            <a:r>
              <a:rPr lang="ar-SA" sz="3600"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وأما العبد والمسافر</a:t>
            </a:r>
            <a:r>
              <a:rPr lang="ar-SA" sz="3600" dirty="0" smtClean="0">
                <a:latin typeface="Traditional Arabic" panose="02020603050405020304" pitchFamily="18" charset="-78"/>
                <a:cs typeface="Traditional Arabic" panose="02020603050405020304" pitchFamily="18" charset="-78"/>
              </a:rPr>
              <a:t>، فالصحيح أنها تنعقد بهما، ويصح أن يكونا أئمة فيها وخطباء أيضاً؛ لأن القول بعدم صحة ذلك لا دليل عليه، فالعبد من أهل التكليف، والمسافر من أهل التكليف، وكيف يقال: إنه إذا صلى العبد خلف الإمام جمعة صحت، ولو كان هو الإمام لم تصح؟! فلا يظهر الفرق، </a:t>
            </a:r>
            <a:endParaRPr lang="ar-SA" sz="36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1795657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وتصح ممن لا تجب عليه والأفضل حتى يصلي الإمام</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normAutofit/>
          </a:bodyPr>
          <a:lstStyle/>
          <a:p>
            <a:pPr algn="just"/>
            <a:r>
              <a:rPr lang="ar-SA" sz="3600" dirty="0" smtClean="0">
                <a:latin typeface="Traditional Arabic" panose="02020603050405020304" pitchFamily="18" charset="-78"/>
                <a:cs typeface="Traditional Arabic" panose="02020603050405020304" pitchFamily="18" charset="-78"/>
              </a:rPr>
              <a:t>المذهب : الأفضل ألا يصليها إلا بعد الإمام </a:t>
            </a:r>
          </a:p>
          <a:p>
            <a:pPr algn="just"/>
            <a:r>
              <a:rPr lang="ar-SA" sz="3600" dirty="0" smtClean="0">
                <a:latin typeface="Traditional Arabic" panose="02020603050405020304" pitchFamily="18" charset="-78"/>
                <a:cs typeface="Traditional Arabic" panose="02020603050405020304" pitchFamily="18" charset="-78"/>
              </a:rPr>
              <a:t>الأظهر والله أعلم: إن كان ممن يمكن زوال عذره قبل صلاة الإمام للجمعة كمريض يطن أنه ربما يزول مرضه فالأفضل أن يؤخر الظهر حتى يصليها الإمام </a:t>
            </a:r>
          </a:p>
          <a:p>
            <a:pPr algn="just"/>
            <a:r>
              <a:rPr lang="ar-SA" sz="3600" dirty="0" smtClean="0">
                <a:latin typeface="Traditional Arabic" panose="02020603050405020304" pitchFamily="18" charset="-78"/>
                <a:cs typeface="Traditional Arabic" panose="02020603050405020304" pitchFamily="18" charset="-78"/>
              </a:rPr>
              <a:t>وإن كان ممن لا يمكن زوال عذره كالمرأة والمريض الذي لا يتصور أنه سيشفى قريباً فالأفضل ألا ينتظر الإمام لأن الأفضل الصلاة في أول وقتها فبعد دخول وقت الظهر يبادر بأدائها</a:t>
            </a:r>
            <a:endParaRPr lang="ar-SA" sz="3600" dirty="0">
              <a:latin typeface="Traditional Arabic" panose="02020603050405020304" pitchFamily="18" charset="-78"/>
              <a:cs typeface="Traditional Arabic" panose="02020603050405020304" pitchFamily="18" charset="-78"/>
            </a:endParaRPr>
          </a:p>
        </p:txBody>
      </p:sp>
    </p:spTree>
    <p:extLst>
      <p:ext uri="{BB962C8B-B14F-4D97-AF65-F5344CB8AC3E}">
        <p14:creationId xmlns:p14="http://schemas.microsoft.com/office/powerpoint/2010/main" val="250950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ولا يجوز لمن تلزمه السفر في يومها بعد الزوال</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normAutofit fontScale="85000" lnSpcReduction="10000"/>
          </a:bodyPr>
          <a:lstStyle/>
          <a:p>
            <a:pPr algn="just"/>
            <a:r>
              <a:rPr lang="ar-SA" sz="3000" dirty="0" smtClean="0">
                <a:latin typeface="Traditional Arabic" panose="02020603050405020304" pitchFamily="18" charset="-78"/>
                <a:cs typeface="Traditional Arabic" panose="02020603050405020304" pitchFamily="18" charset="-78"/>
              </a:rPr>
              <a:t>فجاز له أن يسافر قبل الزوال.</a:t>
            </a:r>
          </a:p>
          <a:p>
            <a:pPr algn="just"/>
            <a:r>
              <a:rPr lang="ar-SA" sz="3000" dirty="0" smtClean="0">
                <a:latin typeface="Traditional Arabic" panose="02020603050405020304" pitchFamily="18" charset="-78"/>
                <a:cs typeface="Traditional Arabic" panose="02020603050405020304" pitchFamily="18" charset="-78"/>
              </a:rPr>
              <a:t>لكن بعض العلماء كرهه، وقال: لئلا يفوت على نفسه فضل الجمعة؛ لأن الجمعة إلى الجمعة كفارة لما بينهما ما اجتنبت الكبائر، فمن أجل أن لا يفوت فضل الجمعة كرهوا له أن يسافر قبل الزوال، </a:t>
            </a:r>
            <a:r>
              <a:rPr lang="ar-SA" sz="3000"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ويستثنى من تحريم السفر مسألتان:</a:t>
            </a:r>
          </a:p>
          <a:p>
            <a:pPr algn="just"/>
            <a:r>
              <a:rPr lang="ar-SA" sz="3000" dirty="0" smtClean="0">
                <a:latin typeface="Traditional Arabic" panose="02020603050405020304" pitchFamily="18" charset="-78"/>
                <a:cs typeface="Traditional Arabic" panose="02020603050405020304" pitchFamily="18" charset="-78"/>
              </a:rPr>
              <a:t>الأولى: إذا خاف فوات الرفقة، أي: أن له رفاقاً يريدون أن يسافروا قبل صلاة الجمعة فزالت الشمس، وخاف أن تفوته الرفقة فإن له أن يسافر؛ لأن هذا عذر في ترك الجمعة نفسها، فكذلك يكون عذراً في السفر بعد الزوال.</a:t>
            </a:r>
          </a:p>
          <a:p>
            <a:pPr algn="just"/>
            <a:r>
              <a:rPr lang="ar-SA" sz="3000" dirty="0" smtClean="0">
                <a:latin typeface="Traditional Arabic" panose="02020603050405020304" pitchFamily="18" charset="-78"/>
                <a:cs typeface="Traditional Arabic" panose="02020603050405020304" pitchFamily="18" charset="-78"/>
              </a:rPr>
              <a:t>الثانية: إذا كان يمكنه أن يأتي بها في طريقه.</a:t>
            </a:r>
          </a:p>
          <a:p>
            <a:pPr algn="just"/>
            <a:r>
              <a:rPr lang="ar-SA" sz="3000" dirty="0" smtClean="0">
                <a:latin typeface="Traditional Arabic" panose="02020603050405020304" pitchFamily="18" charset="-78"/>
                <a:cs typeface="Traditional Arabic" panose="02020603050405020304" pitchFamily="18" charset="-78"/>
              </a:rPr>
              <a:t>فمثلاً: لو قدرنا أن شخصاً يريد أن يسافر من عنيزة إلى حائل، وسيمر ببريدة، فهنا يمكن أن يأتي بها في طريقه، فلا يحرم عليه السفر؛ لأن علة التحريم هي خوف فوات الجمعة، وهنا الجمعة لن تفوت.</a:t>
            </a:r>
          </a:p>
          <a:p>
            <a:pPr algn="just"/>
            <a:r>
              <a:rPr lang="ar-SA" sz="3000" b="1" u="sng" dirty="0" smtClean="0">
                <a:effectLst>
                  <a:outerShdw blurRad="38100" dist="38100" dir="2700000" algn="tl">
                    <a:srgbClr val="000000">
                      <a:alpha val="43137"/>
                    </a:srgbClr>
                  </a:outerShdw>
                </a:effectLst>
                <a:latin typeface="Traditional Arabic" panose="02020603050405020304" pitchFamily="18" charset="-78"/>
                <a:cs typeface="Traditional Arabic" panose="02020603050405020304" pitchFamily="18" charset="-78"/>
              </a:rPr>
              <a:t>مسألة: هل مثل ذلك خوف إقلاع الطائرة؟</a:t>
            </a:r>
          </a:p>
          <a:p>
            <a:pPr algn="just"/>
            <a:r>
              <a:rPr lang="ar-SA" sz="3000" dirty="0" smtClean="0">
                <a:latin typeface="Traditional Arabic" panose="02020603050405020304" pitchFamily="18" charset="-78"/>
                <a:cs typeface="Traditional Arabic" panose="02020603050405020304" pitchFamily="18" charset="-78"/>
              </a:rPr>
              <a:t>الجواب: نعم، فلو فرض أن الطائرة ستقلع في وقت صلاة الجمعة، ولو جلس ينتظر فاتته، فهو معذور وله أن يسافر ولو بعد الزوال.</a:t>
            </a:r>
          </a:p>
          <a:p>
            <a:endParaRPr lang="ar-SA" dirty="0"/>
          </a:p>
        </p:txBody>
      </p:sp>
    </p:spTree>
    <p:extLst>
      <p:ext uri="{BB962C8B-B14F-4D97-AF65-F5344CB8AC3E}">
        <p14:creationId xmlns:p14="http://schemas.microsoft.com/office/powerpoint/2010/main" val="1224834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يشترط لصحتها شروط ليس منها إذن الإمام</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normAutofit/>
          </a:bodyPr>
          <a:lstStyle/>
          <a:p>
            <a:pPr algn="just"/>
            <a:r>
              <a:rPr lang="ar-SA" dirty="0" smtClean="0">
                <a:latin typeface="Traditional Arabic" panose="02020603050405020304" pitchFamily="18" charset="-78"/>
                <a:cs typeface="Traditional Arabic" panose="02020603050405020304" pitchFamily="18" charset="-78"/>
              </a:rPr>
              <a:t>فإذا قال قائل: لماذا نص المؤلف على نفي هذا الشرط، مع أن السكوت عنه يقتضي انتفاءه؟</a:t>
            </a:r>
          </a:p>
          <a:p>
            <a:pPr algn="just"/>
            <a:r>
              <a:rPr lang="ar-SA" dirty="0" smtClean="0">
                <a:latin typeface="Traditional Arabic" panose="02020603050405020304" pitchFamily="18" charset="-78"/>
                <a:cs typeface="Traditional Arabic" panose="02020603050405020304" pitchFamily="18" charset="-78"/>
              </a:rPr>
              <a:t>فالجواب: لأن في ذلك خِلافاً، فالمذهب: لا يشترط إذن الإمام.</a:t>
            </a:r>
          </a:p>
          <a:p>
            <a:pPr algn="just"/>
            <a:r>
              <a:rPr lang="ar-SA" dirty="0" smtClean="0">
                <a:latin typeface="Traditional Arabic" panose="02020603050405020304" pitchFamily="18" charset="-78"/>
                <a:cs typeface="Traditional Arabic" panose="02020603050405020304" pitchFamily="18" charset="-78"/>
              </a:rPr>
              <a:t>وقال بعض العلماء: لا تقام الجمعة إلا بإذن الإمام؛ وذلك لأنها صلاة جامعة لكل أهل البلد، فلا يجوز أن تقام إلا بإذن الإمام، والإمام إذا استؤذن يجب عليه أن يأذن، ولا يحل له أن يمنع، فلو فرض أنه امتنع ومنعهم من إقامة الجمعة مع وجوبها فحينئذٍ يسقط استئذانه.</a:t>
            </a:r>
          </a:p>
          <a:p>
            <a:pPr algn="just"/>
            <a:r>
              <a:rPr lang="ar-SA" dirty="0" smtClean="0">
                <a:latin typeface="Traditional Arabic" panose="02020603050405020304" pitchFamily="18" charset="-78"/>
                <a:cs typeface="Traditional Arabic" panose="02020603050405020304" pitchFamily="18" charset="-78"/>
              </a:rPr>
              <a:t>ولكن لو قيل بالتفصيل، وهو: أن إقامة الجمعة في البلد لا يشترط لها إذن الإمام، وأنه إذا تمت الشروط وجب إقامتها، سواء أذن أم لم يأذن، وأما تعدد الجمعة فيشترط له إذن الإمام؛ لئلا يتلاعب الناس في تعدد الجمع، فلو قيل بهذا القول لكان له وجه، والعمل عليه عندنا لا تقام الجمعة إلا بعد مراجعة دار الإفتاء، وهذا القول لا شك أنه قول وسط يضبط الناس؛ لأننا لو قلنا: إن كل من شاء من أي حي أقام الجمعة بدون مراجعة الإمام، أو نائبه؛ لأصبح الناس فوضى، وصار كل عشرة في حي، ولو صغيراً يقيمون الجمعة.</a:t>
            </a:r>
          </a:p>
          <a:p>
            <a:endParaRPr lang="ar-SA" dirty="0"/>
          </a:p>
        </p:txBody>
      </p:sp>
    </p:spTree>
    <p:extLst>
      <p:ext uri="{BB962C8B-B14F-4D97-AF65-F5344CB8AC3E}">
        <p14:creationId xmlns:p14="http://schemas.microsoft.com/office/powerpoint/2010/main" val="3275160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أحدها: الوقت</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lstStyle/>
          <a:p>
            <a:pPr algn="just"/>
            <a:r>
              <a:rPr lang="ar-SA" sz="3200" dirty="0" smtClean="0">
                <a:latin typeface="Traditional Arabic" panose="02020603050405020304" pitchFamily="18" charset="-78"/>
                <a:cs typeface="Traditional Arabic" panose="02020603050405020304" pitchFamily="18" charset="-78"/>
              </a:rPr>
              <a:t>والمؤلف قال هنا: «أحدها الوقت»، وفي شروط الصلاة، قال: «دخول الوقت»، فهل هذا اختلاف تعبير لا يختلف به الحكم، أو اختلاف تعبير يختلف به الحكم؟</a:t>
            </a:r>
          </a:p>
          <a:p>
            <a:pPr algn="just"/>
            <a:r>
              <a:rPr lang="ar-SA" sz="3200" dirty="0" smtClean="0">
                <a:latin typeface="Traditional Arabic" panose="02020603050405020304" pitchFamily="18" charset="-78"/>
                <a:cs typeface="Traditional Arabic" panose="02020603050405020304" pitchFamily="18" charset="-78"/>
              </a:rPr>
              <a:t>الجواب: الثاني، أي: أنه اختلاف حكم؛ لأن الشرط السابق في شروط الصلاة هو: دخول الوقت، فتصح الصلاة ولو بعد وقتها، أما هنا فلا تصح الصلاة إلا في وقتها، فلو خرج الوقت ولم يصل ولو لعذر كالنسيان والنوم، فإنه لا يصلي الجمعة، بل يصلي ظهراً، والصلاة قبل الوقت في الجمعة وغيرها لا تصح؛ لأنه في غير الجمعة نقول: لم يدخل الوقت، وفي الجمعة نقول: ليست في الوقت، والصلاة بعد خروج الوقت في غير الجمعة صحيحة إما مطلقاً، وإما لعذر على القول الراجح، وصلاة الجمعة بعد الوقت لا تصح مطلقاً.</a:t>
            </a:r>
          </a:p>
          <a:p>
            <a:endParaRPr lang="ar-SA" dirty="0"/>
          </a:p>
        </p:txBody>
      </p:sp>
    </p:spTree>
    <p:extLst>
      <p:ext uri="{BB962C8B-B14F-4D97-AF65-F5344CB8AC3E}">
        <p14:creationId xmlns:p14="http://schemas.microsoft.com/office/powerpoint/2010/main" val="444388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solidFill>
                  <a:srgbClr val="FF0000"/>
                </a:solidFill>
                <a:latin typeface="Traditional Arabic" panose="02020603050405020304" pitchFamily="18" charset="-78"/>
                <a:cs typeface="Traditional Arabic" panose="02020603050405020304" pitchFamily="18" charset="-78"/>
              </a:rPr>
              <a:t>فإن خرج وقتها قبل </a:t>
            </a:r>
            <a:r>
              <a:rPr lang="ar-SA" dirty="0" err="1" smtClean="0">
                <a:solidFill>
                  <a:srgbClr val="FF0000"/>
                </a:solidFill>
                <a:latin typeface="Traditional Arabic" panose="02020603050405020304" pitchFamily="18" charset="-78"/>
                <a:cs typeface="Traditional Arabic" panose="02020603050405020304" pitchFamily="18" charset="-78"/>
              </a:rPr>
              <a:t>التحريمة</a:t>
            </a:r>
            <a:r>
              <a:rPr lang="ar-SA" dirty="0" smtClean="0">
                <a:solidFill>
                  <a:srgbClr val="FF0000"/>
                </a:solidFill>
                <a:latin typeface="Traditional Arabic" panose="02020603050405020304" pitchFamily="18" charset="-78"/>
                <a:cs typeface="Traditional Arabic" panose="02020603050405020304" pitchFamily="18" charset="-78"/>
              </a:rPr>
              <a:t> صلوا ظهراً، وإلا فجمعة</a:t>
            </a:r>
            <a:endParaRPr lang="ar-SA" dirty="0">
              <a:solidFill>
                <a:srgbClr val="FF0000"/>
              </a:solidFill>
              <a:latin typeface="Traditional Arabic" panose="02020603050405020304" pitchFamily="18" charset="-78"/>
              <a:cs typeface="Traditional Arabic" panose="02020603050405020304" pitchFamily="18" charset="-78"/>
            </a:endParaRPr>
          </a:p>
        </p:txBody>
      </p:sp>
      <p:sp>
        <p:nvSpPr>
          <p:cNvPr id="3" name="عنصر نائب للمحتوى 2"/>
          <p:cNvSpPr>
            <a:spLocks noGrp="1"/>
          </p:cNvSpPr>
          <p:nvPr>
            <p:ph idx="1"/>
          </p:nvPr>
        </p:nvSpPr>
        <p:spPr/>
        <p:txBody>
          <a:bodyPr/>
          <a:lstStyle/>
          <a:p>
            <a:r>
              <a:rPr lang="ar-SA" sz="3600" dirty="0" smtClean="0">
                <a:latin typeface="Traditional Arabic" panose="02020603050405020304" pitchFamily="18" charset="-78"/>
                <a:cs typeface="Traditional Arabic" panose="02020603050405020304" pitchFamily="18" charset="-78"/>
              </a:rPr>
              <a:t>والصحيح: أن الإدراك لا يكون إلا بركعة؛ لقول النبي صلّى الله عليه وسلّم: «من أدرك ركعة من الصلاة، فقد أدرك الصلاة</a:t>
            </a:r>
            <a:r>
              <a:rPr lang="ar-SA" sz="3600" dirty="0" smtClean="0">
                <a:latin typeface="Traditional Arabic" panose="02020603050405020304" pitchFamily="18" charset="-78"/>
                <a:cs typeface="Traditional Arabic" panose="02020603050405020304" pitchFamily="18" charset="-78"/>
              </a:rPr>
              <a:t>».</a:t>
            </a:r>
            <a:endParaRPr lang="ar-SA" sz="3600" dirty="0" smtClean="0">
              <a:latin typeface="Traditional Arabic" panose="02020603050405020304" pitchFamily="18" charset="-78"/>
              <a:cs typeface="Traditional Arabic" panose="02020603050405020304" pitchFamily="18" charset="-78"/>
            </a:endParaRPr>
          </a:p>
          <a:p>
            <a:r>
              <a:rPr lang="ar-SA" sz="3600" dirty="0" smtClean="0">
                <a:latin typeface="Traditional Arabic" panose="02020603050405020304" pitchFamily="18" charset="-78"/>
                <a:cs typeface="Traditional Arabic" panose="02020603050405020304" pitchFamily="18" charset="-78"/>
              </a:rPr>
              <a:t>وعلى هذا فنقول: إن خرج وقتها قبل إدراك ركعة قبل خروجه فإنهم يصلون ظهراً.</a:t>
            </a:r>
          </a:p>
          <a:p>
            <a:endParaRPr lang="ar-SA" dirty="0"/>
          </a:p>
        </p:txBody>
      </p:sp>
    </p:spTree>
    <p:extLst>
      <p:ext uri="{BB962C8B-B14F-4D97-AF65-F5344CB8AC3E}">
        <p14:creationId xmlns:p14="http://schemas.microsoft.com/office/powerpoint/2010/main" val="201571558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TotalTime>
  <Words>2638</Words>
  <Application>Microsoft Office PowerPoint</Application>
  <PresentationFormat>ملء الشاشة</PresentationFormat>
  <Paragraphs>110</Paragraphs>
  <Slides>22</Slides>
  <Notes>0</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22</vt:i4>
      </vt:variant>
    </vt:vector>
  </HeadingPairs>
  <TitlesOfParts>
    <vt:vector size="28" baseType="lpstr">
      <vt:lpstr>Arial</vt:lpstr>
      <vt:lpstr>Calibri</vt:lpstr>
      <vt:lpstr>Calibri Light</vt:lpstr>
      <vt:lpstr>Times New Roman</vt:lpstr>
      <vt:lpstr>Traditional Arabic</vt:lpstr>
      <vt:lpstr>نسق Office</vt:lpstr>
      <vt:lpstr>صلاة الجمعة</vt:lpstr>
      <vt:lpstr>على من تجب صلاة الجمعة</vt:lpstr>
      <vt:lpstr>ولا تجب على مسافر سفر قصر</vt:lpstr>
      <vt:lpstr>من حضرها منهم أجزأته ولم تنعقد به ولم يصح أن يؤم فيها</vt:lpstr>
      <vt:lpstr>وتصح ممن لا تجب عليه والأفضل حتى يصلي الإمام</vt:lpstr>
      <vt:lpstr>ولا يجوز لمن تلزمه السفر في يومها بعد الزوال</vt:lpstr>
      <vt:lpstr>يشترط لصحتها شروط ليس منها إذن الإمام</vt:lpstr>
      <vt:lpstr>أحدها: الوقت</vt:lpstr>
      <vt:lpstr>فإن خرج وقتها قبل التحريمة صلوا ظهراً، وإلا فجمعة</vt:lpstr>
      <vt:lpstr>فإن نقصوا قبل إتمامها استأنفوها ظهرا</vt:lpstr>
      <vt:lpstr>وإن أدرك أقل من ذلك أتمها ظهراً إذا كان نوى الظهر</vt:lpstr>
      <vt:lpstr>شروط الخطبة</vt:lpstr>
      <vt:lpstr>عرض تقديمي في PowerPoint</vt:lpstr>
      <vt:lpstr>عرض تقديمي في PowerPoint</vt:lpstr>
      <vt:lpstr>ويعتمد على سيف أو قوس أو عصا عبارة الروض (ويعتمد على سيف، أو قوس، أو عصا) لفعله - صَلَّى اللَّهُ عَلَيْهِ وَسَلَّمَ -، رواه أبو داود عن الحكم بن حزن وفيه إشارة إلى أن هذا الدين فتح به،</vt:lpstr>
      <vt:lpstr>تعدد الجمع</vt:lpstr>
      <vt:lpstr>يكثر من الدعاء</vt:lpstr>
      <vt:lpstr>ولا يتخطى رقاب الناس إلا أن يكون إماماً أو إلى فرجة</vt:lpstr>
      <vt:lpstr>إلا من قدم صاحباً له فجلس في موضع يحفظه له</vt:lpstr>
      <vt:lpstr>وحرم رفع مصلى مفروش ما لم تحضر الصلاة، ومن قام من موضعه لعارض لحقه ثم عاد إليه قريباً فهو أحق به</vt:lpstr>
      <vt:lpstr>سؤال الوحدة </vt:lpstr>
      <vt:lpstr>عرض تقديمي في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A A</dc:creator>
  <cp:lastModifiedBy>A A</cp:lastModifiedBy>
  <cp:revision>17</cp:revision>
  <dcterms:created xsi:type="dcterms:W3CDTF">2018-10-30T14:50:38Z</dcterms:created>
  <dcterms:modified xsi:type="dcterms:W3CDTF">2018-11-02T15:47:05Z</dcterms:modified>
</cp:coreProperties>
</file>