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5" r:id="rId2"/>
    <p:sldId id="256" r:id="rId3"/>
    <p:sldId id="257" r:id="rId4"/>
    <p:sldId id="277" r:id="rId5"/>
    <p:sldId id="258" r:id="rId6"/>
    <p:sldId id="259" r:id="rId7"/>
    <p:sldId id="260" r:id="rId8"/>
    <p:sldId id="261" r:id="rId9"/>
    <p:sldId id="262" r:id="rId10"/>
    <p:sldId id="284" r:id="rId11"/>
    <p:sldId id="286" r:id="rId12"/>
    <p:sldId id="278" r:id="rId13"/>
    <p:sldId id="282" r:id="rId14"/>
    <p:sldId id="268" r:id="rId15"/>
    <p:sldId id="281" r:id="rId16"/>
    <p:sldId id="269" r:id="rId17"/>
    <p:sldId id="279" r:id="rId18"/>
    <p:sldId id="270" r:id="rId19"/>
    <p:sldId id="280" r:id="rId20"/>
    <p:sldId id="271" r:id="rId21"/>
    <p:sldId id="283" r:id="rId2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94444" autoAdjust="0"/>
  </p:normalViewPr>
  <p:slideViewPr>
    <p:cSldViewPr snapToGrid="0">
      <p:cViewPr>
        <p:scale>
          <a:sx n="90" d="100"/>
          <a:sy n="90" d="100"/>
        </p:scale>
        <p:origin x="-108" y="-8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7288EC6-DA0F-4373-9568-9D7CA0A64BA7}" type="datetimeFigureOut">
              <a:rPr lang="ar-SA" smtClean="0"/>
              <a:t>18/02/40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56D17C6-F599-4D9D-B533-4CAB8EF9646D}" type="slidenum">
              <a:rPr lang="ar-SA" smtClean="0"/>
              <a:t>‹#›</a:t>
            </a:fld>
            <a:endParaRPr lang="ar-SA"/>
          </a:p>
        </p:txBody>
      </p:sp>
    </p:spTree>
    <p:extLst>
      <p:ext uri="{BB962C8B-B14F-4D97-AF65-F5344CB8AC3E}">
        <p14:creationId xmlns:p14="http://schemas.microsoft.com/office/powerpoint/2010/main" val="3229345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7288EC6-DA0F-4373-9568-9D7CA0A64BA7}" type="datetimeFigureOut">
              <a:rPr lang="ar-SA" smtClean="0"/>
              <a:t>18/02/40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56D17C6-F599-4D9D-B533-4CAB8EF9646D}" type="slidenum">
              <a:rPr lang="ar-SA" smtClean="0"/>
              <a:t>‹#›</a:t>
            </a:fld>
            <a:endParaRPr lang="ar-SA"/>
          </a:p>
        </p:txBody>
      </p:sp>
    </p:spTree>
    <p:extLst>
      <p:ext uri="{BB962C8B-B14F-4D97-AF65-F5344CB8AC3E}">
        <p14:creationId xmlns:p14="http://schemas.microsoft.com/office/powerpoint/2010/main" val="3183021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7288EC6-DA0F-4373-9568-9D7CA0A64BA7}" type="datetimeFigureOut">
              <a:rPr lang="ar-SA" smtClean="0"/>
              <a:t>18/02/40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56D17C6-F599-4D9D-B533-4CAB8EF9646D}" type="slidenum">
              <a:rPr lang="ar-SA" smtClean="0"/>
              <a:t>‹#›</a:t>
            </a:fld>
            <a:endParaRPr lang="ar-SA"/>
          </a:p>
        </p:txBody>
      </p:sp>
    </p:spTree>
    <p:extLst>
      <p:ext uri="{BB962C8B-B14F-4D97-AF65-F5344CB8AC3E}">
        <p14:creationId xmlns:p14="http://schemas.microsoft.com/office/powerpoint/2010/main" val="1223560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7288EC6-DA0F-4373-9568-9D7CA0A64BA7}" type="datetimeFigureOut">
              <a:rPr lang="ar-SA" smtClean="0"/>
              <a:t>18/02/40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56D17C6-F599-4D9D-B533-4CAB8EF9646D}" type="slidenum">
              <a:rPr lang="ar-SA" smtClean="0"/>
              <a:t>‹#›</a:t>
            </a:fld>
            <a:endParaRPr lang="ar-SA"/>
          </a:p>
        </p:txBody>
      </p:sp>
    </p:spTree>
    <p:extLst>
      <p:ext uri="{BB962C8B-B14F-4D97-AF65-F5344CB8AC3E}">
        <p14:creationId xmlns:p14="http://schemas.microsoft.com/office/powerpoint/2010/main" val="3323779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7288EC6-DA0F-4373-9568-9D7CA0A64BA7}" type="datetimeFigureOut">
              <a:rPr lang="ar-SA" smtClean="0"/>
              <a:t>18/02/40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56D17C6-F599-4D9D-B533-4CAB8EF9646D}" type="slidenum">
              <a:rPr lang="ar-SA" smtClean="0"/>
              <a:t>‹#›</a:t>
            </a:fld>
            <a:endParaRPr lang="ar-SA"/>
          </a:p>
        </p:txBody>
      </p:sp>
    </p:spTree>
    <p:extLst>
      <p:ext uri="{BB962C8B-B14F-4D97-AF65-F5344CB8AC3E}">
        <p14:creationId xmlns:p14="http://schemas.microsoft.com/office/powerpoint/2010/main" val="3679671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7288EC6-DA0F-4373-9568-9D7CA0A64BA7}" type="datetimeFigureOut">
              <a:rPr lang="ar-SA" smtClean="0"/>
              <a:t>18/02/40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56D17C6-F599-4D9D-B533-4CAB8EF9646D}" type="slidenum">
              <a:rPr lang="ar-SA" smtClean="0"/>
              <a:t>‹#›</a:t>
            </a:fld>
            <a:endParaRPr lang="ar-SA"/>
          </a:p>
        </p:txBody>
      </p:sp>
    </p:spTree>
    <p:extLst>
      <p:ext uri="{BB962C8B-B14F-4D97-AF65-F5344CB8AC3E}">
        <p14:creationId xmlns:p14="http://schemas.microsoft.com/office/powerpoint/2010/main" val="922264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7288EC6-DA0F-4373-9568-9D7CA0A64BA7}" type="datetimeFigureOut">
              <a:rPr lang="ar-SA" smtClean="0"/>
              <a:t>18/02/40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56D17C6-F599-4D9D-B533-4CAB8EF9646D}" type="slidenum">
              <a:rPr lang="ar-SA" smtClean="0"/>
              <a:t>‹#›</a:t>
            </a:fld>
            <a:endParaRPr lang="ar-SA"/>
          </a:p>
        </p:txBody>
      </p:sp>
    </p:spTree>
    <p:extLst>
      <p:ext uri="{BB962C8B-B14F-4D97-AF65-F5344CB8AC3E}">
        <p14:creationId xmlns:p14="http://schemas.microsoft.com/office/powerpoint/2010/main" val="3545790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7288EC6-DA0F-4373-9568-9D7CA0A64BA7}" type="datetimeFigureOut">
              <a:rPr lang="ar-SA" smtClean="0"/>
              <a:t>18/02/40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56D17C6-F599-4D9D-B533-4CAB8EF9646D}" type="slidenum">
              <a:rPr lang="ar-SA" smtClean="0"/>
              <a:t>‹#›</a:t>
            </a:fld>
            <a:endParaRPr lang="ar-SA"/>
          </a:p>
        </p:txBody>
      </p:sp>
    </p:spTree>
    <p:extLst>
      <p:ext uri="{BB962C8B-B14F-4D97-AF65-F5344CB8AC3E}">
        <p14:creationId xmlns:p14="http://schemas.microsoft.com/office/powerpoint/2010/main" val="1513023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7288EC6-DA0F-4373-9568-9D7CA0A64BA7}" type="datetimeFigureOut">
              <a:rPr lang="ar-SA" smtClean="0"/>
              <a:t>18/02/40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56D17C6-F599-4D9D-B533-4CAB8EF9646D}" type="slidenum">
              <a:rPr lang="ar-SA" smtClean="0"/>
              <a:t>‹#›</a:t>
            </a:fld>
            <a:endParaRPr lang="ar-SA"/>
          </a:p>
        </p:txBody>
      </p:sp>
    </p:spTree>
    <p:extLst>
      <p:ext uri="{BB962C8B-B14F-4D97-AF65-F5344CB8AC3E}">
        <p14:creationId xmlns:p14="http://schemas.microsoft.com/office/powerpoint/2010/main" val="2187534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7288EC6-DA0F-4373-9568-9D7CA0A64BA7}" type="datetimeFigureOut">
              <a:rPr lang="ar-SA" smtClean="0"/>
              <a:t>18/02/40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56D17C6-F599-4D9D-B533-4CAB8EF9646D}" type="slidenum">
              <a:rPr lang="ar-SA" smtClean="0"/>
              <a:t>‹#›</a:t>
            </a:fld>
            <a:endParaRPr lang="ar-SA"/>
          </a:p>
        </p:txBody>
      </p:sp>
    </p:spTree>
    <p:extLst>
      <p:ext uri="{BB962C8B-B14F-4D97-AF65-F5344CB8AC3E}">
        <p14:creationId xmlns:p14="http://schemas.microsoft.com/office/powerpoint/2010/main" val="1713334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7288EC6-DA0F-4373-9568-9D7CA0A64BA7}" type="datetimeFigureOut">
              <a:rPr lang="ar-SA" smtClean="0"/>
              <a:t>18/02/40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56D17C6-F599-4D9D-B533-4CAB8EF9646D}" type="slidenum">
              <a:rPr lang="ar-SA" smtClean="0"/>
              <a:t>‹#›</a:t>
            </a:fld>
            <a:endParaRPr lang="ar-SA"/>
          </a:p>
        </p:txBody>
      </p:sp>
    </p:spTree>
    <p:extLst>
      <p:ext uri="{BB962C8B-B14F-4D97-AF65-F5344CB8AC3E}">
        <p14:creationId xmlns:p14="http://schemas.microsoft.com/office/powerpoint/2010/main" val="2792348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7288EC6-DA0F-4373-9568-9D7CA0A64BA7}" type="datetimeFigureOut">
              <a:rPr lang="ar-SA" smtClean="0"/>
              <a:t>18/02/40</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56D17C6-F599-4D9D-B533-4CAB8EF9646D}" type="slidenum">
              <a:rPr lang="ar-SA" smtClean="0"/>
              <a:t>‹#›</a:t>
            </a:fld>
            <a:endParaRPr lang="ar-SA"/>
          </a:p>
        </p:txBody>
      </p:sp>
    </p:spTree>
    <p:extLst>
      <p:ext uri="{BB962C8B-B14F-4D97-AF65-F5344CB8AC3E}">
        <p14:creationId xmlns:p14="http://schemas.microsoft.com/office/powerpoint/2010/main" val="2068133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39900" y="347663"/>
            <a:ext cx="9144000" cy="2387600"/>
          </a:xfrm>
        </p:spPr>
        <p:txBody>
          <a:bodyPr/>
          <a:lstStyle/>
          <a:p>
            <a:r>
              <a:rPr lang="ar-SA"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باب صلاة أهل الأعذار</a:t>
            </a:r>
            <a:endParaRPr lang="ar-SA"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
        <p:nvSpPr>
          <p:cNvPr id="3" name="عنوان فرعي 2"/>
          <p:cNvSpPr>
            <a:spLocks noGrp="1"/>
          </p:cNvSpPr>
          <p:nvPr>
            <p:ph type="subTitle" idx="1"/>
          </p:nvPr>
        </p:nvSpPr>
        <p:spPr>
          <a:xfrm>
            <a:off x="1473200" y="2895600"/>
            <a:ext cx="9144000" cy="2667000"/>
          </a:xfrm>
        </p:spPr>
        <p:txBody>
          <a:bodyPr>
            <a:normAutofit/>
          </a:bodyPr>
          <a:lstStyle/>
          <a:p>
            <a:r>
              <a:rPr lang="ar-SA" sz="3200" dirty="0">
                <a:latin typeface="Traditional Arabic" panose="02020603050405020304" pitchFamily="18" charset="-78"/>
                <a:cs typeface="Traditional Arabic" panose="02020603050405020304" pitchFamily="18" charset="-78"/>
              </a:rPr>
              <a:t>1-المراد بأهل الأعذار وتحديد المرض والسفر المبيحين للقصر والجمع</a:t>
            </a:r>
          </a:p>
          <a:p>
            <a:r>
              <a:rPr lang="ar-SA" sz="3200" dirty="0">
                <a:latin typeface="Traditional Arabic" panose="02020603050405020304" pitchFamily="18" charset="-78"/>
                <a:cs typeface="Traditional Arabic" panose="02020603050405020304" pitchFamily="18" charset="-78"/>
              </a:rPr>
              <a:t>2-صفة صلاة المريض والعاجز</a:t>
            </a:r>
          </a:p>
          <a:p>
            <a:r>
              <a:rPr lang="ar-SA" sz="3200" dirty="0">
                <a:latin typeface="Traditional Arabic" panose="02020603050405020304" pitchFamily="18" charset="-78"/>
                <a:cs typeface="Traditional Arabic" panose="02020603050405020304" pitchFamily="18" charset="-78"/>
              </a:rPr>
              <a:t>3-كيفية الصلاة في </a:t>
            </a:r>
            <a:r>
              <a:rPr lang="ar-SA" sz="3200" dirty="0" smtClean="0">
                <a:latin typeface="Traditional Arabic" panose="02020603050405020304" pitchFamily="18" charset="-78"/>
                <a:cs typeface="Traditional Arabic" panose="02020603050405020304" pitchFamily="18" charset="-78"/>
              </a:rPr>
              <a:t>وسائل </a:t>
            </a:r>
            <a:r>
              <a:rPr lang="ar-SA" sz="3200" dirty="0">
                <a:latin typeface="Traditional Arabic" panose="02020603050405020304" pitchFamily="18" charset="-78"/>
                <a:cs typeface="Traditional Arabic" panose="02020603050405020304" pitchFamily="18" charset="-78"/>
              </a:rPr>
              <a:t>النقل المتنوعة</a:t>
            </a:r>
          </a:p>
          <a:p>
            <a:endParaRPr lang="ar-SA" dirty="0"/>
          </a:p>
        </p:txBody>
      </p:sp>
    </p:spTree>
    <p:extLst>
      <p:ext uri="{BB962C8B-B14F-4D97-AF65-F5344CB8AC3E}">
        <p14:creationId xmlns:p14="http://schemas.microsoft.com/office/powerpoint/2010/main" val="4042219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257999364"/>
              </p:ext>
            </p:extLst>
          </p:nvPr>
        </p:nvGraphicFramePr>
        <p:xfrm>
          <a:off x="977901" y="762002"/>
          <a:ext cx="10071098" cy="5754327"/>
        </p:xfrm>
        <a:graphic>
          <a:graphicData uri="http://schemas.openxmlformats.org/drawingml/2006/table">
            <a:tbl>
              <a:tblPr rtl="1" firstRow="1" firstCol="1" bandRow="1"/>
              <a:tblGrid>
                <a:gridCol w="2037427"/>
                <a:gridCol w="754794"/>
                <a:gridCol w="7278877"/>
              </a:tblGrid>
              <a:tr h="676870">
                <a:tc>
                  <a:txBody>
                    <a:bodyPr/>
                    <a:lstStyle/>
                    <a:p>
                      <a:pPr algn="r" rtl="1">
                        <a:lnSpc>
                          <a:spcPct val="107000"/>
                        </a:lnSpc>
                        <a:spcAft>
                          <a:spcPts val="0"/>
                        </a:spcAft>
                      </a:pPr>
                      <a:r>
                        <a:rPr lang="ar-SA" sz="1800" dirty="0">
                          <a:effectLst/>
                          <a:latin typeface="Calibri" panose="020F0502020204030204" pitchFamily="34" charset="0"/>
                          <a:ea typeface="Calibri" panose="020F0502020204030204" pitchFamily="34" charset="0"/>
                          <a:cs typeface="Traditional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54467" marR="54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effectLst/>
                          <a:latin typeface="Calibri" panose="020F0502020204030204" pitchFamily="34" charset="0"/>
                          <a:ea typeface="Calibri" panose="020F0502020204030204" pitchFamily="34" charset="0"/>
                          <a:cs typeface="Traditional Arabic" panose="02020603050405020304" pitchFamily="18" charset="-78"/>
                        </a:rPr>
                        <a:t>على المذهب</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54467" marR="54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effectLst/>
                          <a:latin typeface="Calibri" panose="020F0502020204030204" pitchFamily="34" charset="0"/>
                          <a:ea typeface="Calibri" panose="020F0502020204030204" pitchFamily="34" charset="0"/>
                          <a:cs typeface="Traditional Arabic" panose="02020603050405020304" pitchFamily="18" charset="-78"/>
                        </a:rPr>
                        <a:t>الصحيح</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54467" marR="54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624">
                <a:tc>
                  <a:txBody>
                    <a:bodyPr/>
                    <a:lstStyle/>
                    <a:p>
                      <a:pPr algn="r" rtl="1">
                        <a:lnSpc>
                          <a:spcPct val="107000"/>
                        </a:lnSpc>
                        <a:spcAft>
                          <a:spcPts val="0"/>
                        </a:spcAft>
                      </a:pPr>
                      <a:r>
                        <a:rPr lang="ar-SA" sz="1800">
                          <a:effectLst/>
                          <a:latin typeface="Calibri" panose="020F0502020204030204" pitchFamily="34" charset="0"/>
                          <a:ea typeface="Calibri" panose="020F0502020204030204" pitchFamily="34" charset="0"/>
                          <a:cs typeface="Traditional Arabic" panose="02020603050405020304" pitchFamily="18" charset="-78"/>
                        </a:rPr>
                        <a:t>إن أحرم حضراً ثم سافر</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54467" marR="54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0">
                  <a:txBody>
                    <a:bodyPr/>
                    <a:lstStyle/>
                    <a:p>
                      <a:pPr algn="r" rtl="1">
                        <a:lnSpc>
                          <a:spcPct val="107000"/>
                        </a:lnSpc>
                        <a:spcAft>
                          <a:spcPts val="0"/>
                        </a:spcAft>
                      </a:pPr>
                      <a:r>
                        <a:rPr lang="ar-SA" sz="1800">
                          <a:effectLst/>
                          <a:latin typeface="Calibri" panose="020F0502020204030204" pitchFamily="34" charset="0"/>
                          <a:ea typeface="Calibri" panose="020F0502020204030204" pitchFamily="34" charset="0"/>
                          <a:cs typeface="Traditional Arabic" panose="02020603050405020304" pitchFamily="18" charset="-78"/>
                        </a:rPr>
                        <a:t>يتم الصلاة</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54467" marR="54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800">
                          <a:effectLst/>
                          <a:latin typeface="Calibri" panose="020F0502020204030204" pitchFamily="34" charset="0"/>
                          <a:ea typeface="Calibri" panose="020F0502020204030204" pitchFamily="34" charset="0"/>
                          <a:cs typeface="Traditional Arabic" panose="02020603050405020304" pitchFamily="18" charset="-78"/>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54467" marR="54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246">
                <a:tc>
                  <a:txBody>
                    <a:bodyPr/>
                    <a:lstStyle/>
                    <a:p>
                      <a:pPr algn="r" rtl="1">
                        <a:lnSpc>
                          <a:spcPct val="107000"/>
                        </a:lnSpc>
                        <a:spcAft>
                          <a:spcPts val="0"/>
                        </a:spcAft>
                      </a:pPr>
                      <a:r>
                        <a:rPr lang="ar-SA" sz="1800" dirty="0">
                          <a:effectLst/>
                          <a:latin typeface="Calibri" panose="020F0502020204030204" pitchFamily="34" charset="0"/>
                          <a:ea typeface="Calibri" panose="020F0502020204030204" pitchFamily="34" charset="0"/>
                          <a:cs typeface="Traditional Arabic" panose="02020603050405020304" pitchFamily="18" charset="-78"/>
                        </a:rPr>
                        <a:t>أحرم في السفر ثم أقام</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54467" marR="54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c>
                  <a:txBody>
                    <a:bodyPr/>
                    <a:lstStyle/>
                    <a:p>
                      <a:pPr algn="r" rtl="1">
                        <a:lnSpc>
                          <a:spcPct val="107000"/>
                        </a:lnSpc>
                        <a:spcAft>
                          <a:spcPts val="0"/>
                        </a:spcAft>
                      </a:pPr>
                      <a:r>
                        <a:rPr lang="ar-SA" sz="1800">
                          <a:effectLst/>
                          <a:latin typeface="Calibri" panose="020F0502020204030204" pitchFamily="34" charset="0"/>
                          <a:ea typeface="Calibri" panose="020F0502020204030204" pitchFamily="34" charset="0"/>
                          <a:cs typeface="Traditional Arabic" panose="02020603050405020304" pitchFamily="18" charset="-78"/>
                        </a:rPr>
                        <a:t>لا يلزمه الإِتمام لأنه ابتدأ الصلاة في حال يجوز له فيها القصر فكان له استدامة ذلك ولا دليل بيّناً على وجوب الإِتمام.</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54467" marR="54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246">
                <a:tc>
                  <a:txBody>
                    <a:bodyPr/>
                    <a:lstStyle/>
                    <a:p>
                      <a:pPr algn="r" rtl="1">
                        <a:lnSpc>
                          <a:spcPct val="107000"/>
                        </a:lnSpc>
                        <a:spcAft>
                          <a:spcPts val="0"/>
                        </a:spcAft>
                      </a:pPr>
                      <a:r>
                        <a:rPr lang="ar-SA" sz="1800">
                          <a:effectLst/>
                          <a:latin typeface="Calibri" panose="020F0502020204030204" pitchFamily="34" charset="0"/>
                          <a:ea typeface="Calibri" panose="020F0502020204030204" pitchFamily="34" charset="0"/>
                          <a:cs typeface="Traditional Arabic" panose="02020603050405020304" pitchFamily="18" charset="-78"/>
                        </a:rPr>
                        <a:t>ذكر صلاة حضر في سفر</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54467" marR="54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c>
                  <a:txBody>
                    <a:bodyPr/>
                    <a:lstStyle/>
                    <a:p>
                      <a:pPr algn="r" rtl="1">
                        <a:lnSpc>
                          <a:spcPct val="107000"/>
                        </a:lnSpc>
                        <a:spcAft>
                          <a:spcPts val="0"/>
                        </a:spcAft>
                      </a:pPr>
                      <a:r>
                        <a:rPr lang="ar-SA" sz="1800">
                          <a:effectLst/>
                          <a:latin typeface="Calibri" panose="020F0502020204030204" pitchFamily="34" charset="0"/>
                          <a:ea typeface="Calibri" panose="020F0502020204030204" pitchFamily="34" charset="0"/>
                          <a:cs typeface="Traditional Arabic" panose="02020603050405020304" pitchFamily="18" charset="-78"/>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54467" marR="54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2494">
                <a:tc>
                  <a:txBody>
                    <a:bodyPr/>
                    <a:lstStyle/>
                    <a:p>
                      <a:pPr algn="r" rtl="1">
                        <a:lnSpc>
                          <a:spcPct val="107000"/>
                        </a:lnSpc>
                        <a:spcAft>
                          <a:spcPts val="0"/>
                        </a:spcAft>
                      </a:pPr>
                      <a:r>
                        <a:rPr lang="ar-SA" sz="1800">
                          <a:effectLst/>
                          <a:latin typeface="Calibri" panose="020F0502020204030204" pitchFamily="34" charset="0"/>
                          <a:ea typeface="Calibri" panose="020F0502020204030204" pitchFamily="34" charset="0"/>
                          <a:cs typeface="Traditional Arabic" panose="02020603050405020304" pitchFamily="18" charset="-78"/>
                        </a:rPr>
                        <a:t>ذكر صلاة سفر في حضر</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54467" marR="54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c>
                  <a:txBody>
                    <a:bodyPr/>
                    <a:lstStyle/>
                    <a:p>
                      <a:pPr algn="r" rtl="1">
                        <a:lnSpc>
                          <a:spcPct val="107000"/>
                        </a:lnSpc>
                        <a:spcAft>
                          <a:spcPts val="0"/>
                        </a:spcAft>
                      </a:pPr>
                      <a:r>
                        <a:rPr lang="ar-SA" sz="1800" dirty="0" smtClean="0">
                          <a:effectLst/>
                          <a:latin typeface="Calibri" panose="020F0502020204030204" pitchFamily="34" charset="0"/>
                          <a:ea typeface="Calibri" panose="020F0502020204030204" pitchFamily="34" charset="0"/>
                          <a:cs typeface="Traditional Arabic" panose="02020603050405020304" pitchFamily="18" charset="-78"/>
                        </a:rPr>
                        <a:t>إذا </a:t>
                      </a:r>
                      <a:r>
                        <a:rPr lang="ar-SA" sz="1800" dirty="0">
                          <a:effectLst/>
                          <a:latin typeface="Calibri" panose="020F0502020204030204" pitchFamily="34" charset="0"/>
                          <a:ea typeface="Calibri" panose="020F0502020204030204" pitchFamily="34" charset="0"/>
                          <a:cs typeface="Traditional Arabic" panose="02020603050405020304" pitchFamily="18" charset="-78"/>
                        </a:rPr>
                        <a:t>ذكر صلاة سفر في حضر صلاها قصراً لقوله صلّى الله عليه وسلّم: «من نام عن صلاة أو نسيها فليصلها إذا ذكرها» أي: فليصلها كما هي، وهذا الرجل ذكر أنه لم يصل الظهر وهي ركعتان في حقه، فلا يلزمه الإِتمام، ونقول: كما قلنا في التي قبلها فهذه صلاة وجبت عليه في سفر، وصلاة السفر مقصورة فلا يلزمه إتمامها.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54467" marR="54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624">
                <a:tc>
                  <a:txBody>
                    <a:bodyPr/>
                    <a:lstStyle/>
                    <a:p>
                      <a:pPr algn="r" rtl="1">
                        <a:lnSpc>
                          <a:spcPct val="107000"/>
                        </a:lnSpc>
                        <a:spcAft>
                          <a:spcPts val="0"/>
                        </a:spcAft>
                      </a:pPr>
                      <a:r>
                        <a:rPr lang="ar-SA" sz="1800">
                          <a:effectLst/>
                          <a:latin typeface="Calibri" panose="020F0502020204030204" pitchFamily="34" charset="0"/>
                          <a:ea typeface="Calibri" panose="020F0502020204030204" pitchFamily="34" charset="0"/>
                          <a:cs typeface="Traditional Arabic" panose="02020603050405020304" pitchFamily="18" charset="-78"/>
                        </a:rPr>
                        <a:t>ائتم بمقيم</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54467" marR="54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c>
                  <a:txBody>
                    <a:bodyPr/>
                    <a:lstStyle/>
                    <a:p>
                      <a:pPr algn="r" rtl="1">
                        <a:lnSpc>
                          <a:spcPct val="107000"/>
                        </a:lnSpc>
                        <a:spcAft>
                          <a:spcPts val="0"/>
                        </a:spcAft>
                      </a:pPr>
                      <a:r>
                        <a:rPr lang="ar-SA" sz="1800">
                          <a:effectLst/>
                          <a:latin typeface="Calibri" panose="020F0502020204030204" pitchFamily="34" charset="0"/>
                          <a:ea typeface="Calibri" panose="020F0502020204030204" pitchFamily="34" charset="0"/>
                          <a:cs typeface="Traditional Arabic" panose="02020603050405020304" pitchFamily="18" charset="-78"/>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54467" marR="54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246">
                <a:tc>
                  <a:txBody>
                    <a:bodyPr/>
                    <a:lstStyle/>
                    <a:p>
                      <a:pPr algn="r" rtl="1">
                        <a:lnSpc>
                          <a:spcPct val="107000"/>
                        </a:lnSpc>
                        <a:spcAft>
                          <a:spcPts val="0"/>
                        </a:spcAft>
                      </a:pPr>
                      <a:r>
                        <a:rPr lang="ar-SA" sz="1800">
                          <a:effectLst/>
                          <a:latin typeface="Calibri" panose="020F0502020204030204" pitchFamily="34" charset="0"/>
                          <a:ea typeface="Calibri" panose="020F0502020204030204" pitchFamily="34" charset="0"/>
                          <a:cs typeface="Traditional Arabic" panose="02020603050405020304" pitchFamily="18" charset="-78"/>
                        </a:rPr>
                        <a:t>ائتم بمن يشك فيه</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54467" marR="54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c>
                  <a:txBody>
                    <a:bodyPr/>
                    <a:lstStyle/>
                    <a:p>
                      <a:pPr algn="r" rtl="1">
                        <a:lnSpc>
                          <a:spcPct val="107000"/>
                        </a:lnSpc>
                        <a:spcAft>
                          <a:spcPts val="0"/>
                        </a:spcAft>
                      </a:pPr>
                      <a:r>
                        <a:rPr lang="ar-SA" sz="1800" dirty="0" smtClean="0">
                          <a:effectLst/>
                          <a:latin typeface="Calibri" panose="020F0502020204030204" pitchFamily="34" charset="0"/>
                          <a:ea typeface="Calibri" panose="020F0502020204030204" pitchFamily="34" charset="0"/>
                          <a:cs typeface="Traditional Arabic" panose="02020603050405020304" pitchFamily="18" charset="-78"/>
                        </a:rPr>
                        <a:t>لا </a:t>
                      </a:r>
                      <a:r>
                        <a:rPr lang="ar-SA" sz="1800" dirty="0">
                          <a:effectLst/>
                          <a:latin typeface="Calibri" panose="020F0502020204030204" pitchFamily="34" charset="0"/>
                          <a:ea typeface="Calibri" panose="020F0502020204030204" pitchFamily="34" charset="0"/>
                          <a:cs typeface="Traditional Arabic" panose="02020603050405020304" pitchFamily="18" charset="-78"/>
                        </a:rPr>
                        <a:t>يلزمه الإِتمام في هذه الصورة لأن الأصل في صلاة المسافر القصر، ولا يلزمه الإِتمام خلف الإِمام إلا إذا أتم الإِمام وهنا لم يتم الإِمام.</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54467" marR="54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2494">
                <a:tc>
                  <a:txBody>
                    <a:bodyPr/>
                    <a:lstStyle/>
                    <a:p>
                      <a:pPr algn="r" rtl="1">
                        <a:lnSpc>
                          <a:spcPct val="107000"/>
                        </a:lnSpc>
                        <a:spcAft>
                          <a:spcPts val="0"/>
                        </a:spcAft>
                      </a:pPr>
                      <a:r>
                        <a:rPr lang="ar-SA" sz="1800">
                          <a:effectLst/>
                          <a:latin typeface="Calibri" panose="020F0502020204030204" pitchFamily="34" charset="0"/>
                          <a:ea typeface="Calibri" panose="020F0502020204030204" pitchFamily="34" charset="0"/>
                          <a:cs typeface="Traditional Arabic" panose="02020603050405020304" pitchFamily="18" charset="-78"/>
                        </a:rPr>
                        <a:t>أحرم بصلاة يلزمه إتمامها ففسدت وأعادها</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54467" marR="54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c>
                  <a:txBody>
                    <a:bodyPr/>
                    <a:lstStyle/>
                    <a:p>
                      <a:pPr algn="r" rtl="1">
                        <a:lnSpc>
                          <a:spcPct val="107000"/>
                        </a:lnSpc>
                        <a:spcAft>
                          <a:spcPts val="0"/>
                        </a:spcAft>
                      </a:pPr>
                      <a:r>
                        <a:rPr lang="ar-SA" sz="1800" dirty="0" smtClean="0">
                          <a:effectLst/>
                          <a:latin typeface="Calibri" panose="020F0502020204030204" pitchFamily="34" charset="0"/>
                          <a:ea typeface="Calibri" panose="020F0502020204030204" pitchFamily="34" charset="0"/>
                          <a:cs typeface="Traditional Arabic" panose="02020603050405020304" pitchFamily="18" charset="-78"/>
                        </a:rPr>
                        <a:t> إذا </a:t>
                      </a:r>
                      <a:r>
                        <a:rPr lang="ar-SA" sz="1800" dirty="0">
                          <a:effectLst/>
                          <a:latin typeface="Calibri" panose="020F0502020204030204" pitchFamily="34" charset="0"/>
                          <a:ea typeface="Calibri" panose="020F0502020204030204" pitchFamily="34" charset="0"/>
                          <a:cs typeface="Traditional Arabic" panose="02020603050405020304" pitchFamily="18" charset="-78"/>
                        </a:rPr>
                        <a:t>أحرم بصلاة يلزمه إتمامها ففسدت وأعادها في حال يجوز له القصر، فإنه لا يلزمه الإِتمام</a:t>
                      </a:r>
                      <a:r>
                        <a:rPr lang="ar-SA" sz="1800" dirty="0" smtClean="0">
                          <a:effectLst/>
                          <a:latin typeface="Calibri" panose="020F0502020204030204" pitchFamily="34" charset="0"/>
                          <a:ea typeface="Calibri" panose="020F0502020204030204" pitchFamily="34" charset="0"/>
                          <a:cs typeface="Traditional Arabic" panose="02020603050405020304" pitchFamily="18" charset="-78"/>
                        </a:rPr>
                        <a:t>. </a:t>
                      </a:r>
                    </a:p>
                    <a:p>
                      <a:pPr algn="r" rtl="1">
                        <a:lnSpc>
                          <a:spcPct val="107000"/>
                        </a:lnSpc>
                        <a:spcAft>
                          <a:spcPts val="0"/>
                        </a:spcAft>
                      </a:pPr>
                      <a:r>
                        <a:rPr lang="ar-SA" sz="1800" dirty="0" smtClean="0">
                          <a:effectLst/>
                          <a:latin typeface="Calibri" panose="020F0502020204030204" pitchFamily="34" charset="0"/>
                          <a:ea typeface="Calibri" panose="020F0502020204030204" pitchFamily="34" charset="0"/>
                          <a:cs typeface="Traditional Arabic" panose="02020603050405020304" pitchFamily="18" charset="-78"/>
                        </a:rPr>
                        <a:t>لأن التبعية زالت فلا يلزمه إلا صلاة مقصورة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54467" marR="54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246">
                <a:tc>
                  <a:txBody>
                    <a:bodyPr/>
                    <a:lstStyle/>
                    <a:p>
                      <a:pPr algn="r" rtl="1">
                        <a:lnSpc>
                          <a:spcPct val="107000"/>
                        </a:lnSpc>
                        <a:spcAft>
                          <a:spcPts val="0"/>
                        </a:spcAft>
                      </a:pPr>
                      <a:r>
                        <a:rPr lang="ar-SA" sz="1800">
                          <a:effectLst/>
                          <a:latin typeface="Calibri" panose="020F0502020204030204" pitchFamily="34" charset="0"/>
                          <a:ea typeface="Calibri" panose="020F0502020204030204" pitchFamily="34" charset="0"/>
                          <a:cs typeface="Traditional Arabic" panose="02020603050405020304" pitchFamily="18" charset="-78"/>
                        </a:rPr>
                        <a:t>لم ينو القصر عند إحرامها</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54467" marR="54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c>
                  <a:txBody>
                    <a:bodyPr/>
                    <a:lstStyle/>
                    <a:p>
                      <a:pPr algn="r" rtl="1">
                        <a:lnSpc>
                          <a:spcPct val="107000"/>
                        </a:lnSpc>
                        <a:spcAft>
                          <a:spcPts val="0"/>
                        </a:spcAft>
                      </a:pPr>
                      <a:r>
                        <a:rPr lang="ar-SA" sz="1800">
                          <a:effectLst/>
                          <a:latin typeface="Calibri" panose="020F0502020204030204" pitchFamily="34" charset="0"/>
                          <a:ea typeface="Calibri" panose="020F0502020204030204" pitchFamily="34" charset="0"/>
                          <a:cs typeface="Traditional Arabic" panose="02020603050405020304" pitchFamily="18" charset="-78"/>
                        </a:rPr>
                        <a:t>أنه لا يلزمه الإِتمام، بل يقصر؛ لأنه الأصل، وكما أن المقيم لا يلزمه نية الإِتمام، كذا المسافر لا يلزمه نية القصر.</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54467" marR="54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624">
                <a:tc>
                  <a:txBody>
                    <a:bodyPr/>
                    <a:lstStyle/>
                    <a:p>
                      <a:pPr algn="r" rtl="1">
                        <a:lnSpc>
                          <a:spcPct val="107000"/>
                        </a:lnSpc>
                        <a:spcAft>
                          <a:spcPts val="0"/>
                        </a:spcAft>
                      </a:pPr>
                      <a:r>
                        <a:rPr lang="ar-SA" sz="1800">
                          <a:effectLst/>
                          <a:latin typeface="Calibri" panose="020F0502020204030204" pitchFamily="34" charset="0"/>
                          <a:ea typeface="Calibri" panose="020F0502020204030204" pitchFamily="34" charset="0"/>
                          <a:cs typeface="Traditional Arabic" panose="02020603050405020304" pitchFamily="18" charset="-78"/>
                        </a:rPr>
                        <a:t>شك في نيته</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54467" marR="54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c>
                  <a:txBody>
                    <a:bodyPr/>
                    <a:lstStyle/>
                    <a:p>
                      <a:pPr algn="r" rtl="1">
                        <a:lnSpc>
                          <a:spcPct val="107000"/>
                        </a:lnSpc>
                        <a:spcAft>
                          <a:spcPts val="0"/>
                        </a:spcAft>
                      </a:pPr>
                      <a:r>
                        <a:rPr lang="ar-SA" sz="1800">
                          <a:effectLst/>
                          <a:latin typeface="Calibri" panose="020F0502020204030204" pitchFamily="34" charset="0"/>
                          <a:ea typeface="Calibri" panose="020F0502020204030204" pitchFamily="34" charset="0"/>
                          <a:cs typeface="Traditional Arabic" panose="02020603050405020304" pitchFamily="18" charset="-78"/>
                        </a:rPr>
                        <a:t>يقصر ولا يلزمه الإِتمام، لأن الأصل في صلاة المسافر القصر.</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54467" marR="54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246">
                <a:tc>
                  <a:txBody>
                    <a:bodyPr/>
                    <a:lstStyle/>
                    <a:p>
                      <a:pPr algn="r" rtl="1">
                        <a:lnSpc>
                          <a:spcPct val="107000"/>
                        </a:lnSpc>
                        <a:spcAft>
                          <a:spcPts val="0"/>
                        </a:spcAft>
                      </a:pPr>
                      <a:r>
                        <a:rPr lang="ar-SA" sz="1800">
                          <a:effectLst/>
                          <a:latin typeface="Calibri" panose="020F0502020204030204" pitchFamily="34" charset="0"/>
                          <a:ea typeface="Calibri" panose="020F0502020204030204" pitchFamily="34" charset="0"/>
                          <a:cs typeface="Traditional Arabic" panose="02020603050405020304" pitchFamily="18" charset="-78"/>
                        </a:rPr>
                        <a:t>نوى إقامة أكثر من أربعة أيام</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54467" marR="54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ar-SA"/>
                    </a:p>
                  </a:txBody>
                  <a:tcPr/>
                </a:tc>
                <a:tc>
                  <a:txBody>
                    <a:bodyPr/>
                    <a:lstStyle/>
                    <a:p>
                      <a:pPr algn="r" rtl="1">
                        <a:lnSpc>
                          <a:spcPct val="107000"/>
                        </a:lnSpc>
                        <a:spcAft>
                          <a:spcPts val="0"/>
                        </a:spcAft>
                      </a:pPr>
                      <a:r>
                        <a:rPr lang="ar-SA" sz="1800" dirty="0">
                          <a:effectLst/>
                          <a:latin typeface="Calibri" panose="020F0502020204030204" pitchFamily="34" charset="0"/>
                          <a:ea typeface="Calibri" panose="020F0502020204030204" pitchFamily="34" charset="0"/>
                          <a:cs typeface="Traditional Arabic" panose="02020603050405020304" pitchFamily="18" charset="-78"/>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54467" marR="54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81832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صور تذكر الصلاة التي نسيها الإنسان</a:t>
            </a:r>
            <a:endParaRPr lang="ar-SA"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pPr algn="ctr"/>
            <a:r>
              <a:rPr lang="ar-SA" sz="4400" dirty="0" smtClean="0">
                <a:latin typeface="Traditional Arabic" panose="02020603050405020304" pitchFamily="18" charset="-78"/>
                <a:cs typeface="Traditional Arabic" panose="02020603050405020304" pitchFamily="18" charset="-78"/>
              </a:rPr>
              <a:t>1 </a:t>
            </a:r>
            <a:r>
              <a:rPr lang="ar-SA" sz="4400" dirty="0">
                <a:latin typeface="Traditional Arabic" panose="02020603050405020304" pitchFamily="18" charset="-78"/>
                <a:cs typeface="Traditional Arabic" panose="02020603050405020304" pitchFamily="18" charset="-78"/>
              </a:rPr>
              <a:t>ـ ذكر صلاة سفر في سفر، يقصر.</a:t>
            </a:r>
          </a:p>
          <a:p>
            <a:pPr algn="ctr"/>
            <a:r>
              <a:rPr lang="ar-SA" sz="4400" dirty="0">
                <a:latin typeface="Traditional Arabic" panose="02020603050405020304" pitchFamily="18" charset="-78"/>
                <a:cs typeface="Traditional Arabic" panose="02020603050405020304" pitchFamily="18" charset="-78"/>
              </a:rPr>
              <a:t>2 ـ ذكر صلاة حضر في حضر، يتم.</a:t>
            </a:r>
          </a:p>
          <a:p>
            <a:pPr algn="ctr"/>
            <a:r>
              <a:rPr lang="ar-SA" sz="4400" dirty="0">
                <a:latin typeface="Traditional Arabic" panose="02020603050405020304" pitchFamily="18" charset="-78"/>
                <a:cs typeface="Traditional Arabic" panose="02020603050405020304" pitchFamily="18" charset="-78"/>
              </a:rPr>
              <a:t>3 ـ ذكر صلاة سفر في حضر، يقصر على الصحيح.</a:t>
            </a:r>
          </a:p>
          <a:p>
            <a:pPr algn="ctr"/>
            <a:r>
              <a:rPr lang="ar-SA" sz="4400" dirty="0">
                <a:latin typeface="Traditional Arabic" panose="02020603050405020304" pitchFamily="18" charset="-78"/>
                <a:cs typeface="Traditional Arabic" panose="02020603050405020304" pitchFamily="18" charset="-78"/>
              </a:rPr>
              <a:t>4 ـ ذكر صلاة حضر في سفر، يتم.</a:t>
            </a:r>
          </a:p>
          <a:p>
            <a:endParaRPr lang="ar-SA" dirty="0"/>
          </a:p>
        </p:txBody>
      </p:sp>
    </p:spTree>
    <p:extLst>
      <p:ext uri="{BB962C8B-B14F-4D97-AF65-F5344CB8AC3E}">
        <p14:creationId xmlns:p14="http://schemas.microsoft.com/office/powerpoint/2010/main" val="3167460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lgn="ctr">
              <a:buNone/>
            </a:pP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حكم من سافر بعد </a:t>
            </a: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دخول وقت الصلاة وقبل </a:t>
            </a: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فعل الصلاة </a:t>
            </a:r>
          </a:p>
          <a:p>
            <a:pPr algn="ctr"/>
            <a:r>
              <a:rPr lang="ar-SA" dirty="0" smtClean="0">
                <a:latin typeface="Traditional Arabic" panose="02020603050405020304" pitchFamily="18" charset="-78"/>
                <a:cs typeface="Traditional Arabic" panose="02020603050405020304" pitchFamily="18" charset="-78"/>
              </a:rPr>
              <a:t>مثال رجل في بلدته وأراد السفر وبعد أن أذن المؤذن لصلاة الظهر خرج من بلدته مسافراً ثم وقف في الطريق ليصلي الظهر </a:t>
            </a:r>
          </a:p>
          <a:p>
            <a:pPr algn="ctr"/>
            <a:r>
              <a:rPr lang="ar-SA" dirty="0" smtClean="0">
                <a:latin typeface="Traditional Arabic" panose="02020603050405020304" pitchFamily="18" charset="-78"/>
                <a:cs typeface="Traditional Arabic" panose="02020603050405020304" pitchFamily="18" charset="-78"/>
              </a:rPr>
              <a:t>فالصحيح والله أعلم أنه يصليها صلاة سفر ركعتين لأن وقت الصلاة موسع فهو في أثناء سفره يؤدي الصلاة لا يقضيها فحاله في الأداء حال سفر فيصليها </a:t>
            </a:r>
            <a:r>
              <a:rPr lang="ar-SA" dirty="0" smtClean="0">
                <a:latin typeface="Traditional Arabic" panose="02020603050405020304" pitchFamily="18" charset="-78"/>
                <a:cs typeface="Traditional Arabic" panose="02020603050405020304" pitchFamily="18" charset="-78"/>
              </a:rPr>
              <a:t>ركعتين</a:t>
            </a:r>
          </a:p>
          <a:p>
            <a:pPr algn="ctr"/>
            <a:endParaRPr lang="ar-SA" dirty="0">
              <a:latin typeface="Traditional Arabic" panose="02020603050405020304" pitchFamily="18" charset="-78"/>
              <a:cs typeface="Traditional Arabic" panose="02020603050405020304" pitchFamily="18" charset="-78"/>
            </a:endParaRPr>
          </a:p>
          <a:p>
            <a:pPr algn="ctr"/>
            <a:r>
              <a:rPr lang="ar-SA" dirty="0" smtClean="0">
                <a:latin typeface="Traditional Arabic" panose="02020603050405020304" pitchFamily="18" charset="-78"/>
                <a:cs typeface="Traditional Arabic" panose="02020603050405020304" pitchFamily="18" charset="-78"/>
              </a:rPr>
              <a:t>دخل </a:t>
            </a:r>
            <a:r>
              <a:rPr lang="ar-SA" dirty="0">
                <a:latin typeface="Traditional Arabic" panose="02020603050405020304" pitchFamily="18" charset="-78"/>
                <a:cs typeface="Traditional Arabic" panose="02020603050405020304" pitchFamily="18" charset="-78"/>
              </a:rPr>
              <a:t>وقت الصلاة وهو في السفر ثم دخل بلده فإنه</a:t>
            </a:r>
            <a:r>
              <a:rPr lang="ar-SA" b="1" u="sng" dirty="0">
                <a:latin typeface="Traditional Arabic" panose="02020603050405020304" pitchFamily="18" charset="-78"/>
                <a:cs typeface="Traditional Arabic" panose="02020603050405020304" pitchFamily="18" charset="-78"/>
              </a:rPr>
              <a:t> يتم </a:t>
            </a:r>
            <a:r>
              <a:rPr lang="ar-SA" dirty="0">
                <a:latin typeface="Traditional Arabic" panose="02020603050405020304" pitchFamily="18" charset="-78"/>
                <a:cs typeface="Traditional Arabic" panose="02020603050405020304" pitchFamily="18" charset="-78"/>
              </a:rPr>
              <a:t>اعتباراً بحال فعل الصلاة.</a:t>
            </a:r>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060126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r>
              <a:rPr lang="ar-SA" dirty="0">
                <a:latin typeface="Traditional Arabic" panose="02020603050405020304" pitchFamily="18" charset="-78"/>
                <a:cs typeface="Traditional Arabic" panose="02020603050405020304" pitchFamily="18" charset="-78"/>
              </a:rPr>
              <a:t>من سافر من أجل أن يترخص فهل له ذلك أم </a:t>
            </a:r>
            <a:r>
              <a:rPr lang="ar-SA" dirty="0" smtClean="0">
                <a:latin typeface="Traditional Arabic" panose="02020603050405020304" pitchFamily="18" charset="-78"/>
                <a:cs typeface="Traditional Arabic" panose="02020603050405020304" pitchFamily="18" charset="-78"/>
              </a:rPr>
              <a:t>لا؟</a:t>
            </a:r>
          </a:p>
          <a:p>
            <a:pPr marL="0" indent="0">
              <a:buNone/>
            </a:pPr>
            <a:r>
              <a:rPr lang="ar-SA" dirty="0" smtClean="0">
                <a:latin typeface="Traditional Arabic" panose="02020603050405020304" pitchFamily="18" charset="-78"/>
                <a:cs typeface="Traditional Arabic" panose="02020603050405020304" pitchFamily="18" charset="-78"/>
              </a:rPr>
              <a:t>مثال </a:t>
            </a:r>
            <a:r>
              <a:rPr lang="ar-SA" dirty="0">
                <a:latin typeface="Traditional Arabic" panose="02020603050405020304" pitchFamily="18" charset="-78"/>
                <a:cs typeface="Traditional Arabic" panose="02020603050405020304" pitchFamily="18" charset="-78"/>
              </a:rPr>
              <a:t>ذلك:</a:t>
            </a:r>
          </a:p>
          <a:p>
            <a:r>
              <a:rPr lang="ar-SA" dirty="0">
                <a:latin typeface="Traditional Arabic" panose="02020603050405020304" pitchFamily="18" charset="-78"/>
                <a:cs typeface="Traditional Arabic" panose="02020603050405020304" pitchFamily="18" charset="-78"/>
              </a:rPr>
              <a:t>رجل سافر من أجل أن يقصر الصلاة, أو من أجل أن يفطر في نهار رمضان مثلاً, فهنا الراجح أنه لا يترخص, لأنه يعاقب بنقيض قصده, فكل من أراد التحايل على إسقاط الواجب, أو فعل المحرم عوقب بنقيض قصده</a:t>
            </a:r>
            <a:r>
              <a:rPr lang="ar-SA" dirty="0" smtClean="0">
                <a:latin typeface="Traditional Arabic" panose="02020603050405020304" pitchFamily="18" charset="-78"/>
                <a:cs typeface="Traditional Arabic" panose="02020603050405020304" pitchFamily="18" charset="-78"/>
              </a:rPr>
              <a:t>.</a:t>
            </a:r>
          </a:p>
          <a:p>
            <a:endParaRPr lang="ar-SA" dirty="0">
              <a:latin typeface="Traditional Arabic" panose="02020603050405020304" pitchFamily="18" charset="-78"/>
              <a:cs typeface="Traditional Arabic" panose="02020603050405020304" pitchFamily="18" charset="-78"/>
            </a:endParaRPr>
          </a:p>
          <a:p>
            <a:r>
              <a:rPr lang="ar-SA" dirty="0">
                <a:latin typeface="Traditional Arabic" panose="02020603050405020304" pitchFamily="18" charset="-78"/>
                <a:cs typeface="Traditional Arabic" panose="02020603050405020304" pitchFamily="18" charset="-78"/>
              </a:rPr>
              <a:t>لو خرج الإنسان مسافراً وبعد أن فارق عامر قريته صلى وقصر الصلاة ثم حصل له عذر منعه من استكمال السفر فرجع إلى بلده فهل يعيد الصلاة التي قصرها ثانية أم </a:t>
            </a:r>
            <a:r>
              <a:rPr lang="ar-SA" dirty="0" smtClean="0">
                <a:latin typeface="Traditional Arabic" panose="02020603050405020304" pitchFamily="18" charset="-78"/>
                <a:cs typeface="Traditional Arabic" panose="02020603050405020304" pitchFamily="18" charset="-78"/>
              </a:rPr>
              <a:t>لا؟</a:t>
            </a:r>
          </a:p>
          <a:p>
            <a:pPr marL="0" indent="0">
              <a:buNone/>
            </a:pPr>
            <a:r>
              <a:rPr lang="ar-SA" dirty="0" smtClean="0">
                <a:latin typeface="Traditional Arabic" panose="02020603050405020304" pitchFamily="18" charset="-78"/>
                <a:cs typeface="Traditional Arabic" panose="02020603050405020304" pitchFamily="18" charset="-78"/>
              </a:rPr>
              <a:t> </a:t>
            </a:r>
            <a:r>
              <a:rPr lang="ar-SA" dirty="0">
                <a:latin typeface="Traditional Arabic" panose="02020603050405020304" pitchFamily="18" charset="-78"/>
                <a:cs typeface="Traditional Arabic" panose="02020603050405020304" pitchFamily="18" charset="-78"/>
              </a:rPr>
              <a:t>لا يعيد, لأن المعتبر نية المسافة لا حقيقتها, ولأنه أتى بها بأمر الله موافقة لشرعه, فتكون مقبولة, ولقول النبي - في حديث عائشة رضي الله عنها {من عمل عملاً ليس عليه أمرنا فهو </a:t>
            </a:r>
            <a:r>
              <a:rPr lang="ar-SA" dirty="0" smtClean="0">
                <a:latin typeface="Traditional Arabic" panose="02020603050405020304" pitchFamily="18" charset="-78"/>
                <a:cs typeface="Traditional Arabic" panose="02020603050405020304" pitchFamily="18" charset="-78"/>
              </a:rPr>
              <a:t>رد} </a:t>
            </a:r>
            <a:r>
              <a:rPr lang="ar-SA" dirty="0">
                <a:latin typeface="Traditional Arabic" panose="02020603050405020304" pitchFamily="18" charset="-78"/>
                <a:cs typeface="Traditional Arabic" panose="02020603050405020304" pitchFamily="18" charset="-78"/>
              </a:rPr>
              <a:t>, فمفهوم ذلك أن من عمل عملاً عليه أمر الله ورسوله فهو مقبول.</a:t>
            </a:r>
          </a:p>
          <a:p>
            <a:endParaRPr lang="ar-SA" dirty="0"/>
          </a:p>
        </p:txBody>
      </p:sp>
    </p:spTree>
    <p:extLst>
      <p:ext uri="{BB962C8B-B14F-4D97-AF65-F5344CB8AC3E}">
        <p14:creationId xmlns:p14="http://schemas.microsoft.com/office/powerpoint/2010/main" val="342218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وإن حبس، ولم ينو الإقامة، أو أقام لقضاء حاجة بلا نية إقامة، قصر أبداً</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lnSpcReduction="10000"/>
          </a:bodyPr>
          <a:lstStyle/>
          <a:p>
            <a:pPr algn="just"/>
            <a:r>
              <a:rPr lang="ar-SA" dirty="0">
                <a:latin typeface="Traditional Arabic" panose="02020603050405020304" pitchFamily="18" charset="-78"/>
                <a:cs typeface="Traditional Arabic" panose="02020603050405020304" pitchFamily="18" charset="-78"/>
              </a:rPr>
              <a:t>قوله: «وإن حبس» أي: منع من السفر.</a:t>
            </a:r>
          </a:p>
          <a:p>
            <a:pPr algn="just"/>
            <a:r>
              <a:rPr lang="ar-SA" dirty="0">
                <a:latin typeface="Traditional Arabic" panose="02020603050405020304" pitchFamily="18" charset="-78"/>
                <a:cs typeface="Traditional Arabic" panose="02020603050405020304" pitchFamily="18" charset="-78"/>
              </a:rPr>
              <a:t>قوله: «ولم ينوِ إقامة» أي: لم ينوِ أن يبقى مدة محددة فإنه يقصر ولو طالت المدة.</a:t>
            </a:r>
          </a:p>
          <a:p>
            <a:pPr algn="just"/>
            <a:r>
              <a:rPr lang="ar-SA" dirty="0">
                <a:latin typeface="Traditional Arabic" panose="02020603050405020304" pitchFamily="18" charset="-78"/>
                <a:cs typeface="Traditional Arabic" panose="02020603050405020304" pitchFamily="18" charset="-78"/>
              </a:rPr>
              <a:t>وقول المؤلف: «حبس» لم يبيّن نوع الحبس فيشمل: من حبس ظلماً، ومن حبس بحق، ومن حبس بعدو، ومن حبس بمرض، ومن حبس في تغيرات جوية، ومن حبس بخوف على نفسه، فمن منع السفر بأي سبب كان فإنه يقصر.</a:t>
            </a:r>
          </a:p>
          <a:p>
            <a:pPr algn="just"/>
            <a:r>
              <a:rPr lang="ar-SA" dirty="0">
                <a:latin typeface="Traditional Arabic" panose="02020603050405020304" pitchFamily="18" charset="-78"/>
                <a:cs typeface="Traditional Arabic" panose="02020603050405020304" pitchFamily="18" charset="-78"/>
              </a:rPr>
              <a:t>وقوله: «ولم ينوِ إقامة» هذا شرط لا بد منه، فإن نوى إقامة مطلقة لا إقامة ينتظر بها زوال المانع فإنه يتم.</a:t>
            </a:r>
          </a:p>
          <a:p>
            <a:pPr algn="just"/>
            <a:r>
              <a:rPr lang="ar-SA" dirty="0">
                <a:latin typeface="Traditional Arabic" panose="02020603050405020304" pitchFamily="18" charset="-78"/>
                <a:cs typeface="Traditional Arabic" panose="02020603050405020304" pitchFamily="18" charset="-78"/>
              </a:rPr>
              <a:t>قوله: «أو أقام لقضاء حاجة بلا نية إقامة» أي: لم ينوِ إقامة مطلقة.</a:t>
            </a:r>
          </a:p>
          <a:p>
            <a:pPr algn="just"/>
            <a:r>
              <a:rPr lang="ar-SA" dirty="0">
                <a:latin typeface="Traditional Arabic" panose="02020603050405020304" pitchFamily="18" charset="-78"/>
                <a:cs typeface="Traditional Arabic" panose="02020603050405020304" pitchFamily="18" charset="-78"/>
              </a:rPr>
              <a:t>قوله: «قصر أبداً» ولو بقي طول عمره فإنه يقصر، لأنه إنما نوى الإِقامة من أجل هذه الحاجة، ولم ينوِ إقامة مطلقة، وهناك فرق بين شخص ينوي الإِقامة المطلقة وشخص آخر ينوي الإِقامة المقيدة، فالذي ينوي الإِقامة المقيدة لا يعد مستوطناً، والذي ينوي الإِقامة المطلقة يعد مستوطناً.</a:t>
            </a:r>
          </a:p>
          <a:p>
            <a:endParaRPr lang="ar-SA" dirty="0"/>
          </a:p>
        </p:txBody>
      </p:sp>
    </p:spTree>
    <p:extLst>
      <p:ext uri="{BB962C8B-B14F-4D97-AF65-F5344CB8AC3E}">
        <p14:creationId xmlns:p14="http://schemas.microsoft.com/office/powerpoint/2010/main" val="3493816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just"/>
            <a:r>
              <a:rPr lang="ar-SA" dirty="0" smtClean="0">
                <a:latin typeface="Traditional Arabic" panose="02020603050405020304" pitchFamily="18" charset="-78"/>
                <a:cs typeface="Traditional Arabic" panose="02020603050405020304" pitchFamily="18" charset="-78"/>
              </a:rPr>
              <a:t>ذهب بعض أهل العلم إلى أن المسافر له أن يقصر الصلاة ويفعل جميع رخص السفر حتى يقيم أو ينوي الإقامة بمكان صالح للإقامة مدة يعتبره الناس بسببها مقيماً حسب ما هو متعارف عليه بينهم وذليل هذا القول قاعدة الأسماء المطلقة في الشريعة وهي أن كل اسم علق به حكم شرعي وليس له حد في اللغة ولا في الشرع فإنه يرجع فيه إلى العرف، وهذا هو الأقرب</a:t>
            </a:r>
          </a:p>
          <a:p>
            <a:pPr algn="just"/>
            <a:r>
              <a:rPr lang="ar-SA" dirty="0" smtClean="0">
                <a:latin typeface="Traditional Arabic" panose="02020603050405020304" pitchFamily="18" charset="-78"/>
                <a:cs typeface="Traditional Arabic" panose="02020603050405020304" pitchFamily="18" charset="-78"/>
              </a:rPr>
              <a:t>وعلى هذا من أقام في بلد للدراسة أو في دورة تدريبية أو للعمل في سفارة أو تدريس أو غيرهما ونحو ذلك وسكن فيما يسكن فيه أمثاله في أماكن إقامتهم وكانت مدة إقامته طويلة عرفاً فإنه لا يجوز أن يترخص برخص السفر لأنه لا يسمى مسافراً</a:t>
            </a:r>
          </a:p>
        </p:txBody>
      </p:sp>
    </p:spTree>
    <p:extLst>
      <p:ext uri="{BB962C8B-B14F-4D97-AF65-F5344CB8AC3E}">
        <p14:creationId xmlns:p14="http://schemas.microsoft.com/office/powerpoint/2010/main" val="4039935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يجوز الجمع بين الظهرين وبين </a:t>
            </a:r>
            <a:r>
              <a:rPr lang="ar-SA" dirty="0" err="1" smtClean="0">
                <a:solidFill>
                  <a:srgbClr val="FF0000"/>
                </a:solidFill>
                <a:latin typeface="Traditional Arabic" panose="02020603050405020304" pitchFamily="18" charset="-78"/>
                <a:cs typeface="Traditional Arabic" panose="02020603050405020304" pitchFamily="18" charset="-78"/>
              </a:rPr>
              <a:t>العشائين</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pPr algn="ctr"/>
            <a:r>
              <a:rPr lang="ar-SA" dirty="0">
                <a:latin typeface="Traditional Arabic" panose="02020603050405020304" pitchFamily="18" charset="-78"/>
                <a:cs typeface="Traditional Arabic" panose="02020603050405020304" pitchFamily="18" charset="-78"/>
              </a:rPr>
              <a:t>والصحيح أن الجمع للمسافر جائز </a:t>
            </a:r>
            <a:endParaRPr lang="ar-SA" dirty="0" smtClean="0">
              <a:latin typeface="Traditional Arabic" panose="02020603050405020304" pitchFamily="18" charset="-78"/>
              <a:cs typeface="Traditional Arabic" panose="02020603050405020304" pitchFamily="18" charset="-78"/>
            </a:endParaRPr>
          </a:p>
          <a:p>
            <a:pPr algn="ctr"/>
            <a:r>
              <a:rPr lang="ar-SA" dirty="0" smtClean="0">
                <a:latin typeface="Traditional Arabic" panose="02020603050405020304" pitchFamily="18" charset="-78"/>
                <a:cs typeface="Traditional Arabic" panose="02020603050405020304" pitchFamily="18" charset="-78"/>
              </a:rPr>
              <a:t>لكنه </a:t>
            </a:r>
            <a:r>
              <a:rPr lang="ar-SA" dirty="0">
                <a:latin typeface="Traditional Arabic" panose="02020603050405020304" pitchFamily="18" charset="-78"/>
                <a:cs typeface="Traditional Arabic" panose="02020603050405020304" pitchFamily="18" charset="-78"/>
              </a:rPr>
              <a:t>في حق السائر </a:t>
            </a:r>
            <a:r>
              <a:rPr lang="ar-SA" dirty="0" smtClean="0">
                <a:latin typeface="Traditional Arabic" panose="02020603050405020304" pitchFamily="18" charset="-78"/>
                <a:cs typeface="Traditional Arabic" panose="02020603050405020304" pitchFamily="18" charset="-78"/>
              </a:rPr>
              <a:t>مستحب</a:t>
            </a:r>
          </a:p>
          <a:p>
            <a:pPr algn="ctr"/>
            <a:r>
              <a:rPr lang="ar-SA" dirty="0" smtClean="0">
                <a:latin typeface="Traditional Arabic" panose="02020603050405020304" pitchFamily="18" charset="-78"/>
                <a:cs typeface="Traditional Arabic" panose="02020603050405020304" pitchFamily="18" charset="-78"/>
              </a:rPr>
              <a:t> وفي حق النازل جائز غير مستحب إن جمع فلا بأس، وإن ترك فهو أفضل.</a:t>
            </a:r>
          </a:p>
          <a:p>
            <a:pPr marL="0" indent="0" algn="ctr">
              <a:buNone/>
            </a:pPr>
            <a:r>
              <a:rPr lang="ar-SA" dirty="0" smtClean="0">
                <a:latin typeface="Traditional Arabic" panose="02020603050405020304" pitchFamily="18" charset="-78"/>
                <a:cs typeface="Traditional Arabic" panose="02020603050405020304" pitchFamily="18" charset="-78"/>
              </a:rPr>
              <a:t>أي: الأفضل </a:t>
            </a:r>
            <a:r>
              <a:rPr lang="ar-SA" dirty="0">
                <a:latin typeface="Traditional Arabic" panose="02020603050405020304" pitchFamily="18" charset="-78"/>
                <a:cs typeface="Traditional Arabic" panose="02020603050405020304" pitchFamily="18" charset="-78"/>
              </a:rPr>
              <a:t>أنه لا يجمع إلا إذا كان في ترك الجمع مشقةٌ عليه، فالأفضل أن يجمعَ.</a:t>
            </a:r>
          </a:p>
        </p:txBody>
      </p:sp>
    </p:spTree>
    <p:extLst>
      <p:ext uri="{BB962C8B-B14F-4D97-AF65-F5344CB8AC3E}">
        <p14:creationId xmlns:p14="http://schemas.microsoft.com/office/powerpoint/2010/main" val="1594848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وبين </a:t>
            </a:r>
            <a:r>
              <a:rPr lang="ar-SA" dirty="0" err="1" smtClean="0">
                <a:solidFill>
                  <a:srgbClr val="FF0000"/>
                </a:solidFill>
                <a:latin typeface="Traditional Arabic" panose="02020603050405020304" pitchFamily="18" charset="-78"/>
                <a:cs typeface="Traditional Arabic" panose="02020603050405020304" pitchFamily="18" charset="-78"/>
              </a:rPr>
              <a:t>العشائين</a:t>
            </a:r>
            <a:r>
              <a:rPr lang="ar-SA" dirty="0" smtClean="0">
                <a:solidFill>
                  <a:srgbClr val="FF0000"/>
                </a:solidFill>
                <a:latin typeface="Traditional Arabic" panose="02020603050405020304" pitchFamily="18" charset="-78"/>
                <a:cs typeface="Traditional Arabic" panose="02020603050405020304" pitchFamily="18" charset="-78"/>
              </a:rPr>
              <a:t> لمطر يبل الثياب</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fontScale="70000" lnSpcReduction="20000"/>
          </a:bodyPr>
          <a:lstStyle/>
          <a:p>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الراجح: </a:t>
            </a:r>
          </a:p>
          <a:p>
            <a:pPr marL="0" indent="0">
              <a:buNone/>
            </a:pPr>
            <a:r>
              <a:rPr lang="ar-SA" dirty="0" smtClean="0">
                <a:latin typeface="Traditional Arabic" panose="02020603050405020304" pitchFamily="18" charset="-78"/>
                <a:cs typeface="Traditional Arabic" panose="02020603050405020304" pitchFamily="18" charset="-78"/>
              </a:rPr>
              <a:t>يجوز الجمع بعذر المطر بين الظهرين وبين </a:t>
            </a:r>
            <a:r>
              <a:rPr lang="ar-SA" dirty="0" err="1" smtClean="0">
                <a:latin typeface="Traditional Arabic" panose="02020603050405020304" pitchFamily="18" charset="-78"/>
                <a:cs typeface="Traditional Arabic" panose="02020603050405020304" pitchFamily="18" charset="-78"/>
              </a:rPr>
              <a:t>العشائين</a:t>
            </a:r>
            <a:r>
              <a:rPr lang="ar-SA" dirty="0" smtClean="0">
                <a:latin typeface="Traditional Arabic" panose="02020603050405020304" pitchFamily="18" charset="-78"/>
                <a:cs typeface="Traditional Arabic" panose="02020603050405020304" pitchFamily="18" charset="-78"/>
              </a:rPr>
              <a:t> تقديماً وتأخيراً لأن العبرة بوجود المشقة والحرج</a:t>
            </a:r>
          </a:p>
          <a:p>
            <a:pPr marL="0" indent="0">
              <a:buNone/>
            </a:pPr>
            <a:endParaRPr lang="ar-SA" dirty="0">
              <a:latin typeface="Traditional Arabic" panose="02020603050405020304" pitchFamily="18" charset="-78"/>
              <a:cs typeface="Traditional Arabic" panose="02020603050405020304" pitchFamily="18" charset="-78"/>
            </a:endParaRPr>
          </a:p>
          <a:p>
            <a:pPr marL="0" indent="0">
              <a:buNone/>
            </a:pPr>
            <a:r>
              <a:rPr lang="ar-SA" dirty="0">
                <a:latin typeface="Traditional Arabic" panose="02020603050405020304" pitchFamily="18" charset="-78"/>
                <a:cs typeface="Traditional Arabic" panose="02020603050405020304" pitchFamily="18" charset="-78"/>
              </a:rPr>
              <a:t>ولابد من وجود المشقة التي تلحق الناس بسبب ترك الجمع عند نزول المطر، أما إذا لم توجد مشقة فلا يجوز الجمع لأجل المطر</a:t>
            </a:r>
            <a:r>
              <a:rPr lang="ar-SA" dirty="0" smtClean="0">
                <a:latin typeface="Traditional Arabic" panose="02020603050405020304" pitchFamily="18" charset="-78"/>
                <a:cs typeface="Traditional Arabic" panose="02020603050405020304" pitchFamily="18" charset="-78"/>
              </a:rPr>
              <a:t>.</a:t>
            </a:r>
          </a:p>
          <a:p>
            <a:pPr marL="0" indent="0">
              <a:buNone/>
            </a:pPr>
            <a:r>
              <a:rPr lang="ar-SA" dirty="0">
                <a:latin typeface="Traditional Arabic" panose="02020603050405020304" pitchFamily="18" charset="-78"/>
                <a:cs typeface="Traditional Arabic" panose="02020603050405020304" pitchFamily="18" charset="-78"/>
              </a:rPr>
              <a:t>ومن أحسن ما يضبط هذه المسألة هو أن يُنظر إلى مدى تأثير هذا المطر على دنيا الناس؛ لأنها في الحقيقة هي التي تبين وجود المشقة من عدمها، فإذا كان الناس قد لزم كثير منهم بيوتهم بسبب المطر، وتأثرت الحركة التجارية؛ أُغلقت بعض المحلات، وتأثرت حركة الناس في الشوارع، فمعنى ذلك أنه يوجد حرج، فيجوز الجمع.</a:t>
            </a:r>
          </a:p>
          <a:p>
            <a:pPr marL="0" indent="0">
              <a:buNone/>
            </a:pPr>
            <a:endParaRPr lang="ar-SA" dirty="0">
              <a:latin typeface="Traditional Arabic" panose="02020603050405020304" pitchFamily="18" charset="-78"/>
              <a:cs typeface="Traditional Arabic" panose="02020603050405020304" pitchFamily="18" charset="-78"/>
            </a:endParaRPr>
          </a:p>
          <a:p>
            <a:pPr marL="0" indent="0">
              <a:buNone/>
            </a:pPr>
            <a:r>
              <a:rPr lang="ar-SA" dirty="0">
                <a:latin typeface="Traditional Arabic" panose="02020603050405020304" pitchFamily="18" charset="-78"/>
                <a:cs typeface="Traditional Arabic" panose="02020603050405020304" pitchFamily="18" charset="-78"/>
              </a:rPr>
              <a:t>أما إذا كانت دنيا الناس لم تتأثر، فلم يلزم الناس بيوتهم، والمحلات التجارية كما هي كل يوم، وحركة الناس في الشوارع كالمعتاد، إذًا لماذا ما تكون المشقة إلا في الصلاة فقط؟!</a:t>
            </a:r>
          </a:p>
          <a:p>
            <a:pPr marL="0" indent="0">
              <a:buNone/>
            </a:pPr>
            <a:endParaRPr lang="ar-SA" dirty="0">
              <a:latin typeface="Traditional Arabic" panose="02020603050405020304" pitchFamily="18" charset="-78"/>
              <a:cs typeface="Traditional Arabic" panose="02020603050405020304" pitchFamily="18" charset="-78"/>
            </a:endParaRPr>
          </a:p>
          <a:p>
            <a:pPr marL="0" indent="0">
              <a:buNone/>
            </a:pPr>
            <a:r>
              <a:rPr lang="ar-SA" dirty="0">
                <a:latin typeface="Traditional Arabic" panose="02020603050405020304" pitchFamily="18" charset="-78"/>
                <a:cs typeface="Traditional Arabic" panose="02020603050405020304" pitchFamily="18" charset="-78"/>
              </a:rPr>
              <a:t>فهذا هو الذي يضبط لك المسألة، ويُلاحظ التساهل الكبير من بعض أئمة المساجد في الجمع، مع عدم وجود المشقة الظاهرة، وهذا لا يجوز؛ لأن الأصلَ أن تُصلى كل صلاة في وقتها، وهذا الأصل من الأمور المحكمة التي دلت عليها النصوص الكثيرة، ولا يُعدل عن هذا الأصل ويُجمع بين الصلاتين إلا لعذرٍ واضحٍ، فلابد من وجود مشقةٍ ظاهرة</a:t>
            </a:r>
            <a:r>
              <a:rPr lang="ar-SA" dirty="0" smtClean="0">
                <a:latin typeface="Traditional Arabic" panose="02020603050405020304" pitchFamily="18" charset="-78"/>
                <a:cs typeface="Traditional Arabic" panose="02020603050405020304" pitchFamily="18" charset="-78"/>
              </a:rPr>
              <a:t>. (الشيخ سعد </a:t>
            </a:r>
            <a:r>
              <a:rPr lang="ar-SA" dirty="0" err="1" smtClean="0">
                <a:latin typeface="Traditional Arabic" panose="02020603050405020304" pitchFamily="18" charset="-78"/>
                <a:cs typeface="Traditional Arabic" panose="02020603050405020304" pitchFamily="18" charset="-78"/>
              </a:rPr>
              <a:t>الخثلان</a:t>
            </a:r>
            <a:r>
              <a:rPr lang="ar-SA" dirty="0" smtClean="0">
                <a:latin typeface="Traditional Arabic" panose="02020603050405020304" pitchFamily="18" charset="-78"/>
                <a:cs typeface="Traditional Arabic" panose="02020603050405020304" pitchFamily="18" charset="-78"/>
              </a:rPr>
              <a:t>)</a:t>
            </a:r>
            <a:endParaRPr lang="ar-SA" dirty="0">
              <a:latin typeface="Traditional Arabic" panose="02020603050405020304" pitchFamily="18" charset="-78"/>
              <a:cs typeface="Traditional Arabic" panose="02020603050405020304" pitchFamily="18" charset="-78"/>
            </a:endParaRPr>
          </a:p>
          <a:p>
            <a:pPr marL="0" indent="0">
              <a:buNone/>
            </a:pPr>
            <a:endParaRPr lang="ar-SA" dirty="0"/>
          </a:p>
        </p:txBody>
      </p:sp>
    </p:spTree>
    <p:extLst>
      <p:ext uri="{BB962C8B-B14F-4D97-AF65-F5344CB8AC3E}">
        <p14:creationId xmlns:p14="http://schemas.microsoft.com/office/powerpoint/2010/main" val="1303983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latin typeface="Traditional Arabic" panose="02020603050405020304" pitchFamily="18" charset="-78"/>
                <a:cs typeface="Traditional Arabic" panose="02020603050405020304" pitchFamily="18" charset="-78"/>
              </a:rPr>
              <a:t> </a:t>
            </a:r>
            <a:endParaRPr lang="ar-SA" dirty="0">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838200" y="1231900"/>
            <a:ext cx="10515600" cy="4945063"/>
          </a:xfrm>
        </p:spPr>
        <p:txBody>
          <a:bodyPr/>
          <a:lstStyle/>
          <a:p>
            <a:pPr algn="just"/>
            <a:r>
              <a:rPr lang="ar-SA" dirty="0">
                <a:latin typeface="Traditional Arabic" panose="02020603050405020304" pitchFamily="18" charset="-78"/>
                <a:cs typeface="Traditional Arabic" panose="02020603050405020304" pitchFamily="18" charset="-78"/>
              </a:rPr>
              <a:t> ولكن لا تنحصر في هذه </a:t>
            </a:r>
            <a:r>
              <a:rPr lang="ar-SA" dirty="0" smtClean="0">
                <a:latin typeface="Traditional Arabic" panose="02020603050405020304" pitchFamily="18" charset="-78"/>
                <a:cs typeface="Traditional Arabic" panose="02020603050405020304" pitchFamily="18" charset="-78"/>
              </a:rPr>
              <a:t>الأسباب، </a:t>
            </a:r>
            <a:r>
              <a:rPr lang="ar-SA" dirty="0">
                <a:latin typeface="Traditional Arabic" panose="02020603050405020304" pitchFamily="18" charset="-78"/>
                <a:cs typeface="Traditional Arabic" panose="02020603050405020304" pitchFamily="18" charset="-78"/>
              </a:rPr>
              <a:t>بل </a:t>
            </a:r>
            <a:r>
              <a:rPr lang="ar-SA" dirty="0" smtClean="0">
                <a:latin typeface="Traditional Arabic" panose="02020603050405020304" pitchFamily="18" charset="-78"/>
                <a:cs typeface="Traditional Arabic" panose="02020603050405020304" pitchFamily="18" charset="-78"/>
              </a:rPr>
              <a:t>التي </a:t>
            </a:r>
            <a:r>
              <a:rPr lang="ar-SA" dirty="0">
                <a:latin typeface="Traditional Arabic" panose="02020603050405020304" pitchFamily="18" charset="-78"/>
                <a:cs typeface="Traditional Arabic" panose="02020603050405020304" pitchFamily="18" charset="-78"/>
              </a:rPr>
              <a:t>ذكرها المؤلف كالتمثيل لقاعدة عامة وهي: المشقة، ولهذا يجوز الجمع للمستحاضة بين الظهرين، وبين </a:t>
            </a:r>
            <a:r>
              <a:rPr lang="ar-SA" dirty="0" err="1">
                <a:latin typeface="Traditional Arabic" panose="02020603050405020304" pitchFamily="18" charset="-78"/>
                <a:cs typeface="Traditional Arabic" panose="02020603050405020304" pitchFamily="18" charset="-78"/>
              </a:rPr>
              <a:t>العشائين</a:t>
            </a:r>
            <a:r>
              <a:rPr lang="ar-SA" dirty="0">
                <a:latin typeface="Traditional Arabic" panose="02020603050405020304" pitchFamily="18" charset="-78"/>
                <a:cs typeface="Traditional Arabic" panose="02020603050405020304" pitchFamily="18" charset="-78"/>
              </a:rPr>
              <a:t> لمشقة الوضوء عليها لكل صلاة، ويجوز الجمع أيضاً للإِنسان إذا كان في سفر وكان الماء بعيداً عنه، ويشق عليه أن يذهب إلى الماء ليتوضأ لكل صلاة، حتى وإن قلنا بعدم جواز الجمع في السفر للنازل، وذلك لمشقة الوضوء عليه لكل صلاة</a:t>
            </a:r>
            <a:r>
              <a:rPr lang="ar-SA" dirty="0" smtClean="0">
                <a:latin typeface="Traditional Arabic" panose="02020603050405020304" pitchFamily="18" charset="-78"/>
                <a:cs typeface="Traditional Arabic" panose="02020603050405020304" pitchFamily="18" charset="-78"/>
              </a:rPr>
              <a:t>.</a:t>
            </a:r>
          </a:p>
          <a:p>
            <a:pPr algn="just"/>
            <a:r>
              <a:rPr lang="ar-SA" dirty="0" smtClean="0">
                <a:latin typeface="Traditional Arabic" panose="02020603050405020304" pitchFamily="18" charset="-78"/>
                <a:cs typeface="Traditional Arabic" panose="02020603050405020304" pitchFamily="18" charset="-78"/>
              </a:rPr>
              <a:t>وممن يجوز له الجمع من أجل المرض جمع تقديم أو جمع تأخير من يجرى له غسيل الكلى في وقت الظهر أو العصر أو المغرب أو العشاء ويشق عليه أداء الصلاة في وقتها فيجمع بين الظهرين أو بين </a:t>
            </a:r>
            <a:r>
              <a:rPr lang="ar-SA" dirty="0" err="1" smtClean="0">
                <a:latin typeface="Traditional Arabic" panose="02020603050405020304" pitchFamily="18" charset="-78"/>
                <a:cs typeface="Traditional Arabic" panose="02020603050405020304" pitchFamily="18" charset="-78"/>
              </a:rPr>
              <a:t>العشائين</a:t>
            </a:r>
            <a:r>
              <a:rPr lang="ar-SA" dirty="0" smtClean="0">
                <a:latin typeface="Traditional Arabic" panose="02020603050405020304" pitchFamily="18" charset="-78"/>
                <a:cs typeface="Traditional Arabic" panose="02020603050405020304" pitchFamily="18" charset="-78"/>
              </a:rPr>
              <a:t> في وقت الصلاة الذي ليس لديه غسيل فيه</a:t>
            </a:r>
          </a:p>
          <a:p>
            <a:pPr algn="just"/>
            <a:r>
              <a:rPr lang="ar-SA" dirty="0" smtClean="0">
                <a:latin typeface="Traditional Arabic" panose="02020603050405020304" pitchFamily="18" charset="-78"/>
                <a:cs typeface="Traditional Arabic" panose="02020603050405020304" pitchFamily="18" charset="-78"/>
              </a:rPr>
              <a:t>ويجوز الجمع أيضا لمريض الربو الذي يشق عيه الوضوء </a:t>
            </a:r>
          </a:p>
          <a:p>
            <a:pPr algn="just"/>
            <a:r>
              <a:rPr lang="ar-SA" dirty="0" smtClean="0">
                <a:latin typeface="Traditional Arabic" panose="02020603050405020304" pitchFamily="18" charset="-78"/>
                <a:cs typeface="Traditional Arabic" panose="02020603050405020304" pitchFamily="18" charset="-78"/>
              </a:rPr>
              <a:t>سكان المناطق التي يتأخر فيها غياب الشفق الأحمر تأخيراً كثيراً فيتأخر دخول وقت العشاء بحيث يشق عليهم انتظار خول وقتها فيجوز لهم جمع العشاء مع المغرب جمع تقديم دفعاً للمشقة</a:t>
            </a:r>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084999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ولو صلى في بيته أو في مسجد طريقه تحت </a:t>
            </a:r>
            <a:r>
              <a:rPr lang="ar-SA" dirty="0" err="1" smtClean="0">
                <a:solidFill>
                  <a:srgbClr val="FF0000"/>
                </a:solidFill>
                <a:latin typeface="Traditional Arabic" panose="02020603050405020304" pitchFamily="18" charset="-78"/>
                <a:cs typeface="Traditional Arabic" panose="02020603050405020304" pitchFamily="18" charset="-78"/>
              </a:rPr>
              <a:t>ساباط</a:t>
            </a:r>
            <a:r>
              <a:rPr lang="ar-SA" dirty="0" smtClean="0">
                <a:solidFill>
                  <a:srgbClr val="FF0000"/>
                </a:solidFill>
                <a:latin typeface="Traditional Arabic" panose="02020603050405020304" pitchFamily="18" charset="-78"/>
                <a:cs typeface="Traditional Arabic" panose="02020603050405020304" pitchFamily="18" charset="-78"/>
              </a:rPr>
              <a:t> </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838200" y="1498600"/>
            <a:ext cx="10515600" cy="4678363"/>
          </a:xfrm>
        </p:spPr>
        <p:txBody>
          <a:bodyPr>
            <a:normAutofit/>
          </a:bodyPr>
          <a:lstStyle/>
          <a:p>
            <a:pPr marL="0" indent="0" algn="just">
              <a:buNone/>
            </a:pPr>
            <a:r>
              <a:rPr lang="ar-SA" dirty="0" smtClean="0">
                <a:latin typeface="Traditional Arabic" panose="02020603050405020304" pitchFamily="18" charset="-78"/>
                <a:cs typeface="Traditional Arabic" panose="02020603050405020304" pitchFamily="18" charset="-78"/>
              </a:rPr>
              <a:t>المقصود هل يجوز في المطر أن يجمع المصلي في بيته وكذلك هل يجوز الجمع لمن كان بين بيته والمسجد سقف </a:t>
            </a:r>
            <a:r>
              <a:rPr lang="ar-SA" dirty="0" err="1" smtClean="0">
                <a:latin typeface="Traditional Arabic" panose="02020603050405020304" pitchFamily="18" charset="-78"/>
                <a:cs typeface="Traditional Arabic" panose="02020603050405020304" pitchFamily="18" charset="-78"/>
              </a:rPr>
              <a:t>يقيه</a:t>
            </a:r>
            <a:r>
              <a:rPr lang="ar-SA" dirty="0" smtClean="0">
                <a:latin typeface="Traditional Arabic" panose="02020603050405020304" pitchFamily="18" charset="-78"/>
                <a:cs typeface="Traditional Arabic" panose="02020603050405020304" pitchFamily="18" charset="-78"/>
              </a:rPr>
              <a:t> من المطر وهاتان الصورتان في حال المطر لكن لا مشقة معهما فالأول صلى في بيته فلن يصيبه المطر وكذلك الثاني الذي صلى في المسجد لن يصيبه المطر لأن طريقه إلى المسجد مسقوف</a:t>
            </a:r>
          </a:p>
          <a:p>
            <a:pPr marL="0" indent="0" algn="just">
              <a:buNone/>
            </a:pPr>
            <a:r>
              <a:rPr lang="ar-SA" dirty="0" smtClean="0">
                <a:latin typeface="Traditional Arabic" panose="02020603050405020304" pitchFamily="18" charset="-78"/>
                <a:cs typeface="Traditional Arabic" panose="02020603050405020304" pitchFamily="18" charset="-78"/>
              </a:rPr>
              <a:t>المذهب: يجوز لهما الجمع الدليل: لأن الرخصة تعم</a:t>
            </a:r>
          </a:p>
          <a:p>
            <a:pPr marL="0" indent="0" algn="just">
              <a:buNone/>
            </a:pPr>
            <a:r>
              <a:rPr lang="ar-SA" dirty="0" smtClean="0">
                <a:latin typeface="Traditional Arabic" panose="02020603050405020304" pitchFamily="18" charset="-78"/>
                <a:cs typeface="Traditional Arabic" panose="02020603050405020304" pitchFamily="18" charset="-78"/>
              </a:rPr>
              <a:t>الصحيح: أنه إذا كان لا يلحقه بترك الجمع في المطر حرج ومشقة فلا يجوز له الجمع إلا إذا خشي فوت الجماعة وبناء على ذلك من صلى في بيته فإنه لا يجوز له الجمع لعدم وجود الحرج والمشقة ولأنه لا يستفيد شيئاً بجمع الصلاة كأن يستفيد صلاة الجماعة وعلى ذلك </a:t>
            </a:r>
            <a:r>
              <a:rPr lang="ar-SA" dirty="0" err="1" smtClean="0">
                <a:latin typeface="Traditional Arabic" panose="02020603050405020304" pitchFamily="18" charset="-78"/>
                <a:cs typeface="Traditional Arabic" panose="02020603050405020304" pitchFamily="18" charset="-78"/>
              </a:rPr>
              <a:t>فالمراة</a:t>
            </a:r>
            <a:r>
              <a:rPr lang="ar-SA" dirty="0" smtClean="0">
                <a:latin typeface="Traditional Arabic" panose="02020603050405020304" pitchFamily="18" charset="-78"/>
                <a:cs typeface="Traditional Arabic" panose="02020603050405020304" pitchFamily="18" charset="-78"/>
              </a:rPr>
              <a:t> في بيتها لا يجوز لها الجمع بعذر جمع الصلاة بسبب المطر ولو كان المطر شديدا </a:t>
            </a:r>
          </a:p>
          <a:p>
            <a:pPr marL="0" indent="0" algn="just">
              <a:buNone/>
            </a:pP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وأما الصورة الثانية </a:t>
            </a:r>
            <a:r>
              <a:rPr lang="ar-SA" dirty="0" smtClean="0">
                <a:latin typeface="Traditional Arabic" panose="02020603050405020304" pitchFamily="18" charset="-78"/>
                <a:cs typeface="Traditional Arabic" panose="02020603050405020304" pitchFamily="18" charset="-78"/>
              </a:rPr>
              <a:t>وهو من كان طريقه مسقوفاً إلى المسجد لا يتأذى ولا يجد مشقة بالمطر فإنه يجوز له الجمع لأن عدم جمعه سبب في فوات الجماعة فيجمع ليحصل بذلك على أجر الجماعة</a:t>
            </a:r>
          </a:p>
        </p:txBody>
      </p:sp>
    </p:spTree>
    <p:extLst>
      <p:ext uri="{BB962C8B-B14F-4D97-AF65-F5344CB8AC3E}">
        <p14:creationId xmlns:p14="http://schemas.microsoft.com/office/powerpoint/2010/main" val="2572044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09700" y="207963"/>
            <a:ext cx="9144000" cy="1227137"/>
          </a:xfrm>
        </p:spPr>
        <p:txBody>
          <a:bodyPr>
            <a:normAutofit/>
          </a:bodyPr>
          <a:lstStyle/>
          <a:p>
            <a:r>
              <a:rPr lang="ar-SA" sz="4400" dirty="0" smtClean="0">
                <a:solidFill>
                  <a:srgbClr val="FF0000"/>
                </a:solidFill>
                <a:latin typeface="Traditional Arabic" panose="02020603050405020304" pitchFamily="18" charset="-78"/>
                <a:cs typeface="Traditional Arabic" panose="02020603050405020304" pitchFamily="18" charset="-78"/>
              </a:rPr>
              <a:t>تلزم المريض الصلاة قائماً</a:t>
            </a:r>
            <a:endParaRPr lang="ar-SA" sz="4400" dirty="0">
              <a:solidFill>
                <a:srgbClr val="FF0000"/>
              </a:solidFill>
              <a:latin typeface="Traditional Arabic" panose="02020603050405020304" pitchFamily="18" charset="-78"/>
              <a:cs typeface="Traditional Arabic" panose="02020603050405020304" pitchFamily="18" charset="-78"/>
            </a:endParaRPr>
          </a:p>
        </p:txBody>
      </p:sp>
      <p:sp>
        <p:nvSpPr>
          <p:cNvPr id="3" name="عنوان فرعي 2"/>
          <p:cNvSpPr>
            <a:spLocks noGrp="1"/>
          </p:cNvSpPr>
          <p:nvPr>
            <p:ph type="subTitle" idx="1"/>
          </p:nvPr>
        </p:nvSpPr>
        <p:spPr>
          <a:xfrm>
            <a:off x="1524000" y="1549400"/>
            <a:ext cx="9144000" cy="4876800"/>
          </a:xfrm>
        </p:spPr>
        <p:txBody>
          <a:bodyPr>
            <a:normAutofit fontScale="92500" lnSpcReduction="10000"/>
          </a:bodyPr>
          <a:lstStyle/>
          <a:p>
            <a:endPar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المريض هو من عجز القيام أو طال مرضه أو لحقه مشقة شديدة </a:t>
            </a:r>
            <a:endParaRPr lang="ar-SA"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endPar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(أطلق المؤلف القيام)</a:t>
            </a:r>
          </a:p>
          <a:p>
            <a:r>
              <a:rPr lang="ar-SA" dirty="0" smtClean="0">
                <a:latin typeface="Traditional Arabic" panose="02020603050405020304" pitchFamily="18" charset="-78"/>
                <a:cs typeface="Traditional Arabic" panose="02020603050405020304" pitchFamily="18" charset="-78"/>
              </a:rPr>
              <a:t>قائم </a:t>
            </a:r>
          </a:p>
          <a:p>
            <a:r>
              <a:rPr lang="ar-SA" dirty="0" smtClean="0">
                <a:latin typeface="Traditional Arabic" panose="02020603050405020304" pitchFamily="18" charset="-78"/>
                <a:cs typeface="Traditional Arabic" panose="02020603050405020304" pitchFamily="18" charset="-78"/>
              </a:rPr>
              <a:t>معتمداً على عصاً أو معتمداً على جدارٍ أو عمودٍ، أو إنسانٍ؛ يصلِّي قائماً ولو معتمداً.</a:t>
            </a:r>
          </a:p>
          <a:p>
            <a:r>
              <a:rPr lang="ar-SA" dirty="0" smtClean="0">
                <a:latin typeface="Traditional Arabic" panose="02020603050405020304" pitchFamily="18" charset="-78"/>
                <a:cs typeface="Traditional Arabic" panose="02020603050405020304" pitchFamily="18" charset="-78"/>
              </a:rPr>
              <a:t>مستند يقوم على قدميه ويستند على جدار </a:t>
            </a:r>
          </a:p>
          <a:p>
            <a:r>
              <a:rPr lang="ar-SA" dirty="0" smtClean="0">
                <a:latin typeface="Traditional Arabic" panose="02020603050405020304" pitchFamily="18" charset="-78"/>
                <a:cs typeface="Traditional Arabic" panose="02020603050405020304" pitchFamily="18" charset="-78"/>
              </a:rPr>
              <a:t>قائم ولو مع انحناء ظهره كالراكع</a:t>
            </a:r>
          </a:p>
          <a:p>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ضابط الانتقال من الصلاة قائماً إلى الصلاة جالساً</a:t>
            </a:r>
          </a:p>
          <a:p>
            <a:r>
              <a:rPr lang="ar-SA" dirty="0" smtClean="0">
                <a:latin typeface="Traditional Arabic" panose="02020603050405020304" pitchFamily="18" charset="-78"/>
                <a:cs typeface="Traditional Arabic" panose="02020603050405020304" pitchFamily="18" charset="-78"/>
              </a:rPr>
              <a:t>لأن بعضَ النَّاسِ أحياناً يكون في تَعَبٍ وسَهَرٍ، فيشقُّ عليه القيامُ.</a:t>
            </a:r>
          </a:p>
          <a:p>
            <a:r>
              <a:rPr lang="ar-SA" dirty="0" smtClean="0">
                <a:latin typeface="Traditional Arabic" panose="02020603050405020304" pitchFamily="18" charset="-78"/>
                <a:cs typeface="Traditional Arabic" panose="02020603050405020304" pitchFamily="18" charset="-78"/>
              </a:rPr>
              <a:t>الجواب: الضَّابطُ للمشقَّةِ: ما زالَ به الخشوع؛ والخشوعُ هو: حضورُ القلبِ والطُّمأنينةُ، فإذا كان إذا قامَ قَلِقَ قلقاً عظيماً ولم يطمئنَّ، وتجده يتمنَّى أن يصلِ إلى آخر الفاتحةِ ليركعَ مِن شدَّةِ تحمُّلهِ، فهذا قد شَقَّ عليه القيامُ فيصلي قاعداً.</a:t>
            </a:r>
          </a:p>
          <a:p>
            <a:endParaRPr lang="ar-SA" dirty="0" smtClean="0">
              <a:latin typeface="Traditional Arabic" panose="02020603050405020304" pitchFamily="18" charset="-78"/>
              <a:cs typeface="Traditional Arabic" panose="02020603050405020304" pitchFamily="18" charset="-78"/>
            </a:endParaRPr>
          </a:p>
          <a:p>
            <a:endParaRPr lang="ar-SA" dirty="0" smtClean="0">
              <a:latin typeface="Traditional Arabic" panose="02020603050405020304" pitchFamily="18" charset="-78"/>
              <a:cs typeface="Traditional Arabic" panose="02020603050405020304" pitchFamily="18" charset="-78"/>
            </a:endParaRPr>
          </a:p>
          <a:p>
            <a:endParaRPr lang="ar-SA" dirty="0" smtClean="0">
              <a:latin typeface="Traditional Arabic" panose="02020603050405020304" pitchFamily="18" charset="-78"/>
              <a:cs typeface="Traditional Arabic" panose="02020603050405020304" pitchFamily="18" charset="-78"/>
            </a:endParaRPr>
          </a:p>
          <a:p>
            <a:endParaRPr lang="ar-SA" dirty="0"/>
          </a:p>
        </p:txBody>
      </p:sp>
    </p:spTree>
    <p:extLst>
      <p:ext uri="{BB962C8B-B14F-4D97-AF65-F5344CB8AC3E}">
        <p14:creationId xmlns:p14="http://schemas.microsoft.com/office/powerpoint/2010/main" val="235752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والأفضل فعل </a:t>
            </a:r>
            <a:r>
              <a:rPr lang="ar-SA" dirty="0" err="1" smtClean="0">
                <a:solidFill>
                  <a:srgbClr val="FF0000"/>
                </a:solidFill>
                <a:latin typeface="Traditional Arabic" panose="02020603050405020304" pitchFamily="18" charset="-78"/>
                <a:cs typeface="Traditional Arabic" panose="02020603050405020304" pitchFamily="18" charset="-78"/>
              </a:rPr>
              <a:t>الأرفق</a:t>
            </a:r>
            <a:r>
              <a:rPr lang="ar-SA" dirty="0" smtClean="0">
                <a:solidFill>
                  <a:srgbClr val="FF0000"/>
                </a:solidFill>
                <a:latin typeface="Traditional Arabic" panose="02020603050405020304" pitchFamily="18" charset="-78"/>
                <a:cs typeface="Traditional Arabic" panose="02020603050405020304" pitchFamily="18" charset="-78"/>
              </a:rPr>
              <a:t> من تأخير وتقديم</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pPr algn="ctr"/>
            <a:r>
              <a:rPr lang="ar-SA" dirty="0">
                <a:latin typeface="Traditional Arabic" panose="02020603050405020304" pitchFamily="18" charset="-78"/>
                <a:cs typeface="Traditional Arabic" panose="02020603050405020304" pitchFamily="18" charset="-78"/>
              </a:rPr>
              <a:t>فإن قال قائل: إذا تساوى الأمران عند الإِنسان التقديم أو التأخير </a:t>
            </a:r>
            <a:r>
              <a:rPr lang="ar-SA" dirty="0" err="1">
                <a:latin typeface="Traditional Arabic" panose="02020603050405020304" pitchFamily="18" charset="-78"/>
                <a:cs typeface="Traditional Arabic" panose="02020603050405020304" pitchFamily="18" charset="-78"/>
              </a:rPr>
              <a:t>فأيهما</a:t>
            </a:r>
            <a:r>
              <a:rPr lang="ar-SA" dirty="0">
                <a:latin typeface="Traditional Arabic" panose="02020603050405020304" pitchFamily="18" charset="-78"/>
                <a:cs typeface="Traditional Arabic" panose="02020603050405020304" pitchFamily="18" charset="-78"/>
              </a:rPr>
              <a:t> أفضل؟</a:t>
            </a:r>
          </a:p>
          <a:p>
            <a:pPr algn="ctr"/>
            <a:r>
              <a:rPr lang="ar-SA" dirty="0">
                <a:latin typeface="Traditional Arabic" panose="02020603050405020304" pitchFamily="18" charset="-78"/>
                <a:cs typeface="Traditional Arabic" panose="02020603050405020304" pitchFamily="18" charset="-78"/>
              </a:rPr>
              <a:t>فالجواب: قالوا: الأفضل التأخير، لأن التأخير غاية ما فيه تأخير الأولى عن وقتها، والصلاة بعد وقتها تعذر جائزة مجزئة، وأما التقديم ففيه صلاة الثانية قبل دخول وقتها، والصلاة قبل دخول الوقت لا تصح ولو لعذر، ولأنه أحوط حيث منع بعض المجوزين للجمع من جمع التقديم إلا في عرفة</a:t>
            </a:r>
            <a:r>
              <a:rPr lang="ar-SA" dirty="0" smtClean="0">
                <a:latin typeface="Traditional Arabic" panose="02020603050405020304" pitchFamily="18" charset="-78"/>
                <a:cs typeface="Traditional Arabic" panose="02020603050405020304" pitchFamily="18" charset="-78"/>
              </a:rPr>
              <a:t>.</a:t>
            </a:r>
          </a:p>
          <a:p>
            <a:pPr algn="ctr"/>
            <a:endParaRPr lang="ar-SA" dirty="0">
              <a:latin typeface="Traditional Arabic" panose="02020603050405020304" pitchFamily="18" charset="-78"/>
              <a:cs typeface="Traditional Arabic" panose="02020603050405020304" pitchFamily="18" charset="-78"/>
            </a:endParaRPr>
          </a:p>
          <a:p>
            <a:pPr algn="ctr"/>
            <a:endParaRPr lang="ar-SA" dirty="0">
              <a:latin typeface="Traditional Arabic" panose="02020603050405020304" pitchFamily="18" charset="-78"/>
              <a:cs typeface="Traditional Arabic" panose="02020603050405020304" pitchFamily="18" charset="-78"/>
            </a:endParaRPr>
          </a:p>
          <a:p>
            <a:endParaRPr lang="ar-SA" dirty="0"/>
          </a:p>
        </p:txBody>
      </p:sp>
      <p:graphicFrame>
        <p:nvGraphicFramePr>
          <p:cNvPr id="4" name="جدول 3"/>
          <p:cNvGraphicFramePr>
            <a:graphicFrameLocks noGrp="1"/>
          </p:cNvGraphicFramePr>
          <p:nvPr>
            <p:extLst>
              <p:ext uri="{D42A27DB-BD31-4B8C-83A1-F6EECF244321}">
                <p14:modId xmlns:p14="http://schemas.microsoft.com/office/powerpoint/2010/main" val="2823804388"/>
              </p:ext>
            </p:extLst>
          </p:nvPr>
        </p:nvGraphicFramePr>
        <p:xfrm>
          <a:off x="2125930" y="4001294"/>
          <a:ext cx="7370996" cy="913130"/>
        </p:xfrm>
        <a:graphic>
          <a:graphicData uri="http://schemas.openxmlformats.org/drawingml/2006/table">
            <a:tbl>
              <a:tblPr rtl="1" firstRow="1" firstCol="1" bandRow="1">
                <a:tableStyleId>{5C22544A-7EE6-4342-B048-85BDC9FD1C3A}</a:tableStyleId>
              </a:tblPr>
              <a:tblGrid>
                <a:gridCol w="2229853"/>
                <a:gridCol w="5141143"/>
              </a:tblGrid>
              <a:tr h="0">
                <a:tc>
                  <a:txBody>
                    <a:bodyPr/>
                    <a:lstStyle/>
                    <a:p>
                      <a:pPr algn="r" rtl="1">
                        <a:lnSpc>
                          <a:spcPct val="107000"/>
                        </a:lnSpc>
                        <a:spcAft>
                          <a:spcPts val="0"/>
                        </a:spcAft>
                      </a:pPr>
                      <a:r>
                        <a:rPr lang="ar-SA" sz="2800">
                          <a:effectLst/>
                          <a:latin typeface="Traditional Arabic" panose="02020603050405020304" pitchFamily="18" charset="-78"/>
                          <a:cs typeface="Traditional Arabic" panose="02020603050405020304" pitchFamily="18" charset="-78"/>
                        </a:rPr>
                        <a:t>الأفضل بعرفة</a:t>
                      </a:r>
                      <a:endParaRPr lang="en-US" sz="200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tc>
                  <a:txBody>
                    <a:bodyPr/>
                    <a:lstStyle/>
                    <a:p>
                      <a:pPr algn="r" rtl="1">
                        <a:lnSpc>
                          <a:spcPct val="107000"/>
                        </a:lnSpc>
                        <a:spcAft>
                          <a:spcPts val="0"/>
                        </a:spcAft>
                      </a:pPr>
                      <a:r>
                        <a:rPr lang="ar-SA" sz="2800" dirty="0">
                          <a:effectLst/>
                          <a:latin typeface="Traditional Arabic" panose="02020603050405020304" pitchFamily="18" charset="-78"/>
                          <a:cs typeface="Traditional Arabic" panose="02020603050405020304" pitchFamily="18" charset="-78"/>
                        </a:rPr>
                        <a:t>والأفضل </a:t>
                      </a:r>
                      <a:r>
                        <a:rPr lang="ar-SA" sz="2800" dirty="0" smtClean="0">
                          <a:effectLst/>
                          <a:latin typeface="Traditional Arabic" panose="02020603050405020304" pitchFamily="18" charset="-78"/>
                          <a:cs typeface="Traditional Arabic" panose="02020603050405020304" pitchFamily="18" charset="-78"/>
                        </a:rPr>
                        <a:t>بعرفة جمع </a:t>
                      </a:r>
                      <a:r>
                        <a:rPr lang="ar-SA" sz="2800" dirty="0">
                          <a:effectLst/>
                          <a:latin typeface="Traditional Arabic" panose="02020603050405020304" pitchFamily="18" charset="-78"/>
                          <a:cs typeface="Traditional Arabic" panose="02020603050405020304" pitchFamily="18" charset="-78"/>
                        </a:rPr>
                        <a:t>التقديم</a:t>
                      </a:r>
                      <a:endParaRPr lang="en-US" sz="20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tr>
              <a:tr h="0">
                <a:tc>
                  <a:txBody>
                    <a:bodyPr/>
                    <a:lstStyle/>
                    <a:p>
                      <a:pPr algn="r" rtl="1">
                        <a:lnSpc>
                          <a:spcPct val="107000"/>
                        </a:lnSpc>
                        <a:spcAft>
                          <a:spcPts val="0"/>
                        </a:spcAft>
                      </a:pPr>
                      <a:r>
                        <a:rPr lang="ar-SA" sz="2800">
                          <a:effectLst/>
                          <a:latin typeface="Traditional Arabic" panose="02020603050405020304" pitchFamily="18" charset="-78"/>
                          <a:cs typeface="Traditional Arabic" panose="02020603050405020304" pitchFamily="18" charset="-78"/>
                        </a:rPr>
                        <a:t>الأفضل بمزدلفة</a:t>
                      </a:r>
                      <a:endParaRPr lang="en-US" sz="200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tc>
                  <a:txBody>
                    <a:bodyPr/>
                    <a:lstStyle/>
                    <a:p>
                      <a:pPr algn="r" rtl="1">
                        <a:lnSpc>
                          <a:spcPct val="107000"/>
                        </a:lnSpc>
                        <a:spcAft>
                          <a:spcPts val="0"/>
                        </a:spcAft>
                      </a:pPr>
                      <a:r>
                        <a:rPr lang="ar-SA" sz="2800" dirty="0" smtClean="0">
                          <a:effectLst/>
                          <a:latin typeface="Traditional Arabic" panose="02020603050405020304" pitchFamily="18" charset="-78"/>
                          <a:cs typeface="Traditional Arabic" panose="02020603050405020304" pitchFamily="18" charset="-78"/>
                        </a:rPr>
                        <a:t>وبمزدلفة جمع </a:t>
                      </a:r>
                      <a:r>
                        <a:rPr lang="ar-SA" sz="2800" dirty="0">
                          <a:effectLst/>
                          <a:latin typeface="Traditional Arabic" panose="02020603050405020304" pitchFamily="18" charset="-78"/>
                          <a:cs typeface="Traditional Arabic" panose="02020603050405020304" pitchFamily="18" charset="-78"/>
                        </a:rPr>
                        <a:t>التأخير مطلقا</a:t>
                      </a:r>
                      <a:endParaRPr lang="en-US" sz="20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tc>
              </a:tr>
            </a:tbl>
          </a:graphicData>
        </a:graphic>
      </p:graphicFrame>
    </p:spTree>
    <p:extLst>
      <p:ext uri="{BB962C8B-B14F-4D97-AF65-F5344CB8AC3E}">
        <p14:creationId xmlns:p14="http://schemas.microsoft.com/office/powerpoint/2010/main" val="4096955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عنصر نائب للمحتوى 6"/>
          <p:cNvGraphicFramePr>
            <a:graphicFrameLocks noGrp="1"/>
          </p:cNvGraphicFramePr>
          <p:nvPr>
            <p:ph idx="1"/>
            <p:extLst>
              <p:ext uri="{D42A27DB-BD31-4B8C-83A1-F6EECF244321}">
                <p14:modId xmlns:p14="http://schemas.microsoft.com/office/powerpoint/2010/main" val="2903429312"/>
              </p:ext>
            </p:extLst>
          </p:nvPr>
        </p:nvGraphicFramePr>
        <p:xfrm>
          <a:off x="241302" y="177028"/>
          <a:ext cx="11309347" cy="4541843"/>
        </p:xfrm>
        <a:graphic>
          <a:graphicData uri="http://schemas.openxmlformats.org/drawingml/2006/table">
            <a:tbl>
              <a:tblPr rtl="1" firstRow="1" firstCol="1" bandRow="1"/>
              <a:tblGrid>
                <a:gridCol w="1251671"/>
                <a:gridCol w="2424978"/>
                <a:gridCol w="7632698"/>
              </a:tblGrid>
              <a:tr h="1048831">
                <a:tc rowSpan="3">
                  <a:txBody>
                    <a:bodyPr/>
                    <a:lstStyle/>
                    <a:p>
                      <a:pPr algn="r" rtl="1">
                        <a:lnSpc>
                          <a:spcPct val="107000"/>
                        </a:lnSpc>
                        <a:spcAft>
                          <a:spcPts val="0"/>
                        </a:spcAft>
                      </a:pPr>
                      <a:r>
                        <a:rPr lang="ar-SA" sz="1200" dirty="0">
                          <a:effectLst/>
                          <a:latin typeface="Calibri" panose="020F0502020204030204" pitchFamily="34" charset="0"/>
                          <a:ea typeface="Calibri" panose="020F0502020204030204" pitchFamily="34" charset="0"/>
                          <a:cs typeface="Traditional Arabic" panose="02020603050405020304" pitchFamily="18" charset="-78"/>
                        </a:rPr>
                        <a:t>شروط جمع التقديم</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46209" marR="46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200">
                          <a:effectLst/>
                          <a:latin typeface="Calibri" panose="020F0502020204030204" pitchFamily="34" charset="0"/>
                          <a:ea typeface="Calibri" panose="020F0502020204030204" pitchFamily="34" charset="0"/>
                          <a:cs typeface="Traditional Arabic" panose="02020603050405020304" pitchFamily="18" charset="-78"/>
                        </a:rPr>
                        <a:t>فإن جمع في وقت الأولى: اشترط نية الجمع عند إحرامها</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46209" marR="46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200" dirty="0">
                          <a:effectLst/>
                          <a:latin typeface="Calibri" panose="020F0502020204030204" pitchFamily="34" charset="0"/>
                          <a:ea typeface="Calibri" panose="020F0502020204030204" pitchFamily="34" charset="0"/>
                          <a:cs typeface="Traditional Arabic" panose="02020603050405020304" pitchFamily="18" charset="-78"/>
                        </a:rPr>
                        <a:t>والصحيح: أنه لا يشترط نية الجمع عند إحرام الأولى، وأن له أن ينوي الجمع ولو بعد سلامه من الأولى، ولو عند إحرامه في الثانية ما دام السبب موجوداً. </a:t>
                      </a:r>
                      <a:endParaRPr lang="ar-SA" sz="1200" dirty="0" smtClean="0">
                        <a:effectLst/>
                        <a:latin typeface="Calibri" panose="020F0502020204030204" pitchFamily="34" charset="0"/>
                        <a:ea typeface="Calibri" panose="020F0502020204030204" pitchFamily="34" charset="0"/>
                        <a:cs typeface="Traditional Arabic" panose="02020603050405020304" pitchFamily="18" charset="-78"/>
                      </a:endParaRPr>
                    </a:p>
                    <a:p>
                      <a:pPr algn="r" rtl="1">
                        <a:lnSpc>
                          <a:spcPct val="107000"/>
                        </a:lnSpc>
                        <a:spcAft>
                          <a:spcPts val="0"/>
                        </a:spcAft>
                      </a:pPr>
                      <a:r>
                        <a:rPr lang="ar-SA" sz="1200" dirty="0" smtClean="0">
                          <a:effectLst/>
                          <a:latin typeface="Calibri" panose="020F0502020204030204" pitchFamily="34" charset="0"/>
                          <a:ea typeface="Calibri" panose="020F0502020204030204" pitchFamily="34" charset="0"/>
                          <a:cs typeface="Traditional Arabic" panose="02020603050405020304" pitchFamily="18" charset="-78"/>
                        </a:rPr>
                        <a:t>مثال </a:t>
                      </a:r>
                      <a:r>
                        <a:rPr lang="ar-SA" sz="1200" dirty="0">
                          <a:effectLst/>
                          <a:latin typeface="Calibri" panose="020F0502020204030204" pitchFamily="34" charset="0"/>
                          <a:ea typeface="Calibri" panose="020F0502020204030204" pitchFamily="34" charset="0"/>
                          <a:cs typeface="Traditional Arabic" panose="02020603050405020304" pitchFamily="18" charset="-78"/>
                        </a:rPr>
                        <a:t>ذلك: لو أن الإِنسان كان مسافراً وغابت الشمس، ثم شرع في صلاة المغرب بدون نية الجمع، لكن في أثناء الصلاة طرأ عليه أن يجمع فعلى المذهب لا يجوز، وعلى القول الصحيح يجوز،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200" dirty="0">
                          <a:effectLst/>
                          <a:latin typeface="Calibri" panose="020F0502020204030204" pitchFamily="34" charset="0"/>
                          <a:ea typeface="Calibri" panose="020F0502020204030204" pitchFamily="34" charset="0"/>
                          <a:cs typeface="Traditional Arabic" panose="02020603050405020304" pitchFamily="18" charset="-78"/>
                        </a:rPr>
                        <a:t>ومثال آخر: لو سلم من صلاة المغرب ثم نزل مطر، يبيح الجمع جاز له الجمع.</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46209" marR="46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7490">
                <a:tc vMerge="1">
                  <a:txBody>
                    <a:bodyPr/>
                    <a:lstStyle/>
                    <a:p>
                      <a:pPr rtl="1"/>
                      <a:endParaRPr lang="ar-SA"/>
                    </a:p>
                  </a:txBody>
                  <a:tcPr/>
                </a:tc>
                <a:tc>
                  <a:txBody>
                    <a:bodyPr/>
                    <a:lstStyle/>
                    <a:p>
                      <a:pPr algn="r" rtl="1">
                        <a:lnSpc>
                          <a:spcPct val="107000"/>
                        </a:lnSpc>
                        <a:spcAft>
                          <a:spcPts val="0"/>
                        </a:spcAft>
                      </a:pPr>
                      <a:r>
                        <a:rPr lang="ar-SA" sz="1200" dirty="0">
                          <a:effectLst/>
                          <a:latin typeface="Calibri" panose="020F0502020204030204" pitchFamily="34" charset="0"/>
                          <a:ea typeface="Calibri" panose="020F0502020204030204" pitchFamily="34" charset="0"/>
                          <a:cs typeface="Traditional Arabic" panose="02020603050405020304" pitchFamily="18" charset="-78"/>
                        </a:rPr>
                        <a:t>ولا يفرق بينهما إلا بمقدار إقامة ووضوء خفيف</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46209" marR="46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200" dirty="0">
                          <a:effectLst/>
                          <a:latin typeface="Calibri" panose="020F0502020204030204" pitchFamily="34" charset="0"/>
                          <a:ea typeface="Calibri" panose="020F0502020204030204" pitchFamily="34" charset="0"/>
                          <a:cs typeface="Traditional Arabic" panose="02020603050405020304" pitchFamily="18" charset="-78"/>
                        </a:rPr>
                        <a:t>والقول الثاني في المسألة: أنه لا يُشترط هذا الشرط، وأن الموالاة ليست شرطًا لصحة الجمع، وهذا القول رواية عن الإمام أحمد، وهو القول الراجح، واختيار أبي العباس ابن تيمية، وجمع من المحققين من أهل العلم</a:t>
                      </a:r>
                      <a:r>
                        <a:rPr lang="ar-SA" sz="1200" dirty="0" smtClean="0">
                          <a:effectLst/>
                          <a:latin typeface="Calibri" panose="020F0502020204030204" pitchFamily="34" charset="0"/>
                          <a:ea typeface="Calibri" panose="020F0502020204030204" pitchFamily="34" charset="0"/>
                          <a:cs typeface="Traditional Arabic" panose="02020603050405020304" pitchFamily="18" charset="-78"/>
                        </a:rPr>
                        <a:t>.</a:t>
                      </a:r>
                      <a:r>
                        <a:rPr lang="ar-SA" sz="1200" dirty="0" smtClean="0">
                          <a:effectLst/>
                          <a:latin typeface="Calibri" panose="020F0502020204030204" pitchFamily="34" charset="0"/>
                          <a:ea typeface="Calibri" panose="020F0502020204030204" pitchFamily="34" charset="0"/>
                          <a:cs typeface="Arial" panose="020B0604020202020204" pitchFamily="34" charset="0"/>
                        </a:rPr>
                        <a:t> </a:t>
                      </a:r>
                    </a:p>
                    <a:p>
                      <a:pPr algn="r" rtl="1">
                        <a:lnSpc>
                          <a:spcPct val="107000"/>
                        </a:lnSpc>
                        <a:spcAft>
                          <a:spcPts val="0"/>
                        </a:spcAft>
                      </a:pPr>
                      <a:r>
                        <a:rPr lang="ar-SA" sz="1200" dirty="0" err="1" smtClean="0">
                          <a:effectLst/>
                          <a:latin typeface="Calibri" panose="020F0502020204030204" pitchFamily="34" charset="0"/>
                          <a:ea typeface="Calibri" panose="020F0502020204030204" pitchFamily="34" charset="0"/>
                          <a:cs typeface="+mn-cs"/>
                        </a:rPr>
                        <a:t>والأحوط</a:t>
                      </a:r>
                      <a:r>
                        <a:rPr lang="ar-SA" sz="1200" dirty="0" smtClean="0">
                          <a:effectLst/>
                          <a:latin typeface="Calibri" panose="020F0502020204030204" pitchFamily="34" charset="0"/>
                          <a:ea typeface="Calibri" panose="020F0502020204030204" pitchFamily="34" charset="0"/>
                          <a:cs typeface="+mn-cs"/>
                        </a:rPr>
                        <a:t> أن لا يجمع إذا لم يوالِ بينهما</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46209" marR="46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339">
                <a:tc vMerge="1">
                  <a:txBody>
                    <a:bodyPr/>
                    <a:lstStyle/>
                    <a:p>
                      <a:pPr rtl="1"/>
                      <a:endParaRPr lang="ar-SA"/>
                    </a:p>
                  </a:txBody>
                  <a:tcPr/>
                </a:tc>
                <a:tc>
                  <a:txBody>
                    <a:bodyPr/>
                    <a:lstStyle/>
                    <a:p>
                      <a:pPr algn="r" rtl="1">
                        <a:lnSpc>
                          <a:spcPct val="107000"/>
                        </a:lnSpc>
                        <a:spcAft>
                          <a:spcPts val="0"/>
                        </a:spcAft>
                      </a:pPr>
                      <a:r>
                        <a:rPr lang="ar-SA" sz="1200" dirty="0">
                          <a:effectLst/>
                          <a:latin typeface="Calibri" panose="020F0502020204030204" pitchFamily="34" charset="0"/>
                          <a:ea typeface="Calibri" panose="020F0502020204030204" pitchFamily="34" charset="0"/>
                          <a:cs typeface="Traditional Arabic" panose="02020603050405020304" pitchFamily="18" charset="-78"/>
                        </a:rPr>
                        <a:t>أن يكون العذر موجوداً عند افتتاحهما وسلام الأولى</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46209" marR="46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200" dirty="0">
                          <a:effectLst/>
                          <a:latin typeface="Calibri" panose="020F0502020204030204" pitchFamily="34" charset="0"/>
                          <a:ea typeface="Calibri" panose="020F0502020204030204" pitchFamily="34" charset="0"/>
                          <a:cs typeface="Traditional Arabic" panose="02020603050405020304" pitchFamily="18" charset="-78"/>
                        </a:rPr>
                        <a:t> </a:t>
                      </a:r>
                      <a:r>
                        <a:rPr lang="ar-SA" sz="1200" dirty="0" smtClean="0">
                          <a:effectLst/>
                          <a:latin typeface="Calibri" panose="020F0502020204030204" pitchFamily="34" charset="0"/>
                          <a:ea typeface="Calibri" panose="020F0502020204030204" pitchFamily="34" charset="0"/>
                          <a:cs typeface="Traditional Arabic" panose="02020603050405020304" pitchFamily="18" charset="-78"/>
                        </a:rPr>
                        <a:t>والصحيح أنه لا يشترط ذلك ويكفي وجود العذر عند افتتاح الصلاة </a:t>
                      </a:r>
                      <a:r>
                        <a:rPr lang="ar-SA" sz="1200" dirty="0" smtClean="0">
                          <a:effectLst/>
                          <a:latin typeface="Calibri" panose="020F0502020204030204" pitchFamily="34" charset="0"/>
                          <a:ea typeface="Calibri" panose="020F0502020204030204" pitchFamily="34" charset="0"/>
                          <a:cs typeface="Traditional Arabic" panose="02020603050405020304" pitchFamily="18" charset="-78"/>
                        </a:rPr>
                        <a:t>الثانية </a:t>
                      </a:r>
                    </a:p>
                    <a:p>
                      <a:pPr algn="r" rtl="1">
                        <a:lnSpc>
                          <a:spcPct val="107000"/>
                        </a:lnSpc>
                        <a:spcAft>
                          <a:spcPts val="0"/>
                        </a:spcAft>
                      </a:pPr>
                      <a:r>
                        <a:rPr lang="ar-SA" sz="1200" dirty="0" smtClean="0">
                          <a:effectLst/>
                          <a:latin typeface="Calibri" panose="020F0502020204030204" pitchFamily="34" charset="0"/>
                          <a:ea typeface="Calibri" panose="020F0502020204030204" pitchFamily="34" charset="0"/>
                          <a:cs typeface="Traditional Arabic" panose="02020603050405020304" pitchFamily="18" charset="-78"/>
                        </a:rPr>
                        <a:t>وهل يشترط أن يكون موجوداً إلى انتهاء الثانية؟ الجواب: لا.</a:t>
                      </a:r>
                    </a:p>
                    <a:p>
                      <a:pPr algn="r" rtl="1">
                        <a:lnSpc>
                          <a:spcPct val="107000"/>
                        </a:lnSpc>
                        <a:spcAft>
                          <a:spcPts val="0"/>
                        </a:spcAft>
                      </a:pPr>
                      <a:r>
                        <a:rPr lang="ar-SA" sz="1200" dirty="0" smtClean="0">
                          <a:effectLst/>
                          <a:latin typeface="Calibri" panose="020F0502020204030204" pitchFamily="34" charset="0"/>
                          <a:ea typeface="Calibri" panose="020F0502020204030204" pitchFamily="34" charset="0"/>
                          <a:cs typeface="Traditional Arabic" panose="02020603050405020304" pitchFamily="18" charset="-78"/>
                        </a:rPr>
                        <a:t>فلو فرض أن الجمع كان لمطر، وأن المطر استمر إلى أن صلّوا ركعتين من العشاء ثم توقف، ولم يكن هناك وحل؛ لأن الأسواق مفروشة بالزفت، فلا يبطل الجمع؛ لأنه لا يشترط استمرار العذر إلى الفراغ من الثانية، ومثل ذلك: لو أن الإِنسان جمع لمرض وفي أثناء الصلاة الثانية ارتفع عنه المرض، فإن الجمع لا يبطل؛ لأنه لا يشترط استمرار العذر إلى الفراغ من الثانية.</a:t>
                      </a:r>
                      <a:endParaRPr lang="ar-SA" sz="1200" dirty="0" smtClean="0">
                        <a:effectLst/>
                        <a:latin typeface="Calibri" panose="020F0502020204030204" pitchFamily="34" charset="0"/>
                        <a:ea typeface="Calibri" panose="020F0502020204030204" pitchFamily="34" charset="0"/>
                        <a:cs typeface="Traditional Arabic" panose="02020603050405020304" pitchFamily="18" charset="-78"/>
                      </a:endParaRPr>
                    </a:p>
                    <a:p>
                      <a:pPr algn="r" rtl="1">
                        <a:lnSpc>
                          <a:spcPct val="107000"/>
                        </a:lnSpc>
                        <a:spcAft>
                          <a:spcPts val="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46209" marR="46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9916">
                <a:tc rowSpan="2">
                  <a:txBody>
                    <a:bodyPr/>
                    <a:lstStyle/>
                    <a:p>
                      <a:pPr algn="r" rtl="1">
                        <a:lnSpc>
                          <a:spcPct val="107000"/>
                        </a:lnSpc>
                        <a:spcAft>
                          <a:spcPts val="0"/>
                        </a:spcAft>
                      </a:pPr>
                      <a:r>
                        <a:rPr lang="ar-SA" sz="1200" dirty="0">
                          <a:effectLst/>
                          <a:latin typeface="Calibri" panose="020F0502020204030204" pitchFamily="34" charset="0"/>
                          <a:ea typeface="Calibri" panose="020F0502020204030204" pitchFamily="34" charset="0"/>
                          <a:cs typeface="Traditional Arabic" panose="02020603050405020304" pitchFamily="18" charset="-78"/>
                        </a:rPr>
                        <a:t>شروط جمع التأخير</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46209" marR="46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200" dirty="0">
                          <a:effectLst/>
                          <a:latin typeface="Calibri" panose="020F0502020204030204" pitchFamily="34" charset="0"/>
                          <a:ea typeface="Calibri" panose="020F0502020204030204" pitchFamily="34" charset="0"/>
                          <a:cs typeface="Traditional Arabic" panose="02020603050405020304" pitchFamily="18" charset="-78"/>
                        </a:rPr>
                        <a:t>نية الجمع في وقت الأولى إن لم يضق عن فعلها</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46209" marR="46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200">
                          <a:effectLst/>
                          <a:latin typeface="Calibri" panose="020F0502020204030204" pitchFamily="34" charset="0"/>
                          <a:ea typeface="Calibri" panose="020F0502020204030204" pitchFamily="34" charset="0"/>
                          <a:cs typeface="Traditional Arabic" panose="02020603050405020304" pitchFamily="18" charset="-78"/>
                        </a:rPr>
                        <a:t>استمرار العذر المبيح إلى وقت الثانية، فمثلًا إذا كان في سفرٍ يستمر العذر إلى أن يصلي الثانية، يعني لابد أن يصلي الثانية وهو في السفر، وعلى هذا إذا وصل إلى بلد الإقامة فليس له أن يجمع جمع تأخير.</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200">
                          <a:effectLst/>
                          <a:latin typeface="Calibri" panose="020F0502020204030204" pitchFamily="34" charset="0"/>
                          <a:ea typeface="Calibri" panose="020F0502020204030204" pitchFamily="34" charset="0"/>
                          <a:cs typeface="Traditional Arabic" panose="02020603050405020304" pitchFamily="18" charset="-78"/>
                        </a:rPr>
                        <a:t>مثال ذلك: وصل المسافر لبلده وقت صلاة المغرب، وهو ناوي جمع التأخير، هل له أن يجمع جمع تأخير؟ لا، ليس له جمع تأخير؛ لأنه بوصوله إلى بلده انقطعت في حقه جميع رخص السفر، فنأمره بأن يصلي المغرب في وقتها ثم يصلي العشاء في وقتها، وليس له الجمع في هذه الحال؛ لأنه يُشترط للجمع استمرار العذر إلى وقت الثانية.</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200">
                          <a:effectLst/>
                          <a:latin typeface="Calibri" panose="020F0502020204030204" pitchFamily="34" charset="0"/>
                          <a:ea typeface="Calibri" panose="020F0502020204030204" pitchFamily="34" charset="0"/>
                          <a:cs typeface="Traditional Arabic" panose="02020603050405020304" pitchFamily="18" charset="-78"/>
                        </a:rPr>
                        <a:t>لكن لو أراد أن يجمع جمع تقديم وهو يعلم بأنه سيصل قبل دخول وقت الثانية.</a:t>
                      </a:r>
                      <a:endParaRPr lang="en-US" sz="120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200">
                          <a:effectLst/>
                          <a:latin typeface="Calibri" panose="020F0502020204030204" pitchFamily="34" charset="0"/>
                          <a:ea typeface="Calibri" panose="020F0502020204030204" pitchFamily="34" charset="0"/>
                          <a:cs typeface="Traditional Arabic" panose="02020603050405020304" pitchFamily="18" charset="-78"/>
                        </a:rPr>
                        <a:t>مثالُ ذلك: رجل قدم من مكة إلى الرياض، وقبل أن يصل إلى الرياض بعشرين كيلو في وقت صلاة الظهر مثلًا جمع بين الظهر والعصر، ثم وصل إلى بيته قبل أذان العصر، هل يجوز؟ نعم يجوز، لا بأس بهذا، ولا يلزمه أن يصلي صلاة العصر مع الجماعة في المسجد؛ لأنه صلاها، جمعها جمع تقديم</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46209" marR="46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339">
                <a:tc vMerge="1">
                  <a:txBody>
                    <a:bodyPr/>
                    <a:lstStyle/>
                    <a:p>
                      <a:pPr rtl="1"/>
                      <a:endParaRPr lang="ar-SA"/>
                    </a:p>
                  </a:txBody>
                  <a:tcPr/>
                </a:tc>
                <a:tc>
                  <a:txBody>
                    <a:bodyPr/>
                    <a:lstStyle/>
                    <a:p>
                      <a:pPr algn="r" rtl="1">
                        <a:lnSpc>
                          <a:spcPct val="107000"/>
                        </a:lnSpc>
                        <a:spcAft>
                          <a:spcPts val="0"/>
                        </a:spcAft>
                      </a:pPr>
                      <a:r>
                        <a:rPr lang="ar-SA" sz="1200" dirty="0">
                          <a:effectLst/>
                          <a:latin typeface="Calibri" panose="020F0502020204030204" pitchFamily="34" charset="0"/>
                          <a:ea typeface="Calibri" panose="020F0502020204030204" pitchFamily="34" charset="0"/>
                          <a:cs typeface="Traditional Arabic" panose="02020603050405020304" pitchFamily="18" charset="-78"/>
                        </a:rPr>
                        <a:t>استمرار العذر إلى دخول وقت الثانية</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46209" marR="46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SA" sz="1200" dirty="0">
                          <a:effectLst/>
                          <a:latin typeface="Calibri" panose="020F0502020204030204" pitchFamily="34" charset="0"/>
                          <a:ea typeface="Calibri" panose="020F0502020204030204" pitchFamily="34" charset="0"/>
                          <a:cs typeface="Traditional Arabic" panose="02020603050405020304" pitchFamily="18" charset="-78"/>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46209" marR="462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مربع نص 7"/>
          <p:cNvSpPr txBox="1"/>
          <p:nvPr/>
        </p:nvSpPr>
        <p:spPr>
          <a:xfrm>
            <a:off x="1181100" y="5934670"/>
            <a:ext cx="10058399" cy="646331"/>
          </a:xfrm>
          <a:prstGeom prst="rect">
            <a:avLst/>
          </a:prstGeom>
          <a:noFill/>
        </p:spPr>
        <p:txBody>
          <a:bodyPr wrap="square" rtlCol="1">
            <a:spAutoFit/>
          </a:bodyPr>
          <a:lstStyle/>
          <a:p>
            <a:pPr algn="ctr"/>
            <a:r>
              <a:rPr lang="ar-SA" b="1" dirty="0">
                <a:latin typeface="Traditional Arabic" panose="02020603050405020304" pitchFamily="18" charset="-78"/>
                <a:cs typeface="Traditional Arabic" panose="02020603050405020304" pitchFamily="18" charset="-78"/>
              </a:rPr>
              <a:t>بقي الشرط الرابع وهو الترتيب، فيشترط الترتيب بأن يبدأ بالأولى ثم بالثانية؛ لأن النبي صلّى الله عليه وسلّم قال: «صلوا كما رأيتموني </a:t>
            </a:r>
            <a:r>
              <a:rPr lang="ar-SA" b="1">
                <a:latin typeface="Traditional Arabic" panose="02020603050405020304" pitchFamily="18" charset="-78"/>
                <a:cs typeface="Traditional Arabic" panose="02020603050405020304" pitchFamily="18" charset="-78"/>
              </a:rPr>
              <a:t>أصلي</a:t>
            </a:r>
            <a:r>
              <a:rPr lang="ar-SA" b="1" smtClean="0">
                <a:latin typeface="Traditional Arabic" panose="02020603050405020304" pitchFamily="18" charset="-78"/>
                <a:cs typeface="Traditional Arabic" panose="02020603050405020304" pitchFamily="18" charset="-78"/>
              </a:rPr>
              <a:t>»، </a:t>
            </a:r>
            <a:r>
              <a:rPr lang="ar-SA" b="1" dirty="0">
                <a:latin typeface="Traditional Arabic" panose="02020603050405020304" pitchFamily="18" charset="-78"/>
                <a:cs typeface="Traditional Arabic" panose="02020603050405020304" pitchFamily="18" charset="-78"/>
              </a:rPr>
              <a:t>ولأن الشرع جاء بترتيب الأوقات في الصلوات فوجب أن تكون كل صلاة في المحل الذي رتبها الشارع فيه،</a:t>
            </a:r>
          </a:p>
        </p:txBody>
      </p:sp>
    </p:spTree>
    <p:extLst>
      <p:ext uri="{BB962C8B-B14F-4D97-AF65-F5344CB8AC3E}">
        <p14:creationId xmlns:p14="http://schemas.microsoft.com/office/powerpoint/2010/main" val="986373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فإن لم يستطع فجالساً</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pPr algn="ctr"/>
            <a:r>
              <a:rPr lang="ar-SA" dirty="0" smtClean="0">
                <a:latin typeface="Traditional Arabic" panose="02020603050405020304" pitchFamily="18" charset="-78"/>
                <a:cs typeface="Traditional Arabic" panose="02020603050405020304" pitchFamily="18" charset="-78"/>
              </a:rPr>
              <a:t>أي هيئة من هيئات الجلوس تجوز</a:t>
            </a:r>
          </a:p>
          <a:p>
            <a:pPr algn="ctr"/>
            <a:r>
              <a:rPr lang="ar-SA" dirty="0" smtClean="0">
                <a:latin typeface="Traditional Arabic" panose="02020603050405020304" pitchFamily="18" charset="-78"/>
                <a:cs typeface="Traditional Arabic" panose="02020603050405020304" pitchFamily="18" charset="-78"/>
              </a:rPr>
              <a:t>لكن الأفضل إن كان في حال القيام والركوع (متربع) والسجود (الافتراش)</a:t>
            </a:r>
          </a:p>
          <a:p>
            <a:endParaRPr lang="ar-SA" dirty="0"/>
          </a:p>
        </p:txBody>
      </p:sp>
    </p:spTree>
    <p:extLst>
      <p:ext uri="{BB962C8B-B14F-4D97-AF65-F5344CB8AC3E}">
        <p14:creationId xmlns:p14="http://schemas.microsoft.com/office/powerpoint/2010/main" val="1390046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فإن عجز فعلى جنبه، فإن صلى مستلقياً</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965200" y="2506662"/>
            <a:ext cx="10515600" cy="4351338"/>
          </a:xfrm>
        </p:spPr>
        <p:txBody>
          <a:bodyPr/>
          <a:lstStyle/>
          <a:p>
            <a:pPr algn="ctr"/>
            <a:r>
              <a:rPr lang="ar-SA" dirty="0" smtClean="0">
                <a:latin typeface="Traditional Arabic" panose="02020603050405020304" pitchFamily="18" charset="-78"/>
                <a:cs typeface="Traditional Arabic" panose="02020603050405020304" pitchFamily="18" charset="-78"/>
              </a:rPr>
              <a:t>إذا صلى مضطجعاً على جنبه أو مستلقياً على ظهره فإنه يومئ برأسه في الركوع والسجود إلى صدره قليلاً في الركوع وكثيراً في السجود </a:t>
            </a:r>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880528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فإن عجز أومأ بعينيه</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pPr marL="0" indent="0">
              <a:buNone/>
            </a:pPr>
            <a:r>
              <a:rPr lang="ar-SA" dirty="0" smtClean="0">
                <a:latin typeface="Traditional Arabic" panose="02020603050405020304" pitchFamily="18" charset="-78"/>
                <a:cs typeface="Traditional Arabic" panose="02020603050405020304" pitchFamily="18" charset="-78"/>
              </a:rPr>
              <a:t>من عجز عن أفعال الصلاة تسقطُ عنه الأفعالُ فقط؛ لأنها هي التي كان عاجزاً عنها، وأما الأقوالُ فإنَّها لا تسقطُ عنه، لأنه قادرٌ عليها، وقد قال الله تعالى: {فَاتَّقُوا اللَّهَ مَا اسْتَطَعْتُمْ} [التغابن: 16] فنقول: كَبِّرْ، واقرأْ، وانْوِ الرُّكوعَ، فكبِّرْ وسبِّحْ تسبيحَ الرُّكوعِ، ثم انْوِ القيامَ وقُلْ: «سَمِعَ الله لمن حمِدَه، ربَّنا ولك الحمدُ» إلى آخرِه، ثم انْوِ السُّجودَ فكبِّرْ وسبِّحْ تسبيحَ السُّجودِ؛ لأن هذا مقتضى القواعد الشرعيَّةِ {فَاتَّقُوا اللَّهَ مَا اسْتَطَعْتُمْ} [التغابن: 16] </a:t>
            </a:r>
          </a:p>
          <a:p>
            <a:pPr marL="0" indent="0" algn="ctr">
              <a:buNone/>
            </a:pP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فإن عَجَزَ عن القولِ والفعلِ بحيث يكون الرَّجُلُ مشلولاً ولا يتكلَّم، فماذا يصنع؟</a:t>
            </a:r>
          </a:p>
          <a:p>
            <a:r>
              <a:rPr lang="ar-SA" dirty="0" smtClean="0">
                <a:latin typeface="Traditional Arabic" panose="02020603050405020304" pitchFamily="18" charset="-78"/>
                <a:cs typeface="Traditional Arabic" panose="02020603050405020304" pitchFamily="18" charset="-78"/>
              </a:rPr>
              <a:t>الجواب: تسقط عنه الأقوالُ والأفعالُ، وتبقى النِّيةُ، فينوي أنَّه في صلاةٍ، وينوي القراءةَ، وينوي الركوعَ والسجودَ والقيامَ والقعودَ. هذا هو الرَّاجحُ؛ لأن الصَّلاةَ أقوالٌ وأفعالٌ بنيَّةٍ، فإذا سقطت أقوالُها وأفعالُها بالعجزِ عنها بقيت النِّيةُ،</a:t>
            </a:r>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021126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FF0000"/>
                </a:solidFill>
                <a:latin typeface="Traditional Arabic" panose="02020603050405020304" pitchFamily="18" charset="-78"/>
                <a:cs typeface="Traditional Arabic" panose="02020603050405020304" pitchFamily="18" charset="-78"/>
              </a:rPr>
              <a:t>ولمريض الصلاة مستلقياً مع القدرة على القيام للمداواة بقول طبيب مسلم</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r>
              <a:rPr lang="ar-SA" dirty="0" smtClean="0">
                <a:latin typeface="Traditional Arabic" panose="02020603050405020304" pitchFamily="18" charset="-78"/>
                <a:cs typeface="Traditional Arabic" panose="02020603050405020304" pitchFamily="18" charset="-78"/>
              </a:rPr>
              <a:t>عُلِمَ مِن كلامِ المؤلِّفِ: </a:t>
            </a: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أنَّه لو أمرَه بذلك غيرُ طبيب</a:t>
            </a:r>
            <a:r>
              <a:rPr lang="ar-SA" dirty="0" smtClean="0">
                <a:latin typeface="Traditional Arabic" panose="02020603050405020304" pitchFamily="18" charset="-78"/>
                <a:cs typeface="Traditional Arabic" panose="02020603050405020304" pitchFamily="18" charset="-78"/>
              </a:rPr>
              <a:t>، يعني: أمرَه إنسانٌ عادي مِن الناس، قال له: أظنُّ أنك إذا قمت تصلِّي قائماً فإن ذلك يضرُّك. فلا يرجع إلى قوله، ولكن هذا ليس على إطلاقه، لأنه إذا عَلِمَ بالتجربة أن مثل هذا المرض يضرُّ المريضَ إذا صلَّى قائماً فإنه يعمل بقول شخص مجرِّبٍ</a:t>
            </a:r>
          </a:p>
          <a:p>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وذهب بعضُ أهلِ العِلم إلى اشتراطِ الثقةِ فقط دون الإِسلام، </a:t>
            </a:r>
            <a:r>
              <a:rPr lang="ar-SA" dirty="0" smtClean="0">
                <a:latin typeface="Traditional Arabic" panose="02020603050405020304" pitchFamily="18" charset="-78"/>
                <a:cs typeface="Traditional Arabic" panose="02020603050405020304" pitchFamily="18" charset="-78"/>
              </a:rPr>
              <a:t>وقال: متى كان الطبيبُ ثقةً عُمِلَ بقولِه وإنْ لم يكن مسلماً.</a:t>
            </a:r>
          </a:p>
          <a:p>
            <a:r>
              <a:rPr lang="ar-SA" dirty="0" smtClean="0">
                <a:latin typeface="Traditional Arabic" panose="02020603050405020304" pitchFamily="18" charset="-78"/>
                <a:cs typeface="Traditional Arabic" panose="02020603050405020304" pitchFamily="18" charset="-78"/>
              </a:rPr>
              <a:t>واستدلُّوا لذلك: بأنَّ رسولَ الله صلّى الله عليه وسلّم عَمِلَ بقول الكافر حال ائتمانه؛ لأنه وَثِقَ به فقد استأجرَ في الهجرةِ رَجُلاً مشركاً مِن بني </a:t>
            </a:r>
            <a:r>
              <a:rPr lang="ar-SA" dirty="0" err="1" smtClean="0">
                <a:latin typeface="Traditional Arabic" panose="02020603050405020304" pitchFamily="18" charset="-78"/>
                <a:cs typeface="Traditional Arabic" panose="02020603050405020304" pitchFamily="18" charset="-78"/>
              </a:rPr>
              <a:t>الدِّيلِ</a:t>
            </a:r>
            <a:r>
              <a:rPr lang="ar-SA" dirty="0" smtClean="0">
                <a:latin typeface="Traditional Arabic" panose="02020603050405020304" pitchFamily="18" charset="-78"/>
                <a:cs typeface="Traditional Arabic" panose="02020603050405020304" pitchFamily="18" charset="-78"/>
              </a:rPr>
              <a:t>، يُقال له: عبدُ الله بن </a:t>
            </a:r>
            <a:r>
              <a:rPr lang="ar-SA" dirty="0" err="1" smtClean="0">
                <a:latin typeface="Traditional Arabic" panose="02020603050405020304" pitchFamily="18" charset="-78"/>
                <a:cs typeface="Traditional Arabic" panose="02020603050405020304" pitchFamily="18" charset="-78"/>
              </a:rPr>
              <a:t>أُريقط</a:t>
            </a:r>
            <a:r>
              <a:rPr lang="ar-SA" dirty="0" smtClean="0">
                <a:latin typeface="Traditional Arabic" panose="02020603050405020304" pitchFamily="18" charset="-78"/>
                <a:cs typeface="Traditional Arabic" panose="02020603050405020304" pitchFamily="18" charset="-78"/>
              </a:rPr>
              <a:t> ليدلَّه على الطريق مِن مكَّة إلى المدينة (1)، مع أنَّ الحالَ خطرةٌ جداً أن يعتمد فيها على الكافر، لأن قريشاً كانوا يطلبون النبي صلّى الله عليه وسلّم وأبا بكر حتى جعلوا لمن جاء بهما مائتي بعير، ولكن لما رأى النبي صلّى الله عليه وسلّم أنه رجل أمين، وإن كان كافراً ائتمنه ليدله على الطريق</a:t>
            </a:r>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94239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36525"/>
            <a:ext cx="10515600" cy="1325563"/>
          </a:xfrm>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ويصح الفرض على الراحلة خشية التأذي بالوحل</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838200" y="1079500"/>
            <a:ext cx="10515600" cy="5638800"/>
          </a:xfrm>
        </p:spPr>
        <p:txBody>
          <a:bodyPr>
            <a:normAutofit fontScale="92500" lnSpcReduction="20000"/>
          </a:bodyPr>
          <a:lstStyle/>
          <a:p>
            <a:r>
              <a:rPr lang="ar-SA" dirty="0" smtClean="0">
                <a:latin typeface="Traditional Arabic" panose="02020603050405020304" pitchFamily="18" charset="-78"/>
                <a:cs typeface="Traditional Arabic" panose="02020603050405020304" pitchFamily="18" charset="-78"/>
              </a:rPr>
              <a:t>وقيد المؤلف الصلاة بكونها فرضاً، لأن النفل على الراحلة جائز، سواء خشي التأذي أم لم يخش؛ لأنه ثبت عن النبي صلّى الله عليه وسلّم: «أنه كان يصلي النافلة على راحلته حيثما توجهت به»</a:t>
            </a:r>
          </a:p>
          <a:p>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ما يشترط في صلاة الفرض على الراحلة</a:t>
            </a:r>
          </a:p>
          <a:p>
            <a:pPr marL="0" indent="0">
              <a:buNone/>
            </a:pPr>
            <a:r>
              <a:rPr lang="ar-SA" dirty="0" smtClean="0">
                <a:latin typeface="Traditional Arabic" panose="02020603050405020304" pitchFamily="18" charset="-78"/>
                <a:cs typeface="Traditional Arabic" panose="02020603050405020304" pitchFamily="18" charset="-78"/>
              </a:rPr>
              <a:t>يجب أن يستقبل القبلة في جميع الصلاة؛ لأنه قادر عليه إذ يمكنه أن يتوقف في السير ويوجه الراحلة إلى القبلة ويصلِّي.</a:t>
            </a:r>
          </a:p>
          <a:p>
            <a:r>
              <a:rPr lang="ar-SA" dirty="0" smtClean="0">
                <a:latin typeface="Traditional Arabic" panose="02020603050405020304" pitchFamily="18" charset="-78"/>
                <a:cs typeface="Traditional Arabic" panose="02020603050405020304" pitchFamily="18" charset="-78"/>
              </a:rPr>
              <a:t>أما الركوع والسجود فيومئ بالركوع والسجود، لأنه لا يستطيع، والقيام أولى، هذا على الرواحل التي يعرفها العلماء رحمهم الله، وهي الإِبل والحمير والخيل والبغال وشبهها،  </a:t>
            </a:r>
          </a:p>
          <a:p>
            <a:pPr marL="0" indent="0">
              <a:buNone/>
            </a:pPr>
            <a:r>
              <a:rPr lang="ar-SA"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والصلاة على الرواحل </a:t>
            </a: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 </a:t>
            </a:r>
            <a:r>
              <a:rPr lang="ar-SA"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يخلو من أحوال</a:t>
            </a:r>
            <a:r>
              <a:rPr lang="ar-SA" dirty="0">
                <a:latin typeface="Traditional Arabic" panose="02020603050405020304" pitchFamily="18" charset="-78"/>
                <a:cs typeface="Traditional Arabic" panose="02020603050405020304" pitchFamily="18" charset="-78"/>
              </a:rPr>
              <a:t>:</a:t>
            </a:r>
            <a:endParaRPr lang="ar-SA" dirty="0" smtClean="0">
              <a:latin typeface="Traditional Arabic" panose="02020603050405020304" pitchFamily="18" charset="-78"/>
              <a:cs typeface="Traditional Arabic" panose="02020603050405020304" pitchFamily="18" charset="-78"/>
            </a:endParaRPr>
          </a:p>
          <a:p>
            <a:r>
              <a:rPr lang="ar-SA" dirty="0">
                <a:latin typeface="Traditional Arabic" panose="02020603050405020304" pitchFamily="18" charset="-78"/>
                <a:cs typeface="Traditional Arabic" panose="02020603050405020304" pitchFamily="18" charset="-78"/>
              </a:rPr>
              <a:t>1 - أن يكون في الراحلة مكان مخصص للصلاة, ويستطيع المصلي أن يأتي بأفعال الصلاة كاملة من قيام وركوع وسجود ونحو ذلك, فهذا له أن يصلي على الراحلة حتى ولو كان يعلم أنه يصل قبل خروج الوقت.</a:t>
            </a:r>
          </a:p>
          <a:p>
            <a:r>
              <a:rPr lang="ar-SA" dirty="0">
                <a:latin typeface="Traditional Arabic" panose="02020603050405020304" pitchFamily="18" charset="-78"/>
                <a:cs typeface="Traditional Arabic" panose="02020603050405020304" pitchFamily="18" charset="-78"/>
              </a:rPr>
              <a:t>2 - إذا لم يكن هناك مكان على الراحلة يستطيع من خلال ذلك أن يأتي بهيئة الصلاة كاملة, فهنا لا يخلو من حالتين:</a:t>
            </a:r>
          </a:p>
          <a:p>
            <a:pPr marL="0" indent="0">
              <a:buNone/>
            </a:pPr>
            <a:r>
              <a:rPr lang="ar-SA" dirty="0">
                <a:latin typeface="Traditional Arabic" panose="02020603050405020304" pitchFamily="18" charset="-78"/>
                <a:cs typeface="Traditional Arabic" panose="02020603050405020304" pitchFamily="18" charset="-78"/>
              </a:rPr>
              <a:t>أ</a:t>
            </a:r>
            <a:r>
              <a:rPr lang="ar-SA" dirty="0" smtClean="0">
                <a:latin typeface="Traditional Arabic" panose="02020603050405020304" pitchFamily="18" charset="-78"/>
                <a:cs typeface="Traditional Arabic" panose="02020603050405020304" pitchFamily="18" charset="-78"/>
              </a:rPr>
              <a:t>. </a:t>
            </a:r>
            <a:r>
              <a:rPr lang="ar-SA" dirty="0">
                <a:latin typeface="Traditional Arabic" panose="02020603050405020304" pitchFamily="18" charset="-78"/>
                <a:cs typeface="Traditional Arabic" panose="02020603050405020304" pitchFamily="18" charset="-78"/>
              </a:rPr>
              <a:t>أن يصل قبل خروج الوقت, ففي هذه الحالة يؤخر الصلاة حتى يصل.</a:t>
            </a:r>
          </a:p>
          <a:p>
            <a:pPr marL="0" indent="0">
              <a:buNone/>
            </a:pPr>
            <a:r>
              <a:rPr lang="ar-SA" dirty="0">
                <a:latin typeface="Traditional Arabic" panose="02020603050405020304" pitchFamily="18" charset="-78"/>
                <a:cs typeface="Traditional Arabic" panose="02020603050405020304" pitchFamily="18" charset="-78"/>
              </a:rPr>
              <a:t>ب. أن يصل بعد خروج الوقت, فهنا يؤخر الصلاة بنية الجمع إذا كانت تجمع مع التي بعدها, وكان يصل قبل خروج وقت الصلاة الثانية, أما إن كانت الصلاة لا تجمع مع التي بعدها, أو كانت تجمع لكن لا يصل إلا بعد خروج وقت الثانية, فإنه في هذه الحالة يصلي على حسب حاله, وعليه استقبال القبلة في كل الفرض إن تمكن منه, ولا يؤخر الصلاة حتى يخرج الوقت.</a:t>
            </a:r>
            <a:endParaRPr lang="ar-SA" dirty="0" smtClean="0">
              <a:latin typeface="Traditional Arabic" panose="02020603050405020304" pitchFamily="18" charset="-78"/>
              <a:cs typeface="Traditional Arabic" panose="02020603050405020304" pitchFamily="18" charset="-78"/>
            </a:endParaRPr>
          </a:p>
          <a:p>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955458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00100" y="822325"/>
            <a:ext cx="10515600" cy="1325563"/>
          </a:xfrm>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من سافر سفراً مباحاً أربعة برد</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304800" y="2336800"/>
            <a:ext cx="11760200" cy="4995863"/>
          </a:xfrm>
        </p:spPr>
        <p:txBody>
          <a:bodyPr>
            <a:noAutofit/>
          </a:bodyPr>
          <a:lstStyle/>
          <a:p>
            <a:pPr marL="0" indent="0" algn="ctr">
              <a:buNone/>
            </a:pPr>
            <a:r>
              <a:rPr lang="ar-SA" sz="24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الصحيح في نوع السفر: </a:t>
            </a:r>
          </a:p>
          <a:p>
            <a:pPr marL="0" indent="0" algn="ctr">
              <a:buNone/>
            </a:pPr>
            <a:r>
              <a:rPr lang="ar-SA" sz="2400" dirty="0" smtClean="0">
                <a:latin typeface="Traditional Arabic" panose="02020603050405020304" pitchFamily="18" charset="-78"/>
                <a:cs typeface="Traditional Arabic" panose="02020603050405020304" pitchFamily="18" charset="-78"/>
              </a:rPr>
              <a:t>أن كل ما يسمى سفراً فإنه يشرع فيه القصر سواء كان سفر طاعة أو مباح أو معصية لعموم قوله تعالى (وإذا ضربتم في الأرض فليس عليكم جناح أن تقصروا من الصلاة)</a:t>
            </a:r>
          </a:p>
          <a:p>
            <a:pPr marL="0" indent="0" algn="just">
              <a:buNone/>
            </a:pPr>
            <a:endParaRPr lang="ar-SA" sz="1600" dirty="0" smtClean="0">
              <a:latin typeface="Traditional Arabic" panose="02020603050405020304" pitchFamily="18" charset="-78"/>
              <a:cs typeface="Traditional Arabic" panose="02020603050405020304" pitchFamily="18" charset="-78"/>
            </a:endParaRPr>
          </a:p>
          <a:p>
            <a:pPr marL="0" indent="0" algn="just">
              <a:buNone/>
            </a:pPr>
            <a:r>
              <a:rPr lang="ar-SA" sz="1600" dirty="0" smtClean="0">
                <a:latin typeface="Traditional Arabic" panose="02020603050405020304" pitchFamily="18" charset="-78"/>
                <a:cs typeface="Traditional Arabic" panose="02020603050405020304" pitchFamily="18" charset="-78"/>
              </a:rPr>
              <a:t> </a:t>
            </a:r>
          </a:p>
          <a:p>
            <a:pPr marL="0" indent="0" algn="just">
              <a:buNone/>
            </a:pPr>
            <a:r>
              <a:rPr lang="ar-SA" sz="1600" dirty="0" smtClean="0">
                <a:latin typeface="Traditional Arabic" panose="02020603050405020304" pitchFamily="18" charset="-78"/>
                <a:cs typeface="Traditional Arabic" panose="02020603050405020304" pitchFamily="18" charset="-78"/>
              </a:rPr>
              <a:t> </a:t>
            </a:r>
          </a:p>
        </p:txBody>
      </p:sp>
    </p:spTree>
    <p:extLst>
      <p:ext uri="{BB962C8B-B14F-4D97-AF65-F5344CB8AC3E}">
        <p14:creationId xmlns:p14="http://schemas.microsoft.com/office/powerpoint/2010/main" val="509529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إذا فارق عامر قريته</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fontScale="77500" lnSpcReduction="20000"/>
          </a:bodyPr>
          <a:lstStyle/>
          <a:p>
            <a:pPr marL="0" indent="0">
              <a:buNone/>
            </a:pPr>
            <a:r>
              <a:rPr lang="ar-SA" dirty="0" smtClean="0">
                <a:latin typeface="Traditional Arabic" panose="02020603050405020304" pitchFamily="18" charset="-78"/>
                <a:cs typeface="Traditional Arabic" panose="02020603050405020304" pitchFamily="18" charset="-78"/>
              </a:rPr>
              <a:t>قوله: «إذا فارق عامر قريته» هذا شرط ابتداء القصر، يعني: لا يقصر إلا إذا فارق عامر قريته.</a:t>
            </a:r>
          </a:p>
          <a:p>
            <a:pPr marL="0" indent="0">
              <a:buNone/>
            </a:pP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المفارقة: </a:t>
            </a:r>
            <a:r>
              <a:rPr lang="ar-SA" dirty="0" smtClean="0">
                <a:latin typeface="Traditional Arabic" panose="02020603050405020304" pitchFamily="18" charset="-78"/>
                <a:cs typeface="Traditional Arabic" panose="02020603050405020304" pitchFamily="18" charset="-78"/>
              </a:rPr>
              <a:t>ليس المراد بها أن يغيب عن قريته؛ لأنها ربما لا تغيب عن نظره إلا بعد مسافة طويلة، </a:t>
            </a:r>
          </a:p>
          <a:p>
            <a:pPr marL="0" indent="0">
              <a:buNone/>
            </a:pP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بل المراد بالمفارقة: </a:t>
            </a:r>
            <a:r>
              <a:rPr lang="ar-SA" dirty="0" smtClean="0">
                <a:latin typeface="Traditional Arabic" panose="02020603050405020304" pitchFamily="18" charset="-78"/>
                <a:cs typeface="Traditional Arabic" panose="02020603050405020304" pitchFamily="18" charset="-78"/>
              </a:rPr>
              <a:t>المفارقة البدنية، لا المفارقة البصرية، أي: أن يتجاوز البيوت، ولو بمقدار ذراع، فإذا خرج من </a:t>
            </a:r>
            <a:r>
              <a:rPr lang="ar-SA" dirty="0" err="1" smtClean="0">
                <a:latin typeface="Traditional Arabic" panose="02020603050405020304" pitchFamily="18" charset="-78"/>
                <a:cs typeface="Traditional Arabic" panose="02020603050405020304" pitchFamily="18" charset="-78"/>
              </a:rPr>
              <a:t>مسامتة</a:t>
            </a:r>
            <a:r>
              <a:rPr lang="ar-SA" dirty="0" smtClean="0">
                <a:latin typeface="Traditional Arabic" panose="02020603050405020304" pitchFamily="18" charset="-78"/>
                <a:cs typeface="Traditional Arabic" panose="02020603050405020304" pitchFamily="18" charset="-78"/>
              </a:rPr>
              <a:t> البيوت ولو بمقدار ذراع فإنه يعتبر مفارقاً.</a:t>
            </a:r>
          </a:p>
          <a:p>
            <a:pPr marL="0" indent="0">
              <a:buNone/>
            </a:pP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وقوله: «عامر قريته» </a:t>
            </a:r>
            <a:r>
              <a:rPr lang="ar-SA" dirty="0" smtClean="0">
                <a:latin typeface="Traditional Arabic" panose="02020603050405020304" pitchFamily="18" charset="-78"/>
                <a:cs typeface="Traditional Arabic" panose="02020603050405020304" pitchFamily="18" charset="-78"/>
              </a:rPr>
              <a:t>لم يقل بيوت قريته؛ لأنه قد يكون هناك بيوت قديمة في أطراف البلد هجرت وتركت ولم تسكن، فهذه لا عبرة بها، بل العبرة بالعامر من القرية، فإذا قدر أن هذه القرية كانت معمورة كلها، ثم نزح أهلها إلى جانب آخر وهجرت البيوت من هذا الجانب فلم يبق فيها سكان فالعبرة بالعامر، فإن كان في القرية بيوت عامرة ثم بيوت خربة ثم بيوت عامرة، فالعبرة بمفارقة البيوت العامرة الثانية وإن كان يتخللها بيوت غير عامرة.</a:t>
            </a:r>
          </a:p>
          <a:p>
            <a:pPr marL="0" indent="0">
              <a:buNone/>
            </a:pPr>
            <a:r>
              <a:rPr lang="ar-SA" dirty="0" smtClean="0">
                <a:latin typeface="Traditional Arabic" panose="02020603050405020304" pitchFamily="18" charset="-78"/>
                <a:cs typeface="Traditional Arabic" panose="02020603050405020304" pitchFamily="18" charset="-78"/>
              </a:rPr>
              <a:t>وقوله: «إذا فارق عامر قريته» أضافها إلى نفسه ليفيد أن المراد قريته التي يسكنها، فلو فرض أن هناك قريتين متجاورتين، ولو لم يكن بينهما إلا ذراع أو أقل، فإن العبرة بمفارقة قريته هو، وإن لم يفارق القرية الثانية الملاصقة أو المجاورة.</a:t>
            </a:r>
          </a:p>
          <a:p>
            <a:pPr marL="0" indent="0">
              <a:buNone/>
            </a:pPr>
            <a:endParaRPr lang="ar-SA" dirty="0">
              <a:latin typeface="Traditional Arabic" panose="02020603050405020304" pitchFamily="18" charset="-78"/>
              <a:cs typeface="Traditional Arabic" panose="02020603050405020304" pitchFamily="18" charset="-78"/>
            </a:endParaRPr>
          </a:p>
          <a:p>
            <a:pPr marL="0" indent="0">
              <a:buNone/>
            </a:pPr>
            <a:r>
              <a:rPr lang="ar-SA" dirty="0" smtClean="0">
                <a:latin typeface="Traditional Arabic" panose="02020603050405020304" pitchFamily="18" charset="-78"/>
                <a:cs typeface="Traditional Arabic" panose="02020603050405020304" pitchFamily="18" charset="-78"/>
              </a:rPr>
              <a:t>*لا يشترط في القصر قطع المسافة التي يسمى بها الإنسان مسافراً ما دام أنه ذاهب إلى ما يثبت أنه سفر يقيناً بمعنى لو خرج الإنسان من بلده إلى بلد تبعد عنه 300كلم فإن هذا يسمى سفراً يقيناً في جميع الأقوال فإنه يجوز له القصر أول ما يفارق عامر المساكن ولا يشترط أن تمضي عليه بضعا وثمانين كيلا أو يقطع ما يسمى سفراً عرفاً</a:t>
            </a:r>
          </a:p>
          <a:p>
            <a:pPr marL="0" indent="0">
              <a:buNone/>
            </a:pPr>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61750917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TotalTime>
  <Words>3077</Words>
  <Application>Microsoft Office PowerPoint</Application>
  <PresentationFormat>ملء الشاشة</PresentationFormat>
  <Paragraphs>159</Paragraphs>
  <Slides>21</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21</vt:i4>
      </vt:variant>
    </vt:vector>
  </HeadingPairs>
  <TitlesOfParts>
    <vt:vector size="27" baseType="lpstr">
      <vt:lpstr>Arial</vt:lpstr>
      <vt:lpstr>Calibri</vt:lpstr>
      <vt:lpstr>Calibri Light</vt:lpstr>
      <vt:lpstr>Times New Roman</vt:lpstr>
      <vt:lpstr>Traditional Arabic</vt:lpstr>
      <vt:lpstr>نسق Office</vt:lpstr>
      <vt:lpstr>باب صلاة أهل الأعذار</vt:lpstr>
      <vt:lpstr>تلزم المريض الصلاة قائماً</vt:lpstr>
      <vt:lpstr>فإن لم يستطع فجالساً</vt:lpstr>
      <vt:lpstr>فإن عجز فعلى جنبه، فإن صلى مستلقياً</vt:lpstr>
      <vt:lpstr>فإن عجز أومأ بعينيه</vt:lpstr>
      <vt:lpstr>ولمريض الصلاة مستلقياً مع القدرة على القيام للمداواة بقول طبيب مسلم</vt:lpstr>
      <vt:lpstr>ويصح الفرض على الراحلة خشية التأذي بالوحل</vt:lpstr>
      <vt:lpstr>من سافر سفراً مباحاً أربعة برد</vt:lpstr>
      <vt:lpstr>إذا فارق عامر قريته</vt:lpstr>
      <vt:lpstr>عرض تقديمي في PowerPoint</vt:lpstr>
      <vt:lpstr>صور تذكر الصلاة التي نسيها الإنسان</vt:lpstr>
      <vt:lpstr>عرض تقديمي في PowerPoint</vt:lpstr>
      <vt:lpstr>عرض تقديمي في PowerPoint</vt:lpstr>
      <vt:lpstr>وإن حبس، ولم ينو الإقامة، أو أقام لقضاء حاجة بلا نية إقامة، قصر أبداً</vt:lpstr>
      <vt:lpstr>عرض تقديمي في PowerPoint</vt:lpstr>
      <vt:lpstr>يجوز الجمع بين الظهرين وبين العشائين</vt:lpstr>
      <vt:lpstr>وبين العشائين لمطر يبل الثياب</vt:lpstr>
      <vt:lpstr> </vt:lpstr>
      <vt:lpstr>ولو صلى في بيته أو في مسجد طريقه تحت ساباط </vt:lpstr>
      <vt:lpstr>والأفضل فعل الأرفق من تأخير وتقديم</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تلزم المريض الصلاة قائماً</dc:title>
  <dc:creator>A A</dc:creator>
  <cp:lastModifiedBy>A A</cp:lastModifiedBy>
  <cp:revision>27</cp:revision>
  <dcterms:created xsi:type="dcterms:W3CDTF">2018-10-25T06:53:42Z</dcterms:created>
  <dcterms:modified xsi:type="dcterms:W3CDTF">2018-10-28T13:46:13Z</dcterms:modified>
</cp:coreProperties>
</file>