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4"/>
  </p:sldMasterIdLst>
  <p:sldIdLst>
    <p:sldId id="309" r:id="rId5"/>
    <p:sldId id="310" r:id="rId6"/>
    <p:sldId id="313" r:id="rId7"/>
    <p:sldId id="314" r:id="rId8"/>
    <p:sldId id="316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B75FBEC-D303-464C-882C-A7566C77845C}" type="datetimeFigureOut">
              <a:rPr lang="ar-SA" smtClean="0"/>
              <a:t>27/01/39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FD7A55C-C2F0-4628-BFE6-7FF8AB45C363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2627784" y="2636912"/>
            <a:ext cx="4572000" cy="1415772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المحاضرة </a:t>
            </a: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الثالثة</a:t>
            </a:r>
          </a:p>
          <a:p>
            <a:pPr algn="ctr">
              <a:spcBef>
                <a:spcPct val="0"/>
              </a:spcBef>
            </a:pPr>
            <a: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/>
            </a:r>
            <a:br>
              <a:rPr lang="ar-SA" sz="36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</a:b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اسفل صف الارتكاز </a:t>
            </a:r>
          </a:p>
          <a:p>
            <a:pPr algn="ctr">
              <a:spcBef>
                <a:spcPct val="0"/>
              </a:spcBef>
            </a:pPr>
            <a:r>
              <a:rPr lang="ar-SA" sz="3600" dirty="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( </a:t>
            </a:r>
            <a:r>
              <a:rPr lang="ar-SA" sz="360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الصف </a:t>
            </a:r>
            <a:r>
              <a:rPr lang="ar-SA" sz="3600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الاول) </a:t>
            </a:r>
            <a:endParaRPr lang="ar-SA" sz="3600" dirty="0"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36419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سنتعلم </a:t>
            </a:r>
            <a:r>
              <a:rPr lang="ar-SA" b="1" dirty="0">
                <a:effectLst/>
              </a:rPr>
              <a:t>الصف الذي أسفل صف </a:t>
            </a:r>
            <a:r>
              <a:rPr lang="ar-SA" b="1" dirty="0" err="1">
                <a:effectLst/>
              </a:rPr>
              <a:t>الإرتكاز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/>
          </a:bodyPr>
          <a:lstStyle/>
          <a:p>
            <a:pPr marL="457200" indent="-457200"/>
            <a:r>
              <a:rPr lang="ar-SA" sz="4400" b="1" dirty="0" smtClean="0"/>
              <a:t>الحروف </a:t>
            </a:r>
            <a:r>
              <a:rPr lang="ar-SA" sz="4400" b="1" dirty="0"/>
              <a:t>التي سنأخذها في هذا الصف هي بالترتيب من اليمين إلى اليسار كالتالي :</a:t>
            </a:r>
            <a:r>
              <a:rPr lang="ar-SA" sz="4400" dirty="0"/>
              <a:t/>
            </a:r>
            <a:br>
              <a:rPr lang="ar-SA" sz="4400" dirty="0"/>
            </a:br>
            <a:r>
              <a:rPr lang="ar-SA" sz="4400" dirty="0" smtClean="0"/>
              <a:t>(</a:t>
            </a:r>
            <a:r>
              <a:rPr lang="ar-SA" sz="4000" b="1" dirty="0" smtClean="0"/>
              <a:t>ظ </a:t>
            </a:r>
            <a:r>
              <a:rPr lang="ar-SA" sz="4000" b="1" dirty="0"/>
              <a:t>- ز - و - ة - ى - لا - ر - ؤ - ء - ئ </a:t>
            </a:r>
            <a:r>
              <a:rPr lang="ar-SA" sz="4400" b="1" dirty="0" smtClean="0"/>
              <a:t>)</a:t>
            </a:r>
            <a:endParaRPr lang="ar-SA" sz="4400" dirty="0" smtClean="0"/>
          </a:p>
          <a:p>
            <a:pPr marL="457200" indent="-457200"/>
            <a:endParaRPr lang="ar-SA" sz="4400" b="1" u="sng" dirty="0" smtClean="0"/>
          </a:p>
          <a:p>
            <a:pPr marL="82296" indent="0" algn="ctr">
              <a:buNone/>
            </a:pPr>
            <a:endParaRPr lang="ar-SA" sz="4400" dirty="0"/>
          </a:p>
        </p:txBody>
      </p:sp>
    </p:spTree>
    <p:extLst>
      <p:ext uri="{BB962C8B-B14F-4D97-AF65-F5344CB8AC3E}">
        <p14:creationId xmlns:p14="http://schemas.microsoft.com/office/powerpoint/2010/main" val="388676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570186"/>
          </a:xfrm>
        </p:spPr>
        <p:txBody>
          <a:bodyPr>
            <a:noAutofit/>
          </a:bodyPr>
          <a:lstStyle/>
          <a:p>
            <a:pPr algn="ctr"/>
            <a:r>
              <a:rPr lang="ar-SA" sz="2800" b="1" dirty="0" smtClean="0">
                <a:effectLst/>
              </a:rPr>
              <a:t>توزيع </a:t>
            </a:r>
            <a:r>
              <a:rPr lang="ar-SA" sz="2800" b="1" dirty="0">
                <a:effectLst/>
              </a:rPr>
              <a:t>الحروف في الصف </a:t>
            </a:r>
            <a:r>
              <a:rPr lang="ar-SA" sz="2800" b="1" dirty="0" smtClean="0">
                <a:effectLst/>
              </a:rPr>
              <a:t>اسفل صف </a:t>
            </a:r>
            <a:r>
              <a:rPr lang="ar-SA" sz="2800" b="1" dirty="0" err="1">
                <a:effectLst/>
              </a:rPr>
              <a:t>الإرتكاز</a:t>
            </a:r>
            <a:r>
              <a:rPr lang="ar-SA" sz="2800" b="1" dirty="0">
                <a:effectLst/>
              </a:rPr>
              <a:t> وفقاً لكل اصبع </a:t>
            </a:r>
            <a:endParaRPr lang="ar-SA" sz="2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اليمنى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الظاء (ظ)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الخنصر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الزاي (ز)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(و)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</a:t>
            </a:r>
            <a:r>
              <a:rPr lang="ar-SA" sz="1800" b="1" dirty="0" smtClean="0">
                <a:solidFill>
                  <a:srgbClr val="FF0000"/>
                </a:solidFill>
              </a:rPr>
              <a:t>الأيمن</a:t>
            </a: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التاء المربوطة (ة)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 </a:t>
            </a:r>
            <a:endParaRPr lang="ar-SA" sz="1800" dirty="0" smtClean="0">
              <a:solidFill>
                <a:srgbClr val="FF0000"/>
              </a:solidFill>
            </a:endParaRPr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الألف المقصورة (ى)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السبابة الأيمن </a:t>
            </a:r>
            <a:r>
              <a:rPr lang="ar-SA" sz="1800" b="1" dirty="0"/>
              <a:t>أيضاً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لام ألف (لا) : وهنا لكم الخيار إما أن تضغطوا بإصبع السبابة الأيمن ،أو ا</a:t>
            </a:r>
            <a:r>
              <a:rPr lang="ar-SA" sz="1800" b="1" dirty="0">
                <a:solidFill>
                  <a:srgbClr val="FF0000"/>
                </a:solidFill>
              </a:rPr>
              <a:t>صبع السبابة الأيسر </a:t>
            </a:r>
            <a:r>
              <a:rPr lang="ar-SA" sz="1800" b="1" dirty="0"/>
              <a:t>لأنه يقع في نصف المسافة بينهما ، ولكن </a:t>
            </a:r>
            <a:r>
              <a:rPr lang="ar-SA" sz="1800" b="1" dirty="0" smtClean="0"/>
              <a:t>يفضل أن استخدام </a:t>
            </a:r>
            <a:r>
              <a:rPr lang="ar-SA" sz="1800" b="1" dirty="0" smtClean="0">
                <a:solidFill>
                  <a:srgbClr val="FF0000"/>
                </a:solidFill>
              </a:rPr>
              <a:t>اصبع </a:t>
            </a:r>
            <a:r>
              <a:rPr lang="ar-SA" sz="1800" b="1" dirty="0">
                <a:solidFill>
                  <a:srgbClr val="FF0000"/>
                </a:solidFill>
              </a:rPr>
              <a:t>السبابة الأيمن </a:t>
            </a:r>
            <a:r>
              <a:rPr lang="ar-SA" sz="1800" b="1" dirty="0" smtClean="0"/>
              <a:t>عليه.</a:t>
            </a:r>
            <a:endParaRPr lang="ar-SA" sz="1800" dirty="0" smtClean="0"/>
          </a:p>
          <a:p>
            <a:pPr marL="457200" indent="-457200"/>
            <a:r>
              <a:rPr lang="ar-SA" sz="2400" b="1" u="sng" dirty="0" smtClean="0"/>
              <a:t>اليد </a:t>
            </a:r>
            <a:r>
              <a:rPr lang="ar-SA" sz="2400" b="1" u="sng" dirty="0"/>
              <a:t>اليسرى </a:t>
            </a:r>
            <a:r>
              <a:rPr lang="ar-SA" sz="2400" b="1" u="sng" dirty="0" smtClean="0"/>
              <a:t>:</a:t>
            </a:r>
            <a:endParaRPr lang="ar-SA" sz="24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الراء (ر) : متخصص به </a:t>
            </a:r>
            <a:r>
              <a:rPr lang="ar-SA" sz="1800" b="1" dirty="0">
                <a:solidFill>
                  <a:srgbClr val="FF0000"/>
                </a:solidFill>
              </a:rPr>
              <a:t>إصبع السبابة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الواو بهمزة (ؤ)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الوسطى الأيسر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الهمزة (ء)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البنصر الأيمن</a:t>
            </a:r>
            <a:r>
              <a:rPr lang="ar-SA" sz="1800" b="1" dirty="0"/>
              <a:t> </a:t>
            </a:r>
            <a:endParaRPr lang="ar-SA" sz="1800" dirty="0" smtClean="0"/>
          </a:p>
          <a:p>
            <a:pPr marL="731520" lvl="1" indent="-457200"/>
            <a:r>
              <a:rPr lang="ar-SA" sz="1800" b="1" dirty="0" smtClean="0"/>
              <a:t>حرف </a:t>
            </a:r>
            <a:r>
              <a:rPr lang="ar-SA" sz="1800" b="1" dirty="0"/>
              <a:t>همزة على ألف مقصورة أو همزة على نبرة (ئ ئـ) : متخصص به </a:t>
            </a:r>
            <a:r>
              <a:rPr lang="ar-SA" sz="1800" b="1" dirty="0">
                <a:solidFill>
                  <a:srgbClr val="FF0000"/>
                </a:solidFill>
              </a:rPr>
              <a:t>اصبع الخنصر الأيسر </a:t>
            </a:r>
            <a:r>
              <a:rPr lang="ar-SA" sz="1800" dirty="0"/>
              <a:t/>
            </a:r>
            <a:br>
              <a:rPr lang="ar-SA" sz="1800" dirty="0"/>
            </a:br>
            <a:r>
              <a:rPr lang="ar-SA" sz="1800" b="1" dirty="0"/>
              <a:t/>
            </a:r>
            <a:br>
              <a:rPr lang="ar-SA" sz="1800" b="1" dirty="0"/>
            </a:b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2687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عنصر نائب للمحتوى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8436"/>
            <a:ext cx="8784976" cy="6662932"/>
          </a:xfrm>
        </p:spPr>
      </p:pic>
    </p:spTree>
    <p:extLst>
      <p:ext uri="{BB962C8B-B14F-4D97-AF65-F5344CB8AC3E}">
        <p14:creationId xmlns:p14="http://schemas.microsoft.com/office/powerpoint/2010/main" val="9146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ar-SA" b="1" dirty="0" smtClean="0">
                <a:effectLst/>
              </a:rPr>
              <a:t>كيف نكتب (، آ : ؟ </a:t>
            </a:r>
            <a:r>
              <a:rPr lang="ar-SA" b="1" dirty="0">
                <a:effectLst/>
              </a:rPr>
              <a:t>.  </a:t>
            </a:r>
            <a:r>
              <a:rPr lang="ar-SA" b="1" dirty="0" smtClean="0">
                <a:effectLst/>
              </a:rPr>
              <a:t>)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43608" y="1268760"/>
            <a:ext cx="7890080" cy="5472608"/>
          </a:xfrm>
        </p:spPr>
        <p:txBody>
          <a:bodyPr>
            <a:noAutofit/>
          </a:bodyPr>
          <a:lstStyle/>
          <a:p>
            <a:pPr marL="457200" indent="-457200"/>
            <a:r>
              <a:rPr lang="ar-SA" sz="2200" b="1" dirty="0" smtClean="0"/>
              <a:t> </a:t>
            </a:r>
            <a:r>
              <a:rPr lang="ar-SA" sz="2200" b="1" u="sng" dirty="0"/>
              <a:t>لكتابة </a:t>
            </a:r>
            <a:r>
              <a:rPr lang="ar-SA" sz="2200" b="1" u="sng" dirty="0" smtClean="0"/>
              <a:t>الفاصلة </a:t>
            </a:r>
            <a:r>
              <a:rPr lang="ar-SA" sz="2200" b="1" u="sng" dirty="0"/>
              <a:t>(،) </a:t>
            </a:r>
            <a:r>
              <a:rPr lang="ar-SA" sz="2200" b="1" dirty="0"/>
              <a:t>: 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</a:t>
            </a:r>
            <a:r>
              <a:rPr lang="ar-SA" sz="2200" b="1" dirty="0"/>
              <a:t> على زر</a:t>
            </a:r>
            <a:r>
              <a:rPr lang="en-US" sz="2200" b="1" dirty="0"/>
              <a:t>Shift </a:t>
            </a:r>
            <a:r>
              <a:rPr lang="ar-SA" sz="2200" b="1" dirty="0"/>
              <a:t>ثم نضغط مرة واحدة وبخفة على حرف النون </a:t>
            </a:r>
            <a:r>
              <a:rPr lang="ar-SA" sz="2200" b="1" dirty="0">
                <a:solidFill>
                  <a:srgbClr val="FF0000"/>
                </a:solidFill>
              </a:rPr>
              <a:t>بإصبع الوسطى الأيمن </a:t>
            </a:r>
            <a:r>
              <a:rPr lang="ar-SA" sz="2200" b="1" dirty="0"/>
              <a:t>فيظهر لدينا علامة </a:t>
            </a:r>
            <a:r>
              <a:rPr lang="ar-SA" sz="2200" b="1" dirty="0" smtClean="0"/>
              <a:t>الفاصلة .</a:t>
            </a:r>
          </a:p>
          <a:p>
            <a:pPr marL="457200" indent="-457200"/>
            <a:r>
              <a:rPr lang="ar-SA" sz="2200" b="1" dirty="0" smtClean="0"/>
              <a:t>لكتابة </a:t>
            </a:r>
            <a:r>
              <a:rPr lang="ar-SA" sz="2200" b="1" dirty="0"/>
              <a:t>حرف الألف الممدودة (آ)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على </a:t>
            </a:r>
            <a:r>
              <a:rPr lang="ar-SA" sz="2200" b="1" dirty="0">
                <a:solidFill>
                  <a:srgbClr val="FF0000"/>
                </a:solidFill>
              </a:rPr>
              <a:t>بإصبع السبابة الأيمن </a:t>
            </a:r>
            <a:r>
              <a:rPr lang="ar-SA" sz="2200" b="1" dirty="0"/>
              <a:t>على حرف الألف المقصورة (ى) فيظهر لدينا حرف (آ) </a:t>
            </a:r>
            <a:r>
              <a:rPr lang="ar-SA" sz="2200" b="1" dirty="0" smtClean="0"/>
              <a:t>.</a:t>
            </a:r>
            <a:endParaRPr lang="ar-SA" sz="2200" dirty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(:) </a:t>
            </a:r>
            <a:r>
              <a:rPr lang="ar-SA" sz="2200" b="1" dirty="0" smtClean="0"/>
              <a:t>:نضغط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</a:t>
            </a:r>
            <a:r>
              <a:rPr lang="ar-SA" sz="2200" b="1" dirty="0"/>
              <a:t> على حرف الكاف في صف </a:t>
            </a:r>
            <a:r>
              <a:rPr lang="ar-SA" sz="2200" b="1" dirty="0" err="1"/>
              <a:t>الإرتكاز</a:t>
            </a:r>
            <a:r>
              <a:rPr lang="ar-SA" sz="2200" b="1" dirty="0"/>
              <a:t> فتظهر علامة (:) </a:t>
            </a:r>
            <a:r>
              <a:rPr lang="ar-SA" sz="2200" b="1" dirty="0" smtClean="0"/>
              <a:t>.</a:t>
            </a:r>
            <a:endParaRPr lang="ar-SA" sz="2200" dirty="0" smtClean="0"/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علامة </a:t>
            </a:r>
            <a:r>
              <a:rPr lang="ar-SA" sz="2200" b="1" u="sng" dirty="0" err="1"/>
              <a:t>الإستفهام</a:t>
            </a:r>
            <a:r>
              <a:rPr lang="ar-SA" sz="2200" b="1" u="sng" dirty="0"/>
              <a:t> (؟) </a:t>
            </a:r>
            <a:r>
              <a:rPr lang="ar-SA" sz="2200" b="1" u="sng" dirty="0" smtClean="0"/>
              <a:t>:</a:t>
            </a:r>
            <a:r>
              <a:rPr lang="ar-SA" sz="2200" b="1" dirty="0" smtClean="0"/>
              <a:t>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الظاء (ظ) فيظهر لنا علامة (؟) </a:t>
            </a:r>
            <a:r>
              <a:rPr lang="ar-SA" sz="2200" b="1" dirty="0" smtClean="0"/>
              <a:t>.</a:t>
            </a:r>
          </a:p>
          <a:p>
            <a:pPr marL="457200" indent="-457200"/>
            <a:r>
              <a:rPr lang="ar-SA" sz="2200" b="1" u="sng" dirty="0" smtClean="0"/>
              <a:t>لكتابة </a:t>
            </a:r>
            <a:r>
              <a:rPr lang="ar-SA" sz="2200" b="1" u="sng" dirty="0"/>
              <a:t>النقطة (.) </a:t>
            </a:r>
            <a:r>
              <a:rPr lang="ar-SA" sz="2200" b="1" dirty="0" smtClean="0"/>
              <a:t>:فإننا </a:t>
            </a:r>
            <a:r>
              <a:rPr lang="ar-SA" sz="2200" b="1" dirty="0"/>
              <a:t>نضغط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الأيسر </a:t>
            </a:r>
            <a:r>
              <a:rPr lang="ar-SA" sz="2200" b="1" dirty="0"/>
              <a:t>على زر </a:t>
            </a:r>
            <a:r>
              <a:rPr lang="en-US" sz="2200" b="1" dirty="0"/>
              <a:t>shift </a:t>
            </a:r>
            <a:r>
              <a:rPr lang="ar-SA" sz="2200" b="1" dirty="0"/>
              <a:t>ثم نضغط لمرة واحدة وبخفة </a:t>
            </a:r>
            <a:r>
              <a:rPr lang="ar-SA" sz="2200" b="1" dirty="0">
                <a:solidFill>
                  <a:srgbClr val="FF0000"/>
                </a:solidFill>
              </a:rPr>
              <a:t>بإصبع الخنصر الأيمن </a:t>
            </a:r>
            <a:r>
              <a:rPr lang="ar-SA" sz="2200" b="1" dirty="0"/>
              <a:t>على حرف الزاي فتظهر لنا علامة (.) </a:t>
            </a:r>
            <a:r>
              <a:rPr lang="ar-SA" sz="2200" b="1" dirty="0" smtClean="0"/>
              <a:t>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3356650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A3DFA58E09EF4594CC0DD75C42FEFF" ma:contentTypeVersion="0" ma:contentTypeDescription="Create a new document." ma:contentTypeScope="" ma:versionID="30e64c5ad0a70b03ce83f7b702236c6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EC7068-EA09-4248-B898-8DFD51724A7B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AB2D869F-8F54-4D49-AD14-8B46DC748A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1E93567-0A05-494E-B2DA-B70CCC4EE68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353</TotalTime>
  <Words>209</Words>
  <Application>Microsoft Office PowerPoint</Application>
  <PresentationFormat>عرض على الشاشة (3:4)‏</PresentationFormat>
  <Paragraphs>24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10" baseType="lpstr">
      <vt:lpstr>Gill Sans MT</vt:lpstr>
      <vt:lpstr>Majalla UI</vt:lpstr>
      <vt:lpstr>Verdana</vt:lpstr>
      <vt:lpstr>Wingdings 2</vt:lpstr>
      <vt:lpstr>انقلاب</vt:lpstr>
      <vt:lpstr>عرض تقديمي في PowerPoint</vt:lpstr>
      <vt:lpstr>سنتعلم الصف الذي أسفل صف الإرتكاز</vt:lpstr>
      <vt:lpstr>توزيع الحروف في الصف اسفل صف الإرتكاز وفقاً لكل اصبع </vt:lpstr>
      <vt:lpstr>عرض تقديمي في PowerPoint</vt:lpstr>
      <vt:lpstr>كيف نكتب (، آ : ؟ .  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fahad alharbi</cp:lastModifiedBy>
  <cp:revision>49</cp:revision>
  <dcterms:created xsi:type="dcterms:W3CDTF">2014-02-09T17:56:55Z</dcterms:created>
  <dcterms:modified xsi:type="dcterms:W3CDTF">2017-10-16T21:20:12Z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0x010100DBA3DFA58E09EF4594CC0DD75C42FEFF</vt:lpwstr>
  </property>
</Properties>
</file>