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9"/>
  </p:notesMasterIdLst>
  <p:sldIdLst>
    <p:sldId id="257" r:id="rId2"/>
    <p:sldId id="258"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301" r:id="rId31"/>
    <p:sldId id="302" r:id="rId32"/>
    <p:sldId id="285" r:id="rId33"/>
    <p:sldId id="286" r:id="rId34"/>
    <p:sldId id="287" r:id="rId35"/>
    <p:sldId id="288" r:id="rId36"/>
    <p:sldId id="289" r:id="rId37"/>
    <p:sldId id="290" r:id="rId38"/>
    <p:sldId id="291" r:id="rId39"/>
    <p:sldId id="292" r:id="rId40"/>
    <p:sldId id="293" r:id="rId41"/>
    <p:sldId id="294" r:id="rId42"/>
    <p:sldId id="296" r:id="rId43"/>
    <p:sldId id="295" r:id="rId44"/>
    <p:sldId id="297" r:id="rId45"/>
    <p:sldId id="299" r:id="rId46"/>
    <p:sldId id="300" r:id="rId47"/>
    <p:sldId id="298" r:id="rId4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CD0"/>
    <a:srgbClr val="FFF2C9"/>
    <a:srgbClr val="CBD006"/>
  </p:clrMru>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55" d="100"/>
          <a:sy n="55" d="100"/>
        </p:scale>
        <p:origin x="-1992" y="-7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dirty="0"/>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39A2DF4-6AA4-4564-BCE9-E9BE395A3FCD}" type="datetimeFigureOut">
              <a:rPr lang="ar-SA" smtClean="0"/>
              <a:pPr/>
              <a:t>04/04/1435</a:t>
            </a:fld>
            <a:endParaRPr lang="ar-S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dirty="0"/>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EACB173-B548-4DE2-834E-67CA2FBC2C11}" type="slidenum">
              <a:rPr lang="ar-SA" smtClean="0"/>
              <a:pPr/>
              <a:t>‹#›</a:t>
            </a:fld>
            <a:endParaRPr lang="ar-SA" dirty="0"/>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145440B-091F-4511-90E2-C3249BAF2E94}" type="datetimeFigureOut">
              <a:rPr lang="ar-SA" smtClean="0"/>
              <a:pPr/>
              <a:t>04/04/1435</a:t>
            </a:fld>
            <a:endParaRPr lang="ar-SA" dirty="0"/>
          </a:p>
        </p:txBody>
      </p:sp>
      <p:sp>
        <p:nvSpPr>
          <p:cNvPr id="19" name="Footer Placeholder 18"/>
          <p:cNvSpPr>
            <a:spLocks noGrp="1"/>
          </p:cNvSpPr>
          <p:nvPr>
            <p:ph type="ftr" sz="quarter" idx="11"/>
          </p:nvPr>
        </p:nvSpPr>
        <p:spPr/>
        <p:txBody>
          <a:bodyPr/>
          <a:lstStyle/>
          <a:p>
            <a:endParaRPr lang="ar-SA" dirty="0"/>
          </a:p>
        </p:txBody>
      </p:sp>
      <p:sp>
        <p:nvSpPr>
          <p:cNvPr id="27" name="Slide Number Placeholder 26"/>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45440B-091F-4511-90E2-C3249BAF2E94}" type="datetimeFigureOut">
              <a:rPr lang="ar-SA" smtClean="0"/>
              <a:pPr/>
              <a:t>04/04/1435</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45440B-091F-4511-90E2-C3249BAF2E94}" type="datetimeFigureOut">
              <a:rPr lang="ar-SA" smtClean="0"/>
              <a:pPr/>
              <a:t>04/04/1435</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45440B-091F-4511-90E2-C3249BAF2E94}" type="datetimeFigureOut">
              <a:rPr lang="ar-SA" smtClean="0"/>
              <a:pPr/>
              <a:t>04/04/1435</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45440B-091F-4511-90E2-C3249BAF2E94}" type="datetimeFigureOut">
              <a:rPr lang="ar-SA" smtClean="0"/>
              <a:pPr/>
              <a:t>04/04/1435</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45440B-091F-4511-90E2-C3249BAF2E94}" type="datetimeFigureOut">
              <a:rPr lang="ar-SA" smtClean="0"/>
              <a:pPr/>
              <a:t>04/04/1435</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145440B-091F-4511-90E2-C3249BAF2E94}" type="datetimeFigureOut">
              <a:rPr lang="ar-SA" smtClean="0"/>
              <a:pPr/>
              <a:t>04/04/1435</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45440B-091F-4511-90E2-C3249BAF2E94}" type="datetimeFigureOut">
              <a:rPr lang="ar-SA" smtClean="0"/>
              <a:pPr/>
              <a:t>04/04/1435</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5440B-091F-4511-90E2-C3249BAF2E94}" type="datetimeFigureOut">
              <a:rPr lang="ar-SA" smtClean="0"/>
              <a:pPr/>
              <a:t>04/04/1435</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45440B-091F-4511-90E2-C3249BAF2E94}" type="datetimeFigureOut">
              <a:rPr lang="ar-SA" smtClean="0"/>
              <a:pPr/>
              <a:t>04/04/1435</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45440B-091F-4511-90E2-C3249BAF2E94}" type="datetimeFigureOut">
              <a:rPr lang="ar-SA" smtClean="0"/>
              <a:pPr/>
              <a:t>04/04/1435</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a:xfrm>
            <a:off x="8077200" y="6356350"/>
            <a:ext cx="609600" cy="365125"/>
          </a:xfrm>
        </p:spPr>
        <p:txBody>
          <a:bodyPr/>
          <a:lstStyle/>
          <a:p>
            <a:fld id="{26BE0F11-D2EF-4678-9190-0610064EEFE6}" type="slidenum">
              <a:rPr lang="ar-SA" smtClean="0"/>
              <a:pPr/>
              <a:t>‹#›</a:t>
            </a:fld>
            <a:endParaRPr lang="ar-SA"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145440B-091F-4511-90E2-C3249BAF2E94}" type="datetimeFigureOut">
              <a:rPr lang="ar-SA" smtClean="0"/>
              <a:pPr/>
              <a:t>04/04/1435</a:t>
            </a:fld>
            <a:endParaRPr lang="ar-SA"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6BE0F11-D2EF-4678-9190-0610064EEFE6}" type="slidenum">
              <a:rPr lang="ar-SA" smtClean="0"/>
              <a:pPr/>
              <a:t>‹#›</a:t>
            </a:fld>
            <a:endParaRPr lang="ar-SA"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rds.yahoo.com/_ylt=A0PDoX0NFptMHSMAqXOJzbkF;_ylu=X3oDMTBwYjMxZDBtBHBvcwMyBHNlYwNzcgR2dGlkA0kxMjVfNzU-/SIG=1i5s95a84/EXP=1285318541/**http:/images.search.yahoo.com/images/view?back=http://images.search.yahoo.com/search/images?p=particle+diameter+image&amp;js=1&amp;ei=utf-8&amp;vm=r&amp;fr=yfp-t-701&amp;w=988&amp;h=524&amp;imgurl=www.filterworld.co.uk/images/Particle.JPG&amp;rurl=http://www.filterworld.co.uk/tech.html&amp;size=55KB&amp;name=Feret&amp;"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rds.yahoo.com/_ylt=A0PDoS5RF5tMkUEACUyJzbkF;_ylu=X3oDMTBxZmJjZ2xrBHBvcwM2OARzZWMDc3IEdnRpZANJMTI1Xzc1/SIG=1lr46h8ij/EXP=1285318865/**http:/images.search.yahoo.com/images/view?back=http://images.search.yahoo.com/search/images?p=particle+image&amp;js=1&amp;b=61&amp;ni=20&amp;ei=utf-8&amp;vm=r&amp;xargs=0&amp;pstart=1&amp;fr=yfp-t-701&amp;w=760&amp;h=568&amp;imgurl=www.advancedabrasives.com/images/mesh-to-micron-process/mesh-to-micron-process-equipment2.jpg&amp;rurl=http://www.advancedabrasives.com/mesh-to-micron-process.asp&amp;size=193KB&amp;name=Particle+size+me...&amp;p=particle+image&amp;oid=8f74a952a459862d23aab99c7da90f58&amp;fr2=&amp;no=68&amp;tt=1380000&amp;b=61&amp;ni=20&amp;sigr=11rusp6h0&amp;sigi=12threr38&amp;sigb=13pb6qjn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rds.yahoo.com/_ylt=A0PDoS9VGJtMxDMAzBCJzbkF;_ylu=X3oDMTBxZW00bTB2BHBvcwMzNgRzZWMDc3IEdnRpZANJMTI1Xzc1/SIG=1m5kheviv/EXP=1285319125/**http:/images.search.yahoo.com/images/view?back=http://images.search.yahoo.com/search/images?p=particle+sampling+image&amp;b=21&amp;ni=20&amp;ei=utf-8&amp;vm=r&amp;xargs=0&amp;pstart=1&amp;fr=yfp-t-701&amp;w=516&amp;h=429&amp;imgurl=www.jpl.nasa.gov/images/phoenix/collection_16/StrongMagPart_516-387.jpg&amp;rurl=http://www.jpl.nasa.gov/news/phoenix/images.php?fileID=16272&amp;size=124KB&amp;name=...+Image+of+Sca...&amp;p=particle+sampling+image&amp;oid=de41110d151b1b256cfdb860f331ce30&amp;fr2=&amp;no=36&amp;tt=53400&amp;b=21&amp;ni=20&amp;sigr=11s2hobk3&amp;sigi=127212lh0&amp;sigb=13tb55vl2"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rds.yahoo.com/_ylt=A0PDoX2rEptMgy0Aa.SJzbkF;_ylu=X3oDMTBxY2twYzZqBHBvcwMxMgRzZWMDc3IEdnRpZANJMTI1Xzc1/SIG=1gvbhbete/EXP=1285317675/**http:/images.search.yahoo.com/images/view?back=http://images.search.yahoo.com/search/images?_adv_prop=image&amp;va=particle+size+analysis&amp;fr=yfp-t-701&amp;w=800&amp;h=657&amp;imgurl=www.test-llc.com/particle_size_analysis.jpg&amp;rurl=http://www.test-llc.com/soil_index.htm&amp;size=350KB&amp;name=particle_size_an...&amp;p=particle+size+analysis&amp;oid=2a72179ffd42723870ac6f5872c293f4&amp;fr2=&amp;no=12&amp;tt=13900&amp;sigr=1162oqsv0&amp;sigi=11bl4hecv&amp;sigb=133g06kc2" TargetMode="External"/><Relationship Id="rId1" Type="http://schemas.openxmlformats.org/officeDocument/2006/relationships/slideLayout" Target="../slideLayouts/slideLayout7.xml"/><Relationship Id="rId6" Type="http://schemas.openxmlformats.org/officeDocument/2006/relationships/hyperlink" Target="http://rds.yahoo.com/_ylt=A0PDoX2rEptMgy0AZOSJzbkF;_ylu=X3oDMTBwczR2djFoBHBvcwM1BHNlYwNzcgR2dGlkA0kxMjVfNzU-/SIG=1j2ar3ddl/EXP=1285317675/**http:/images.search.yahoo.com/images/view?back=http://images.search.yahoo.com/search/images?_adv_prop=image&amp;va=particle+size+analysis&amp;fr=yfp-t-701&amp;w=2253&amp;h=1660&amp;imgurl=www.spectroinc.com/Collateral/Images/English-US/LNF%20Q200%20PHoto.jpg&amp;rurl=http://www.spectroinc.com/products-lasernet-fines.htm&amp;size=487KB&amp;name=Particle+Size+An...&amp;p=particle+size+analysis&amp;oid=6ecbb58b24c86681afb2fe7d66421223&amp;fr2=&amp;no=5&amp;tt=13900&amp;sigr=11li76cnn&amp;sigi=1267ll2gq&amp;sigb=133g06kc2" TargetMode="External"/><Relationship Id="rId5" Type="http://schemas.openxmlformats.org/officeDocument/2006/relationships/image" Target="../media/image5.jpeg"/><Relationship Id="rId4" Type="http://schemas.openxmlformats.org/officeDocument/2006/relationships/hyperlink" Target="http://rds.yahoo.com/_ylt=A0PDoX2rEptMgy0AbOSJzbkF;_ylu=X3oDMTBxdDl1MTAzBHBvcwMxMwRzZWMDc3IEdnRpZANJMTI1Xzc1/SIG=1jdp2l6ic/EXP=1285317675/**http:/images.search.yahoo.com/images/view?back=http://images.search.yahoo.com/search/images?_adv_prop=image&amp;va=particle+size+analysis&amp;fr=yfp-t-701&amp;w=950&amp;h=651&amp;imgurl=www.dme.qld.gov.au/zone_files/simtars_images/ms2000_high_res_image_smaller_still.jpg&amp;rurl=http://www.dme.qld.gov.au/mines/particle_size_analysis.cfm&amp;size=91KB&amp;name=...+-+Particle+s...&amp;p=particle+size+analysis&amp;oid=202d3a1bb4e766c5a450802a28f6e79a&amp;fr2=&amp;no=13&amp;tt=13900&amp;sigr=11qg2vg47&amp;sigi=12kiuql42&amp;sigb=133g06kc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rds.yahoo.com/_ylt=A0PDoX2rEptMgy0AZ.SJzbkF;_ylu=X3oDMTBwbXI5dWhnBHBvcwM4BHNlYwNzcgR2dGlkA0kxMjVfNzU-/SIG=1hu7ti807/EXP=1285317675/**http:/images.search.yahoo.com/images/view?back=http://images.search.yahoo.com/search/images?_adv_prop=image&amp;va=particle+size+analysis&amp;fr=yfp-t-701&amp;w=800&amp;h=600&amp;imgurl=www.qclabequipment.com/ROUND_HOLE_SIEVES_op_800x600.jpg&amp;rurl=http://www.qclabequipment.com/particlesizeanalysis.html&amp;size=79KB&amp;name=...+and+particle...&amp;p=particle+size+analysis&amp;oid=aefcda4039a396cc6e35753eb555e4f3&amp;fr2=&amp;no=8&amp;tt=13900&amp;sigr=11nl350nn&amp;sigi=11nvvvq4t&amp;sigb=133g06kc2"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rds.yahoo.com/_ylt=A0PDoX2rEptMgy0AYuSJzbkF;_ylu=X3oDMTBwYmg0dmFpBHBvcwMzBHNlYwNzcgR2dGlkA0kxMjVfNzU-/SIG=1ja3s223m/EXP=1285317675/**http:/images.search.yahoo.com/images/view?back=http://images.search.yahoo.com/search/images?_adv_prop=image&amp;va=particle+size+analysis&amp;fr=yfp-t-701&amp;w=645&amp;h=503&amp;imgurl=www.spectroinc.com/Collateral/Images/English-US/shape_classification.jpg&amp;rurl=http://www.spectroinc.com/analytical-tests-shape-classification.htm&amp;size=118KB&amp;name=Analysis,+Partic...&amp;p=particle+size+analysis&amp;oid=1032a43e595a9982768e061401e3c7b7&amp;fr2=&amp;no=3&amp;tt=13900&amp;sigr=123n1k1d5&amp;sigi=128vj157f&amp;sigb=133g06kc2"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en.wikipedia.org/wiki/File:DLS.svg"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rds.yahoo.com/_ylt=A0PDoX6_E5tM8kMAJkOJzbkF;_ylu=X3oDMTBxODBzbm51BHBvcwM0MARzZWMDc3IEdnRpZANJMTI1Xzc1/SIG=1oatpab82/EXP=1285317951/**http:/images.search.yahoo.com/images/view?back=http://images.search.yahoo.com/search/images?_adv_prop=image&amp;b=21&amp;ni=20&amp;va=particle+size+analysis&amp;vm=r&amp;xargs=0&amp;pstart=1&amp;fr=yfp-t-701&amp;w=500&amp;h=500&amp;imgurl=www.haverbrasil.com.br/telas/produtos/particle_size_analysis/haver_and_tyler_test_sieve_shakers/haver_eml_200_digital_plus/ft_g02.jpg&amp;rurl=http://www.haverbrasil.com.br/telas/haver_eml_200_digital_plus.php&amp;size=18KB&amp;name=HAVER+EML+200+di...&amp;p=particle+size+analysis&amp;oid=fa18a497a45fa3d162a697abb54ca56e&amp;fr2=&amp;no=40&amp;tt=13900&amp;b=21&amp;ni=20&amp;sigr=122dfj5ha&amp;sigi=1457tg6vn&amp;sigb=144m9t8o0"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rds.yahoo.com/_ylt=A0PDoX3YFZtMaj8ARa2JzbkF;_ylu=X3oDMTBwZmFybWJjBHBvcwMxBHNlYwNzcgR2dGlkA0kxMjVfNzU-/SIG=1h9gh4ofc/EXP=1285318488/**http:/images.search.yahoo.com/images/view?back=http://images.search.yahoo.com/search/images?p=particle+image&amp;js=1&amp;ei=utf-8&amp;vm=r&amp;fr=yfp-t-701&amp;w=600&amp;h=600&amp;imgurl=www.firstrays.com/Pictures/packed_particles.jpg&amp;rurl=http://www.firstrays.com/particle_packing.htm&amp;size=47KB&amp;name=Particle+Packing&amp;p=particle+image&amp;oid=462b91613c8b9810e0d731f87f500ada&amp;fr2=&amp;no=1&amp;tt=1380000&amp;sigr=11d18301v&amp;sigi=11f69bfjp&amp;sigb=12t5iuaiu"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rds.yahoo.com/_ylt=A0PDoYB3FptM61MAPpaJzbkF;_ylu=X3oDMTBxYjU4cWZsBHBvcwMyOARzZWMDc3IEdnRpZANJMTI1Xzc1/SIG=1kkttlct1/EXP=1285318647/**http:/images.search.yahoo.com/images/view?back=http://images.search.yahoo.com/search/images?p=particle+image&amp;js=1&amp;b=21&amp;ni=20&amp;ei=utf-8&amp;vm=r&amp;xargs=0&amp;pstart=1&amp;fr=yfp-t-701&amp;w=900&amp;h=767&amp;imgurl=www.freakingnews.com/pictures/40000/God-Particle-40354.jpg&amp;rurl=http://www.freakingnews.com/God-Particle-Pics-47554.asp&amp;size=160KB&amp;name=God+Particle+Pic...&amp;p=particle+image&amp;oid=6a2cdefa5527bfdb4e7d32afc22efaf1&amp;fr2=&amp;no=28&amp;tt=1380000&amp;b=21&amp;ni=20&amp;sigr=11ni95utf&amp;sigi=11qjl1hb4&amp;sigb=13p7ljk8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rds.yahoo.com/_ylt=A0PDoS7FFptMuFsAB2qJzbkF;_ylu=X3oDMTBxMG0wcHMyBHBvcwM0OQRzZWMDc3IEdnRpZANJMTI1Xzc1/SIG=1mv0mvoao/EXP=1285318725/**http:/images.search.yahoo.com/images/view?back=http://images.search.yahoo.com/search/images?p=particle+image&amp;js=1&amp;b=41&amp;ni=20&amp;ei=utf-8&amp;vm=r&amp;xargs=0&amp;pstart=1&amp;fr=yfp-t-701&amp;w=792&amp;h=464&amp;imgurl=www.universetoday.com/wp-content/uploads/2008/10/particlezoo_01.jpg&amp;rurl=http://www.universetoday.com/2008/10/03/the-particle-zoo-collecting-your-own-subatomic-particles/&amp;size=321KB&amp;name=All+the+particle...&amp;p=particle+image&amp;oid=4b3bfd60f566dd69cd443afa5b36f1d6&amp;fr2=&amp;no=49&amp;tt=1380000&amp;b=41&amp;ni=20&amp;sigr=1315ve8oi&amp;sigi=123t1e4la&amp;sigb=13p2bp70u"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1670" y="3429000"/>
            <a:ext cx="5143536"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SA" b="1" dirty="0">
                <a:solidFill>
                  <a:schemeClr val="tx1"/>
                </a:solidFill>
              </a:rPr>
              <a:t> </a:t>
            </a:r>
            <a:r>
              <a:rPr lang="ar-SA" b="1" dirty="0" smtClean="0">
                <a:solidFill>
                  <a:schemeClr val="tx1"/>
                </a:solidFill>
              </a:rPr>
              <a:t>       </a:t>
            </a:r>
            <a:endParaRPr lang="en-US" dirty="0">
              <a:solidFill>
                <a:schemeClr val="tx1"/>
              </a:solidFill>
            </a:endParaRPr>
          </a:p>
          <a:p>
            <a:pPr algn="ctr"/>
            <a:endParaRPr lang="en-US" dirty="0">
              <a:solidFill>
                <a:schemeClr val="tx1"/>
              </a:solidFill>
            </a:endParaRPr>
          </a:p>
          <a:p>
            <a:pPr algn="ctr"/>
            <a:endParaRPr lang="ar-SA" dirty="0">
              <a:solidFill>
                <a:schemeClr val="tx1"/>
              </a:solidFill>
            </a:endParaRPr>
          </a:p>
        </p:txBody>
      </p:sp>
      <p:sp>
        <p:nvSpPr>
          <p:cNvPr id="3" name="Rectangle 2"/>
          <p:cNvSpPr/>
          <p:nvPr/>
        </p:nvSpPr>
        <p:spPr>
          <a:xfrm>
            <a:off x="755576" y="2348880"/>
            <a:ext cx="7858180" cy="1231106"/>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endParaRPr lang="ar-SA" sz="2800" b="1" dirty="0" smtClean="0">
              <a:solidFill>
                <a:srgbClr val="C00000"/>
              </a:solidFill>
            </a:endParaRPr>
          </a:p>
          <a:p>
            <a:pPr algn="ctr"/>
            <a:r>
              <a:rPr lang="ar-SA" sz="2800" b="1" dirty="0" smtClean="0">
                <a:solidFill>
                  <a:srgbClr val="C00000"/>
                </a:solidFill>
              </a:rPr>
              <a:t> </a:t>
            </a:r>
            <a:r>
              <a:rPr lang="en-US" sz="2800" b="1" dirty="0" smtClean="0">
                <a:solidFill>
                  <a:srgbClr val="C00000"/>
                </a:solidFill>
              </a:rPr>
              <a:t>PHT </a:t>
            </a:r>
            <a:r>
              <a:rPr lang="en-US" sz="2800" b="1" dirty="0" smtClean="0">
                <a:solidFill>
                  <a:srgbClr val="C00000"/>
                </a:solidFill>
                <a:latin typeface="Times New Roman" pitchFamily="18" charset="0"/>
                <a:cs typeface="Times New Roman" pitchFamily="18" charset="0"/>
              </a:rPr>
              <a:t>432)</a:t>
            </a:r>
            <a:r>
              <a:rPr lang="ar-SA" sz="2800" b="1" dirty="0" smtClean="0">
                <a:solidFill>
                  <a:srgbClr val="C00000"/>
                </a:solidFill>
              </a:rPr>
              <a:t>) </a:t>
            </a:r>
            <a:r>
              <a:rPr lang="en-US" sz="2800" b="1" dirty="0" smtClean="0">
                <a:solidFill>
                  <a:srgbClr val="C00000"/>
                </a:solidFill>
              </a:rPr>
              <a:t>Industrial Pharmacy</a:t>
            </a:r>
          </a:p>
          <a:p>
            <a:pPr algn="ctr"/>
            <a:endParaRPr lang="en-US" dirty="0">
              <a:solidFill>
                <a:srgbClr val="C00000"/>
              </a:solidFill>
            </a:endParaRPr>
          </a:p>
        </p:txBody>
      </p:sp>
      <p:pic>
        <p:nvPicPr>
          <p:cNvPr id="6" name="Picture 3"/>
          <p:cNvPicPr>
            <a:picLocks noChangeAspect="1" noChangeArrowheads="1"/>
          </p:cNvPicPr>
          <p:nvPr/>
        </p:nvPicPr>
        <p:blipFill>
          <a:blip r:embed="rId2" cstate="print"/>
          <a:srcRect/>
          <a:stretch>
            <a:fillRect/>
          </a:stretch>
        </p:blipFill>
        <p:spPr bwMode="auto">
          <a:xfrm>
            <a:off x="6781800" y="914400"/>
            <a:ext cx="1895475" cy="1666320"/>
          </a:xfrm>
          <a:prstGeom prst="rect">
            <a:avLst/>
          </a:prstGeom>
          <a:noFill/>
          <a:ln w="9525">
            <a:noFill/>
            <a:miter lim="800000"/>
            <a:headEnd/>
            <a:tailEnd/>
          </a:ln>
          <a:effectLst/>
        </p:spPr>
      </p:pic>
      <p:pic>
        <p:nvPicPr>
          <p:cNvPr id="7" name="Picture 2" descr="F:\Labtop-1-1-2010\Chair\كرسي-ص\report+form\Report_12_4)2010\تقرير شامل للكرسي\صور لكرسي الكيالي\SP09\5_jpg.jpg"/>
          <p:cNvPicPr>
            <a:picLocks noChangeAspect="1" noChangeArrowheads="1"/>
          </p:cNvPicPr>
          <p:nvPr/>
        </p:nvPicPr>
        <p:blipFill>
          <a:blip r:embed="rId3" cstate="print">
            <a:lum/>
          </a:blip>
          <a:srcRect/>
          <a:stretch>
            <a:fillRect/>
          </a:stretch>
        </p:blipFill>
        <p:spPr bwMode="auto">
          <a:xfrm>
            <a:off x="1000100" y="4500570"/>
            <a:ext cx="7500990" cy="1676400"/>
          </a:xfrm>
          <a:prstGeom prst="rect">
            <a:avLst/>
          </a:prstGeom>
          <a:noFill/>
        </p:spPr>
      </p:pic>
      <p:sp>
        <p:nvSpPr>
          <p:cNvPr id="8" name="TextBox 7"/>
          <p:cNvSpPr txBox="1"/>
          <p:nvPr/>
        </p:nvSpPr>
        <p:spPr>
          <a:xfrm>
            <a:off x="642910" y="1285860"/>
            <a:ext cx="3071834" cy="1200329"/>
          </a:xfrm>
          <a:prstGeom prst="rect">
            <a:avLst/>
          </a:prstGeom>
          <a:noFill/>
        </p:spPr>
        <p:txBody>
          <a:bodyPr wrap="square" rtlCol="1">
            <a:spAutoFit/>
          </a:bodyPr>
          <a:lstStyle/>
          <a:p>
            <a:pPr algn="ctr"/>
            <a:r>
              <a:rPr lang="ar-SA" b="1" dirty="0" smtClean="0">
                <a:solidFill>
                  <a:srgbClr val="0070C0"/>
                </a:solidFill>
              </a:rPr>
              <a:t>قسم الصيدلانيات</a:t>
            </a:r>
          </a:p>
          <a:p>
            <a:pPr algn="ctr"/>
            <a:r>
              <a:rPr lang="ar-SA" b="1" dirty="0" smtClean="0">
                <a:solidFill>
                  <a:srgbClr val="0070C0"/>
                </a:solidFill>
              </a:rPr>
              <a:t>كلية الصيدلة</a:t>
            </a:r>
          </a:p>
          <a:p>
            <a:pPr algn="ctr"/>
            <a:r>
              <a:rPr lang="ar-SA" b="1" dirty="0" smtClean="0">
                <a:solidFill>
                  <a:srgbClr val="0070C0"/>
                </a:solidFill>
              </a:rPr>
              <a:t>جامعة الملك سعود </a:t>
            </a:r>
          </a:p>
          <a:p>
            <a:pPr algn="ctr"/>
            <a:endParaRPr lang="ar-SA" b="1" dirty="0">
              <a:solidFill>
                <a:srgbClr val="0070C0"/>
              </a:solidFill>
            </a:endParaRPr>
          </a:p>
        </p:txBody>
      </p:sp>
      <p:sp>
        <p:nvSpPr>
          <p:cNvPr id="9" name="Rectangle 8"/>
          <p:cNvSpPr/>
          <p:nvPr/>
        </p:nvSpPr>
        <p:spPr>
          <a:xfrm>
            <a:off x="2483768" y="3356992"/>
            <a:ext cx="4572000" cy="1017073"/>
          </a:xfrm>
          <a:prstGeom prst="rect">
            <a:avLst/>
          </a:prstGeom>
        </p:spPr>
        <p:txBody>
          <a:bodyPr>
            <a:spAutoFit/>
          </a:bodyPr>
          <a:lstStyle/>
          <a:p>
            <a:pPr algn="ctr">
              <a:lnSpc>
                <a:spcPct val="150000"/>
              </a:lnSpc>
            </a:pPr>
            <a:r>
              <a:rPr lang="en-US" sz="2400" b="1" dirty="0" smtClean="0"/>
              <a:t>Dr. Fars Alanazi</a:t>
            </a:r>
          </a:p>
          <a:p>
            <a:pPr algn="ctr">
              <a:lnSpc>
                <a:spcPct val="150000"/>
              </a:lnSpc>
            </a:pPr>
            <a:r>
              <a:rPr lang="en-US" b="1" smtClean="0"/>
              <a:t>AA</a:t>
            </a:r>
            <a:r>
              <a:rPr lang="en-US" b="1" smtClean="0">
                <a:latin typeface="Times New Roman" pitchFamily="18" charset="0"/>
                <a:cs typeface="Times New Roman" pitchFamily="18" charset="0"/>
              </a:rPr>
              <a:t>91</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196752"/>
            <a:ext cx="7920880" cy="5170646"/>
          </a:xfrm>
          <a:prstGeom prst="rect">
            <a:avLst/>
          </a:prstGeom>
          <a:noFill/>
        </p:spPr>
        <p:txBody>
          <a:bodyPr wrap="square" rtlCol="1">
            <a:spAutoFit/>
          </a:bodyPr>
          <a:lstStyle/>
          <a:p>
            <a:pPr algn="l" rtl="0">
              <a:lnSpc>
                <a:spcPct val="150000"/>
              </a:lnSpc>
            </a:pPr>
            <a:r>
              <a:rPr lang="en-US" sz="2000" b="1" dirty="0" smtClean="0">
                <a:latin typeface="Times New Roman" pitchFamily="18" charset="0"/>
                <a:cs typeface="Times New Roman" pitchFamily="18" charset="0"/>
              </a:rPr>
              <a:t>Parameters which are important in particle size determination:</a:t>
            </a:r>
            <a:endParaRPr lang="en-US" sz="2000" dirty="0" smtClean="0">
              <a:latin typeface="Times New Roman" pitchFamily="18" charset="0"/>
              <a:cs typeface="Times New Roman" pitchFamily="18" charset="0"/>
            </a:endParaRPr>
          </a:p>
          <a:p>
            <a:pPr algn="l" rtl="0">
              <a:lnSpc>
                <a:spcPct val="150000"/>
              </a:lnSpc>
            </a:pPr>
            <a:r>
              <a:rPr lang="en-US" sz="2000" dirty="0" smtClean="0">
                <a:latin typeface="Times New Roman" pitchFamily="18" charset="0"/>
                <a:cs typeface="Times New Roman" pitchFamily="18" charset="0"/>
              </a:rPr>
              <a:t>           </a:t>
            </a:r>
            <a:r>
              <a:rPr lang="en-US" sz="2000" dirty="0" smtClean="0">
                <a:solidFill>
                  <a:schemeClr val="accent4">
                    <a:lumMod val="50000"/>
                  </a:schemeClr>
                </a:solidFill>
                <a:latin typeface="Times New Roman" pitchFamily="18" charset="0"/>
                <a:cs typeface="Times New Roman" pitchFamily="18" charset="0"/>
              </a:rPr>
              <a:t>(a) Average particle size, (Mean) </a:t>
            </a:r>
          </a:p>
          <a:p>
            <a:pPr algn="l" rtl="0">
              <a:lnSpc>
                <a:spcPct val="150000"/>
              </a:lnSpc>
            </a:pPr>
            <a:r>
              <a:rPr lang="en-US" sz="2000" dirty="0" smtClean="0">
                <a:solidFill>
                  <a:schemeClr val="accent4">
                    <a:lumMod val="50000"/>
                  </a:schemeClr>
                </a:solidFill>
                <a:latin typeface="Times New Roman" pitchFamily="18" charset="0"/>
                <a:cs typeface="Times New Roman" pitchFamily="18" charset="0"/>
              </a:rPr>
              <a:t>           (b) Particle size distribution.</a:t>
            </a:r>
          </a:p>
          <a:p>
            <a:pPr algn="l" rtl="0">
              <a:lnSpc>
                <a:spcPct val="150000"/>
              </a:lnSpc>
            </a:pPr>
            <a:r>
              <a:rPr lang="en-US" sz="2000" dirty="0" smtClean="0">
                <a:solidFill>
                  <a:schemeClr val="accent4">
                    <a:lumMod val="50000"/>
                  </a:schemeClr>
                </a:solidFill>
                <a:latin typeface="Times New Roman" pitchFamily="18" charset="0"/>
                <a:cs typeface="Times New Roman" pitchFamily="18" charset="0"/>
              </a:rPr>
              <a:t> </a:t>
            </a:r>
          </a:p>
          <a:p>
            <a:pPr algn="l" rtl="0">
              <a:lnSpc>
                <a:spcPct val="150000"/>
              </a:lnSpc>
            </a:pPr>
            <a:r>
              <a:rPr lang="en-US" sz="2000" b="1" dirty="0" smtClean="0">
                <a:latin typeface="Times New Roman" pitchFamily="18" charset="0"/>
                <a:cs typeface="Times New Roman" pitchFamily="18" charset="0"/>
              </a:rPr>
              <a:t> Steps for particle size analysis</a:t>
            </a:r>
            <a:r>
              <a:rPr lang="en-US" sz="2000" dirty="0" smtClean="0">
                <a:latin typeface="Times New Roman" pitchFamily="18" charset="0"/>
                <a:cs typeface="Times New Roman" pitchFamily="18" charset="0"/>
              </a:rPr>
              <a:t>: </a:t>
            </a:r>
          </a:p>
          <a:p>
            <a:pPr algn="l" rtl="0">
              <a:lnSpc>
                <a:spcPct val="150000"/>
              </a:lnSpc>
            </a:pPr>
            <a:r>
              <a:rPr lang="en-US" sz="2000" dirty="0" smtClean="0">
                <a:solidFill>
                  <a:schemeClr val="accent4">
                    <a:lumMod val="50000"/>
                  </a:schemeClr>
                </a:solidFill>
                <a:latin typeface="Times New Roman" pitchFamily="18" charset="0"/>
                <a:cs typeface="Times New Roman" pitchFamily="18" charset="0"/>
              </a:rPr>
              <a:t>           </a:t>
            </a:r>
            <a:r>
              <a:rPr lang="en-US" sz="2000" dirty="0" smtClean="0">
                <a:solidFill>
                  <a:srgbClr val="0070C0"/>
                </a:solidFill>
                <a:latin typeface="Times New Roman" pitchFamily="18" charset="0"/>
                <a:cs typeface="Times New Roman" pitchFamily="18" charset="0"/>
              </a:rPr>
              <a:t>1- Sampling</a:t>
            </a:r>
          </a:p>
          <a:p>
            <a:pPr algn="l" rtl="0">
              <a:lnSpc>
                <a:spcPct val="150000"/>
              </a:lnSpc>
            </a:pPr>
            <a:r>
              <a:rPr lang="en-US" sz="2000" dirty="0" smtClean="0">
                <a:solidFill>
                  <a:srgbClr val="0070C0"/>
                </a:solidFill>
                <a:latin typeface="Times New Roman" pitchFamily="18" charset="0"/>
                <a:cs typeface="Times New Roman" pitchFamily="18" charset="0"/>
              </a:rPr>
              <a:t>           2- Generating Data</a:t>
            </a:r>
          </a:p>
          <a:p>
            <a:pPr algn="l" rtl="0">
              <a:lnSpc>
                <a:spcPct val="150000"/>
              </a:lnSpc>
            </a:pPr>
            <a:r>
              <a:rPr lang="en-US" sz="2000" dirty="0" smtClean="0">
                <a:solidFill>
                  <a:srgbClr val="0070C0"/>
                </a:solidFill>
                <a:latin typeface="Times New Roman" pitchFamily="18" charset="0"/>
                <a:cs typeface="Times New Roman" pitchFamily="18" charset="0"/>
              </a:rPr>
              <a:t>           3- Presentation of Data</a:t>
            </a:r>
          </a:p>
          <a:p>
            <a:pPr algn="l" rtl="0">
              <a:lnSpc>
                <a:spcPct val="150000"/>
              </a:lnSpc>
            </a:pPr>
            <a:r>
              <a:rPr lang="en-US" sz="2000" dirty="0" smtClean="0">
                <a:solidFill>
                  <a:srgbClr val="0070C0"/>
                </a:solidFill>
                <a:latin typeface="Times New Roman" pitchFamily="18" charset="0"/>
                <a:cs typeface="Times New Roman" pitchFamily="18" charset="0"/>
              </a:rPr>
              <a:t>           4- Treatment of Data</a:t>
            </a:r>
          </a:p>
          <a:p>
            <a:pPr algn="l" rtl="0">
              <a:lnSpc>
                <a:spcPct val="150000"/>
              </a:lnSpc>
            </a:pPr>
            <a:endParaRPr lang="en-US" sz="2000" dirty="0" smtClean="0">
              <a:solidFill>
                <a:schemeClr val="accent4">
                  <a:lumMod val="50000"/>
                </a:schemeClr>
              </a:solidFill>
              <a:latin typeface="Times New Roman" pitchFamily="18" charset="0"/>
              <a:cs typeface="Times New Roman" pitchFamily="18" charset="0"/>
            </a:endParaRPr>
          </a:p>
          <a:p>
            <a:pPr algn="l">
              <a:lnSpc>
                <a:spcPct val="150000"/>
              </a:lnSpc>
            </a:pPr>
            <a:endParaRPr lang="ar-SA" sz="2000" dirty="0">
              <a:latin typeface="Times New Roman" pitchFamily="18" charset="0"/>
              <a:cs typeface="Times New Roman" pitchFamily="18" charset="0"/>
            </a:endParaRPr>
          </a:p>
        </p:txBody>
      </p:sp>
      <p:pic>
        <p:nvPicPr>
          <p:cNvPr id="3" name="Picture 2" descr="Go to fullsize image">
            <a:hlinkClick r:id="rId2"/>
          </p:cNvPr>
          <p:cNvPicPr>
            <a:picLocks noChangeAspect="1" noChangeArrowheads="1"/>
          </p:cNvPicPr>
          <p:nvPr/>
        </p:nvPicPr>
        <p:blipFill>
          <a:blip r:embed="rId3" cstate="print"/>
          <a:srcRect/>
          <a:stretch>
            <a:fillRect/>
          </a:stretch>
        </p:blipFill>
        <p:spPr bwMode="auto">
          <a:xfrm>
            <a:off x="4788024" y="1844824"/>
            <a:ext cx="3528392" cy="1852406"/>
          </a:xfrm>
          <a:prstGeom prst="rect">
            <a:avLst/>
          </a:prstGeom>
          <a:noFill/>
        </p:spPr>
      </p:pic>
      <p:pic>
        <p:nvPicPr>
          <p:cNvPr id="76804" name="Picture 4" descr="Go to fullsize image">
            <a:hlinkClick r:id="rId4"/>
          </p:cNvPr>
          <p:cNvPicPr>
            <a:picLocks noChangeAspect="1" noChangeArrowheads="1"/>
          </p:cNvPicPr>
          <p:nvPr/>
        </p:nvPicPr>
        <p:blipFill>
          <a:blip r:embed="rId5" cstate="print"/>
          <a:srcRect/>
          <a:stretch>
            <a:fillRect/>
          </a:stretch>
        </p:blipFill>
        <p:spPr bwMode="auto">
          <a:xfrm>
            <a:off x="5148064" y="3933056"/>
            <a:ext cx="2664296" cy="165618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96752"/>
            <a:ext cx="8323817" cy="1938992"/>
          </a:xfrm>
          <a:prstGeom prst="rect">
            <a:avLst/>
          </a:prstGeom>
          <a:noFill/>
        </p:spPr>
        <p:txBody>
          <a:bodyPr wrap="square" rtlCol="1">
            <a:spAutoFit/>
          </a:bodyPr>
          <a:lstStyle/>
          <a:p>
            <a:pPr lvl="0" algn="l" rtl="0">
              <a:lnSpc>
                <a:spcPct val="150000"/>
              </a:lnSpc>
            </a:pPr>
            <a:r>
              <a:rPr lang="en-US" sz="2000" b="1" dirty="0" smtClean="0">
                <a:solidFill>
                  <a:schemeClr val="accent4">
                    <a:lumMod val="50000"/>
                  </a:schemeClr>
                </a:solidFill>
              </a:rPr>
              <a:t>Sampling : </a:t>
            </a:r>
            <a:endParaRPr lang="en-US" sz="2000" dirty="0" smtClean="0">
              <a:solidFill>
                <a:schemeClr val="accent4">
                  <a:lumMod val="50000"/>
                </a:schemeClr>
              </a:solidFill>
            </a:endParaRPr>
          </a:p>
          <a:p>
            <a:pPr algn="l" rtl="0">
              <a:lnSpc>
                <a:spcPct val="150000"/>
              </a:lnSpc>
            </a:pPr>
            <a:r>
              <a:rPr lang="en-US" sz="2000" dirty="0" smtClean="0">
                <a:solidFill>
                  <a:srgbClr val="0070C0"/>
                </a:solidFill>
              </a:rPr>
              <a:t>Which means taking the sample from the material to be analyzed. </a:t>
            </a:r>
          </a:p>
          <a:p>
            <a:pPr algn="l" rtl="0">
              <a:lnSpc>
                <a:spcPct val="150000"/>
              </a:lnSpc>
            </a:pPr>
            <a:r>
              <a:rPr lang="en-US" sz="2000" dirty="0" smtClean="0">
                <a:solidFill>
                  <a:srgbClr val="0070C0"/>
                </a:solidFill>
              </a:rPr>
              <a:t>This sample  must be representative of the entire lot or batch of material .</a:t>
            </a:r>
          </a:p>
          <a:p>
            <a:pPr algn="l">
              <a:lnSpc>
                <a:spcPct val="150000"/>
              </a:lnSpc>
            </a:pPr>
            <a:endParaRPr lang="ar-SA" sz="2000" dirty="0"/>
          </a:p>
        </p:txBody>
      </p:sp>
      <p:pic>
        <p:nvPicPr>
          <p:cNvPr id="75778" name="Picture 2" descr="Go to fullsize image">
            <a:hlinkClick r:id="rId2"/>
          </p:cNvPr>
          <p:cNvPicPr>
            <a:picLocks noChangeAspect="1" noChangeArrowheads="1"/>
          </p:cNvPicPr>
          <p:nvPr/>
        </p:nvPicPr>
        <p:blipFill>
          <a:blip r:embed="rId3" cstate="print"/>
          <a:srcRect/>
          <a:stretch>
            <a:fillRect/>
          </a:stretch>
        </p:blipFill>
        <p:spPr bwMode="auto">
          <a:xfrm>
            <a:off x="3131840" y="2996952"/>
            <a:ext cx="2376264" cy="197527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124744"/>
            <a:ext cx="5472608" cy="646331"/>
          </a:xfrm>
          <a:prstGeom prst="rect">
            <a:avLst/>
          </a:prstGeom>
          <a:noFill/>
        </p:spPr>
        <p:txBody>
          <a:bodyPr wrap="square" rtlCol="1">
            <a:spAutoFit/>
          </a:bodyPr>
          <a:lstStyle/>
          <a:p>
            <a:pPr algn="l"/>
            <a:r>
              <a:rPr lang="en-US" b="1" dirty="0" smtClean="0"/>
              <a:t>Coning and quartering method: </a:t>
            </a:r>
            <a:endParaRPr lang="en-US" dirty="0" smtClean="0"/>
          </a:p>
          <a:p>
            <a:pPr algn="l"/>
            <a:endParaRPr lang="ar-SA" dirty="0"/>
          </a:p>
        </p:txBody>
      </p:sp>
      <p:pic>
        <p:nvPicPr>
          <p:cNvPr id="70658" name="Picture 2"/>
          <p:cNvPicPr>
            <a:picLocks noChangeAspect="1" noChangeArrowheads="1"/>
          </p:cNvPicPr>
          <p:nvPr/>
        </p:nvPicPr>
        <p:blipFill>
          <a:blip r:embed="rId2" cstate="print"/>
          <a:srcRect/>
          <a:stretch>
            <a:fillRect/>
          </a:stretch>
        </p:blipFill>
        <p:spPr bwMode="auto">
          <a:xfrm>
            <a:off x="971600" y="1700808"/>
            <a:ext cx="6668257"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052736"/>
            <a:ext cx="8352928" cy="5575309"/>
          </a:xfrm>
          <a:prstGeom prst="rect">
            <a:avLst/>
          </a:prstGeom>
          <a:noFill/>
        </p:spPr>
        <p:txBody>
          <a:bodyPr wrap="square" rtlCol="1">
            <a:spAutoFit/>
          </a:bodyPr>
          <a:lstStyle/>
          <a:p>
            <a:pPr marL="342900" indent="-342900" algn="l" rtl="0">
              <a:lnSpc>
                <a:spcPct val="150000"/>
              </a:lnSpc>
              <a:buFont typeface="Wingdings" pitchFamily="2" charset="2"/>
              <a:buChar char="v"/>
            </a:pPr>
            <a:r>
              <a:rPr lang="en-US" sz="2000" dirty="0" smtClean="0">
                <a:solidFill>
                  <a:srgbClr val="0070C0"/>
                </a:solidFill>
              </a:rPr>
              <a:t>Coning and quartering involve thorough premixing of the entire sample and then careful pouring of the sample into a pile, which usually forms a cone with a base angle referred to as the angle of repose of the powder. </a:t>
            </a:r>
          </a:p>
          <a:p>
            <a:pPr marL="342900" indent="-342900" algn="l" rtl="0">
              <a:lnSpc>
                <a:spcPct val="150000"/>
              </a:lnSpc>
              <a:buFont typeface="Wingdings" pitchFamily="2" charset="2"/>
              <a:buChar char="v"/>
            </a:pPr>
            <a:r>
              <a:rPr lang="en-US" sz="2000" dirty="0" smtClean="0">
                <a:solidFill>
                  <a:srgbClr val="0070C0"/>
                </a:solidFill>
              </a:rPr>
              <a:t>The cone is then divided into four approximately equal quarters. Two opposite quarters are combined and mixed well while the re­maining two quarters are returned to the original container. </a:t>
            </a:r>
          </a:p>
          <a:p>
            <a:pPr marL="342900" indent="-342900" algn="l" rtl="0">
              <a:lnSpc>
                <a:spcPct val="150000"/>
              </a:lnSpc>
              <a:buFont typeface="Wingdings" pitchFamily="2" charset="2"/>
              <a:buChar char="v"/>
            </a:pPr>
            <a:r>
              <a:rPr lang="en-US" sz="2000" dirty="0" smtClean="0">
                <a:solidFill>
                  <a:srgbClr val="0070C0"/>
                </a:solidFill>
              </a:rPr>
              <a:t>The procedure is repeated at least four times until the desired size sam­ple is obtained. </a:t>
            </a:r>
          </a:p>
          <a:p>
            <a:pPr marL="342900" indent="-342900" algn="l" rtl="0">
              <a:lnSpc>
                <a:spcPct val="150000"/>
              </a:lnSpc>
              <a:buFont typeface="Wingdings" pitchFamily="2" charset="2"/>
              <a:buChar char="v"/>
            </a:pPr>
            <a:r>
              <a:rPr lang="en-US" sz="2000" dirty="0" smtClean="0">
                <a:solidFill>
                  <a:srgbClr val="0070C0"/>
                </a:solidFill>
              </a:rPr>
              <a:t>If four repeats cannot be made because of a small sample size, the pro­cedure is repeated using the material returned to the original container</a:t>
            </a:r>
          </a:p>
          <a:p>
            <a:pPr algn="l">
              <a:lnSpc>
                <a:spcPct val="150000"/>
              </a:lnSpc>
              <a:buFont typeface="Wingdings" pitchFamily="2" charset="2"/>
              <a:buChar char="v"/>
            </a:pPr>
            <a:endParaRPr lang="ar-SA" sz="2000"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700808"/>
            <a:ext cx="7704856" cy="3323987"/>
          </a:xfrm>
          <a:prstGeom prst="rect">
            <a:avLst/>
          </a:prstGeom>
          <a:noFill/>
        </p:spPr>
        <p:txBody>
          <a:bodyPr wrap="square" rtlCol="1">
            <a:spAutoFit/>
          </a:bodyPr>
          <a:lstStyle/>
          <a:p>
            <a:pPr algn="l" rtl="0">
              <a:lnSpc>
                <a:spcPct val="150000"/>
              </a:lnSpc>
            </a:pPr>
            <a:r>
              <a:rPr lang="en-US" sz="2000" b="1" dirty="0" smtClean="0">
                <a:solidFill>
                  <a:srgbClr val="C00000"/>
                </a:solidFill>
                <a:latin typeface="Times New Roman" pitchFamily="18" charset="0"/>
                <a:cs typeface="Times New Roman" pitchFamily="18" charset="0"/>
              </a:rPr>
              <a:t>2- Generating the data </a:t>
            </a:r>
            <a:endParaRPr lang="en-US" sz="2000" dirty="0" smtClean="0">
              <a:solidFill>
                <a:srgbClr val="C00000"/>
              </a:solidFill>
              <a:latin typeface="Times New Roman" pitchFamily="18" charset="0"/>
              <a:cs typeface="Times New Roman" pitchFamily="18" charset="0"/>
            </a:endParaRPr>
          </a:p>
          <a:p>
            <a:pPr marL="457200" indent="-457200" algn="l" rtl="0">
              <a:lnSpc>
                <a:spcPct val="150000"/>
              </a:lnSpc>
              <a:buFont typeface="Wingdings" pitchFamily="2" charset="2"/>
              <a:buChar char="§"/>
            </a:pPr>
            <a:r>
              <a:rPr lang="en-US" sz="2000" dirty="0" smtClean="0">
                <a:latin typeface="Times New Roman" pitchFamily="18" charset="0"/>
                <a:cs typeface="Times New Roman" pitchFamily="18" charset="0"/>
              </a:rPr>
              <a:t>In generating the data, individual particles or groups of particles from each sample   are sized and counted. </a:t>
            </a:r>
          </a:p>
          <a:p>
            <a:pPr marL="457200" indent="-457200" algn="l" rtl="0">
              <a:lnSpc>
                <a:spcPct val="150000"/>
              </a:lnSpc>
              <a:buFont typeface="Wingdings" pitchFamily="2" charset="2"/>
              <a:buChar char="§"/>
            </a:pPr>
            <a:r>
              <a:rPr lang="en-US" sz="2000" dirty="0" smtClean="0">
                <a:latin typeface="Times New Roman" pitchFamily="18" charset="0"/>
                <a:cs typeface="Times New Roman" pitchFamily="18" charset="0"/>
              </a:rPr>
              <a:t>The sizing and counting follow a particular pattern in order to put the data into an orderly, meaningful form that can be statistically analyzed for interpretive and comparative purposes.</a:t>
            </a:r>
          </a:p>
          <a:p>
            <a:pPr algn="l">
              <a:lnSpc>
                <a:spcPct val="150000"/>
              </a:lnSpc>
            </a:pP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556792"/>
            <a:ext cx="5904656" cy="461665"/>
          </a:xfrm>
          <a:prstGeom prst="rect">
            <a:avLst/>
          </a:prstGeom>
          <a:noFill/>
        </p:spPr>
        <p:txBody>
          <a:bodyPr wrap="square" rtlCol="1">
            <a:spAutoFit/>
          </a:bodyPr>
          <a:lstStyle/>
          <a:p>
            <a:pPr algn="l" rtl="0"/>
            <a:r>
              <a:rPr lang="en-US" sz="2400" b="1" dirty="0" smtClean="0">
                <a:solidFill>
                  <a:srgbClr val="C00000"/>
                </a:solidFill>
                <a:latin typeface="Times New Roman" pitchFamily="18" charset="0"/>
                <a:cs typeface="Times New Roman" pitchFamily="18" charset="0"/>
              </a:rPr>
              <a:t>3- Presentation of the data </a:t>
            </a:r>
            <a:endParaRPr lang="ar-SA" sz="2400" dirty="0">
              <a:solidFill>
                <a:srgbClr val="C00000"/>
              </a:solidFill>
              <a:latin typeface="Times New Roman" pitchFamily="18" charset="0"/>
              <a:cs typeface="Times New Roman" pitchFamily="18" charset="0"/>
            </a:endParaRPr>
          </a:p>
        </p:txBody>
      </p:sp>
      <p:sp>
        <p:nvSpPr>
          <p:cNvPr id="3" name="Rectangle 2"/>
          <p:cNvSpPr/>
          <p:nvPr/>
        </p:nvSpPr>
        <p:spPr>
          <a:xfrm>
            <a:off x="1214414" y="2285992"/>
            <a:ext cx="4347665" cy="2862322"/>
          </a:xfrm>
          <a:prstGeom prst="rect">
            <a:avLst/>
          </a:prstGeom>
        </p:spPr>
        <p:txBody>
          <a:bodyPr wrap="none">
            <a:spAutoFit/>
          </a:bodyPr>
          <a:lstStyle/>
          <a:p>
            <a:pPr algn="l" rtl="0">
              <a:lnSpc>
                <a:spcPct val="150000"/>
              </a:lnSpc>
            </a:pPr>
            <a:r>
              <a:rPr lang="en-US" sz="2000" dirty="0" smtClean="0">
                <a:latin typeface="Times New Roman" pitchFamily="18" charset="0"/>
                <a:cs typeface="Times New Roman" pitchFamily="18" charset="0"/>
              </a:rPr>
              <a:t>a- </a:t>
            </a:r>
            <a:r>
              <a:rPr lang="en-US" sz="2000" dirty="0" smtClean="0">
                <a:solidFill>
                  <a:schemeClr val="accent4">
                    <a:lumMod val="50000"/>
                  </a:schemeClr>
                </a:solidFill>
                <a:latin typeface="Times New Roman" pitchFamily="18" charset="0"/>
                <a:cs typeface="Times New Roman" pitchFamily="18" charset="0"/>
              </a:rPr>
              <a:t>Table form</a:t>
            </a:r>
          </a:p>
          <a:p>
            <a:pPr algn="l" rtl="0">
              <a:lnSpc>
                <a:spcPct val="150000"/>
              </a:lnSpc>
            </a:pPr>
            <a:r>
              <a:rPr lang="en-US" sz="2000" dirty="0" smtClean="0">
                <a:latin typeface="Times New Roman" pitchFamily="18" charset="0"/>
                <a:cs typeface="Times New Roman" pitchFamily="18" charset="0"/>
              </a:rPr>
              <a:t>b</a:t>
            </a:r>
            <a:r>
              <a:rPr lang="en-US" sz="2000" dirty="0" smtClean="0">
                <a:solidFill>
                  <a:schemeClr val="accent4">
                    <a:lumMod val="50000"/>
                  </a:schemeClr>
                </a:solidFill>
                <a:latin typeface="Times New Roman" pitchFamily="18" charset="0"/>
                <a:cs typeface="Times New Roman" pitchFamily="18" charset="0"/>
              </a:rPr>
              <a:t>- Graph form: </a:t>
            </a:r>
          </a:p>
          <a:p>
            <a:pPr algn="l" rtl="0">
              <a:lnSpc>
                <a:spcPct val="150000"/>
              </a:lnSpc>
            </a:pPr>
            <a:r>
              <a:rPr lang="en-US" sz="2000" dirty="0" smtClean="0">
                <a:latin typeface="Times New Roman" pitchFamily="18" charset="0"/>
                <a:cs typeface="Times New Roman" pitchFamily="18" charset="0"/>
              </a:rPr>
              <a:t>       </a:t>
            </a:r>
            <a:r>
              <a:rPr lang="en-US" sz="2000" dirty="0" smtClean="0">
                <a:solidFill>
                  <a:srgbClr val="0070C0"/>
                </a:solidFill>
                <a:latin typeface="Times New Roman" pitchFamily="18" charset="0"/>
                <a:cs typeface="Times New Roman" pitchFamily="18" charset="0"/>
              </a:rPr>
              <a:t>(</a:t>
            </a:r>
            <a:r>
              <a:rPr lang="en-US" sz="2000" dirty="0" err="1" smtClean="0">
                <a:solidFill>
                  <a:srgbClr val="0070C0"/>
                </a:solidFill>
                <a:latin typeface="Times New Roman" pitchFamily="18" charset="0"/>
                <a:cs typeface="Times New Roman" pitchFamily="18" charset="0"/>
              </a:rPr>
              <a:t>i</a:t>
            </a:r>
            <a:r>
              <a:rPr lang="en-US" sz="2000" dirty="0" smtClean="0">
                <a:solidFill>
                  <a:srgbClr val="0070C0"/>
                </a:solidFill>
                <a:latin typeface="Times New Roman" pitchFamily="18" charset="0"/>
                <a:cs typeface="Times New Roman" pitchFamily="18" charset="0"/>
              </a:rPr>
              <a:t>) Histogram: (Bar graph) </a:t>
            </a:r>
          </a:p>
          <a:p>
            <a:pPr algn="l" rtl="0">
              <a:lnSpc>
                <a:spcPct val="150000"/>
              </a:lnSpc>
            </a:pPr>
            <a:r>
              <a:rPr lang="en-US" sz="2000" dirty="0" smtClean="0">
                <a:solidFill>
                  <a:srgbClr val="0070C0"/>
                </a:solidFill>
                <a:latin typeface="Times New Roman" pitchFamily="18" charset="0"/>
                <a:cs typeface="Times New Roman" pitchFamily="18" charset="0"/>
              </a:rPr>
              <a:t>       (ii) Frequency- distribution curves:</a:t>
            </a:r>
          </a:p>
          <a:p>
            <a:pPr algn="l" rtl="0">
              <a:lnSpc>
                <a:spcPct val="150000"/>
              </a:lnSpc>
            </a:pPr>
            <a:r>
              <a:rPr lang="en-US" sz="2000" dirty="0" smtClean="0">
                <a:solidFill>
                  <a:srgbClr val="0070C0"/>
                </a:solidFill>
                <a:latin typeface="Times New Roman" pitchFamily="18" charset="0"/>
                <a:cs typeface="Times New Roman" pitchFamily="18" charset="0"/>
              </a:rPr>
              <a:t>       (iii) Cumulative –distribution curve:</a:t>
            </a:r>
          </a:p>
          <a:p>
            <a:pPr algn="l" rtl="0">
              <a:lnSpc>
                <a:spcPct val="150000"/>
              </a:lnSpc>
            </a:pP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467544" y="908720"/>
            <a:ext cx="6867453" cy="4680520"/>
          </a:xfrm>
          <a:prstGeom prst="rect">
            <a:avLst/>
          </a:prstGeom>
          <a:noFill/>
          <a:ln w="9525">
            <a:noFill/>
            <a:miter lim="800000"/>
            <a:headEnd/>
            <a:tailEnd/>
          </a:ln>
        </p:spPr>
      </p:pic>
      <p:sp>
        <p:nvSpPr>
          <p:cNvPr id="5" name="TextBox 4"/>
          <p:cNvSpPr txBox="1"/>
          <p:nvPr/>
        </p:nvSpPr>
        <p:spPr>
          <a:xfrm>
            <a:off x="467544" y="5657671"/>
            <a:ext cx="7776864" cy="1323439"/>
          </a:xfrm>
          <a:prstGeom prst="rect">
            <a:avLst/>
          </a:prstGeom>
          <a:noFill/>
        </p:spPr>
        <p:txBody>
          <a:bodyPr wrap="square" rtlCol="1">
            <a:spAutoFit/>
          </a:bodyPr>
          <a:lstStyle/>
          <a:p>
            <a:pPr algn="l" rtl="0"/>
            <a:r>
              <a:rPr lang="en-US" sz="2000" dirty="0" smtClean="0">
                <a:solidFill>
                  <a:srgbClr val="0070C0"/>
                </a:solidFill>
                <a:latin typeface="Times New Roman" pitchFamily="18" charset="0"/>
                <a:cs typeface="Times New Roman" pitchFamily="18" charset="0"/>
              </a:rPr>
              <a:t>The Cumulative % over size is interpreted as the percent of the number of particles that are more than the stated size. ,e.g., in the table, 99.4% all the particles are more than 57.5 mm. </a:t>
            </a:r>
          </a:p>
          <a:p>
            <a:pPr algn="l"/>
            <a:endParaRPr lang="ar-SA" sz="2000" dirty="0">
              <a:solidFill>
                <a:srgbClr val="0070C0"/>
              </a:solidFill>
              <a:latin typeface="Times New Roman" pitchFamily="18" charset="0"/>
              <a:cs typeface="Times New Roman" pitchFamily="18" charset="0"/>
            </a:endParaRPr>
          </a:p>
        </p:txBody>
      </p:sp>
      <p:sp>
        <p:nvSpPr>
          <p:cNvPr id="3" name="TextBox 2"/>
          <p:cNvSpPr txBox="1"/>
          <p:nvPr/>
        </p:nvSpPr>
        <p:spPr>
          <a:xfrm>
            <a:off x="539552" y="836712"/>
            <a:ext cx="3024336" cy="646331"/>
          </a:xfrm>
          <a:prstGeom prst="rect">
            <a:avLst/>
          </a:prstGeom>
          <a:noFill/>
        </p:spPr>
        <p:txBody>
          <a:bodyPr wrap="square" rtlCol="1">
            <a:spAutoFit/>
          </a:bodyPr>
          <a:lstStyle/>
          <a:p>
            <a:pPr algn="l"/>
            <a:r>
              <a:rPr lang="en-US" b="1" dirty="0" smtClean="0">
                <a:solidFill>
                  <a:srgbClr val="0070C0"/>
                </a:solidFill>
              </a:rPr>
              <a:t>a- Table form </a:t>
            </a:r>
            <a:endParaRPr lang="en-US" dirty="0" smtClean="0">
              <a:solidFill>
                <a:srgbClr val="0070C0"/>
              </a:solidFill>
            </a:endParaRPr>
          </a:p>
          <a:p>
            <a:endParaRPr lang="ar-SA" dirty="0">
              <a:solidFill>
                <a:srgbClr val="0070C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764704"/>
            <a:ext cx="7128792" cy="463075"/>
          </a:xfrm>
          <a:prstGeom prst="rect">
            <a:avLst/>
          </a:prstGeom>
          <a:noFill/>
        </p:spPr>
        <p:txBody>
          <a:bodyPr wrap="square" rtlCol="1">
            <a:spAutoFit/>
          </a:bodyPr>
          <a:lstStyle/>
          <a:p>
            <a:pPr algn="l" rtl="0">
              <a:lnSpc>
                <a:spcPct val="150000"/>
              </a:lnSpc>
            </a:pPr>
            <a:r>
              <a:rPr lang="en-US" b="1" dirty="0" smtClean="0">
                <a:solidFill>
                  <a:srgbClr val="0070C0"/>
                </a:solidFill>
              </a:rPr>
              <a:t>b- Graph form:</a:t>
            </a:r>
            <a:endParaRPr lang="ar-SA" dirty="0">
              <a:solidFill>
                <a:srgbClr val="0070C0"/>
              </a:solidFill>
            </a:endParaRPr>
          </a:p>
        </p:txBody>
      </p:sp>
      <p:pic>
        <p:nvPicPr>
          <p:cNvPr id="83970" name="Picture 2"/>
          <p:cNvPicPr>
            <a:picLocks noChangeAspect="1" noChangeArrowheads="1"/>
          </p:cNvPicPr>
          <p:nvPr/>
        </p:nvPicPr>
        <p:blipFill>
          <a:blip r:embed="rId2" cstate="print"/>
          <a:srcRect/>
          <a:stretch>
            <a:fillRect/>
          </a:stretch>
        </p:blipFill>
        <p:spPr bwMode="auto">
          <a:xfrm>
            <a:off x="827584" y="1484784"/>
            <a:ext cx="6953168"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836712"/>
            <a:ext cx="7848872" cy="784830"/>
          </a:xfrm>
          <a:prstGeom prst="rect">
            <a:avLst/>
          </a:prstGeom>
          <a:noFill/>
        </p:spPr>
        <p:txBody>
          <a:bodyPr wrap="square" rtlCol="1">
            <a:spAutoFit/>
          </a:bodyPr>
          <a:lstStyle/>
          <a:p>
            <a:pPr algn="l" rtl="0"/>
            <a:r>
              <a:rPr lang="en-US" b="1" dirty="0" smtClean="0">
                <a:solidFill>
                  <a:srgbClr val="0070C0"/>
                </a:solidFill>
              </a:rPr>
              <a:t>(ii) Frequency- distribution curves:</a:t>
            </a:r>
            <a:endParaRPr lang="en-US" dirty="0" smtClean="0">
              <a:solidFill>
                <a:srgbClr val="0070C0"/>
              </a:solidFill>
            </a:endParaRPr>
          </a:p>
          <a:p>
            <a:pPr algn="l" rtl="0">
              <a:lnSpc>
                <a:spcPct val="150000"/>
              </a:lnSpc>
            </a:pPr>
            <a:r>
              <a:rPr lang="en-US" dirty="0" smtClean="0">
                <a:solidFill>
                  <a:schemeClr val="accent4">
                    <a:lumMod val="50000"/>
                  </a:schemeClr>
                </a:solidFill>
              </a:rPr>
              <a:t>(a) Normal distribution curve: (symmetrical particle size distribution)</a:t>
            </a:r>
            <a:endParaRPr lang="ar-SA" dirty="0">
              <a:solidFill>
                <a:schemeClr val="accent4">
                  <a:lumMod val="50000"/>
                </a:schemeClr>
              </a:solidFill>
            </a:endParaRPr>
          </a:p>
        </p:txBody>
      </p:sp>
      <p:pic>
        <p:nvPicPr>
          <p:cNvPr id="84994" name="Picture 2"/>
          <p:cNvPicPr>
            <a:picLocks noChangeAspect="1" noChangeArrowheads="1"/>
          </p:cNvPicPr>
          <p:nvPr/>
        </p:nvPicPr>
        <p:blipFill>
          <a:blip r:embed="rId2" cstate="print"/>
          <a:srcRect/>
          <a:stretch>
            <a:fillRect/>
          </a:stretch>
        </p:blipFill>
        <p:spPr bwMode="auto">
          <a:xfrm>
            <a:off x="1331640" y="1772816"/>
            <a:ext cx="5935701" cy="43861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cstate="print"/>
          <a:srcRect/>
          <a:stretch>
            <a:fillRect/>
          </a:stretch>
        </p:blipFill>
        <p:spPr bwMode="auto">
          <a:xfrm>
            <a:off x="323528" y="1988840"/>
            <a:ext cx="8170686" cy="3744416"/>
          </a:xfrm>
          <a:prstGeom prst="rect">
            <a:avLst/>
          </a:prstGeom>
          <a:noFill/>
          <a:ln w="9525">
            <a:noFill/>
            <a:miter lim="800000"/>
            <a:headEnd/>
            <a:tailEnd/>
          </a:ln>
        </p:spPr>
      </p:pic>
      <p:sp>
        <p:nvSpPr>
          <p:cNvPr id="3" name="TextBox 2"/>
          <p:cNvSpPr txBox="1"/>
          <p:nvPr/>
        </p:nvSpPr>
        <p:spPr>
          <a:xfrm>
            <a:off x="395536" y="692696"/>
            <a:ext cx="8136904" cy="1703030"/>
          </a:xfrm>
          <a:prstGeom prst="rect">
            <a:avLst/>
          </a:prstGeom>
          <a:noFill/>
        </p:spPr>
        <p:txBody>
          <a:bodyPr wrap="square" rtlCol="1">
            <a:spAutoFit/>
          </a:bodyPr>
          <a:lstStyle/>
          <a:p>
            <a:pPr algn="l" rtl="0">
              <a:lnSpc>
                <a:spcPct val="150000"/>
              </a:lnSpc>
            </a:pPr>
            <a:r>
              <a:rPr lang="en-US" dirty="0" smtClean="0">
                <a:solidFill>
                  <a:schemeClr val="accent4">
                    <a:lumMod val="50000"/>
                  </a:schemeClr>
                </a:solidFill>
              </a:rPr>
              <a:t>Most particulate material cannot be described by a normal distribu­tion curve. </a:t>
            </a:r>
          </a:p>
          <a:p>
            <a:pPr algn="l" rtl="0">
              <a:lnSpc>
                <a:spcPct val="150000"/>
              </a:lnSpc>
            </a:pPr>
            <a:r>
              <a:rPr lang="en-US" dirty="0" smtClean="0">
                <a:solidFill>
                  <a:schemeClr val="accent4">
                    <a:lumMod val="50000"/>
                  </a:schemeClr>
                </a:solidFill>
              </a:rPr>
              <a:t>The resultant curves are usually skewed. </a:t>
            </a:r>
          </a:p>
          <a:p>
            <a:pPr algn="l" rtl="0">
              <a:lnSpc>
                <a:spcPct val="150000"/>
              </a:lnSpc>
            </a:pPr>
            <a:r>
              <a:rPr lang="en-US" dirty="0" smtClean="0">
                <a:solidFill>
                  <a:srgbClr val="0070C0"/>
                </a:solidFill>
              </a:rPr>
              <a:t>(b)- Skewed - distribution curve: (asymmetrical particle size distri­bution curve) </a:t>
            </a:r>
          </a:p>
          <a:p>
            <a:pPr algn="l">
              <a:lnSpc>
                <a:spcPct val="150000"/>
              </a:lnSpc>
            </a:pPr>
            <a:endParaRPr lang="ar-SA"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331640" y="3429000"/>
            <a:ext cx="698477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en-US" sz="2400" b="1" dirty="0" smtClean="0">
                <a:solidFill>
                  <a:srgbClr val="0070C0"/>
                </a:solidFill>
              </a:rPr>
              <a:t>Particle size analysis of powders and granules</a:t>
            </a:r>
            <a:endParaRPr lang="en-US" sz="2400" dirty="0">
              <a:solidFill>
                <a:srgbClr val="0070C0"/>
              </a:solidFill>
            </a:endParaRPr>
          </a:p>
        </p:txBody>
      </p:sp>
      <p:graphicFrame>
        <p:nvGraphicFramePr>
          <p:cNvPr id="5" name="Table 4"/>
          <p:cNvGraphicFramePr>
            <a:graphicFrameLocks noGrp="1"/>
          </p:cNvGraphicFramePr>
          <p:nvPr/>
        </p:nvGraphicFramePr>
        <p:xfrm>
          <a:off x="3851920" y="1484784"/>
          <a:ext cx="1381760" cy="1326515"/>
        </p:xfrm>
        <a:graphic>
          <a:graphicData uri="http://schemas.openxmlformats.org/drawingml/2006/table">
            <a:tbl>
              <a:tblPr/>
              <a:tblGrid>
                <a:gridCol w="1381760"/>
              </a:tblGrid>
              <a:tr h="937260">
                <a:tc>
                  <a:txBody>
                    <a:bodyPr/>
                    <a:lstStyle/>
                    <a:p>
                      <a:pPr algn="ctr">
                        <a:lnSpc>
                          <a:spcPts val="1200"/>
                        </a:lnSpc>
                        <a:spcAft>
                          <a:spcPts val="0"/>
                        </a:spcAft>
                        <a:tabLst>
                          <a:tab pos="4370070" algn="l"/>
                        </a:tabLst>
                      </a:pPr>
                      <a:endParaRPr lang="en-US" sz="1200" dirty="0">
                        <a:latin typeface="Times New Roman"/>
                        <a:ea typeface="Times New Roman"/>
                        <a:cs typeface="Arial"/>
                      </a:endParaRPr>
                    </a:p>
                    <a:p>
                      <a:pPr algn="ctr">
                        <a:lnSpc>
                          <a:spcPts val="1200"/>
                        </a:lnSpc>
                        <a:spcAft>
                          <a:spcPts val="0"/>
                        </a:spcAft>
                        <a:tabLst>
                          <a:tab pos="4370070" algn="l"/>
                        </a:tabLst>
                      </a:pPr>
                      <a:r>
                        <a:rPr lang="en-US" sz="4800" b="1" dirty="0">
                          <a:latin typeface="Arial"/>
                          <a:ea typeface="Times New Roman"/>
                          <a:cs typeface="Arial"/>
                        </a:rPr>
                        <a:t>4-5</a:t>
                      </a:r>
                      <a:endParaRPr lang="en-US" sz="12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255">
                <a:tc>
                  <a:txBody>
                    <a:bodyPr/>
                    <a:lstStyle/>
                    <a:p>
                      <a:pPr algn="ctr">
                        <a:lnSpc>
                          <a:spcPts val="1200"/>
                        </a:lnSpc>
                        <a:spcAft>
                          <a:spcPts val="0"/>
                        </a:spcAft>
                        <a:tabLst>
                          <a:tab pos="4370070" algn="l"/>
                        </a:tabLst>
                      </a:pPr>
                      <a:r>
                        <a:rPr lang="en-US" sz="1600" b="1" dirty="0">
                          <a:solidFill>
                            <a:srgbClr val="FFFFFF"/>
                          </a:solidFill>
                          <a:latin typeface="Arial Rounded MT Bold"/>
                          <a:ea typeface="Times New Roman"/>
                          <a:cs typeface="Arial"/>
                        </a:rPr>
                        <a:t>Lectures</a:t>
                      </a:r>
                      <a:endParaRPr lang="en-US" sz="12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bl>
          </a:graphicData>
        </a:graphic>
      </p:graphicFrame>
      <p:pic>
        <p:nvPicPr>
          <p:cNvPr id="55298" name="Picture 2" descr="Go to fullsize image">
            <a:hlinkClick r:id="rId2"/>
          </p:cNvPr>
          <p:cNvPicPr>
            <a:picLocks noChangeAspect="1" noChangeArrowheads="1"/>
          </p:cNvPicPr>
          <p:nvPr/>
        </p:nvPicPr>
        <p:blipFill>
          <a:blip r:embed="rId3" cstate="print"/>
          <a:srcRect/>
          <a:stretch>
            <a:fillRect/>
          </a:stretch>
        </p:blipFill>
        <p:spPr bwMode="auto">
          <a:xfrm>
            <a:off x="1403648" y="4005064"/>
            <a:ext cx="1524000" cy="1296144"/>
          </a:xfrm>
          <a:prstGeom prst="rect">
            <a:avLst/>
          </a:prstGeom>
          <a:noFill/>
        </p:spPr>
      </p:pic>
      <p:pic>
        <p:nvPicPr>
          <p:cNvPr id="55300" name="Picture 4" descr="Go to fullsize image">
            <a:hlinkClick r:id="rId4"/>
          </p:cNvPr>
          <p:cNvPicPr>
            <a:picLocks noChangeAspect="1" noChangeArrowheads="1"/>
          </p:cNvPicPr>
          <p:nvPr/>
        </p:nvPicPr>
        <p:blipFill>
          <a:blip r:embed="rId5" cstate="print"/>
          <a:srcRect/>
          <a:stretch>
            <a:fillRect/>
          </a:stretch>
        </p:blipFill>
        <p:spPr bwMode="auto">
          <a:xfrm>
            <a:off x="3131840" y="4005064"/>
            <a:ext cx="2448272" cy="1307845"/>
          </a:xfrm>
          <a:prstGeom prst="rect">
            <a:avLst/>
          </a:prstGeom>
          <a:noFill/>
        </p:spPr>
      </p:pic>
      <p:pic>
        <p:nvPicPr>
          <p:cNvPr id="55302" name="Picture 6" descr="Go to fullsize image">
            <a:hlinkClick r:id="rId6"/>
          </p:cNvPr>
          <p:cNvPicPr>
            <a:picLocks noChangeAspect="1" noChangeArrowheads="1"/>
          </p:cNvPicPr>
          <p:nvPr/>
        </p:nvPicPr>
        <p:blipFill>
          <a:blip r:embed="rId7" cstate="print"/>
          <a:srcRect/>
          <a:stretch>
            <a:fillRect/>
          </a:stretch>
        </p:blipFill>
        <p:spPr bwMode="auto">
          <a:xfrm>
            <a:off x="5868144" y="4005064"/>
            <a:ext cx="1872208" cy="136905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1988840"/>
            <a:ext cx="5112568" cy="2862322"/>
          </a:xfrm>
          <a:prstGeom prst="rect">
            <a:avLst/>
          </a:prstGeom>
          <a:noFill/>
        </p:spPr>
        <p:txBody>
          <a:bodyPr wrap="square" rtlCol="1">
            <a:spAutoFit/>
          </a:bodyPr>
          <a:lstStyle/>
          <a:p>
            <a:pPr marL="457200" indent="-457200" algn="l" rtl="0">
              <a:lnSpc>
                <a:spcPct val="150000"/>
              </a:lnSpc>
              <a:buFont typeface="+mj-lt"/>
              <a:buAutoNum type="alphaUcPeriod"/>
            </a:pPr>
            <a:r>
              <a:rPr lang="en-US" sz="2000" dirty="0" smtClean="0">
                <a:latin typeface="Times New Roman" pitchFamily="18" charset="0"/>
                <a:cs typeface="Times New Roman" pitchFamily="18" charset="0"/>
              </a:rPr>
              <a:t>Average of the particles (Mean)</a:t>
            </a:r>
          </a:p>
          <a:p>
            <a:pPr marL="457200" indent="-457200" algn="l" rtl="0">
              <a:lnSpc>
                <a:spcPct val="150000"/>
              </a:lnSpc>
              <a:buFont typeface="+mj-lt"/>
              <a:buAutoNum type="alphaUcPeriod"/>
            </a:pPr>
            <a:r>
              <a:rPr lang="en-US" sz="2000" dirty="0" err="1" smtClean="0">
                <a:latin typeface="Times New Roman" pitchFamily="18" charset="0"/>
                <a:cs typeface="Times New Roman" pitchFamily="18" charset="0"/>
              </a:rPr>
              <a:t>Standered</a:t>
            </a:r>
            <a:r>
              <a:rPr lang="en-US" sz="2000" dirty="0" smtClean="0">
                <a:latin typeface="Times New Roman" pitchFamily="18" charset="0"/>
                <a:cs typeface="Times New Roman" pitchFamily="18" charset="0"/>
              </a:rPr>
              <a:t> deviation</a:t>
            </a:r>
          </a:p>
          <a:p>
            <a:pPr marL="457200" indent="-457200" algn="l" rtl="0">
              <a:lnSpc>
                <a:spcPct val="150000"/>
              </a:lnSpc>
              <a:buFont typeface="+mj-lt"/>
              <a:buAutoNum type="alphaUcPeriod"/>
            </a:pPr>
            <a:r>
              <a:rPr lang="en-US" sz="2000" dirty="0" smtClean="0">
                <a:latin typeface="Times New Roman" pitchFamily="18" charset="0"/>
                <a:cs typeface="Times New Roman" pitchFamily="18" charset="0"/>
              </a:rPr>
              <a:t>Median</a:t>
            </a:r>
          </a:p>
          <a:p>
            <a:pPr marL="457200" indent="-457200" algn="l" rtl="0">
              <a:lnSpc>
                <a:spcPct val="150000"/>
              </a:lnSpc>
              <a:buFont typeface="+mj-lt"/>
              <a:buAutoNum type="alphaUcPeriod"/>
            </a:pPr>
            <a:r>
              <a:rPr lang="en-US" sz="2000" dirty="0" smtClean="0">
                <a:latin typeface="Times New Roman" pitchFamily="18" charset="0"/>
                <a:cs typeface="Times New Roman" pitchFamily="18" charset="0"/>
              </a:rPr>
              <a:t>Mode</a:t>
            </a:r>
          </a:p>
          <a:p>
            <a:pPr algn="l" rtl="0">
              <a:lnSpc>
                <a:spcPct val="150000"/>
              </a:lnSpc>
            </a:pPr>
            <a:r>
              <a:rPr lang="en-US" sz="2000" b="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l" rtl="0">
              <a:lnSpc>
                <a:spcPct val="150000"/>
              </a:lnSpc>
            </a:pPr>
            <a:endParaRPr lang="ar-SA" sz="2000" dirty="0">
              <a:latin typeface="Times New Roman" pitchFamily="18" charset="0"/>
              <a:cs typeface="Times New Roman" pitchFamily="18" charset="0"/>
            </a:endParaRPr>
          </a:p>
        </p:txBody>
      </p:sp>
      <p:sp>
        <p:nvSpPr>
          <p:cNvPr id="3" name="Rectangle 2"/>
          <p:cNvSpPr/>
          <p:nvPr/>
        </p:nvSpPr>
        <p:spPr>
          <a:xfrm>
            <a:off x="1115616" y="1052736"/>
            <a:ext cx="2877391" cy="579967"/>
          </a:xfrm>
          <a:prstGeom prst="rect">
            <a:avLst/>
          </a:prstGeom>
        </p:spPr>
        <p:txBody>
          <a:bodyPr wrap="none">
            <a:spAutoFit/>
          </a:bodyPr>
          <a:lstStyle/>
          <a:p>
            <a:pPr algn="l" rtl="0">
              <a:lnSpc>
                <a:spcPct val="150000"/>
              </a:lnSpc>
            </a:pPr>
            <a:r>
              <a:rPr lang="en-US" sz="2400" b="1" dirty="0" smtClean="0">
                <a:solidFill>
                  <a:srgbClr val="0070C0"/>
                </a:solidFill>
                <a:latin typeface="Times New Roman" pitchFamily="18" charset="0"/>
                <a:cs typeface="Times New Roman" pitchFamily="18" charset="0"/>
              </a:rPr>
              <a:t>4- Treatment of data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268760"/>
            <a:ext cx="6480720" cy="3477875"/>
          </a:xfrm>
          <a:prstGeom prst="rect">
            <a:avLst/>
          </a:prstGeom>
          <a:noFill/>
        </p:spPr>
        <p:txBody>
          <a:bodyPr wrap="square" rtlCol="1">
            <a:spAutoFit/>
          </a:bodyPr>
          <a:lstStyle/>
          <a:p>
            <a:pPr algn="l" rtl="0"/>
            <a:r>
              <a:rPr lang="en-US" sz="2000" b="1" dirty="0" smtClean="0">
                <a:solidFill>
                  <a:srgbClr val="C00000"/>
                </a:solidFill>
                <a:latin typeface="Times New Roman" pitchFamily="18" charset="0"/>
                <a:cs typeface="Times New Roman" pitchFamily="18" charset="0"/>
              </a:rPr>
              <a:t>a- Arithmetic Mean (or average particle size)</a:t>
            </a:r>
            <a:r>
              <a:rPr lang="en-US" sz="2000" dirty="0" smtClean="0">
                <a:solidFill>
                  <a:srgbClr val="C00000"/>
                </a:solidFill>
                <a:latin typeface="Times New Roman" pitchFamily="18" charset="0"/>
                <a:cs typeface="Times New Roman" pitchFamily="18" charset="0"/>
              </a:rPr>
              <a:t> </a:t>
            </a:r>
          </a:p>
          <a:p>
            <a:pPr algn="l" rtl="0"/>
            <a:r>
              <a:rPr lang="en-US" sz="2000" dirty="0" smtClean="0">
                <a:latin typeface="Times New Roman" pitchFamily="18" charset="0"/>
                <a:cs typeface="Times New Roman" pitchFamily="18" charset="0"/>
              </a:rPr>
              <a:t>   </a:t>
            </a:r>
          </a:p>
          <a:p>
            <a:pPr algn="l" rtl="0"/>
            <a:r>
              <a:rPr lang="en-US" sz="2000" dirty="0" smtClean="0">
                <a:latin typeface="Times New Roman" pitchFamily="18" charset="0"/>
                <a:cs typeface="Times New Roman" pitchFamily="18" charset="0"/>
              </a:rPr>
              <a:t> </a:t>
            </a:r>
          </a:p>
          <a:p>
            <a:pPr algn="l" rtl="0"/>
            <a:endParaRPr lang="en-US" sz="2000" dirty="0" smtClean="0">
              <a:latin typeface="Times New Roman" pitchFamily="18" charset="0"/>
              <a:cs typeface="Times New Roman" pitchFamily="18" charset="0"/>
            </a:endParaRPr>
          </a:p>
          <a:p>
            <a:pPr algn="l" rtl="0"/>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solidFill>
                  <a:srgbClr val="0070C0"/>
                </a:solidFill>
                <a:latin typeface="Times New Roman" pitchFamily="18" charset="0"/>
                <a:cs typeface="Times New Roman" pitchFamily="18" charset="0"/>
              </a:rPr>
              <a:t>d=  Arithmetic mean </a:t>
            </a:r>
          </a:p>
          <a:p>
            <a:pPr algn="l" rtl="0"/>
            <a:r>
              <a:rPr lang="en-US" sz="2000" dirty="0" err="1" smtClean="0">
                <a:solidFill>
                  <a:srgbClr val="0070C0"/>
                </a:solidFill>
                <a:latin typeface="Times New Roman" pitchFamily="18" charset="0"/>
                <a:cs typeface="Times New Roman" pitchFamily="18" charset="0"/>
              </a:rPr>
              <a:t>ni</a:t>
            </a:r>
            <a:r>
              <a:rPr lang="en-US" sz="2000" dirty="0" smtClean="0">
                <a:solidFill>
                  <a:srgbClr val="0070C0"/>
                </a:solidFill>
                <a:latin typeface="Times New Roman" pitchFamily="18" charset="0"/>
                <a:cs typeface="Times New Roman" pitchFamily="18" charset="0"/>
              </a:rPr>
              <a:t> = Frequency or number of particle in each size range. </a:t>
            </a:r>
          </a:p>
          <a:p>
            <a:pPr algn="l" rtl="0"/>
            <a:r>
              <a:rPr lang="en-US" sz="2000" dirty="0" err="1" smtClean="0">
                <a:solidFill>
                  <a:srgbClr val="0070C0"/>
                </a:solidFill>
                <a:latin typeface="Times New Roman" pitchFamily="18" charset="0"/>
                <a:cs typeface="Times New Roman" pitchFamily="18" charset="0"/>
              </a:rPr>
              <a:t>di</a:t>
            </a:r>
            <a:r>
              <a:rPr lang="en-US" sz="2000" dirty="0" smtClean="0">
                <a:solidFill>
                  <a:srgbClr val="0070C0"/>
                </a:solidFill>
                <a:latin typeface="Times New Roman" pitchFamily="18" charset="0"/>
                <a:cs typeface="Times New Roman" pitchFamily="18" charset="0"/>
              </a:rPr>
              <a:t> = Mid point of the size range. </a:t>
            </a:r>
          </a:p>
          <a:p>
            <a:pPr algn="l" rtl="0"/>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ni</a:t>
            </a:r>
            <a:r>
              <a:rPr lang="en-US" sz="2000" dirty="0" smtClean="0">
                <a:solidFill>
                  <a:srgbClr val="0070C0"/>
                </a:solidFill>
                <a:latin typeface="Times New Roman" pitchFamily="18" charset="0"/>
                <a:cs typeface="Times New Roman" pitchFamily="18" charset="0"/>
              </a:rPr>
              <a:t> = Total number of particles. </a:t>
            </a:r>
          </a:p>
          <a:p>
            <a:pPr algn="l"/>
            <a:endParaRPr lang="ar-SA" sz="2000" dirty="0">
              <a:latin typeface="Times New Roman" pitchFamily="18" charset="0"/>
              <a:cs typeface="Times New Roman" pitchFamily="18" charset="0"/>
            </a:endParaRPr>
          </a:p>
        </p:txBody>
      </p:sp>
      <p:pic>
        <p:nvPicPr>
          <p:cNvPr id="87042" name="Picture 2"/>
          <p:cNvPicPr>
            <a:picLocks noChangeAspect="1" noChangeArrowheads="1"/>
          </p:cNvPicPr>
          <p:nvPr/>
        </p:nvPicPr>
        <p:blipFill>
          <a:blip r:embed="rId2" cstate="print"/>
          <a:srcRect/>
          <a:stretch>
            <a:fillRect/>
          </a:stretch>
        </p:blipFill>
        <p:spPr bwMode="auto">
          <a:xfrm>
            <a:off x="2411761" y="1946673"/>
            <a:ext cx="2808312" cy="11638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99592" y="1268760"/>
            <a:ext cx="6768752" cy="4708981"/>
          </a:xfrm>
          <a:prstGeom prst="rect">
            <a:avLst/>
          </a:prstGeom>
          <a:noFill/>
        </p:spPr>
        <p:txBody>
          <a:bodyPr wrap="square" rtlCol="1">
            <a:spAutoFit/>
          </a:bodyPr>
          <a:lstStyle/>
          <a:p>
            <a:pPr algn="l" rtl="0">
              <a:lnSpc>
                <a:spcPct val="150000"/>
              </a:lnSpc>
            </a:pPr>
            <a:r>
              <a:rPr lang="en-US" sz="2000" b="1" dirty="0" smtClean="0">
                <a:solidFill>
                  <a:srgbClr val="C00000"/>
                </a:solidFill>
                <a:latin typeface="Times New Roman" pitchFamily="18" charset="0"/>
                <a:cs typeface="Times New Roman" pitchFamily="18" charset="0"/>
              </a:rPr>
              <a:t>b- Standard deviation: </a:t>
            </a:r>
            <a:endParaRPr lang="en-US" sz="2000" dirty="0" smtClean="0">
              <a:solidFill>
                <a:srgbClr val="C00000"/>
              </a:solidFill>
              <a:latin typeface="Times New Roman" pitchFamily="18" charset="0"/>
              <a:cs typeface="Times New Roman" pitchFamily="18" charset="0"/>
            </a:endParaRPr>
          </a:p>
          <a:p>
            <a:pPr marL="457200" indent="-457200" algn="l" rtl="0">
              <a:lnSpc>
                <a:spcPct val="150000"/>
              </a:lnSpc>
              <a:buFont typeface="Arial" pitchFamily="34" charset="0"/>
              <a:buChar char="•"/>
            </a:pPr>
            <a:r>
              <a:rPr lang="en-US" sz="2000" dirty="0" smtClean="0">
                <a:solidFill>
                  <a:srgbClr val="0070C0"/>
                </a:solidFill>
                <a:latin typeface="Times New Roman" pitchFamily="18" charset="0"/>
                <a:cs typeface="Times New Roman" pitchFamily="18" charset="0"/>
              </a:rPr>
              <a:t>It is the deviation of sizes of individual particles from the average. </a:t>
            </a:r>
          </a:p>
          <a:p>
            <a:pPr marL="457200" indent="-457200" algn="l" rtl="0">
              <a:lnSpc>
                <a:spcPct val="150000"/>
              </a:lnSpc>
              <a:buFont typeface="Arial" pitchFamily="34" charset="0"/>
              <a:buChar char="•"/>
            </a:pPr>
            <a:r>
              <a:rPr lang="en-US" sz="2000" dirty="0" smtClean="0">
                <a:solidFill>
                  <a:srgbClr val="0070C0"/>
                </a:solidFill>
                <a:latin typeface="Times New Roman" pitchFamily="18" charset="0"/>
                <a:cs typeface="Times New Roman" pitchFamily="18" charset="0"/>
              </a:rPr>
              <a:t>It describes the scatter or dispersion around the mean. </a:t>
            </a:r>
          </a:p>
          <a:p>
            <a:pPr marL="457200" indent="-457200" algn="l" rtl="0">
              <a:lnSpc>
                <a:spcPct val="150000"/>
              </a:lnSpc>
              <a:buFont typeface="Arial" pitchFamily="34" charset="0"/>
              <a:buChar char="•"/>
            </a:pPr>
            <a:r>
              <a:rPr lang="en-US" sz="2000" dirty="0" smtClean="0">
                <a:solidFill>
                  <a:srgbClr val="0070C0"/>
                </a:solidFill>
                <a:latin typeface="Times New Roman" pitchFamily="18" charset="0"/>
                <a:cs typeface="Times New Roman" pitchFamily="18" charset="0"/>
              </a:rPr>
              <a:t>It may be narrow or wide (the narrow is better) </a:t>
            </a:r>
          </a:p>
          <a:p>
            <a:pPr algn="l" rtl="0">
              <a:lnSpc>
                <a:spcPct val="150000"/>
              </a:lnSpc>
            </a:pPr>
            <a:endParaRPr lang="en-US" sz="2000" dirty="0" smtClean="0">
              <a:latin typeface="Times New Roman" pitchFamily="18" charset="0"/>
              <a:cs typeface="Times New Roman" pitchFamily="18" charset="0"/>
            </a:endParaRPr>
          </a:p>
          <a:p>
            <a:pPr algn="l" rtl="0">
              <a:lnSpc>
                <a:spcPct val="150000"/>
              </a:lnSpc>
            </a:pPr>
            <a:endParaRPr lang="en-US" sz="2000" dirty="0" smtClean="0">
              <a:latin typeface="Times New Roman" pitchFamily="18" charset="0"/>
              <a:cs typeface="Times New Roman" pitchFamily="18" charset="0"/>
            </a:endParaRPr>
          </a:p>
          <a:p>
            <a:pPr algn="l" rtl="0">
              <a:lnSpc>
                <a:spcPct val="150000"/>
              </a:lnSpc>
            </a:pPr>
            <a:endParaRPr lang="en-US" sz="2000" dirty="0" smtClean="0">
              <a:latin typeface="Times New Roman" pitchFamily="18" charset="0"/>
              <a:cs typeface="Times New Roman" pitchFamily="18" charset="0"/>
            </a:endParaRPr>
          </a:p>
          <a:p>
            <a:pPr algn="l" rtl="0">
              <a:lnSpc>
                <a:spcPct val="150000"/>
              </a:lnSpc>
            </a:pPr>
            <a:endParaRPr lang="en-US" sz="2000" dirty="0" smtClean="0">
              <a:latin typeface="Times New Roman" pitchFamily="18" charset="0"/>
              <a:cs typeface="Times New Roman" pitchFamily="18" charset="0"/>
            </a:endParaRPr>
          </a:p>
          <a:p>
            <a:pPr algn="l" rtl="0">
              <a:lnSpc>
                <a:spcPct val="150000"/>
              </a:lnSpc>
            </a:pPr>
            <a:r>
              <a:rPr lang="en-US" sz="2000" dirty="0" smtClean="0">
                <a:latin typeface="Times New Roman" pitchFamily="18" charset="0"/>
                <a:cs typeface="Times New Roman" pitchFamily="18" charset="0"/>
              </a:rPr>
              <a:t>                     </a:t>
            </a:r>
            <a:r>
              <a:rPr lang="en-US" sz="2000" dirty="0" smtClean="0">
                <a:solidFill>
                  <a:schemeClr val="accent4">
                    <a:lumMod val="50000"/>
                  </a:schemeClr>
                </a:solidFill>
                <a:latin typeface="Times New Roman" pitchFamily="18" charset="0"/>
                <a:cs typeface="Times New Roman" pitchFamily="18" charset="0"/>
              </a:rPr>
              <a:t>N= Total number of particles</a:t>
            </a:r>
            <a:endParaRPr lang="ar-SA" sz="2000" dirty="0">
              <a:latin typeface="Times New Roman" pitchFamily="18" charset="0"/>
              <a:cs typeface="Times New Roman" pitchFamily="18" charset="0"/>
            </a:endParaRPr>
          </a:p>
        </p:txBody>
      </p:sp>
      <p:pic>
        <p:nvPicPr>
          <p:cNvPr id="88072" name="Picture 8"/>
          <p:cNvPicPr>
            <a:picLocks noChangeAspect="1" noChangeArrowheads="1"/>
          </p:cNvPicPr>
          <p:nvPr/>
        </p:nvPicPr>
        <p:blipFill>
          <a:blip r:embed="rId2" cstate="print"/>
          <a:srcRect/>
          <a:stretch>
            <a:fillRect/>
          </a:stretch>
        </p:blipFill>
        <p:spPr bwMode="auto">
          <a:xfrm>
            <a:off x="1403648" y="4149080"/>
            <a:ext cx="6444320"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08720"/>
            <a:ext cx="7884368" cy="1754326"/>
          </a:xfrm>
          <a:prstGeom prst="rect">
            <a:avLst/>
          </a:prstGeom>
          <a:noFill/>
        </p:spPr>
        <p:txBody>
          <a:bodyPr wrap="square" rtlCol="1">
            <a:spAutoFit/>
          </a:bodyPr>
          <a:lstStyle/>
          <a:p>
            <a:pPr algn="l" rtl="0">
              <a:lnSpc>
                <a:spcPct val="150000"/>
              </a:lnSpc>
            </a:pPr>
            <a:r>
              <a:rPr lang="en-US" b="1" dirty="0" smtClean="0">
                <a:solidFill>
                  <a:srgbClr val="C00000"/>
                </a:solidFill>
              </a:rPr>
              <a:t>C- Median:</a:t>
            </a:r>
            <a:endParaRPr lang="en-US" dirty="0" smtClean="0">
              <a:solidFill>
                <a:srgbClr val="C00000"/>
              </a:solidFill>
            </a:endParaRPr>
          </a:p>
          <a:p>
            <a:pPr algn="l" rtl="0">
              <a:lnSpc>
                <a:spcPct val="150000"/>
              </a:lnSpc>
            </a:pPr>
            <a:r>
              <a:rPr lang="en-US" dirty="0" smtClean="0">
                <a:solidFill>
                  <a:srgbClr val="0070C0"/>
                </a:solidFill>
              </a:rPr>
              <a:t>It is the diameter (particle size) that divides the distribution curve into 2 equal parts. </a:t>
            </a:r>
          </a:p>
          <a:p>
            <a:pPr algn="l" rtl="0">
              <a:lnSpc>
                <a:spcPct val="150000"/>
              </a:lnSpc>
            </a:pPr>
            <a:endParaRPr lang="ar-SA" dirty="0"/>
          </a:p>
        </p:txBody>
      </p:sp>
      <p:pic>
        <p:nvPicPr>
          <p:cNvPr id="90114" name="Picture 2"/>
          <p:cNvPicPr>
            <a:picLocks noChangeAspect="1" noChangeArrowheads="1"/>
          </p:cNvPicPr>
          <p:nvPr/>
        </p:nvPicPr>
        <p:blipFill>
          <a:blip r:embed="rId2" cstate="print"/>
          <a:srcRect/>
          <a:stretch>
            <a:fillRect/>
          </a:stretch>
        </p:blipFill>
        <p:spPr bwMode="auto">
          <a:xfrm>
            <a:off x="2051721" y="1772816"/>
            <a:ext cx="3672408" cy="3450131"/>
          </a:xfrm>
          <a:prstGeom prst="rect">
            <a:avLst/>
          </a:prstGeom>
          <a:noFill/>
          <a:ln w="9525">
            <a:noFill/>
            <a:miter lim="800000"/>
            <a:headEnd/>
            <a:tailEnd/>
          </a:ln>
        </p:spPr>
      </p:pic>
      <p:sp>
        <p:nvSpPr>
          <p:cNvPr id="4" name="TextBox 3"/>
          <p:cNvSpPr txBox="1"/>
          <p:nvPr/>
        </p:nvSpPr>
        <p:spPr>
          <a:xfrm>
            <a:off x="755576" y="5154970"/>
            <a:ext cx="6192688" cy="1338828"/>
          </a:xfrm>
          <a:prstGeom prst="rect">
            <a:avLst/>
          </a:prstGeom>
          <a:noFill/>
        </p:spPr>
        <p:txBody>
          <a:bodyPr wrap="square" rtlCol="1">
            <a:spAutoFit/>
          </a:bodyPr>
          <a:lstStyle/>
          <a:p>
            <a:pPr algn="l" rtl="0">
              <a:lnSpc>
                <a:spcPct val="150000"/>
              </a:lnSpc>
            </a:pPr>
            <a:r>
              <a:rPr lang="en-US" b="1" dirty="0" smtClean="0">
                <a:solidFill>
                  <a:srgbClr val="C00000"/>
                </a:solidFill>
              </a:rPr>
              <a:t>d- Mode </a:t>
            </a:r>
            <a:endParaRPr lang="en-US" dirty="0" smtClean="0">
              <a:solidFill>
                <a:srgbClr val="C00000"/>
              </a:solidFill>
            </a:endParaRPr>
          </a:p>
          <a:p>
            <a:pPr algn="l" rtl="0">
              <a:lnSpc>
                <a:spcPct val="150000"/>
              </a:lnSpc>
            </a:pPr>
            <a:r>
              <a:rPr lang="en-US" dirty="0" smtClean="0">
                <a:solidFill>
                  <a:srgbClr val="0070C0"/>
                </a:solidFill>
              </a:rPr>
              <a:t>It is the most frequent size. </a:t>
            </a:r>
          </a:p>
          <a:p>
            <a:pPr algn="l" rtl="0">
              <a:lnSpc>
                <a:spcPct val="150000"/>
              </a:lnSpc>
            </a:pPr>
            <a:r>
              <a:rPr lang="en-US" dirty="0" smtClean="0"/>
              <a:t>In normal distribution: Mean = Mode = Median.</a:t>
            </a:r>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412776"/>
            <a:ext cx="5256584" cy="960328"/>
          </a:xfrm>
          <a:prstGeom prst="rect">
            <a:avLst/>
          </a:prstGeom>
          <a:noFill/>
        </p:spPr>
        <p:txBody>
          <a:bodyPr wrap="square" rtlCol="1">
            <a:spAutoFit/>
          </a:bodyPr>
          <a:lstStyle/>
          <a:p>
            <a:pPr algn="l" rtl="0">
              <a:lnSpc>
                <a:spcPct val="150000"/>
              </a:lnSpc>
            </a:pPr>
            <a:r>
              <a:rPr lang="en-US" sz="2000" b="1" dirty="0" smtClean="0">
                <a:solidFill>
                  <a:srgbClr val="C00000"/>
                </a:solidFill>
                <a:latin typeface="Times New Roman" pitchFamily="18" charset="0"/>
                <a:cs typeface="Times New Roman" pitchFamily="18" charset="0"/>
              </a:rPr>
              <a:t>Methods of measuring the particle size </a:t>
            </a:r>
            <a:endParaRPr lang="en-US" sz="2000" dirty="0" smtClean="0">
              <a:solidFill>
                <a:srgbClr val="C00000"/>
              </a:solidFill>
              <a:latin typeface="Times New Roman" pitchFamily="18" charset="0"/>
              <a:cs typeface="Times New Roman" pitchFamily="18" charset="0"/>
            </a:endParaRPr>
          </a:p>
          <a:p>
            <a:pPr algn="l" rtl="0">
              <a:lnSpc>
                <a:spcPct val="150000"/>
              </a:lnSpc>
            </a:pPr>
            <a:r>
              <a:rPr lang="en-US" sz="2000" dirty="0" smtClean="0">
                <a:solidFill>
                  <a:srgbClr val="C00000"/>
                </a:solidFill>
                <a:latin typeface="Times New Roman" pitchFamily="18" charset="0"/>
                <a:cs typeface="Times New Roman" pitchFamily="18" charset="0"/>
              </a:rPr>
              <a:t> </a:t>
            </a:r>
            <a:endParaRPr lang="ar-SA" sz="2000" dirty="0">
              <a:solidFill>
                <a:srgbClr val="C00000"/>
              </a:solidFill>
              <a:latin typeface="Times New Roman" pitchFamily="18" charset="0"/>
              <a:cs typeface="Times New Roman" pitchFamily="18" charset="0"/>
            </a:endParaRPr>
          </a:p>
        </p:txBody>
      </p:sp>
      <p:sp>
        <p:nvSpPr>
          <p:cNvPr id="3" name="TextBox 2"/>
          <p:cNvSpPr txBox="1"/>
          <p:nvPr/>
        </p:nvSpPr>
        <p:spPr>
          <a:xfrm>
            <a:off x="1907704" y="2204864"/>
            <a:ext cx="4751622" cy="2246769"/>
          </a:xfrm>
          <a:prstGeom prst="rect">
            <a:avLst/>
          </a:prstGeom>
          <a:noFill/>
        </p:spPr>
        <p:txBody>
          <a:bodyPr wrap="none" rtlCol="1">
            <a:spAutoFit/>
          </a:bodyPr>
          <a:lstStyle/>
          <a:p>
            <a:pPr marL="457200"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Microscopy </a:t>
            </a:r>
          </a:p>
          <a:p>
            <a:pPr marL="457200"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Sieve analysis</a:t>
            </a:r>
          </a:p>
          <a:p>
            <a:pPr marL="457200"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Sedimentation</a:t>
            </a:r>
          </a:p>
          <a:p>
            <a:pPr marL="457200"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Electronic determination of particle size</a:t>
            </a:r>
          </a:p>
          <a:p>
            <a:pPr marL="457200" indent="-457200">
              <a:buFont typeface="+mj-lt"/>
              <a:buAutoNum type="arabicPeriod"/>
            </a:pPr>
            <a:endParaRPr lang="ar-SA" sz="2000" dirty="0">
              <a:solidFill>
                <a:srgbClr val="0070C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772816"/>
            <a:ext cx="4976683" cy="2400657"/>
          </a:xfrm>
          <a:prstGeom prst="rect">
            <a:avLst/>
          </a:prstGeom>
          <a:noFill/>
        </p:spPr>
        <p:txBody>
          <a:bodyPr wrap="none" rtlCol="1">
            <a:spAutoFit/>
          </a:bodyPr>
          <a:lstStyle/>
          <a:p>
            <a:pPr algn="l" rtl="0">
              <a:lnSpc>
                <a:spcPct val="150000"/>
              </a:lnSpc>
            </a:pPr>
            <a:r>
              <a:rPr lang="en-US" sz="2000" b="1" dirty="0" smtClean="0">
                <a:latin typeface="Times New Roman" pitchFamily="18" charset="0"/>
                <a:cs typeface="Times New Roman" pitchFamily="18" charset="0"/>
              </a:rPr>
              <a:t>1– Microscopy: </a:t>
            </a:r>
            <a:endParaRPr lang="en-US" sz="2000" dirty="0" smtClean="0">
              <a:latin typeface="Times New Roman" pitchFamily="18" charset="0"/>
              <a:cs typeface="Times New Roman" pitchFamily="18" charset="0"/>
            </a:endParaRPr>
          </a:p>
          <a:p>
            <a:pPr marL="457200" lvl="0" indent="-457200" algn="l" rtl="0">
              <a:lnSpc>
                <a:spcPct val="150000"/>
              </a:lnSpc>
              <a:buFont typeface="Arial" pitchFamily="34" charset="0"/>
              <a:buChar char="•"/>
            </a:pPr>
            <a:r>
              <a:rPr lang="en-US" sz="2000" b="1" dirty="0" smtClean="0">
                <a:latin typeface="Times New Roman" pitchFamily="18" charset="0"/>
                <a:cs typeface="Times New Roman" pitchFamily="18" charset="0"/>
              </a:rPr>
              <a:t>Particle size range</a:t>
            </a:r>
            <a:r>
              <a:rPr lang="en-US" sz="2000" dirty="0" smtClean="0">
                <a:latin typeface="Times New Roman" pitchFamily="18" charset="0"/>
                <a:cs typeface="Times New Roman" pitchFamily="18" charset="0"/>
              </a:rPr>
              <a:t>:  </a:t>
            </a:r>
          </a:p>
          <a:p>
            <a:pPr marL="914400" lvl="1" indent="-457200" algn="l" rtl="0">
              <a:lnSpc>
                <a:spcPct val="150000"/>
              </a:lnSpc>
              <a:buFont typeface="Wingdings" pitchFamily="2" charset="2"/>
              <a:buChar char="ü"/>
            </a:pPr>
            <a:r>
              <a:rPr lang="en-US" sz="2000" dirty="0" smtClean="0">
                <a:latin typeface="Times New Roman" pitchFamily="18" charset="0"/>
                <a:cs typeface="Times New Roman" pitchFamily="18" charset="0"/>
              </a:rPr>
              <a:t>Optical microscope 0.5 - 100 </a:t>
            </a:r>
            <a:r>
              <a:rPr lang="en-US" sz="2000" b="1" dirty="0" smtClean="0">
                <a:solidFill>
                  <a:srgbClr val="FF0000"/>
                </a:solidFill>
                <a:latin typeface="Symbol" pitchFamily="18" charset="2"/>
                <a:cs typeface="Times New Roman" pitchFamily="18" charset="0"/>
              </a:rPr>
              <a:t>m</a:t>
            </a:r>
            <a:r>
              <a:rPr lang="en-US" sz="2000" dirty="0" smtClean="0">
                <a:latin typeface="Times New Roman" pitchFamily="18" charset="0"/>
                <a:cs typeface="Times New Roman" pitchFamily="18" charset="0"/>
              </a:rPr>
              <a:t>m </a:t>
            </a:r>
          </a:p>
          <a:p>
            <a:pPr marL="914400" lvl="1" indent="-457200" algn="l" rtl="0">
              <a:lnSpc>
                <a:spcPct val="150000"/>
              </a:lnSpc>
              <a:buFont typeface="Wingdings" pitchFamily="2" charset="2"/>
              <a:buChar char="ü"/>
            </a:pPr>
            <a:r>
              <a:rPr lang="en-US" sz="2000" dirty="0" smtClean="0">
                <a:latin typeface="Times New Roman" pitchFamily="18" charset="0"/>
                <a:cs typeface="Times New Roman" pitchFamily="18" charset="0"/>
              </a:rPr>
              <a:t>Electronic microscope 0.01 - 1.0 </a:t>
            </a:r>
            <a:r>
              <a:rPr lang="en-US" sz="2000" b="1" dirty="0" smtClean="0">
                <a:solidFill>
                  <a:srgbClr val="FF0000"/>
                </a:solidFill>
                <a:latin typeface="Symbol" pitchFamily="18" charset="2"/>
                <a:cs typeface="Times New Roman" pitchFamily="18" charset="0"/>
              </a:rPr>
              <a:t>m</a:t>
            </a:r>
            <a:r>
              <a:rPr lang="en-US" sz="2000" dirty="0" smtClean="0">
                <a:latin typeface="Times New Roman" pitchFamily="18" charset="0"/>
                <a:cs typeface="Times New Roman" pitchFamily="18" charset="0"/>
              </a:rPr>
              <a:t>m </a:t>
            </a:r>
          </a:p>
          <a:p>
            <a:pPr algn="l">
              <a:lnSpc>
                <a:spcPct val="150000"/>
              </a:lnSpc>
            </a:pP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1484784"/>
            <a:ext cx="7704856" cy="4708981"/>
          </a:xfrm>
          <a:prstGeom prst="rect">
            <a:avLst/>
          </a:prstGeom>
          <a:noFill/>
        </p:spPr>
        <p:txBody>
          <a:bodyPr wrap="square" rtlCol="1">
            <a:spAutoFit/>
          </a:bodyPr>
          <a:lstStyle/>
          <a:p>
            <a:pPr lvl="0" algn="l" rtl="0">
              <a:lnSpc>
                <a:spcPct val="150000"/>
              </a:lnSpc>
            </a:pPr>
            <a:r>
              <a:rPr lang="en-US" sz="2000" b="1" dirty="0" smtClean="0">
                <a:solidFill>
                  <a:srgbClr val="C00000"/>
                </a:solidFill>
              </a:rPr>
              <a:t>Procedures:</a:t>
            </a:r>
          </a:p>
          <a:p>
            <a:pPr marL="914400" lvl="1" indent="-457200" algn="l" rtl="0">
              <a:lnSpc>
                <a:spcPct val="150000"/>
              </a:lnSpc>
              <a:buFont typeface="Courier New" pitchFamily="49" charset="0"/>
              <a:buChar char="o"/>
            </a:pPr>
            <a:r>
              <a:rPr lang="en-US" sz="2000" dirty="0" smtClean="0">
                <a:solidFill>
                  <a:srgbClr val="0070C0"/>
                </a:solidFill>
              </a:rPr>
              <a:t>Preparing a slurry of several mg of powder in a liquid dispersion me­dium in which the sample is insoluble. </a:t>
            </a:r>
          </a:p>
          <a:p>
            <a:pPr marL="914400" lvl="1" indent="-457200" algn="l" rtl="0">
              <a:lnSpc>
                <a:spcPct val="150000"/>
              </a:lnSpc>
              <a:buFont typeface="Courier New" pitchFamily="49" charset="0"/>
              <a:buChar char="o"/>
            </a:pPr>
            <a:r>
              <a:rPr lang="en-US" sz="2000" dirty="0" smtClean="0">
                <a:solidFill>
                  <a:srgbClr val="0070C0"/>
                </a:solidFill>
              </a:rPr>
              <a:t>One or two drops of the well - mixed slurry is placed on a clean mi­croscope slide, and a cover slip is applied. </a:t>
            </a:r>
          </a:p>
          <a:p>
            <a:pPr marL="914400" lvl="1" indent="-457200" algn="l" rtl="0">
              <a:lnSpc>
                <a:spcPct val="150000"/>
              </a:lnSpc>
              <a:buFont typeface="Courier New" pitchFamily="49" charset="0"/>
              <a:buChar char="o"/>
            </a:pPr>
            <a:r>
              <a:rPr lang="en-US" sz="2000" dirty="0" smtClean="0">
                <a:solidFill>
                  <a:srgbClr val="0070C0"/>
                </a:solidFill>
              </a:rPr>
              <a:t>Several random fields are selected for counting. The particle sizing may be accomplished by using: </a:t>
            </a:r>
          </a:p>
          <a:p>
            <a:pPr marL="1828800" lvl="3" indent="-457200" algn="l" rtl="0">
              <a:lnSpc>
                <a:spcPct val="150000"/>
              </a:lnSpc>
              <a:buFont typeface="+mj-lt"/>
              <a:buAutoNum type="arabicPeriod"/>
            </a:pPr>
            <a:r>
              <a:rPr lang="en-US" sz="2000" dirty="0" smtClean="0"/>
              <a:t>Calibrated </a:t>
            </a:r>
            <a:r>
              <a:rPr lang="en-US" sz="2000" dirty="0" err="1" smtClean="0"/>
              <a:t>graticule</a:t>
            </a:r>
            <a:endParaRPr lang="en-US" sz="2000" dirty="0" smtClean="0"/>
          </a:p>
          <a:p>
            <a:pPr marL="1828800" lvl="3" indent="-457200" algn="l" rtl="0">
              <a:lnSpc>
                <a:spcPct val="150000"/>
              </a:lnSpc>
              <a:buFont typeface="+mj-lt"/>
              <a:buAutoNum type="arabicPeriod"/>
            </a:pPr>
            <a:r>
              <a:rPr lang="en-US" sz="2000" dirty="0" smtClean="0"/>
              <a:t>Calibrated micrometer </a:t>
            </a:r>
          </a:p>
          <a:p>
            <a:pPr algn="l">
              <a:lnSpc>
                <a:spcPct val="150000"/>
              </a:lnSpc>
            </a:pPr>
            <a:endParaRPr lang="ar-SA"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268760"/>
            <a:ext cx="7704856" cy="1938992"/>
          </a:xfrm>
          <a:prstGeom prst="rect">
            <a:avLst/>
          </a:prstGeom>
          <a:noFill/>
        </p:spPr>
        <p:txBody>
          <a:bodyPr wrap="square" rtlCol="1">
            <a:spAutoFit/>
          </a:bodyPr>
          <a:lstStyle/>
          <a:p>
            <a:pPr algn="l" rtl="0">
              <a:lnSpc>
                <a:spcPct val="150000"/>
              </a:lnSpc>
            </a:pPr>
            <a:r>
              <a:rPr lang="en-US" sz="2000" b="1" dirty="0" smtClean="0"/>
              <a:t>(1) A calibrated </a:t>
            </a:r>
            <a:r>
              <a:rPr lang="en-US" sz="2000" b="1" dirty="0" err="1" smtClean="0"/>
              <a:t>graticule</a:t>
            </a:r>
            <a:r>
              <a:rPr lang="en-US" sz="2000" b="1" dirty="0" smtClean="0"/>
              <a:t>: </a:t>
            </a:r>
            <a:endParaRPr lang="en-US" sz="2000" dirty="0" smtClean="0"/>
          </a:p>
          <a:p>
            <a:pPr lvl="1" algn="l" rtl="0">
              <a:lnSpc>
                <a:spcPct val="150000"/>
              </a:lnSpc>
              <a:buFont typeface="Wingdings" pitchFamily="2" charset="2"/>
              <a:buChar char="Ø"/>
            </a:pPr>
            <a:r>
              <a:rPr lang="en-US" sz="2000" dirty="0" smtClean="0"/>
              <a:t>    </a:t>
            </a:r>
            <a:r>
              <a:rPr lang="en-US" sz="2000" dirty="0" smtClean="0">
                <a:solidFill>
                  <a:srgbClr val="0070C0"/>
                </a:solidFill>
              </a:rPr>
              <a:t>Which is placed on the eye piece: and it consists of a series     </a:t>
            </a:r>
          </a:p>
          <a:p>
            <a:pPr lvl="1" algn="l" rtl="0">
              <a:lnSpc>
                <a:spcPct val="150000"/>
              </a:lnSpc>
            </a:pPr>
            <a:r>
              <a:rPr lang="en-US" sz="2000" dirty="0" smtClean="0">
                <a:solidFill>
                  <a:srgbClr val="0070C0"/>
                </a:solidFill>
              </a:rPr>
              <a:t>         of graded black and open circles. </a:t>
            </a:r>
          </a:p>
          <a:p>
            <a:pPr algn="l">
              <a:lnSpc>
                <a:spcPct val="150000"/>
              </a:lnSpc>
            </a:pPr>
            <a:endParaRPr lang="ar-SA" sz="2000" dirty="0"/>
          </a:p>
        </p:txBody>
      </p:sp>
      <p:pic>
        <p:nvPicPr>
          <p:cNvPr id="94210" name="Picture 2"/>
          <p:cNvPicPr>
            <a:picLocks noChangeAspect="1" noChangeArrowheads="1"/>
          </p:cNvPicPr>
          <p:nvPr/>
        </p:nvPicPr>
        <p:blipFill>
          <a:blip r:embed="rId2" cstate="print"/>
          <a:srcRect/>
          <a:stretch>
            <a:fillRect/>
          </a:stretch>
        </p:blipFill>
        <p:spPr bwMode="auto">
          <a:xfrm>
            <a:off x="1763688" y="2780928"/>
            <a:ext cx="4464496" cy="2103172"/>
          </a:xfrm>
          <a:prstGeom prst="rect">
            <a:avLst/>
          </a:prstGeom>
          <a:noFill/>
          <a:ln w="9525">
            <a:noFill/>
            <a:miter lim="800000"/>
            <a:headEnd/>
            <a:tailEnd/>
          </a:ln>
        </p:spPr>
      </p:pic>
      <p:sp>
        <p:nvSpPr>
          <p:cNvPr id="4" name="TextBox 3"/>
          <p:cNvSpPr txBox="1"/>
          <p:nvPr/>
        </p:nvSpPr>
        <p:spPr>
          <a:xfrm>
            <a:off x="1043608" y="4941168"/>
            <a:ext cx="7560840" cy="2400657"/>
          </a:xfrm>
          <a:prstGeom prst="rect">
            <a:avLst/>
          </a:prstGeom>
          <a:noFill/>
        </p:spPr>
        <p:txBody>
          <a:bodyPr wrap="square" rtlCol="1">
            <a:spAutoFit/>
          </a:bodyPr>
          <a:lstStyle/>
          <a:p>
            <a:pPr marL="457200" indent="-457200" algn="l" rtl="0">
              <a:lnSpc>
                <a:spcPct val="150000"/>
              </a:lnSpc>
              <a:buFont typeface="Wingdings" pitchFamily="2" charset="2"/>
              <a:buChar char="Ø"/>
            </a:pPr>
            <a:r>
              <a:rPr lang="en-US" sz="2000" dirty="0" smtClean="0">
                <a:solidFill>
                  <a:srgbClr val="0070C0"/>
                </a:solidFill>
              </a:rPr>
              <a:t>The field is scanned from one side to the other using a mechanical microscope stage and particles are sized according to the nearest equivalent circle area. </a:t>
            </a:r>
          </a:p>
          <a:p>
            <a:pPr algn="l" rtl="0">
              <a:lnSpc>
                <a:spcPct val="150000"/>
              </a:lnSpc>
            </a:pPr>
            <a:r>
              <a:rPr lang="en-US" sz="2000" b="1" dirty="0" smtClean="0">
                <a:solidFill>
                  <a:srgbClr val="0070C0"/>
                </a:solidFill>
              </a:rPr>
              <a:t> </a:t>
            </a:r>
            <a:endParaRPr lang="en-US" sz="2000" dirty="0" smtClean="0">
              <a:solidFill>
                <a:srgbClr val="0070C0"/>
              </a:solidFill>
            </a:endParaRPr>
          </a:p>
          <a:p>
            <a:pPr algn="l">
              <a:lnSpc>
                <a:spcPct val="150000"/>
              </a:lnSpc>
            </a:pPr>
            <a:endParaRPr lang="ar-SA" sz="2000" dirty="0">
              <a:solidFill>
                <a:srgbClr val="0070C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916832"/>
            <a:ext cx="7488832" cy="3785652"/>
          </a:xfrm>
          <a:prstGeom prst="rect">
            <a:avLst/>
          </a:prstGeom>
          <a:noFill/>
        </p:spPr>
        <p:txBody>
          <a:bodyPr wrap="square" rtlCol="1">
            <a:spAutoFit/>
          </a:bodyPr>
          <a:lstStyle/>
          <a:p>
            <a:pPr algn="l" rtl="0">
              <a:lnSpc>
                <a:spcPct val="150000"/>
              </a:lnSpc>
            </a:pPr>
            <a:r>
              <a:rPr lang="en-US" sz="2000" b="1" dirty="0" smtClean="0">
                <a:solidFill>
                  <a:schemeClr val="accent3">
                    <a:lumMod val="50000"/>
                  </a:schemeClr>
                </a:solidFill>
                <a:latin typeface="Times New Roman" pitchFamily="18" charset="0"/>
                <a:cs typeface="Times New Roman" pitchFamily="18" charset="0"/>
              </a:rPr>
              <a:t>(2) A calibrated micrometer: The sample is placed over a calibrated micrometer and examined under the optical microscope.</a:t>
            </a:r>
            <a:endParaRPr lang="en-US" sz="2000" dirty="0" smtClean="0">
              <a:solidFill>
                <a:schemeClr val="accent3">
                  <a:lumMod val="50000"/>
                </a:schemeClr>
              </a:solidFill>
              <a:latin typeface="Times New Roman" pitchFamily="18" charset="0"/>
              <a:cs typeface="Times New Roman" pitchFamily="18" charset="0"/>
            </a:endParaRPr>
          </a:p>
          <a:p>
            <a:pPr algn="l" rtl="0">
              <a:lnSpc>
                <a:spcPct val="150000"/>
              </a:lnSpc>
            </a:pPr>
            <a:r>
              <a:rPr lang="en-US" sz="2000" b="1" dirty="0" smtClean="0">
                <a:latin typeface="Times New Roman" pitchFamily="18" charset="0"/>
                <a:cs typeface="Times New Roman" pitchFamily="18" charset="0"/>
              </a:rPr>
              <a:t>Advantages:</a:t>
            </a:r>
            <a:r>
              <a:rPr lang="en-US" sz="2000" dirty="0" smtClean="0">
                <a:latin typeface="Times New Roman" pitchFamily="18" charset="0"/>
                <a:cs typeface="Times New Roman" pitchFamily="18" charset="0"/>
              </a:rPr>
              <a:t> </a:t>
            </a:r>
          </a:p>
          <a:p>
            <a:pPr marL="1371600" lvl="2"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Low cost </a:t>
            </a:r>
          </a:p>
          <a:p>
            <a:pPr marL="1371600" lvl="2"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It is simple and direct method.</a:t>
            </a:r>
          </a:p>
          <a:p>
            <a:pPr marL="1371600" lvl="2"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Preparing the sample is simple. </a:t>
            </a:r>
          </a:p>
          <a:p>
            <a:pPr marL="1371600" lvl="2"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Give information about the shape of particles. </a:t>
            </a:r>
          </a:p>
          <a:p>
            <a:pPr algn="l">
              <a:lnSpc>
                <a:spcPct val="150000"/>
              </a:lnSpc>
            </a:pPr>
            <a:endParaRPr lang="ar-SA"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6786578" y="2786058"/>
            <a:ext cx="1857388" cy="176871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142976" y="500042"/>
            <a:ext cx="3925233" cy="14573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628801"/>
            <a:ext cx="7488832" cy="3785652"/>
          </a:xfrm>
          <a:prstGeom prst="rect">
            <a:avLst/>
          </a:prstGeom>
          <a:noFill/>
        </p:spPr>
        <p:txBody>
          <a:bodyPr wrap="square" rtlCol="1">
            <a:spAutoFit/>
          </a:bodyPr>
          <a:lstStyle/>
          <a:p>
            <a:pPr algn="l" rtl="0">
              <a:lnSpc>
                <a:spcPct val="150000"/>
              </a:lnSpc>
            </a:pPr>
            <a:r>
              <a:rPr lang="en-US" sz="2000" b="1" dirty="0" smtClean="0">
                <a:solidFill>
                  <a:schemeClr val="accent3">
                    <a:lumMod val="50000"/>
                  </a:schemeClr>
                </a:solidFill>
                <a:latin typeface="Times New Roman" pitchFamily="18" charset="0"/>
                <a:cs typeface="Times New Roman" pitchFamily="18" charset="0"/>
              </a:rPr>
              <a:t>Disadvantages:</a:t>
            </a:r>
            <a:r>
              <a:rPr lang="en-US" sz="2000" dirty="0" smtClean="0">
                <a:solidFill>
                  <a:schemeClr val="accent3">
                    <a:lumMod val="50000"/>
                  </a:schemeClr>
                </a:solidFill>
                <a:latin typeface="Times New Roman" pitchFamily="18" charset="0"/>
                <a:cs typeface="Times New Roman" pitchFamily="18" charset="0"/>
              </a:rPr>
              <a:t> </a:t>
            </a:r>
          </a:p>
          <a:p>
            <a:pPr marL="1371600" lvl="2" indent="-457200" algn="l" rtl="0">
              <a:lnSpc>
                <a:spcPct val="150000"/>
              </a:lnSpc>
              <a:buFont typeface="+mj-lt"/>
              <a:buAutoNum type="arabicPeriod"/>
            </a:pPr>
            <a:r>
              <a:rPr lang="en-US" sz="2000" dirty="0" smtClean="0">
                <a:latin typeface="Times New Roman" pitchFamily="18" charset="0"/>
                <a:cs typeface="Times New Roman" pitchFamily="18" charset="0"/>
              </a:rPr>
              <a:t> </a:t>
            </a:r>
            <a:r>
              <a:rPr lang="en-US" sz="2000" dirty="0" smtClean="0">
                <a:solidFill>
                  <a:srgbClr val="0070C0"/>
                </a:solidFill>
                <a:latin typeface="Times New Roman" pitchFamily="18" charset="0"/>
                <a:cs typeface="Times New Roman" pitchFamily="18" charset="0"/>
              </a:rPr>
              <a:t>Tedious </a:t>
            </a:r>
          </a:p>
          <a:p>
            <a:pPr marL="1371600" lvl="2"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Time consuming </a:t>
            </a:r>
          </a:p>
          <a:p>
            <a:pPr marL="1371600" lvl="2"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Aggregation of 2 or more particles together can be counted and measured as one particle so give wrong results. </a:t>
            </a:r>
          </a:p>
          <a:p>
            <a:pPr marL="1371600" lvl="2"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Also air bubbles may be entrapped and can be considered as particles. </a:t>
            </a: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764704"/>
            <a:ext cx="4392488" cy="461665"/>
          </a:xfrm>
          <a:prstGeom prst="rect">
            <a:avLst/>
          </a:prstGeom>
          <a:noFill/>
        </p:spPr>
        <p:txBody>
          <a:bodyPr wrap="square" rtlCol="1">
            <a:spAutoFit/>
          </a:bodyPr>
          <a:lstStyle/>
          <a:p>
            <a:pPr algn="l" rtl="0"/>
            <a:r>
              <a:rPr lang="en-US" sz="2400" b="1" dirty="0" smtClean="0">
                <a:solidFill>
                  <a:srgbClr val="C00000"/>
                </a:solidFill>
              </a:rPr>
              <a:t>Outline of the lecture:</a:t>
            </a:r>
            <a:endParaRPr lang="ar-SA" sz="2400" b="1" dirty="0">
              <a:solidFill>
                <a:srgbClr val="C00000"/>
              </a:solidFill>
            </a:endParaRPr>
          </a:p>
        </p:txBody>
      </p:sp>
      <p:sp>
        <p:nvSpPr>
          <p:cNvPr id="8" name="TextBox 7"/>
          <p:cNvSpPr txBox="1"/>
          <p:nvPr/>
        </p:nvSpPr>
        <p:spPr>
          <a:xfrm>
            <a:off x="1187624" y="1484784"/>
            <a:ext cx="7488832" cy="5170646"/>
          </a:xfrm>
          <a:prstGeom prst="rect">
            <a:avLst/>
          </a:prstGeom>
          <a:noFill/>
        </p:spPr>
        <p:txBody>
          <a:bodyPr wrap="square" rtlCol="1">
            <a:spAutoFit/>
          </a:bodyPr>
          <a:lstStyle/>
          <a:p>
            <a:pPr marL="342900" indent="-342900" algn="l" rtl="0">
              <a:lnSpc>
                <a:spcPct val="150000"/>
              </a:lnSpc>
              <a:buFont typeface="Wingdings" pitchFamily="2" charset="2"/>
              <a:buChar char="q"/>
            </a:pPr>
            <a:r>
              <a:rPr lang="en-US" sz="2000" b="1" dirty="0" smtClean="0">
                <a:solidFill>
                  <a:srgbClr val="0070C0"/>
                </a:solidFill>
              </a:rPr>
              <a:t>Particle size analysis</a:t>
            </a:r>
            <a:r>
              <a:rPr lang="en-US" sz="2000" dirty="0" smtClean="0">
                <a:solidFill>
                  <a:srgbClr val="0070C0"/>
                </a:solidFill>
              </a:rPr>
              <a:t> </a:t>
            </a:r>
          </a:p>
          <a:p>
            <a:pPr marL="342900" indent="-342900" algn="l" rtl="0">
              <a:lnSpc>
                <a:spcPct val="150000"/>
              </a:lnSpc>
              <a:buFont typeface="Wingdings" pitchFamily="2" charset="2"/>
              <a:buChar char="q"/>
            </a:pPr>
            <a:r>
              <a:rPr lang="en-US" sz="2000" dirty="0" smtClean="0">
                <a:solidFill>
                  <a:srgbClr val="0070C0"/>
                </a:solidFill>
              </a:rPr>
              <a:t>Kinds of  particle diameters</a:t>
            </a:r>
          </a:p>
          <a:p>
            <a:pPr marL="342900" indent="-342900" algn="l" rtl="0">
              <a:lnSpc>
                <a:spcPct val="150000"/>
              </a:lnSpc>
              <a:buFont typeface="Wingdings" pitchFamily="2" charset="2"/>
              <a:buChar char="q"/>
            </a:pPr>
            <a:r>
              <a:rPr lang="en-US" sz="2000" dirty="0" smtClean="0">
                <a:solidFill>
                  <a:srgbClr val="0070C0"/>
                </a:solidFill>
              </a:rPr>
              <a:t>Importance of particle size in pharmacy</a:t>
            </a:r>
          </a:p>
          <a:p>
            <a:pPr marL="342900" indent="-342900" algn="l" rtl="0">
              <a:lnSpc>
                <a:spcPct val="150000"/>
              </a:lnSpc>
              <a:buFont typeface="Wingdings" pitchFamily="2" charset="2"/>
              <a:buChar char="q"/>
            </a:pPr>
            <a:r>
              <a:rPr lang="en-US" sz="2000" dirty="0" smtClean="0">
                <a:solidFill>
                  <a:srgbClr val="0070C0"/>
                </a:solidFill>
              </a:rPr>
              <a:t>Steps of particle size analysis </a:t>
            </a:r>
          </a:p>
          <a:p>
            <a:pPr marL="342900" indent="-342900" algn="l" rtl="0">
              <a:lnSpc>
                <a:spcPct val="150000"/>
              </a:lnSpc>
              <a:buFont typeface="Wingdings" pitchFamily="2" charset="2"/>
              <a:buChar char="q"/>
            </a:pPr>
            <a:r>
              <a:rPr lang="en-US" sz="2000" dirty="0" smtClean="0">
                <a:solidFill>
                  <a:srgbClr val="0070C0"/>
                </a:solidFill>
              </a:rPr>
              <a:t>Tabular and graphical representation of analysis data</a:t>
            </a:r>
          </a:p>
          <a:p>
            <a:pPr marL="342900" indent="-342900" algn="l" rtl="0">
              <a:lnSpc>
                <a:spcPct val="150000"/>
              </a:lnSpc>
              <a:buFont typeface="Wingdings" pitchFamily="2" charset="2"/>
              <a:buChar char="q"/>
            </a:pPr>
            <a:r>
              <a:rPr lang="en-US" sz="2000" dirty="0" smtClean="0">
                <a:solidFill>
                  <a:srgbClr val="0070C0"/>
                </a:solidFill>
              </a:rPr>
              <a:t>Methods of measuring the particle size</a:t>
            </a:r>
          </a:p>
          <a:p>
            <a:pPr marL="1371600" lvl="2" indent="-457200" algn="l" rtl="0">
              <a:lnSpc>
                <a:spcPct val="150000"/>
              </a:lnSpc>
              <a:buFont typeface="+mj-lt"/>
              <a:buAutoNum type="alphaUcPeriod"/>
            </a:pPr>
            <a:r>
              <a:rPr lang="en-US" sz="2000" dirty="0" smtClean="0">
                <a:solidFill>
                  <a:schemeClr val="accent4">
                    <a:lumMod val="50000"/>
                  </a:schemeClr>
                </a:solidFill>
              </a:rPr>
              <a:t>Microscopy</a:t>
            </a:r>
          </a:p>
          <a:p>
            <a:pPr marL="1371600" lvl="2" indent="-457200" algn="l" rtl="0">
              <a:lnSpc>
                <a:spcPct val="150000"/>
              </a:lnSpc>
              <a:buFont typeface="+mj-lt"/>
              <a:buAutoNum type="alphaUcPeriod"/>
            </a:pPr>
            <a:r>
              <a:rPr lang="en-US" sz="2000" dirty="0" smtClean="0">
                <a:solidFill>
                  <a:schemeClr val="accent4">
                    <a:lumMod val="50000"/>
                  </a:schemeClr>
                </a:solidFill>
              </a:rPr>
              <a:t>Sieve analysis </a:t>
            </a:r>
          </a:p>
          <a:p>
            <a:pPr marL="1371600" lvl="2" indent="-457200" algn="l" rtl="0">
              <a:lnSpc>
                <a:spcPct val="150000"/>
              </a:lnSpc>
              <a:buFont typeface="+mj-lt"/>
              <a:buAutoNum type="alphaUcPeriod"/>
            </a:pPr>
            <a:r>
              <a:rPr lang="en-US" sz="2000" dirty="0" smtClean="0">
                <a:solidFill>
                  <a:schemeClr val="accent4">
                    <a:lumMod val="50000"/>
                  </a:schemeClr>
                </a:solidFill>
              </a:rPr>
              <a:t>Sedimentation </a:t>
            </a:r>
          </a:p>
          <a:p>
            <a:pPr marL="1371600" lvl="2" indent="-457200" algn="l" rtl="0">
              <a:lnSpc>
                <a:spcPct val="150000"/>
              </a:lnSpc>
              <a:buFont typeface="+mj-lt"/>
              <a:buAutoNum type="alphaUcPeriod"/>
            </a:pPr>
            <a:r>
              <a:rPr lang="en-US" sz="2000" dirty="0" smtClean="0">
                <a:solidFill>
                  <a:schemeClr val="accent4">
                    <a:lumMod val="50000"/>
                  </a:schemeClr>
                </a:solidFill>
              </a:rPr>
              <a:t>Electronic determination of Particle size</a:t>
            </a:r>
          </a:p>
          <a:p>
            <a:pPr marL="342900" indent="-342900" algn="l" rtl="0">
              <a:lnSpc>
                <a:spcPct val="150000"/>
              </a:lnSpc>
              <a:buFont typeface="Wingdings" pitchFamily="2" charset="2"/>
              <a:buChar char="q"/>
            </a:pPr>
            <a:endParaRPr lang="ar-SA" sz="2000" dirty="0">
              <a:solidFill>
                <a:srgbClr val="0070C0"/>
              </a:solidFill>
            </a:endParaRPr>
          </a:p>
        </p:txBody>
      </p:sp>
      <p:pic>
        <p:nvPicPr>
          <p:cNvPr id="54274" name="Picture 2" descr="Go to fullsize image">
            <a:hlinkClick r:id="rId2"/>
          </p:cNvPr>
          <p:cNvPicPr>
            <a:picLocks noChangeAspect="1" noChangeArrowheads="1"/>
          </p:cNvPicPr>
          <p:nvPr/>
        </p:nvPicPr>
        <p:blipFill>
          <a:blip r:embed="rId3" cstate="print"/>
          <a:srcRect/>
          <a:stretch>
            <a:fillRect/>
          </a:stretch>
        </p:blipFill>
        <p:spPr bwMode="auto">
          <a:xfrm>
            <a:off x="6264021" y="1196752"/>
            <a:ext cx="2208243" cy="165618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2786050" y="1857364"/>
            <a:ext cx="3156205" cy="1785950"/>
          </a:xfrm>
          <a:prstGeom prst="rect">
            <a:avLst/>
          </a:prstGeom>
          <a:noFill/>
          <a:ln w="9525">
            <a:noFill/>
            <a:miter lim="800000"/>
            <a:headEnd/>
            <a:tailEnd/>
          </a:ln>
          <a:effectLst/>
        </p:spPr>
      </p:pic>
      <p:sp>
        <p:nvSpPr>
          <p:cNvPr id="4" name="Rectangle 3"/>
          <p:cNvSpPr/>
          <p:nvPr/>
        </p:nvSpPr>
        <p:spPr>
          <a:xfrm>
            <a:off x="1571604" y="3929066"/>
            <a:ext cx="5929354" cy="1338828"/>
          </a:xfrm>
          <a:prstGeom prst="rect">
            <a:avLst/>
          </a:prstGeom>
        </p:spPr>
        <p:txBody>
          <a:bodyPr wrap="square">
            <a:spAutoFit/>
          </a:bodyPr>
          <a:lstStyle/>
          <a:p>
            <a:pPr algn="l">
              <a:lnSpc>
                <a:spcPct val="150000"/>
              </a:lnSpc>
            </a:pPr>
            <a:r>
              <a:rPr lang="en-US" b="1" dirty="0" smtClean="0">
                <a:latin typeface="Times New Roman" pitchFamily="18" charset="0"/>
                <a:cs typeface="Times New Roman" pitchFamily="18" charset="0"/>
              </a:rPr>
              <a:t>Particle size range:</a:t>
            </a:r>
            <a:r>
              <a:rPr lang="en-US" dirty="0" smtClean="0">
                <a:latin typeface="Times New Roman" pitchFamily="18" charset="0"/>
                <a:cs typeface="Times New Roman" pitchFamily="18" charset="0"/>
              </a:rPr>
              <a:t> 0.5µm to 1000µm </a:t>
            </a:r>
          </a:p>
          <a:p>
            <a:pPr algn="l">
              <a:lnSpc>
                <a:spcPct val="150000"/>
              </a:lnSpc>
            </a:pPr>
            <a:r>
              <a:rPr lang="en-US" b="1" dirty="0" smtClean="0">
                <a:latin typeface="Times New Roman" pitchFamily="18" charset="0"/>
                <a:cs typeface="Times New Roman" pitchFamily="18" charset="0"/>
              </a:rPr>
              <a:t>Dispersion Type:</a:t>
            </a:r>
            <a:r>
              <a:rPr lang="en-US" dirty="0" smtClean="0">
                <a:latin typeface="Times New Roman" pitchFamily="18" charset="0"/>
                <a:cs typeface="Times New Roman" pitchFamily="18" charset="0"/>
              </a:rPr>
              <a:t> Wet, Dry </a:t>
            </a:r>
          </a:p>
          <a:p>
            <a:pPr algn="l">
              <a:lnSpc>
                <a:spcPct val="150000"/>
              </a:lnSpc>
            </a:pPr>
            <a:r>
              <a:rPr lang="en-US" b="1" dirty="0" smtClean="0">
                <a:latin typeface="Times New Roman" pitchFamily="18" charset="0"/>
                <a:cs typeface="Times New Roman" pitchFamily="18" charset="0"/>
              </a:rPr>
              <a:t>Technology:</a:t>
            </a:r>
            <a:r>
              <a:rPr lang="en-US" dirty="0" smtClean="0">
                <a:latin typeface="Times New Roman" pitchFamily="18" charset="0"/>
                <a:cs typeface="Times New Roman" pitchFamily="18" charset="0"/>
              </a:rPr>
              <a:t> Image Analysis</a:t>
            </a:r>
            <a:endParaRPr lang="en-US" dirty="0">
              <a:latin typeface="Times New Roman" pitchFamily="18" charset="0"/>
              <a:cs typeface="Times New Roman" pitchFamily="18" charset="0"/>
            </a:endParaRPr>
          </a:p>
        </p:txBody>
      </p:sp>
      <p:sp>
        <p:nvSpPr>
          <p:cNvPr id="5" name="TextBox 4"/>
          <p:cNvSpPr txBox="1"/>
          <p:nvPr/>
        </p:nvSpPr>
        <p:spPr>
          <a:xfrm>
            <a:off x="500034" y="1000108"/>
            <a:ext cx="3357586" cy="461665"/>
          </a:xfrm>
          <a:prstGeom prst="rect">
            <a:avLst/>
          </a:prstGeom>
          <a:noFill/>
        </p:spPr>
        <p:txBody>
          <a:bodyPr wrap="square" rtlCol="0">
            <a:spAutoFit/>
          </a:bodyPr>
          <a:lstStyle/>
          <a:p>
            <a:pPr algn="l"/>
            <a:r>
              <a:rPr lang="en-US" sz="2400" b="1" dirty="0" smtClean="0">
                <a:solidFill>
                  <a:srgbClr val="0070C0"/>
                </a:solidFill>
              </a:rPr>
              <a:t>Electron microscope </a:t>
            </a:r>
            <a:endParaRPr lang="en-US" sz="2400" b="1" dirty="0">
              <a:solidFill>
                <a:srgbClr val="0070C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794" y="1357298"/>
            <a:ext cx="4572000" cy="646331"/>
          </a:xfrm>
          <a:prstGeom prst="rect">
            <a:avLst/>
          </a:prstGeom>
        </p:spPr>
        <p:txBody>
          <a:bodyPr>
            <a:spAutoFit/>
          </a:bodyPr>
          <a:lstStyle/>
          <a:p>
            <a:pPr algn="ctr"/>
            <a:r>
              <a:rPr lang="en-US" b="1" dirty="0" smtClean="0"/>
              <a:t>SCANNING ELECTRON MICROSCOPY (SEM):</a:t>
            </a:r>
            <a:endParaRPr lang="en-US" dirty="0"/>
          </a:p>
        </p:txBody>
      </p:sp>
      <p:pic>
        <p:nvPicPr>
          <p:cNvPr id="1027" name="Picture 3"/>
          <p:cNvPicPr>
            <a:picLocks noChangeAspect="1" noChangeArrowheads="1"/>
          </p:cNvPicPr>
          <p:nvPr/>
        </p:nvPicPr>
        <p:blipFill>
          <a:blip r:embed="rId2"/>
          <a:srcRect/>
          <a:stretch>
            <a:fillRect/>
          </a:stretch>
        </p:blipFill>
        <p:spPr bwMode="auto">
          <a:xfrm>
            <a:off x="428596" y="2188262"/>
            <a:ext cx="4143404" cy="3802961"/>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4572000" y="2214554"/>
            <a:ext cx="4390823"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268760"/>
            <a:ext cx="5400600" cy="3323987"/>
          </a:xfrm>
          <a:prstGeom prst="rect">
            <a:avLst/>
          </a:prstGeom>
          <a:noFill/>
        </p:spPr>
        <p:txBody>
          <a:bodyPr wrap="square" rtlCol="1">
            <a:spAutoFit/>
          </a:bodyPr>
          <a:lstStyle/>
          <a:p>
            <a:pPr algn="l" rtl="0">
              <a:lnSpc>
                <a:spcPct val="150000"/>
              </a:lnSpc>
            </a:pPr>
            <a:r>
              <a:rPr lang="en-US" sz="2000" b="1" dirty="0" smtClean="0">
                <a:solidFill>
                  <a:srgbClr val="C00000"/>
                </a:solidFill>
                <a:latin typeface="Times New Roman" pitchFamily="18" charset="0"/>
                <a:cs typeface="Times New Roman" pitchFamily="18" charset="0"/>
              </a:rPr>
              <a:t>2- Sieve analysis</a:t>
            </a:r>
            <a:endParaRPr lang="en-US" sz="2000" dirty="0" smtClean="0">
              <a:solidFill>
                <a:srgbClr val="C00000"/>
              </a:solidFill>
              <a:latin typeface="Times New Roman" pitchFamily="18" charset="0"/>
              <a:cs typeface="Times New Roman" pitchFamily="18" charset="0"/>
            </a:endParaRPr>
          </a:p>
          <a:p>
            <a:pPr marL="457200" indent="-457200" algn="l" rtl="0">
              <a:lnSpc>
                <a:spcPct val="150000"/>
              </a:lnSpc>
              <a:buFont typeface="Arial" pitchFamily="34" charset="0"/>
              <a:buChar char="•"/>
            </a:pPr>
            <a:r>
              <a:rPr lang="en-US" sz="2000" b="1" dirty="0" smtClean="0">
                <a:solidFill>
                  <a:schemeClr val="accent4">
                    <a:lumMod val="50000"/>
                  </a:schemeClr>
                </a:solidFill>
                <a:latin typeface="Times New Roman" pitchFamily="18" charset="0"/>
                <a:cs typeface="Times New Roman" pitchFamily="18" charset="0"/>
              </a:rPr>
              <a:t>Particle size range</a:t>
            </a:r>
            <a:r>
              <a:rPr lang="en-US" sz="2000" dirty="0" smtClean="0">
                <a:solidFill>
                  <a:srgbClr val="0070C0"/>
                </a:solidFill>
                <a:latin typeface="Times New Roman" pitchFamily="18" charset="0"/>
                <a:cs typeface="Times New Roman" pitchFamily="18" charset="0"/>
              </a:rPr>
              <a:t>: 50 </a:t>
            </a:r>
            <a:r>
              <a:rPr lang="en-US" sz="2000" b="1" dirty="0" smtClean="0">
                <a:solidFill>
                  <a:srgbClr val="FF0000"/>
                </a:solidFill>
                <a:latin typeface="Symbol" pitchFamily="18" charset="2"/>
                <a:cs typeface="Times New Roman" pitchFamily="18" charset="0"/>
              </a:rPr>
              <a:t>m</a:t>
            </a:r>
            <a:r>
              <a:rPr lang="en-US" sz="2000" dirty="0" smtClean="0">
                <a:solidFill>
                  <a:srgbClr val="0070C0"/>
                </a:solidFill>
                <a:latin typeface="Times New Roman" pitchFamily="18" charset="0"/>
                <a:cs typeface="Times New Roman" pitchFamily="18" charset="0"/>
              </a:rPr>
              <a:t>m up to 10,000 </a:t>
            </a:r>
            <a:r>
              <a:rPr lang="en-US" sz="2000" b="1" dirty="0" smtClean="0">
                <a:solidFill>
                  <a:srgbClr val="FF0000"/>
                </a:solidFill>
                <a:latin typeface="Symbol" pitchFamily="18" charset="2"/>
                <a:cs typeface="Times New Roman" pitchFamily="18" charset="0"/>
              </a:rPr>
              <a:t>m</a:t>
            </a:r>
            <a:r>
              <a:rPr lang="en-US" sz="2000" dirty="0" smtClean="0">
                <a:solidFill>
                  <a:srgbClr val="0070C0"/>
                </a:solidFill>
                <a:latin typeface="Times New Roman" pitchFamily="18" charset="0"/>
                <a:cs typeface="Times New Roman" pitchFamily="18" charset="0"/>
              </a:rPr>
              <a:t>m. </a:t>
            </a:r>
          </a:p>
          <a:p>
            <a:pPr marL="457200" indent="-457200" algn="just" rtl="0">
              <a:lnSpc>
                <a:spcPct val="150000"/>
              </a:lnSpc>
              <a:buFont typeface="Arial" pitchFamily="34" charset="0"/>
              <a:buChar char="•"/>
            </a:pPr>
            <a:r>
              <a:rPr lang="en-US" sz="2000" b="1" dirty="0" smtClean="0">
                <a:solidFill>
                  <a:schemeClr val="accent4">
                    <a:lumMod val="50000"/>
                  </a:schemeClr>
                </a:solidFill>
                <a:latin typeface="Times New Roman" pitchFamily="18" charset="0"/>
                <a:cs typeface="Times New Roman" pitchFamily="18" charset="0"/>
              </a:rPr>
              <a:t>Method: </a:t>
            </a:r>
            <a:r>
              <a:rPr lang="en-US" sz="2000" dirty="0" smtClean="0">
                <a:solidFill>
                  <a:srgbClr val="0070C0"/>
                </a:solidFill>
                <a:latin typeface="Times New Roman" pitchFamily="18" charset="0"/>
                <a:cs typeface="Times New Roman" pitchFamily="18" charset="0"/>
              </a:rPr>
              <a:t>This is one of the simplest and the most frequently used method for deter­mining particle size distribution. The technique involves size classifica­tion followed by the determination of weight of each fraction.</a:t>
            </a:r>
            <a:endParaRPr lang="ar-SA" sz="2000" dirty="0">
              <a:solidFill>
                <a:srgbClr val="0070C0"/>
              </a:solidFill>
              <a:latin typeface="Times New Roman" pitchFamily="18" charset="0"/>
              <a:cs typeface="Times New Roman" pitchFamily="18" charset="0"/>
            </a:endParaRPr>
          </a:p>
        </p:txBody>
      </p:sp>
      <p:pic>
        <p:nvPicPr>
          <p:cNvPr id="97282" name="Picture 2"/>
          <p:cNvPicPr>
            <a:picLocks noChangeAspect="1" noChangeArrowheads="1"/>
          </p:cNvPicPr>
          <p:nvPr/>
        </p:nvPicPr>
        <p:blipFill>
          <a:blip r:embed="rId2" cstate="print"/>
          <a:srcRect/>
          <a:stretch>
            <a:fillRect/>
          </a:stretch>
        </p:blipFill>
        <p:spPr bwMode="auto">
          <a:xfrm>
            <a:off x="5615270" y="1052736"/>
            <a:ext cx="2989178" cy="51787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556792"/>
            <a:ext cx="7344816" cy="4247317"/>
          </a:xfrm>
          <a:prstGeom prst="rect">
            <a:avLst/>
          </a:prstGeom>
          <a:noFill/>
        </p:spPr>
        <p:txBody>
          <a:bodyPr wrap="square" rtlCol="1">
            <a:spAutoFit/>
          </a:bodyPr>
          <a:lstStyle/>
          <a:p>
            <a:pPr marL="457200" indent="-457200" algn="l" rtl="0">
              <a:lnSpc>
                <a:spcPct val="150000"/>
              </a:lnSpc>
              <a:buFont typeface="Wingdings" pitchFamily="2" charset="2"/>
              <a:buChar char="q"/>
            </a:pPr>
            <a:r>
              <a:rPr lang="en-US" sz="2000" dirty="0" smtClean="0">
                <a:solidFill>
                  <a:srgbClr val="0070C0"/>
                </a:solidFill>
                <a:latin typeface="Times New Roman" pitchFamily="18" charset="0"/>
                <a:cs typeface="Times New Roman" pitchFamily="18" charset="0"/>
              </a:rPr>
              <a:t>This is carried out by passing the powder in different sieves with different mesh - size. </a:t>
            </a:r>
          </a:p>
          <a:p>
            <a:pPr marL="457200" indent="-457200" algn="l" rtl="0">
              <a:lnSpc>
                <a:spcPct val="150000"/>
              </a:lnSpc>
              <a:buFont typeface="Wingdings" pitchFamily="2" charset="2"/>
              <a:buChar char="q"/>
            </a:pPr>
            <a:r>
              <a:rPr lang="en-US" sz="2000" dirty="0" smtClean="0">
                <a:solidFill>
                  <a:srgbClr val="0070C0"/>
                </a:solidFill>
                <a:latin typeface="Times New Roman" pitchFamily="18" charset="0"/>
                <a:cs typeface="Times New Roman" pitchFamily="18" charset="0"/>
              </a:rPr>
              <a:t>The screens are attached to mechanical shaker. The particles of a powder mass are placed on the first screen and apply shaking for certain time. </a:t>
            </a:r>
          </a:p>
          <a:p>
            <a:pPr marL="457200" indent="-457200" algn="l" rtl="0">
              <a:lnSpc>
                <a:spcPct val="150000"/>
              </a:lnSpc>
              <a:buFont typeface="Wingdings" pitchFamily="2" charset="2"/>
              <a:buChar char="q"/>
            </a:pPr>
            <a:r>
              <a:rPr lang="en-US" sz="2000" dirty="0" smtClean="0">
                <a:solidFill>
                  <a:srgbClr val="0070C0"/>
                </a:solidFill>
                <a:latin typeface="Times New Roman" pitchFamily="18" charset="0"/>
                <a:cs typeface="Times New Roman" pitchFamily="18" charset="0"/>
              </a:rPr>
              <a:t>The particles smaller than the mesh pass through to the next screen and so on.</a:t>
            </a:r>
          </a:p>
          <a:p>
            <a:pPr marL="457200" indent="-457200" algn="l" rtl="0">
              <a:lnSpc>
                <a:spcPct val="150000"/>
              </a:lnSpc>
              <a:buFont typeface="Wingdings" pitchFamily="2" charset="2"/>
              <a:buChar char="q"/>
            </a:pPr>
            <a:r>
              <a:rPr lang="en-US" sz="2000" dirty="0" smtClean="0">
                <a:solidFill>
                  <a:srgbClr val="0070C0"/>
                </a:solidFill>
                <a:latin typeface="Times New Roman" pitchFamily="18" charset="0"/>
                <a:cs typeface="Times New Roman" pitchFamily="18" charset="0"/>
              </a:rPr>
              <a:t>Each fraction remained on each sieve is then taken and weighed. </a:t>
            </a:r>
          </a:p>
          <a:p>
            <a:pPr marL="457200" indent="-457200" algn="l">
              <a:lnSpc>
                <a:spcPct val="150000"/>
              </a:lnSpc>
              <a:buFont typeface="Wingdings" pitchFamily="2" charset="2"/>
              <a:buChar char="q"/>
            </a:pPr>
            <a:endParaRPr lang="ar-SA" sz="20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620688"/>
            <a:ext cx="8208912" cy="6093976"/>
          </a:xfrm>
          <a:prstGeom prst="rect">
            <a:avLst/>
          </a:prstGeom>
          <a:noFill/>
        </p:spPr>
        <p:txBody>
          <a:bodyPr wrap="square" rtlCol="1">
            <a:spAutoFit/>
          </a:bodyPr>
          <a:lstStyle/>
          <a:p>
            <a:pPr algn="l" rtl="0">
              <a:lnSpc>
                <a:spcPct val="150000"/>
              </a:lnSpc>
            </a:pPr>
            <a:r>
              <a:rPr lang="en-US" sz="2000" b="1" dirty="0" smtClean="0">
                <a:solidFill>
                  <a:schemeClr val="accent4">
                    <a:lumMod val="50000"/>
                  </a:schemeClr>
                </a:solidFill>
                <a:latin typeface="Times New Roman" pitchFamily="18" charset="0"/>
                <a:cs typeface="Times New Roman" pitchFamily="18" charset="0"/>
              </a:rPr>
              <a:t>Advantages:</a:t>
            </a:r>
            <a:r>
              <a:rPr lang="en-US" sz="2000" dirty="0" smtClean="0">
                <a:latin typeface="Times New Roman" pitchFamily="18" charset="0"/>
                <a:cs typeface="Times New Roman" pitchFamily="18" charset="0"/>
              </a:rPr>
              <a:t> </a:t>
            </a:r>
          </a:p>
          <a:p>
            <a:pPr marL="914400" lvl="1" indent="-457200" algn="l" rtl="0">
              <a:buFont typeface="+mj-lt"/>
              <a:buAutoNum type="arabicPeriod"/>
            </a:pPr>
            <a:r>
              <a:rPr lang="en-US" sz="2000" dirty="0" smtClean="0">
                <a:solidFill>
                  <a:srgbClr val="0070C0"/>
                </a:solidFill>
                <a:latin typeface="Times New Roman" pitchFamily="18" charset="0"/>
                <a:cs typeface="Times New Roman" pitchFamily="18" charset="0"/>
              </a:rPr>
              <a:t>Very simple </a:t>
            </a:r>
          </a:p>
          <a:p>
            <a:pPr marL="914400" lvl="1" indent="-457200" algn="l" rtl="0">
              <a:buFont typeface="+mj-lt"/>
              <a:buAutoNum type="arabicPeriod"/>
            </a:pPr>
            <a:r>
              <a:rPr lang="en-US" sz="2000" dirty="0" smtClean="0">
                <a:solidFill>
                  <a:srgbClr val="0070C0"/>
                </a:solidFill>
                <a:latin typeface="Times New Roman" pitchFamily="18" charset="0"/>
                <a:cs typeface="Times New Roman" pitchFamily="18" charset="0"/>
              </a:rPr>
              <a:t>Fast </a:t>
            </a:r>
          </a:p>
          <a:p>
            <a:pPr marL="914400" lvl="1" indent="-457200" algn="l" rtl="0">
              <a:buFont typeface="+mj-lt"/>
              <a:buAutoNum type="arabicPeriod"/>
            </a:pPr>
            <a:r>
              <a:rPr lang="en-US" sz="2000" dirty="0" smtClean="0">
                <a:solidFill>
                  <a:srgbClr val="0070C0"/>
                </a:solidFill>
                <a:latin typeface="Times New Roman" pitchFamily="18" charset="0"/>
                <a:cs typeface="Times New Roman" pitchFamily="18" charset="0"/>
              </a:rPr>
              <a:t>Used in most pharmaceutical preparations</a:t>
            </a:r>
            <a:r>
              <a:rPr lang="en-US" sz="2000" dirty="0" smtClean="0">
                <a:solidFill>
                  <a:schemeClr val="accent4">
                    <a:lumMod val="50000"/>
                  </a:schemeClr>
                </a:solidFill>
                <a:latin typeface="Times New Roman" pitchFamily="18" charset="0"/>
                <a:cs typeface="Times New Roman" pitchFamily="18" charset="0"/>
              </a:rPr>
              <a:t>. </a:t>
            </a:r>
          </a:p>
          <a:p>
            <a:pPr algn="l" rtl="0">
              <a:lnSpc>
                <a:spcPct val="150000"/>
              </a:lnSpc>
            </a:pPr>
            <a:r>
              <a:rPr lang="en-US" sz="2000" dirty="0" smtClean="0">
                <a:latin typeface="Times New Roman" pitchFamily="18" charset="0"/>
                <a:cs typeface="Times New Roman" pitchFamily="18" charset="0"/>
              </a:rPr>
              <a:t> </a:t>
            </a:r>
            <a:r>
              <a:rPr lang="en-US" sz="2000" b="1" dirty="0" smtClean="0">
                <a:solidFill>
                  <a:schemeClr val="accent4">
                    <a:lumMod val="50000"/>
                  </a:schemeClr>
                </a:solidFill>
                <a:latin typeface="Times New Roman" pitchFamily="18" charset="0"/>
                <a:cs typeface="Times New Roman" pitchFamily="18" charset="0"/>
              </a:rPr>
              <a:t>Disadvantages</a:t>
            </a:r>
            <a:r>
              <a:rPr lang="en-US" sz="2000" dirty="0" smtClean="0">
                <a:solidFill>
                  <a:schemeClr val="accent4">
                    <a:lumMod val="50000"/>
                  </a:schemeClr>
                </a:solidFill>
                <a:latin typeface="Times New Roman" pitchFamily="18" charset="0"/>
                <a:cs typeface="Times New Roman" pitchFamily="18" charset="0"/>
              </a:rPr>
              <a:t>:</a:t>
            </a:r>
          </a:p>
          <a:p>
            <a:pPr marL="457200" lvl="0"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Production of electrostatic charges and so the particles may aggregate together and not pass through  the sieves. </a:t>
            </a:r>
          </a:p>
          <a:p>
            <a:pPr marL="457200" lvl="0"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Humidity present in the atmosphere causes the particles to stick together.</a:t>
            </a:r>
          </a:p>
          <a:p>
            <a:pPr marL="457200"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The shape of the particles: ,e.g., particle present as needle shape, if it is in vertical position it will pass but if it is in the horizontal position, it will not pass. </a:t>
            </a:r>
          </a:p>
          <a:p>
            <a:pPr marL="457200"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The procedures should be standardized. ,i.e., shaking should be carried out by the same shaker with the same rate and for certain fixed time. </a:t>
            </a:r>
          </a:p>
          <a:p>
            <a:pPr algn="l">
              <a:lnSpc>
                <a:spcPct val="150000"/>
              </a:lnSpc>
            </a:pP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412776"/>
            <a:ext cx="7560840" cy="3323987"/>
          </a:xfrm>
          <a:prstGeom prst="rect">
            <a:avLst/>
          </a:prstGeom>
          <a:noFill/>
        </p:spPr>
        <p:txBody>
          <a:bodyPr wrap="square" rtlCol="1">
            <a:spAutoFit/>
          </a:bodyPr>
          <a:lstStyle/>
          <a:p>
            <a:pPr algn="l" rtl="0">
              <a:lnSpc>
                <a:spcPct val="150000"/>
              </a:lnSpc>
            </a:pPr>
            <a:r>
              <a:rPr lang="en-US" sz="2000" b="1" dirty="0" smtClean="0">
                <a:solidFill>
                  <a:srgbClr val="C00000"/>
                </a:solidFill>
                <a:latin typeface="Times New Roman" pitchFamily="18" charset="0"/>
                <a:cs typeface="Times New Roman" pitchFamily="18" charset="0"/>
              </a:rPr>
              <a:t>3- Sedimentation:</a:t>
            </a:r>
            <a:endParaRPr lang="en-US" sz="2000" dirty="0" smtClean="0">
              <a:solidFill>
                <a:srgbClr val="C00000"/>
              </a:solidFill>
              <a:latin typeface="Times New Roman" pitchFamily="18" charset="0"/>
              <a:cs typeface="Times New Roman" pitchFamily="18" charset="0"/>
            </a:endParaRPr>
          </a:p>
          <a:p>
            <a:pPr marL="457200" indent="-457200" algn="l" rtl="0">
              <a:lnSpc>
                <a:spcPct val="150000"/>
              </a:lnSpc>
              <a:buFont typeface="Arial" pitchFamily="34" charset="0"/>
              <a:buChar char="•"/>
            </a:pPr>
            <a:r>
              <a:rPr lang="en-US" sz="2000" b="1" dirty="0" smtClean="0">
                <a:latin typeface="Times New Roman" pitchFamily="18" charset="0"/>
                <a:cs typeface="Times New Roman" pitchFamily="18" charset="0"/>
              </a:rPr>
              <a:t>   </a:t>
            </a:r>
            <a:r>
              <a:rPr lang="en-US" sz="2000" dirty="0" smtClean="0">
                <a:solidFill>
                  <a:schemeClr val="accent4">
                    <a:lumMod val="50000"/>
                  </a:schemeClr>
                </a:solidFill>
                <a:latin typeface="Times New Roman" pitchFamily="18" charset="0"/>
                <a:cs typeface="Times New Roman" pitchFamily="18" charset="0"/>
              </a:rPr>
              <a:t>Range of particle size determination: </a:t>
            </a:r>
            <a:r>
              <a:rPr lang="en-US" sz="2000" dirty="0" smtClean="0">
                <a:solidFill>
                  <a:srgbClr val="0070C0"/>
                </a:solidFill>
                <a:latin typeface="Times New Roman" pitchFamily="18" charset="0"/>
                <a:cs typeface="Times New Roman" pitchFamily="18" charset="0"/>
              </a:rPr>
              <a:t>5- 500 </a:t>
            </a:r>
            <a:r>
              <a:rPr lang="en-US" sz="2000" b="1" dirty="0" smtClean="0">
                <a:solidFill>
                  <a:srgbClr val="FF0000"/>
                </a:solidFill>
                <a:latin typeface="Symbol" pitchFamily="18" charset="2"/>
                <a:cs typeface="Times New Roman" pitchFamily="18" charset="0"/>
              </a:rPr>
              <a:t>m</a:t>
            </a:r>
            <a:r>
              <a:rPr lang="en-US" sz="2000" dirty="0" smtClean="0">
                <a:solidFill>
                  <a:srgbClr val="0070C0"/>
                </a:solidFill>
                <a:latin typeface="Times New Roman" pitchFamily="18" charset="0"/>
                <a:cs typeface="Times New Roman" pitchFamily="18" charset="0"/>
              </a:rPr>
              <a:t>m </a:t>
            </a:r>
          </a:p>
          <a:p>
            <a:pPr marL="457200" indent="-457200" algn="l" rtl="0">
              <a:lnSpc>
                <a:spcPct val="150000"/>
              </a:lnSpc>
              <a:buFont typeface="Arial" pitchFamily="34" charset="0"/>
              <a:buChar char="•"/>
            </a:pPr>
            <a:r>
              <a:rPr lang="en-US" sz="2000" b="1" dirty="0" smtClean="0">
                <a:latin typeface="Times New Roman" pitchFamily="18" charset="0"/>
                <a:cs typeface="Times New Roman" pitchFamily="18" charset="0"/>
              </a:rPr>
              <a:t>    </a:t>
            </a:r>
            <a:r>
              <a:rPr lang="en-US" sz="2000" dirty="0" smtClean="0">
                <a:solidFill>
                  <a:schemeClr val="accent4">
                    <a:lumMod val="50000"/>
                  </a:schemeClr>
                </a:solidFill>
                <a:latin typeface="Times New Roman" pitchFamily="18" charset="0"/>
                <a:cs typeface="Times New Roman" pitchFamily="18" charset="0"/>
              </a:rPr>
              <a:t>Method:</a:t>
            </a:r>
            <a:r>
              <a:rPr lang="en-US" sz="2000" b="1" dirty="0" smtClean="0">
                <a:latin typeface="Times New Roman" pitchFamily="18" charset="0"/>
                <a:cs typeface="Times New Roman" pitchFamily="18" charset="0"/>
              </a:rPr>
              <a:t> </a:t>
            </a:r>
            <a:r>
              <a:rPr lang="en-US" sz="2000" dirty="0" smtClean="0">
                <a:solidFill>
                  <a:srgbClr val="0070C0"/>
                </a:solidFill>
                <a:latin typeface="Times New Roman" pitchFamily="18" charset="0"/>
                <a:cs typeface="Times New Roman" pitchFamily="18" charset="0"/>
              </a:rPr>
              <a:t>Weight distribution is obtained by allowing a dispersed powder to settle in air or in a liquid in which it is insoluble and weighing the particles sedimented in each time interval, thus find a relation between the cumulative weights and time. </a:t>
            </a:r>
          </a:p>
          <a:p>
            <a:pPr algn="l">
              <a:lnSpc>
                <a:spcPct val="150000"/>
              </a:lnSpc>
            </a:pP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836712"/>
            <a:ext cx="7920880" cy="6093976"/>
          </a:xfrm>
          <a:prstGeom prst="rect">
            <a:avLst/>
          </a:prstGeom>
          <a:noFill/>
        </p:spPr>
        <p:txBody>
          <a:bodyPr wrap="square" rtlCol="1">
            <a:spAutoFit/>
          </a:bodyPr>
          <a:lstStyle/>
          <a:p>
            <a:pPr algn="l" rtl="0">
              <a:lnSpc>
                <a:spcPct val="150000"/>
              </a:lnSpc>
            </a:pPr>
            <a:r>
              <a:rPr lang="en-US" sz="2000" b="1" dirty="0" smtClean="0">
                <a:solidFill>
                  <a:srgbClr val="0070C0"/>
                </a:solidFill>
                <a:latin typeface="Times New Roman" pitchFamily="18" charset="0"/>
                <a:cs typeface="Times New Roman" pitchFamily="18" charset="0"/>
              </a:rPr>
              <a:t>By using </a:t>
            </a:r>
            <a:r>
              <a:rPr lang="en-US" sz="2000" b="1" dirty="0" err="1" smtClean="0">
                <a:solidFill>
                  <a:srgbClr val="0070C0"/>
                </a:solidFill>
                <a:latin typeface="Times New Roman" pitchFamily="18" charset="0"/>
                <a:cs typeface="Times New Roman" pitchFamily="18" charset="0"/>
              </a:rPr>
              <a:t>stocke’s</a:t>
            </a:r>
            <a:r>
              <a:rPr lang="en-US" sz="2000" b="1" dirty="0" smtClean="0">
                <a:solidFill>
                  <a:srgbClr val="0070C0"/>
                </a:solidFill>
                <a:latin typeface="Times New Roman" pitchFamily="18" charset="0"/>
                <a:cs typeface="Times New Roman" pitchFamily="18" charset="0"/>
              </a:rPr>
              <a:t> equation</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p>
          <a:p>
            <a:pPr algn="l" rtl="0">
              <a:lnSpc>
                <a:spcPct val="150000"/>
              </a:lnSpc>
            </a:pPr>
            <a:r>
              <a:rPr lang="en-US" sz="2000" dirty="0" smtClean="0">
                <a:latin typeface="Times New Roman" pitchFamily="18" charset="0"/>
                <a:cs typeface="Times New Roman" pitchFamily="18" charset="0"/>
              </a:rPr>
              <a:t> </a:t>
            </a:r>
          </a:p>
          <a:p>
            <a:pPr algn="l" rtl="0">
              <a:lnSpc>
                <a:spcPct val="150000"/>
              </a:lnSpc>
            </a:pPr>
            <a:r>
              <a:rPr lang="en-US" sz="2000" dirty="0" smtClean="0">
                <a:latin typeface="Times New Roman" pitchFamily="18" charset="0"/>
                <a:cs typeface="Times New Roman" pitchFamily="18" charset="0"/>
              </a:rPr>
              <a:t>  </a:t>
            </a:r>
          </a:p>
          <a:p>
            <a:pPr algn="l" rtl="0">
              <a:lnSpc>
                <a:spcPct val="150000"/>
              </a:lnSpc>
            </a:pPr>
            <a:r>
              <a:rPr lang="en-US" sz="2000" dirty="0" smtClean="0">
                <a:latin typeface="Times New Roman" pitchFamily="18" charset="0"/>
                <a:cs typeface="Times New Roman" pitchFamily="18" charset="0"/>
              </a:rPr>
              <a:t>     d = particle diameter (cm) </a:t>
            </a:r>
          </a:p>
          <a:p>
            <a:pPr algn="l" rtl="0">
              <a:lnSpc>
                <a:spcPct val="150000"/>
              </a:lnSpc>
            </a:pPr>
            <a:r>
              <a:rPr lang="en-US" sz="2000" dirty="0" smtClean="0">
                <a:latin typeface="Times New Roman" pitchFamily="18" charset="0"/>
                <a:cs typeface="Times New Roman" pitchFamily="18" charset="0"/>
              </a:rPr>
              <a:t>     h= Viscosity of fluid (poise = g/cm. see.) </a:t>
            </a:r>
          </a:p>
          <a:p>
            <a:pPr algn="l" rtl="0">
              <a:lnSpc>
                <a:spcPct val="150000"/>
              </a:lnSpc>
            </a:pPr>
            <a:r>
              <a:rPr lang="en-US" sz="2000" dirty="0" smtClean="0">
                <a:latin typeface="Times New Roman" pitchFamily="18" charset="0"/>
                <a:cs typeface="Times New Roman" pitchFamily="18" charset="0"/>
              </a:rPr>
              <a:t>     h = distance of fall in cm </a:t>
            </a:r>
          </a:p>
          <a:p>
            <a:pPr algn="l" rtl="0">
              <a:lnSpc>
                <a:spcPct val="150000"/>
              </a:lnSpc>
            </a:pPr>
            <a:r>
              <a:rPr lang="en-US" sz="2000" dirty="0" smtClean="0">
                <a:latin typeface="Times New Roman" pitchFamily="18" charset="0"/>
                <a:cs typeface="Times New Roman" pitchFamily="18" charset="0"/>
              </a:rPr>
              <a:t>     t = time off all. </a:t>
            </a:r>
          </a:p>
          <a:p>
            <a:pPr algn="l" rtl="0">
              <a:lnSpc>
                <a:spcPct val="150000"/>
              </a:lnSpc>
            </a:pPr>
            <a:r>
              <a:rPr lang="en-US" sz="2000" dirty="0" smtClean="0">
                <a:latin typeface="Times New Roman" pitchFamily="18" charset="0"/>
                <a:cs typeface="Times New Roman" pitchFamily="18" charset="0"/>
              </a:rPr>
              <a:t>     P = density of the particles (g/ cm</a:t>
            </a:r>
            <a:r>
              <a:rPr lang="en-US" sz="2000" baseline="30000" dirty="0" smtClean="0">
                <a:latin typeface="Times New Roman" pitchFamily="18" charset="0"/>
                <a:cs typeface="Times New Roman" pitchFamily="18" charset="0"/>
              </a:rPr>
              <a:t>3</a:t>
            </a:r>
            <a:r>
              <a:rPr lang="en-US" sz="2000" dirty="0" smtClean="0">
                <a:latin typeface="Times New Roman" pitchFamily="18" charset="0"/>
                <a:cs typeface="Times New Roman" pitchFamily="18" charset="0"/>
              </a:rPr>
              <a:t>) </a:t>
            </a:r>
          </a:p>
          <a:p>
            <a:pPr algn="l" rtl="0">
              <a:lnSpc>
                <a:spcPct val="150000"/>
              </a:lnSpc>
            </a:pPr>
            <a:r>
              <a:rPr lang="en-US" sz="2000" dirty="0" smtClean="0">
                <a:latin typeface="Times New Roman" pitchFamily="18" charset="0"/>
                <a:cs typeface="Times New Roman" pitchFamily="18" charset="0"/>
              </a:rPr>
              <a:t>    P</a:t>
            </a:r>
            <a:r>
              <a:rPr lang="en-US" sz="1600" dirty="0" smtClean="0">
                <a:latin typeface="Times New Roman" pitchFamily="18" charset="0"/>
                <a:cs typeface="Times New Roman" pitchFamily="18" charset="0"/>
              </a:rPr>
              <a:t>o</a:t>
            </a:r>
            <a:r>
              <a:rPr lang="en-US" sz="2000" dirty="0" smtClean="0">
                <a:latin typeface="Times New Roman" pitchFamily="18" charset="0"/>
                <a:cs typeface="Times New Roman" pitchFamily="18" charset="0"/>
              </a:rPr>
              <a:t> = density of fluid (g/ cm</a:t>
            </a:r>
            <a:r>
              <a:rPr lang="en-US" sz="2000" baseline="30000" dirty="0" smtClean="0">
                <a:latin typeface="Times New Roman" pitchFamily="18" charset="0"/>
                <a:cs typeface="Times New Roman" pitchFamily="18" charset="0"/>
              </a:rPr>
              <a:t>3</a:t>
            </a:r>
            <a:r>
              <a:rPr lang="en-US" sz="2000" dirty="0" smtClean="0">
                <a:latin typeface="Times New Roman" pitchFamily="18" charset="0"/>
                <a:cs typeface="Times New Roman" pitchFamily="18" charset="0"/>
              </a:rPr>
              <a:t>)</a:t>
            </a:r>
          </a:p>
          <a:p>
            <a:pPr algn="l" rtl="0">
              <a:lnSpc>
                <a:spcPct val="150000"/>
              </a:lnSpc>
            </a:pPr>
            <a:r>
              <a:rPr lang="en-US" sz="2000" dirty="0" smtClean="0">
                <a:latin typeface="Times New Roman" pitchFamily="18" charset="0"/>
                <a:cs typeface="Times New Roman" pitchFamily="18" charset="0"/>
              </a:rPr>
              <a:t>    g = Acceleration due to gravity 981 (cm / see </a:t>
            </a:r>
            <a:r>
              <a:rPr lang="en-US" sz="2000" baseline="30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(gravity acceleration    </a:t>
            </a:r>
          </a:p>
          <a:p>
            <a:pPr algn="l" rtl="0">
              <a:lnSpc>
                <a:spcPct val="150000"/>
              </a:lnSpc>
            </a:pPr>
            <a:r>
              <a:rPr lang="en-US" sz="2000" dirty="0" smtClean="0">
                <a:latin typeface="Times New Roman" pitchFamily="18" charset="0"/>
                <a:cs typeface="Times New Roman" pitchFamily="18" charset="0"/>
              </a:rPr>
              <a:t>           constant) </a:t>
            </a:r>
          </a:p>
          <a:p>
            <a:pPr algn="l" rtl="0">
              <a:lnSpc>
                <a:spcPct val="150000"/>
              </a:lnSpc>
            </a:pPr>
            <a:r>
              <a:rPr lang="en-US" sz="2000" dirty="0" smtClean="0">
                <a:latin typeface="Times New Roman" pitchFamily="18" charset="0"/>
                <a:cs typeface="Times New Roman" pitchFamily="18" charset="0"/>
              </a:rPr>
              <a:t> </a:t>
            </a:r>
          </a:p>
          <a:p>
            <a:pPr algn="l" rtl="0">
              <a:lnSpc>
                <a:spcPct val="150000"/>
              </a:lnSpc>
            </a:pPr>
            <a:endParaRPr lang="ar-SA" sz="2000" dirty="0">
              <a:latin typeface="Times New Roman" pitchFamily="18" charset="0"/>
              <a:cs typeface="Times New Roman" pitchFamily="18" charset="0"/>
            </a:endParaRPr>
          </a:p>
        </p:txBody>
      </p:sp>
      <p:pic>
        <p:nvPicPr>
          <p:cNvPr id="101378" name="Picture 2"/>
          <p:cNvPicPr>
            <a:picLocks noChangeAspect="1" noChangeArrowheads="1"/>
          </p:cNvPicPr>
          <p:nvPr/>
        </p:nvPicPr>
        <p:blipFill>
          <a:blip r:embed="rId2" cstate="print"/>
          <a:srcRect/>
          <a:stretch>
            <a:fillRect/>
          </a:stretch>
        </p:blipFill>
        <p:spPr bwMode="auto">
          <a:xfrm>
            <a:off x="3923928" y="908720"/>
            <a:ext cx="3096344" cy="1305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cstate="print"/>
          <a:srcRect/>
          <a:stretch>
            <a:fillRect/>
          </a:stretch>
        </p:blipFill>
        <p:spPr bwMode="auto">
          <a:xfrm>
            <a:off x="755576" y="980728"/>
            <a:ext cx="6336704" cy="5571779"/>
          </a:xfrm>
          <a:prstGeom prst="rect">
            <a:avLst/>
          </a:prstGeom>
          <a:noFill/>
          <a:ln w="9525">
            <a:noFill/>
            <a:miter lim="800000"/>
            <a:headEnd/>
            <a:tailEnd/>
          </a:ln>
        </p:spPr>
      </p:pic>
      <p:sp>
        <p:nvSpPr>
          <p:cNvPr id="3" name="TextBox 2"/>
          <p:cNvSpPr txBox="1"/>
          <p:nvPr/>
        </p:nvSpPr>
        <p:spPr>
          <a:xfrm>
            <a:off x="5868144" y="3068960"/>
            <a:ext cx="3024336" cy="646331"/>
          </a:xfrm>
          <a:prstGeom prst="rect">
            <a:avLst/>
          </a:prstGeom>
          <a:noFill/>
        </p:spPr>
        <p:txBody>
          <a:bodyPr wrap="square" rtlCol="1">
            <a:spAutoFit/>
          </a:bodyPr>
          <a:lstStyle/>
          <a:p>
            <a:pPr marL="342900" indent="-342900" algn="l" rtl="0"/>
            <a:r>
              <a:rPr lang="en-US" dirty="0" smtClean="0">
                <a:solidFill>
                  <a:srgbClr val="0070C0"/>
                </a:solidFill>
                <a:latin typeface="Times New Roman" pitchFamily="18" charset="0"/>
                <a:cs typeface="Times New Roman" pitchFamily="18" charset="0"/>
              </a:rPr>
              <a:t>where the powder particles settle in air </a:t>
            </a:r>
            <a:endParaRPr lang="ar-SA" dirty="0">
              <a:latin typeface="Times New Roman" pitchFamily="18" charset="0"/>
              <a:cs typeface="Times New Roman" pitchFamily="18" charset="0"/>
            </a:endParaRPr>
          </a:p>
        </p:txBody>
      </p:sp>
      <p:sp>
        <p:nvSpPr>
          <p:cNvPr id="4" name="Rectangle 3"/>
          <p:cNvSpPr/>
          <p:nvPr/>
        </p:nvSpPr>
        <p:spPr>
          <a:xfrm>
            <a:off x="5364088" y="4869160"/>
            <a:ext cx="2916832" cy="646331"/>
          </a:xfrm>
          <a:prstGeom prst="rect">
            <a:avLst/>
          </a:prstGeom>
        </p:spPr>
        <p:txBody>
          <a:bodyPr wrap="square">
            <a:spAutoFit/>
          </a:bodyPr>
          <a:lstStyle/>
          <a:p>
            <a:pPr marL="342900" indent="-342900" algn="r" rtl="0"/>
            <a:r>
              <a:rPr lang="en-US" dirty="0" smtClean="0">
                <a:solidFill>
                  <a:srgbClr val="0070C0"/>
                </a:solidFill>
                <a:latin typeface="Times New Roman" pitchFamily="18" charset="0"/>
                <a:cs typeface="Times New Roman" pitchFamily="18" charset="0"/>
              </a:rPr>
              <a:t>where the powder particles settle in a liquid</a:t>
            </a:r>
            <a:endParaRPr lang="ar-SA" dirty="0">
              <a:solidFill>
                <a:srgbClr val="0070C0"/>
              </a:solidFill>
              <a:latin typeface="Times New Roman" pitchFamily="18" charset="0"/>
              <a:cs typeface="Times New Roman" pitchFamily="18" charset="0"/>
            </a:endParaRPr>
          </a:p>
        </p:txBody>
      </p:sp>
      <p:sp>
        <p:nvSpPr>
          <p:cNvPr id="5" name="Arc 4"/>
          <p:cNvSpPr/>
          <p:nvPr/>
        </p:nvSpPr>
        <p:spPr>
          <a:xfrm>
            <a:off x="5796136" y="5301208"/>
            <a:ext cx="792088" cy="576064"/>
          </a:xfrm>
          <a:prstGeom prst="arc">
            <a:avLst>
              <a:gd name="adj1" fmla="val 16200000"/>
              <a:gd name="adj2" fmla="val 3978046"/>
            </a:avLst>
          </a:prstGeom>
          <a:ln>
            <a:headEnd type="arrow" w="med" len="med"/>
            <a:tailEnd type="none" w="med" len="med"/>
          </a:ln>
        </p:spPr>
        <p:style>
          <a:lnRef idx="2">
            <a:schemeClr val="accent2"/>
          </a:lnRef>
          <a:fillRef idx="0">
            <a:schemeClr val="accent2"/>
          </a:fillRef>
          <a:effectRef idx="1">
            <a:schemeClr val="accent2"/>
          </a:effectRef>
          <a:fontRef idx="minor">
            <a:schemeClr val="tx1"/>
          </a:fontRef>
        </p:style>
        <p:txBody>
          <a:bodyPr rtlCol="1" anchor="ctr"/>
          <a:lstStyle/>
          <a:p>
            <a:pPr algn="ctr"/>
            <a:endParaRPr lang="ar-SA"/>
          </a:p>
        </p:txBody>
      </p:sp>
      <p:sp>
        <p:nvSpPr>
          <p:cNvPr id="7" name="Arc 6"/>
          <p:cNvSpPr/>
          <p:nvPr/>
        </p:nvSpPr>
        <p:spPr>
          <a:xfrm>
            <a:off x="5948536" y="2501280"/>
            <a:ext cx="567680" cy="576064"/>
          </a:xfrm>
          <a:prstGeom prst="arc">
            <a:avLst>
              <a:gd name="adj1" fmla="val 16200000"/>
              <a:gd name="adj2" fmla="val 3978046"/>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980728"/>
            <a:ext cx="8280920" cy="5576976"/>
          </a:xfrm>
          <a:prstGeom prst="rect">
            <a:avLst/>
          </a:prstGeom>
          <a:noFill/>
        </p:spPr>
        <p:txBody>
          <a:bodyPr wrap="square" rtlCol="1">
            <a:spAutoFit/>
          </a:bodyPr>
          <a:lstStyle/>
          <a:p>
            <a:pPr marL="457200" indent="-457200" algn="l" rtl="0">
              <a:lnSpc>
                <a:spcPct val="150000"/>
              </a:lnSpc>
              <a:buFont typeface="Wingdings" pitchFamily="2" charset="2"/>
              <a:buChar char="v"/>
            </a:pPr>
            <a:r>
              <a:rPr lang="en-US" sz="2000" dirty="0" smtClean="0">
                <a:solidFill>
                  <a:srgbClr val="0070C0"/>
                </a:solidFill>
                <a:latin typeface="Times New Roman" pitchFamily="18" charset="0"/>
                <a:cs typeface="Times New Roman" pitchFamily="18" charset="0"/>
              </a:rPr>
              <a:t>By using either of these two instruments the sample is dispersed in its re­spective settling medium and the powder particle settles onto an ultrasen­sitive balance. </a:t>
            </a:r>
          </a:p>
          <a:p>
            <a:pPr marL="457200" indent="-457200" algn="l" rtl="0">
              <a:lnSpc>
                <a:spcPct val="150000"/>
              </a:lnSpc>
              <a:buFont typeface="Wingdings" pitchFamily="2" charset="2"/>
              <a:buChar char="v"/>
            </a:pPr>
            <a:r>
              <a:rPr lang="en-US" sz="2000" dirty="0" smtClean="0">
                <a:solidFill>
                  <a:schemeClr val="accent4">
                    <a:lumMod val="50000"/>
                  </a:schemeClr>
                </a:solidFill>
                <a:latin typeface="Times New Roman" pitchFamily="18" charset="0"/>
                <a:cs typeface="Times New Roman" pitchFamily="18" charset="0"/>
              </a:rPr>
              <a:t>Weight is recorded cumulatively against time. The time being the only variable in </a:t>
            </a:r>
            <a:r>
              <a:rPr lang="en-US" sz="2000" dirty="0" err="1" smtClean="0">
                <a:solidFill>
                  <a:schemeClr val="accent4">
                    <a:lumMod val="50000"/>
                  </a:schemeClr>
                </a:solidFill>
                <a:latin typeface="Times New Roman" pitchFamily="18" charset="0"/>
                <a:cs typeface="Times New Roman" pitchFamily="18" charset="0"/>
              </a:rPr>
              <a:t>stoke's</a:t>
            </a:r>
            <a:r>
              <a:rPr lang="en-US" sz="2000" dirty="0" smtClean="0">
                <a:solidFill>
                  <a:schemeClr val="accent4">
                    <a:lumMod val="50000"/>
                  </a:schemeClr>
                </a:solidFill>
                <a:latin typeface="Times New Roman" pitchFamily="18" charset="0"/>
                <a:cs typeface="Times New Roman" pitchFamily="18" charset="0"/>
              </a:rPr>
              <a:t> equation creating the change in diameter (i.e. all oth­er components in the equation are constant so that the diameter change is dependent on time change).</a:t>
            </a:r>
          </a:p>
          <a:p>
            <a:pPr marL="457200" indent="-457200" algn="l" rtl="0">
              <a:lnSpc>
                <a:spcPct val="150000"/>
              </a:lnSpc>
              <a:buFont typeface="Wingdings" pitchFamily="2" charset="2"/>
              <a:buChar char="v"/>
            </a:pPr>
            <a:r>
              <a:rPr lang="en-US" sz="2000" dirty="0" smtClean="0">
                <a:solidFill>
                  <a:srgbClr val="C00000"/>
                </a:solidFill>
                <a:latin typeface="Times New Roman" pitchFamily="18" charset="0"/>
                <a:cs typeface="Times New Roman" pitchFamily="18" charset="0"/>
              </a:rPr>
              <a:t>Another method is the </a:t>
            </a:r>
            <a:r>
              <a:rPr lang="en-US" sz="2000" dirty="0" err="1" smtClean="0">
                <a:solidFill>
                  <a:srgbClr val="C00000"/>
                </a:solidFill>
                <a:latin typeface="Times New Roman" pitchFamily="18" charset="0"/>
                <a:cs typeface="Times New Roman" pitchFamily="18" charset="0"/>
              </a:rPr>
              <a:t>Andreasen</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Pipet</a:t>
            </a:r>
            <a:r>
              <a:rPr lang="en-US" sz="2000" dirty="0" smtClean="0">
                <a:solidFill>
                  <a:srgbClr val="C00000"/>
                </a:solidFill>
                <a:latin typeface="Times New Roman" pitchFamily="18" charset="0"/>
                <a:cs typeface="Times New Roman" pitchFamily="18" charset="0"/>
              </a:rPr>
              <a:t>. This apparatus is also based on the </a:t>
            </a:r>
            <a:r>
              <a:rPr lang="en-US" sz="2000" dirty="0" err="1" smtClean="0">
                <a:solidFill>
                  <a:srgbClr val="C00000"/>
                </a:solidFill>
                <a:latin typeface="Times New Roman" pitchFamily="18" charset="0"/>
                <a:cs typeface="Times New Roman" pitchFamily="18" charset="0"/>
              </a:rPr>
              <a:t>stoke's</a:t>
            </a:r>
            <a:r>
              <a:rPr lang="en-US" sz="2000" dirty="0" smtClean="0">
                <a:solidFill>
                  <a:srgbClr val="C00000"/>
                </a:solidFill>
                <a:latin typeface="Times New Roman" pitchFamily="18" charset="0"/>
                <a:cs typeface="Times New Roman" pitchFamily="18" charset="0"/>
              </a:rPr>
              <a:t> equation. </a:t>
            </a:r>
          </a:p>
          <a:p>
            <a:pPr marL="457200" indent="-457200" algn="l" rtl="0">
              <a:lnSpc>
                <a:spcPct val="150000"/>
              </a:lnSpc>
              <a:buFont typeface="Wingdings" pitchFamily="2" charset="2"/>
              <a:buChar char="v"/>
            </a:pPr>
            <a:r>
              <a:rPr lang="en-US" sz="2000" dirty="0" smtClean="0">
                <a:latin typeface="Times New Roman" pitchFamily="18" charset="0"/>
                <a:cs typeface="Times New Roman" pitchFamily="18" charset="0"/>
              </a:rPr>
              <a:t>This apparatus in designed for a settling liquid medium that will not dissolve the sample and can be easily and completely evaporated by heat and/or vacuum. </a:t>
            </a: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556792"/>
            <a:ext cx="7632848" cy="4247317"/>
          </a:xfrm>
          <a:prstGeom prst="rect">
            <a:avLst/>
          </a:prstGeom>
          <a:noFill/>
        </p:spPr>
        <p:txBody>
          <a:bodyPr wrap="square" rtlCol="1">
            <a:spAutoFit/>
          </a:bodyPr>
          <a:lstStyle/>
          <a:p>
            <a:pPr algn="l" rtl="0">
              <a:lnSpc>
                <a:spcPct val="150000"/>
              </a:lnSpc>
            </a:pPr>
            <a:r>
              <a:rPr lang="en-US" sz="2000" b="1" dirty="0" smtClean="0">
                <a:latin typeface="Times New Roman" pitchFamily="18" charset="0"/>
                <a:cs typeface="Times New Roman" pitchFamily="18" charset="0"/>
              </a:rPr>
              <a:t>Advantages: </a:t>
            </a:r>
            <a:endParaRPr lang="en-US" sz="2000" dirty="0" smtClean="0">
              <a:latin typeface="Times New Roman" pitchFamily="18" charset="0"/>
              <a:cs typeface="Times New Roman" pitchFamily="18" charset="0"/>
            </a:endParaRPr>
          </a:p>
          <a:p>
            <a:pPr algn="l" rtl="0">
              <a:lnSpc>
                <a:spcPct val="150000"/>
              </a:lnSpc>
            </a:pPr>
            <a:r>
              <a:rPr lang="en-US" sz="2000" dirty="0" smtClean="0">
                <a:latin typeface="Times New Roman" pitchFamily="18" charset="0"/>
                <a:cs typeface="Times New Roman" pitchFamily="18" charset="0"/>
              </a:rPr>
              <a:t>      </a:t>
            </a:r>
            <a:r>
              <a:rPr lang="en-US" sz="2000" dirty="0" smtClean="0">
                <a:solidFill>
                  <a:srgbClr val="0070C0"/>
                </a:solidFill>
                <a:latin typeface="Times New Roman" pitchFamily="18" charset="0"/>
                <a:cs typeface="Times New Roman" pitchFamily="18" charset="0"/>
              </a:rPr>
              <a:t>Used for suspensions to measure their stability. </a:t>
            </a:r>
          </a:p>
          <a:p>
            <a:pPr algn="l" rtl="0">
              <a:lnSpc>
                <a:spcPct val="150000"/>
              </a:lnSpc>
            </a:pPr>
            <a:r>
              <a:rPr lang="en-US" sz="2000" b="1" dirty="0" smtClean="0">
                <a:latin typeface="Times New Roman" pitchFamily="18" charset="0"/>
                <a:cs typeface="Times New Roman" pitchFamily="18" charset="0"/>
              </a:rPr>
              <a:t>Disadvantages of measuring particle size by sedimentation methods: </a:t>
            </a:r>
            <a:endParaRPr lang="en-US" sz="2000" dirty="0" smtClean="0">
              <a:latin typeface="Times New Roman" pitchFamily="18" charset="0"/>
              <a:cs typeface="Times New Roman" pitchFamily="18" charset="0"/>
            </a:endParaRPr>
          </a:p>
          <a:p>
            <a:pPr marL="457200" indent="-457200" algn="l" rtl="0">
              <a:lnSpc>
                <a:spcPct val="150000"/>
              </a:lnSpc>
            </a:pPr>
            <a:r>
              <a:rPr lang="en-US" sz="2000" dirty="0" smtClean="0">
                <a:latin typeface="Times New Roman" pitchFamily="18" charset="0"/>
                <a:cs typeface="Times New Roman" pitchFamily="18" charset="0"/>
              </a:rPr>
              <a:t>      </a:t>
            </a:r>
            <a:r>
              <a:rPr lang="en-US" sz="2000" dirty="0" smtClean="0">
                <a:solidFill>
                  <a:srgbClr val="0070C0"/>
                </a:solidFill>
                <a:latin typeface="Times New Roman" pitchFamily="18" charset="0"/>
                <a:cs typeface="Times New Roman" pitchFamily="18" charset="0"/>
              </a:rPr>
              <a:t>There are certain requirements for </a:t>
            </a:r>
            <a:r>
              <a:rPr lang="en-US" sz="2000" dirty="0" err="1" smtClean="0">
                <a:solidFill>
                  <a:srgbClr val="0070C0"/>
                </a:solidFill>
                <a:latin typeface="Times New Roman" pitchFamily="18" charset="0"/>
                <a:cs typeface="Times New Roman" pitchFamily="18" charset="0"/>
              </a:rPr>
              <a:t>stoke's</a:t>
            </a:r>
            <a:r>
              <a:rPr lang="en-US" sz="2000" dirty="0" smtClean="0">
                <a:solidFill>
                  <a:srgbClr val="0070C0"/>
                </a:solidFill>
                <a:latin typeface="Times New Roman" pitchFamily="18" charset="0"/>
                <a:cs typeface="Times New Roman" pitchFamily="18" charset="0"/>
              </a:rPr>
              <a:t> law to be applied </a:t>
            </a:r>
          </a:p>
          <a:p>
            <a:pPr marL="1371600" lvl="2" indent="-457200" algn="l" rtl="0">
              <a:lnSpc>
                <a:spcPct val="150000"/>
              </a:lnSpc>
              <a:buFont typeface="+mj-lt"/>
              <a:buAutoNum type="arabicPeriod"/>
            </a:pPr>
            <a:r>
              <a:rPr lang="en-US" sz="2000" dirty="0" smtClean="0">
                <a:solidFill>
                  <a:schemeClr val="accent4">
                    <a:lumMod val="50000"/>
                  </a:schemeClr>
                </a:solidFill>
                <a:latin typeface="Times New Roman" pitchFamily="18" charset="0"/>
                <a:cs typeface="Times New Roman" pitchFamily="18" charset="0"/>
              </a:rPr>
              <a:t>The particles must be spherical .If the particles are not spherical this law cannot be used. </a:t>
            </a:r>
          </a:p>
          <a:p>
            <a:pPr marL="1371600" lvl="2" indent="-457200" algn="l" rtl="0">
              <a:lnSpc>
                <a:spcPct val="150000"/>
              </a:lnSpc>
              <a:buFont typeface="+mj-lt"/>
              <a:buAutoNum type="arabicPeriod"/>
            </a:pPr>
            <a:r>
              <a:rPr lang="en-US" sz="2000" dirty="0" err="1" smtClean="0">
                <a:solidFill>
                  <a:schemeClr val="accent4">
                    <a:lumMod val="50000"/>
                  </a:schemeClr>
                </a:solidFill>
                <a:latin typeface="Times New Roman" pitchFamily="18" charset="0"/>
                <a:cs typeface="Times New Roman" pitchFamily="18" charset="0"/>
              </a:rPr>
              <a:t>Defloculating</a:t>
            </a:r>
            <a:r>
              <a:rPr lang="en-US" sz="2000" dirty="0" smtClean="0">
                <a:solidFill>
                  <a:schemeClr val="accent4">
                    <a:lumMod val="50000"/>
                  </a:schemeClr>
                </a:solidFill>
                <a:latin typeface="Times New Roman" pitchFamily="18" charset="0"/>
                <a:cs typeface="Times New Roman" pitchFamily="18" charset="0"/>
              </a:rPr>
              <a:t> agent is added to allow separation and prevent aggre­gation of particles. </a:t>
            </a:r>
          </a:p>
          <a:p>
            <a:pPr algn="l">
              <a:lnSpc>
                <a:spcPct val="150000"/>
              </a:lnSpc>
            </a:pP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340768"/>
            <a:ext cx="7056784" cy="3323987"/>
          </a:xfrm>
          <a:prstGeom prst="rect">
            <a:avLst/>
          </a:prstGeom>
          <a:noFill/>
        </p:spPr>
        <p:txBody>
          <a:bodyPr wrap="square" rtlCol="1">
            <a:spAutoFit/>
          </a:bodyPr>
          <a:lstStyle/>
          <a:p>
            <a:pPr algn="l" rtl="0">
              <a:lnSpc>
                <a:spcPct val="150000"/>
              </a:lnSpc>
            </a:pPr>
            <a:r>
              <a:rPr lang="en-US" sz="2000" b="1" dirty="0" smtClean="0"/>
              <a:t>Particle size analysis particle and size distribution: </a:t>
            </a:r>
            <a:endParaRPr lang="en-US" sz="2000" dirty="0" smtClean="0"/>
          </a:p>
          <a:p>
            <a:pPr marL="457200" indent="-457200" algn="l" rtl="0">
              <a:lnSpc>
                <a:spcPct val="150000"/>
              </a:lnSpc>
              <a:buFont typeface="Courier New" pitchFamily="49" charset="0"/>
              <a:buChar char="o"/>
            </a:pPr>
            <a:r>
              <a:rPr lang="en-US" sz="2000" dirty="0" smtClean="0">
                <a:solidFill>
                  <a:srgbClr val="0070C0"/>
                </a:solidFill>
              </a:rPr>
              <a:t>In a collection of particles of more than one size, two properties are important: </a:t>
            </a:r>
          </a:p>
          <a:p>
            <a:pPr marL="457200" lvl="0" indent="-457200" algn="l" rtl="0">
              <a:lnSpc>
                <a:spcPct val="150000"/>
              </a:lnSpc>
              <a:buFont typeface="Courier New" pitchFamily="49" charset="0"/>
              <a:buChar char="o"/>
            </a:pPr>
            <a:r>
              <a:rPr lang="en-US" sz="2000" dirty="0" smtClean="0">
                <a:solidFill>
                  <a:srgbClr val="0070C0"/>
                </a:solidFill>
              </a:rPr>
              <a:t>The shape and the surface area of the individual particle. </a:t>
            </a:r>
          </a:p>
          <a:p>
            <a:pPr marL="457200" lvl="0" indent="-457200" algn="l" rtl="0">
              <a:lnSpc>
                <a:spcPct val="150000"/>
              </a:lnSpc>
              <a:buFont typeface="Courier New" pitchFamily="49" charset="0"/>
              <a:buChar char="o"/>
            </a:pPr>
            <a:r>
              <a:rPr lang="en-US" sz="2000" dirty="0" smtClean="0">
                <a:solidFill>
                  <a:srgbClr val="0070C0"/>
                </a:solidFill>
              </a:rPr>
              <a:t>The size range and number of weight of particles present and hence, the total surface area. </a:t>
            </a:r>
          </a:p>
          <a:p>
            <a:pPr algn="l">
              <a:lnSpc>
                <a:spcPct val="150000"/>
              </a:lnSpc>
            </a:pPr>
            <a:endParaRPr lang="ar-SA" sz="2000" dirty="0"/>
          </a:p>
        </p:txBody>
      </p:sp>
      <p:pic>
        <p:nvPicPr>
          <p:cNvPr id="82946" name="Picture 2" descr="Go to fullsize image">
            <a:hlinkClick r:id="rId2"/>
          </p:cNvPr>
          <p:cNvPicPr>
            <a:picLocks noChangeAspect="1" noChangeArrowheads="1"/>
          </p:cNvPicPr>
          <p:nvPr/>
        </p:nvPicPr>
        <p:blipFill>
          <a:blip r:embed="rId3" cstate="print"/>
          <a:srcRect/>
          <a:stretch>
            <a:fillRect/>
          </a:stretch>
        </p:blipFill>
        <p:spPr bwMode="auto">
          <a:xfrm>
            <a:off x="3203848" y="4149080"/>
            <a:ext cx="3168352" cy="24554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772816"/>
            <a:ext cx="7632848" cy="2400657"/>
          </a:xfrm>
          <a:prstGeom prst="rect">
            <a:avLst/>
          </a:prstGeom>
          <a:noFill/>
        </p:spPr>
        <p:txBody>
          <a:bodyPr wrap="square" rtlCol="1">
            <a:spAutoFit/>
          </a:bodyPr>
          <a:lstStyle/>
          <a:p>
            <a:pPr algn="l" rtl="0">
              <a:lnSpc>
                <a:spcPct val="150000"/>
              </a:lnSpc>
            </a:pPr>
            <a:r>
              <a:rPr lang="en-US" sz="2000" b="1" dirty="0" smtClean="0">
                <a:latin typeface="Times New Roman" pitchFamily="18" charset="0"/>
                <a:cs typeface="Times New Roman" pitchFamily="18" charset="0"/>
              </a:rPr>
              <a:t>4- Electronic determination of Particle size:</a:t>
            </a:r>
            <a:endParaRPr lang="en-US" sz="2000" dirty="0" smtClean="0">
              <a:latin typeface="Times New Roman" pitchFamily="18" charset="0"/>
              <a:cs typeface="Times New Roman" pitchFamily="18" charset="0"/>
            </a:endParaRPr>
          </a:p>
          <a:p>
            <a:pPr marL="914400" lvl="1" indent="-457200" algn="l" rtl="0">
              <a:lnSpc>
                <a:spcPct val="150000"/>
              </a:lnSpc>
              <a:buFont typeface="Wingdings" pitchFamily="2" charset="2"/>
              <a:buChar char="Ø"/>
            </a:pPr>
            <a:r>
              <a:rPr lang="en-US" sz="2000" dirty="0" smtClean="0">
                <a:solidFill>
                  <a:srgbClr val="C00000"/>
                </a:solidFill>
                <a:latin typeface="Times New Roman" pitchFamily="18" charset="0"/>
                <a:cs typeface="Times New Roman" pitchFamily="18" charset="0"/>
              </a:rPr>
              <a:t>Range of particle size determination</a:t>
            </a:r>
            <a:r>
              <a:rPr lang="en-US" sz="2000" dirty="0" smtClean="0">
                <a:solidFill>
                  <a:srgbClr val="0070C0"/>
                </a:solidFill>
                <a:latin typeface="Times New Roman" pitchFamily="18" charset="0"/>
                <a:cs typeface="Times New Roman" pitchFamily="18" charset="0"/>
              </a:rPr>
              <a:t>: 0.5 - 500 microns. </a:t>
            </a:r>
          </a:p>
          <a:p>
            <a:pPr marL="914400" lvl="1" indent="-457200" algn="l" rtl="0">
              <a:lnSpc>
                <a:spcPct val="150000"/>
              </a:lnSpc>
              <a:buFont typeface="Wingdings" pitchFamily="2" charset="2"/>
              <a:buChar char="Ø"/>
            </a:pPr>
            <a:r>
              <a:rPr lang="en-US" sz="2000" dirty="0" smtClean="0">
                <a:solidFill>
                  <a:srgbClr val="C00000"/>
                </a:solidFill>
                <a:latin typeface="Times New Roman" pitchFamily="18" charset="0"/>
                <a:cs typeface="Times New Roman" pitchFamily="18" charset="0"/>
              </a:rPr>
              <a:t>Average diameter determined: </a:t>
            </a:r>
            <a:r>
              <a:rPr lang="en-US" sz="2000" dirty="0" smtClean="0">
                <a:solidFill>
                  <a:srgbClr val="0070C0"/>
                </a:solidFill>
                <a:latin typeface="Times New Roman" pitchFamily="18" charset="0"/>
                <a:cs typeface="Times New Roman" pitchFamily="18" charset="0"/>
              </a:rPr>
              <a:t>volume diameter. </a:t>
            </a:r>
          </a:p>
          <a:p>
            <a:pPr marL="914400" lvl="1" indent="-457200" algn="l" rtl="0">
              <a:lnSpc>
                <a:spcPct val="150000"/>
              </a:lnSpc>
              <a:buFont typeface="Wingdings" pitchFamily="2" charset="2"/>
              <a:buChar char="Ø"/>
            </a:pPr>
            <a:r>
              <a:rPr lang="en-US" sz="2000" dirty="0" smtClean="0">
                <a:solidFill>
                  <a:srgbClr val="C00000"/>
                </a:solidFill>
                <a:latin typeface="Times New Roman" pitchFamily="18" charset="0"/>
                <a:cs typeface="Times New Roman" pitchFamily="18" charset="0"/>
              </a:rPr>
              <a:t>Method:</a:t>
            </a:r>
            <a:r>
              <a:rPr lang="en-US" sz="2000" dirty="0" smtClean="0">
                <a:latin typeface="Times New Roman" pitchFamily="18" charset="0"/>
                <a:cs typeface="Times New Roman" pitchFamily="18" charset="0"/>
              </a:rPr>
              <a:t> </a:t>
            </a:r>
            <a:r>
              <a:rPr lang="en-US" sz="2000" dirty="0" smtClean="0">
                <a:solidFill>
                  <a:srgbClr val="0070C0"/>
                </a:solidFill>
                <a:latin typeface="Times New Roman" pitchFamily="18" charset="0"/>
                <a:cs typeface="Times New Roman" pitchFamily="18" charset="0"/>
              </a:rPr>
              <a:t>The apparatus used is the coulter counter. </a:t>
            </a:r>
          </a:p>
          <a:p>
            <a:pPr algn="l">
              <a:lnSpc>
                <a:spcPct val="150000"/>
              </a:lnSpc>
            </a:pP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cstate="print"/>
          <a:srcRect/>
          <a:stretch>
            <a:fillRect/>
          </a:stretch>
        </p:blipFill>
        <p:spPr bwMode="auto">
          <a:xfrm>
            <a:off x="827584" y="620688"/>
            <a:ext cx="6675665" cy="5013176"/>
          </a:xfrm>
          <a:prstGeom prst="rect">
            <a:avLst/>
          </a:prstGeom>
          <a:noFill/>
          <a:ln w="9525">
            <a:noFill/>
            <a:miter lim="800000"/>
            <a:headEnd/>
            <a:tailEnd/>
          </a:ln>
        </p:spPr>
      </p:pic>
      <p:sp>
        <p:nvSpPr>
          <p:cNvPr id="103427" name="Rectangle 3"/>
          <p:cNvSpPr>
            <a:spLocks noChangeArrowheads="1"/>
          </p:cNvSpPr>
          <p:nvPr/>
        </p:nvSpPr>
        <p:spPr bwMode="auto">
          <a:xfrm>
            <a:off x="827584" y="5501843"/>
            <a:ext cx="681468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Schematic diagram of coulter counter used to determine particle.</a:t>
            </a:r>
            <a:endParaRPr kumimoji="0" lang="en-US" sz="2000" b="0" i="0" u="none" strike="noStrike" cap="none" normalizeH="0" baseline="0" dirty="0" smtClean="0">
              <a:ln>
                <a:noFill/>
              </a:ln>
              <a:solidFill>
                <a:srgbClr val="0070C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96752"/>
            <a:ext cx="8388424" cy="5324535"/>
          </a:xfrm>
          <a:prstGeom prst="rect">
            <a:avLst/>
          </a:prstGeom>
          <a:noFill/>
        </p:spPr>
        <p:txBody>
          <a:bodyPr wrap="square" rtlCol="1">
            <a:spAutoFit/>
          </a:bodyPr>
          <a:lstStyle/>
          <a:p>
            <a:pPr marL="342900" lvl="0" indent="-342900" algn="l" rtl="0">
              <a:buFont typeface="Wingdings" pitchFamily="2" charset="2"/>
              <a:buChar char="v"/>
            </a:pPr>
            <a:r>
              <a:rPr lang="en-US" sz="2000" dirty="0" smtClean="0">
                <a:solidFill>
                  <a:srgbClr val="0070C0"/>
                </a:solidFill>
              </a:rPr>
              <a:t>The principle of this apparatus depends on, when a particle suspended in a conducting liquid passes through a small orifice, on either side of which are electrodes, a change in electric resistance occurs. </a:t>
            </a:r>
          </a:p>
          <a:p>
            <a:pPr marL="342900" lvl="0" indent="-342900" algn="l" rtl="0">
              <a:buFont typeface="Wingdings" pitchFamily="2" charset="2"/>
              <a:buChar char="v"/>
            </a:pPr>
            <a:r>
              <a:rPr lang="en-US" sz="2000" dirty="0" smtClean="0">
                <a:solidFill>
                  <a:srgbClr val="0070C0"/>
                </a:solidFill>
              </a:rPr>
              <a:t>The  coulter counter determines the number and size of particles suspended in an electrically conducted liquid in which the sample is not soluble. </a:t>
            </a:r>
          </a:p>
          <a:p>
            <a:pPr marL="342900" lvl="0" indent="-342900" algn="l" rtl="0">
              <a:buFont typeface="Wingdings" pitchFamily="2" charset="2"/>
              <a:buChar char="v"/>
            </a:pPr>
            <a:r>
              <a:rPr lang="en-US" sz="2000" dirty="0" smtClean="0">
                <a:solidFill>
                  <a:srgbClr val="0070C0"/>
                </a:solidFill>
              </a:rPr>
              <a:t>This is accomplished by forcing a thoroughly dispersed suspension of particles through a small orifice on either side of which is an elec­trode. </a:t>
            </a:r>
          </a:p>
          <a:p>
            <a:pPr marL="342900" lvl="0" indent="-342900" algn="l" rtl="0">
              <a:buFont typeface="Wingdings" pitchFamily="2" charset="2"/>
              <a:buChar char="v"/>
            </a:pPr>
            <a:r>
              <a:rPr lang="en-US" sz="2000" dirty="0" smtClean="0">
                <a:solidFill>
                  <a:srgbClr val="0070C0"/>
                </a:solidFill>
              </a:rPr>
              <a:t>A constant voltage is applied across the electrodes so as to produce a current.</a:t>
            </a:r>
          </a:p>
          <a:p>
            <a:pPr marL="342900" lvl="0" indent="-342900" algn="l" rtl="0">
              <a:buFont typeface="Wingdings" pitchFamily="2" charset="2"/>
              <a:buChar char="v"/>
            </a:pPr>
            <a:r>
              <a:rPr lang="en-US" sz="2000" dirty="0" smtClean="0">
                <a:solidFill>
                  <a:srgbClr val="0070C0"/>
                </a:solidFill>
              </a:rPr>
              <a:t>As the particle travel through the orifice, it displaces its own volume of electrolyte and this result in an increased resistance between the two electrodes. This, in turn, produces a short- duration voltage pulse of a magni­tude proportional to the volume of the particle. (i.e. change in resistance a size of the particle i.e. increase in resis­tance) These pulses are sized and counted electrically. </a:t>
            </a:r>
          </a:p>
          <a:p>
            <a:pPr marL="342900" indent="-342900" algn="l">
              <a:buFont typeface="Wingdings" pitchFamily="2" charset="2"/>
              <a:buChar char="v"/>
            </a:pPr>
            <a:endParaRPr lang="ar-SA" sz="2000" dirty="0">
              <a:solidFill>
                <a:srgbClr val="0070C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96752"/>
            <a:ext cx="8424936" cy="5170646"/>
          </a:xfrm>
          <a:prstGeom prst="rect">
            <a:avLst/>
          </a:prstGeom>
          <a:noFill/>
        </p:spPr>
        <p:txBody>
          <a:bodyPr wrap="square" rtlCol="1">
            <a:spAutoFit/>
          </a:bodyPr>
          <a:lstStyle/>
          <a:p>
            <a:pPr algn="just" rtl="0">
              <a:lnSpc>
                <a:spcPct val="150000"/>
              </a:lnSpc>
            </a:pPr>
            <a:r>
              <a:rPr lang="en-US" sz="2000" b="1" dirty="0" smtClean="0">
                <a:solidFill>
                  <a:schemeClr val="accent4">
                    <a:lumMod val="50000"/>
                  </a:schemeClr>
                </a:solidFill>
                <a:latin typeface="Times New Roman" pitchFamily="18" charset="0"/>
                <a:cs typeface="Times New Roman" pitchFamily="18" charset="0"/>
              </a:rPr>
              <a:t>Precautions that should be noted in using this equipment:</a:t>
            </a:r>
            <a:r>
              <a:rPr lang="en-US" sz="2000" dirty="0" smtClean="0">
                <a:solidFill>
                  <a:schemeClr val="accent4">
                    <a:lumMod val="50000"/>
                  </a:schemeClr>
                </a:solidFill>
                <a:latin typeface="Times New Roman" pitchFamily="18" charset="0"/>
                <a:cs typeface="Times New Roman" pitchFamily="18" charset="0"/>
              </a:rPr>
              <a:t> </a:t>
            </a:r>
          </a:p>
          <a:p>
            <a:pPr marL="342900" lvl="0" indent="-342900" algn="just" rtl="0">
              <a:lnSpc>
                <a:spcPct val="150000"/>
              </a:lnSpc>
              <a:buFont typeface="+mj-lt"/>
              <a:buAutoNum type="alphaUcPeriod"/>
            </a:pPr>
            <a:r>
              <a:rPr lang="en-US" sz="2000" dirty="0" smtClean="0">
                <a:solidFill>
                  <a:srgbClr val="0070C0"/>
                </a:solidFill>
                <a:latin typeface="Times New Roman" pitchFamily="18" charset="0"/>
                <a:cs typeface="Times New Roman" pitchFamily="18" charset="0"/>
              </a:rPr>
              <a:t>The selection of the proper size orifice for counting the sample size range. </a:t>
            </a:r>
          </a:p>
          <a:p>
            <a:pPr marL="342900" lvl="0" indent="-342900" algn="just" rtl="0">
              <a:lnSpc>
                <a:spcPct val="150000"/>
              </a:lnSpc>
              <a:buFont typeface="+mj-lt"/>
              <a:buAutoNum type="alphaUcPeriod"/>
            </a:pPr>
            <a:r>
              <a:rPr lang="en-US" sz="2000" dirty="0" smtClean="0">
                <a:solidFill>
                  <a:srgbClr val="0070C0"/>
                </a:solidFill>
                <a:latin typeface="Times New Roman" pitchFamily="18" charset="0"/>
                <a:cs typeface="Times New Roman" pitchFamily="18" charset="0"/>
              </a:rPr>
              <a:t>Adjusting the particle concentration such that only single particle pass through the orifice thus preventing counting of 2 or more parti­cles at one time. </a:t>
            </a:r>
          </a:p>
          <a:p>
            <a:pPr algn="just" rtl="0">
              <a:lnSpc>
                <a:spcPct val="150000"/>
              </a:lnSpc>
            </a:pPr>
            <a:r>
              <a:rPr lang="en-US" sz="2000" b="1" dirty="0" smtClean="0">
                <a:solidFill>
                  <a:srgbClr val="C00000"/>
                </a:solidFill>
                <a:latin typeface="Times New Roman" pitchFamily="18" charset="0"/>
                <a:cs typeface="Times New Roman" pitchFamily="18" charset="0"/>
              </a:rPr>
              <a:t>Advantages: </a:t>
            </a:r>
            <a:endParaRPr lang="en-US" sz="2000" dirty="0" smtClean="0">
              <a:solidFill>
                <a:srgbClr val="C00000"/>
              </a:solidFill>
              <a:latin typeface="Times New Roman" pitchFamily="18" charset="0"/>
              <a:cs typeface="Times New Roman" pitchFamily="18" charset="0"/>
            </a:endParaRPr>
          </a:p>
          <a:p>
            <a:pPr marL="342900" lvl="0" indent="-342900" algn="just" rtl="0">
              <a:lnSpc>
                <a:spcPct val="150000"/>
              </a:lnSpc>
              <a:buFont typeface="+mj-lt"/>
              <a:buAutoNum type="arabicPeriod"/>
            </a:pPr>
            <a:r>
              <a:rPr lang="en-US" sz="2000" dirty="0" smtClean="0">
                <a:latin typeface="Times New Roman" pitchFamily="18" charset="0"/>
                <a:cs typeface="Times New Roman" pitchFamily="18" charset="0"/>
              </a:rPr>
              <a:t>This equipment can count large number of particles (500/min) very rapidly. </a:t>
            </a:r>
          </a:p>
          <a:p>
            <a:pPr marL="342900" lvl="0" indent="-342900" algn="just" rtl="0">
              <a:lnSpc>
                <a:spcPct val="150000"/>
              </a:lnSpc>
              <a:buFont typeface="+mj-lt"/>
              <a:buAutoNum type="arabicPeriod"/>
            </a:pPr>
            <a:r>
              <a:rPr lang="en-US" sz="2000" dirty="0" smtClean="0">
                <a:latin typeface="Times New Roman" pitchFamily="18" charset="0"/>
                <a:cs typeface="Times New Roman" pitchFamily="18" charset="0"/>
              </a:rPr>
              <a:t>The apparatus yields highly reproducible results. </a:t>
            </a:r>
          </a:p>
          <a:p>
            <a:pPr marL="342900" lvl="0" indent="-342900" algn="just" rtl="0">
              <a:lnSpc>
                <a:spcPct val="150000"/>
              </a:lnSpc>
              <a:buFont typeface="+mj-lt"/>
              <a:buAutoNum type="arabicPeriod"/>
            </a:pPr>
            <a:r>
              <a:rPr lang="en-US" sz="2000" dirty="0" smtClean="0">
                <a:latin typeface="Times New Roman" pitchFamily="18" charset="0"/>
                <a:cs typeface="Times New Roman" pitchFamily="18" charset="0"/>
              </a:rPr>
              <a:t>Because of the large number of particles, statistics will be easy and yield high level of confidence in the distribution of a sample. </a:t>
            </a:r>
          </a:p>
          <a:p>
            <a:pPr algn="just">
              <a:lnSpc>
                <a:spcPct val="150000"/>
              </a:lnSpc>
            </a:pP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412776"/>
            <a:ext cx="8208912" cy="4247317"/>
          </a:xfrm>
          <a:prstGeom prst="rect">
            <a:avLst/>
          </a:prstGeom>
          <a:noFill/>
        </p:spPr>
        <p:txBody>
          <a:bodyPr wrap="square" rtlCol="1">
            <a:spAutoFit/>
          </a:bodyPr>
          <a:lstStyle/>
          <a:p>
            <a:pPr algn="l" rtl="0">
              <a:lnSpc>
                <a:spcPct val="150000"/>
              </a:lnSpc>
            </a:pPr>
            <a:r>
              <a:rPr lang="en-US" sz="2000" b="1" dirty="0" smtClean="0">
                <a:latin typeface="Times New Roman" pitchFamily="18" charset="0"/>
                <a:cs typeface="Times New Roman" pitchFamily="18" charset="0"/>
              </a:rPr>
              <a:t>Disadvantages: </a:t>
            </a:r>
            <a:endParaRPr lang="en-US" sz="2000" dirty="0" smtClean="0">
              <a:latin typeface="Times New Roman" pitchFamily="18" charset="0"/>
              <a:cs typeface="Times New Roman" pitchFamily="18" charset="0"/>
            </a:endParaRPr>
          </a:p>
          <a:p>
            <a:pPr marL="1371600" lvl="2"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Cost of equipment  is high </a:t>
            </a:r>
          </a:p>
          <a:p>
            <a:pPr marL="1371600" lvl="2"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The possibility of orifice blockage by the particles specially in heavy suspensions. </a:t>
            </a:r>
          </a:p>
          <a:p>
            <a:pPr marL="1371600" lvl="2"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The electrolyte used must be specific and selective in which the material to be counted is insoluble and is suitable in terms of electrical resistance to the counted particles. </a:t>
            </a:r>
          </a:p>
          <a:p>
            <a:pPr marL="1371600" lvl="2"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Wrong results are produced if there is electrolytic back ground. </a:t>
            </a:r>
          </a:p>
          <a:p>
            <a:pPr algn="l">
              <a:lnSpc>
                <a:spcPct val="150000"/>
              </a:lnSpc>
            </a:pP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4/43/DLS.svg/350px-DLS.svg.png">
            <a:hlinkClick r:id="rId2"/>
          </p:cNvPr>
          <p:cNvPicPr>
            <a:picLocks noChangeAspect="1" noChangeArrowheads="1"/>
          </p:cNvPicPr>
          <p:nvPr/>
        </p:nvPicPr>
        <p:blipFill>
          <a:blip r:embed="rId3"/>
          <a:srcRect/>
          <a:stretch>
            <a:fillRect/>
          </a:stretch>
        </p:blipFill>
        <p:spPr bwMode="auto">
          <a:xfrm>
            <a:off x="2000232" y="2071678"/>
            <a:ext cx="4643470" cy="3688243"/>
          </a:xfrm>
          <a:prstGeom prst="rect">
            <a:avLst/>
          </a:prstGeom>
          <a:noFill/>
        </p:spPr>
      </p:pic>
      <p:sp>
        <p:nvSpPr>
          <p:cNvPr id="3" name="Rectangle 2"/>
          <p:cNvSpPr/>
          <p:nvPr/>
        </p:nvSpPr>
        <p:spPr>
          <a:xfrm>
            <a:off x="928662" y="1071546"/>
            <a:ext cx="6786610" cy="646331"/>
          </a:xfrm>
          <a:prstGeom prst="rect">
            <a:avLst/>
          </a:prstGeom>
        </p:spPr>
        <p:txBody>
          <a:bodyPr wrap="square">
            <a:spAutoFit/>
          </a:bodyPr>
          <a:lstStyle/>
          <a:p>
            <a:pPr algn="l"/>
            <a:r>
              <a:rPr lang="en-US" b="1" dirty="0" smtClean="0"/>
              <a:t>Dynamic light scattering</a:t>
            </a:r>
            <a:r>
              <a:rPr lang="en-US" dirty="0" smtClean="0"/>
              <a:t> (also known as </a:t>
            </a:r>
            <a:r>
              <a:rPr lang="en-US" b="1" dirty="0" smtClean="0"/>
              <a:t>photon correlation spectroscopy</a:t>
            </a:r>
            <a:r>
              <a:rPr lang="en-US" dirty="0" smtClean="0"/>
              <a:t>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704850" y="1581150"/>
            <a:ext cx="7734300" cy="3695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764704"/>
            <a:ext cx="4392488" cy="461665"/>
          </a:xfrm>
          <a:prstGeom prst="rect">
            <a:avLst/>
          </a:prstGeom>
          <a:noFill/>
        </p:spPr>
        <p:txBody>
          <a:bodyPr wrap="square" rtlCol="1">
            <a:spAutoFit/>
          </a:bodyPr>
          <a:lstStyle/>
          <a:p>
            <a:pPr algn="l" rtl="0"/>
            <a:r>
              <a:rPr lang="en-US" sz="2400" b="1" dirty="0" smtClean="0">
                <a:solidFill>
                  <a:srgbClr val="C00000"/>
                </a:solidFill>
              </a:rPr>
              <a:t>Conclusions of the lecture:</a:t>
            </a:r>
            <a:endParaRPr lang="ar-SA" sz="2400" b="1" dirty="0">
              <a:solidFill>
                <a:srgbClr val="C00000"/>
              </a:solidFill>
            </a:endParaRPr>
          </a:p>
        </p:txBody>
      </p:sp>
      <p:sp>
        <p:nvSpPr>
          <p:cNvPr id="8" name="TextBox 7"/>
          <p:cNvSpPr txBox="1"/>
          <p:nvPr/>
        </p:nvSpPr>
        <p:spPr>
          <a:xfrm>
            <a:off x="1187624" y="1484784"/>
            <a:ext cx="7488832" cy="5170646"/>
          </a:xfrm>
          <a:prstGeom prst="rect">
            <a:avLst/>
          </a:prstGeom>
          <a:noFill/>
        </p:spPr>
        <p:txBody>
          <a:bodyPr wrap="square" rtlCol="1">
            <a:spAutoFit/>
          </a:bodyPr>
          <a:lstStyle/>
          <a:p>
            <a:pPr marL="342900" indent="-342900" algn="l" rtl="0">
              <a:lnSpc>
                <a:spcPct val="150000"/>
              </a:lnSpc>
              <a:buFont typeface="Wingdings" pitchFamily="2" charset="2"/>
              <a:buChar char="q"/>
            </a:pPr>
            <a:r>
              <a:rPr lang="en-US" sz="2000" b="1" dirty="0" smtClean="0">
                <a:solidFill>
                  <a:srgbClr val="0070C0"/>
                </a:solidFill>
              </a:rPr>
              <a:t>Particle size analysis</a:t>
            </a:r>
            <a:r>
              <a:rPr lang="en-US" sz="2000" dirty="0" smtClean="0">
                <a:solidFill>
                  <a:srgbClr val="0070C0"/>
                </a:solidFill>
              </a:rPr>
              <a:t> </a:t>
            </a:r>
          </a:p>
          <a:p>
            <a:pPr marL="342900" indent="-342900" algn="l" rtl="0">
              <a:lnSpc>
                <a:spcPct val="150000"/>
              </a:lnSpc>
              <a:buFont typeface="Wingdings" pitchFamily="2" charset="2"/>
              <a:buChar char="q"/>
            </a:pPr>
            <a:r>
              <a:rPr lang="en-US" sz="2000" dirty="0" smtClean="0">
                <a:solidFill>
                  <a:srgbClr val="0070C0"/>
                </a:solidFill>
              </a:rPr>
              <a:t>Kinds of  particle diameters</a:t>
            </a:r>
          </a:p>
          <a:p>
            <a:pPr marL="342900" indent="-342900" algn="l" rtl="0">
              <a:lnSpc>
                <a:spcPct val="150000"/>
              </a:lnSpc>
              <a:buFont typeface="Wingdings" pitchFamily="2" charset="2"/>
              <a:buChar char="q"/>
            </a:pPr>
            <a:r>
              <a:rPr lang="en-US" sz="2000" dirty="0" smtClean="0">
                <a:solidFill>
                  <a:srgbClr val="0070C0"/>
                </a:solidFill>
              </a:rPr>
              <a:t>Importance of particle size in pharmacy</a:t>
            </a:r>
          </a:p>
          <a:p>
            <a:pPr marL="342900" indent="-342900" algn="l" rtl="0">
              <a:lnSpc>
                <a:spcPct val="150000"/>
              </a:lnSpc>
              <a:buFont typeface="Wingdings" pitchFamily="2" charset="2"/>
              <a:buChar char="q"/>
            </a:pPr>
            <a:r>
              <a:rPr lang="en-US" sz="2000" dirty="0" smtClean="0">
                <a:solidFill>
                  <a:srgbClr val="0070C0"/>
                </a:solidFill>
              </a:rPr>
              <a:t>Steps of particle size analysis </a:t>
            </a:r>
          </a:p>
          <a:p>
            <a:pPr marL="342900" indent="-342900" algn="l" rtl="0">
              <a:lnSpc>
                <a:spcPct val="150000"/>
              </a:lnSpc>
              <a:buFont typeface="Wingdings" pitchFamily="2" charset="2"/>
              <a:buChar char="q"/>
            </a:pPr>
            <a:r>
              <a:rPr lang="en-US" sz="2000" dirty="0" smtClean="0">
                <a:solidFill>
                  <a:srgbClr val="0070C0"/>
                </a:solidFill>
              </a:rPr>
              <a:t>Tabular and graphical representation of analysis data</a:t>
            </a:r>
          </a:p>
          <a:p>
            <a:pPr marL="342900" indent="-342900" algn="l" rtl="0">
              <a:lnSpc>
                <a:spcPct val="150000"/>
              </a:lnSpc>
              <a:buFont typeface="Wingdings" pitchFamily="2" charset="2"/>
              <a:buChar char="q"/>
            </a:pPr>
            <a:r>
              <a:rPr lang="en-US" sz="2000" dirty="0" smtClean="0">
                <a:solidFill>
                  <a:srgbClr val="0070C0"/>
                </a:solidFill>
              </a:rPr>
              <a:t>Methods of measuring the particle size</a:t>
            </a:r>
          </a:p>
          <a:p>
            <a:pPr marL="1371600" lvl="2" indent="-457200" algn="l" rtl="0">
              <a:lnSpc>
                <a:spcPct val="150000"/>
              </a:lnSpc>
              <a:buFont typeface="+mj-lt"/>
              <a:buAutoNum type="alphaUcPeriod"/>
            </a:pPr>
            <a:r>
              <a:rPr lang="en-US" sz="2000" dirty="0" smtClean="0">
                <a:solidFill>
                  <a:schemeClr val="accent4">
                    <a:lumMod val="50000"/>
                  </a:schemeClr>
                </a:solidFill>
              </a:rPr>
              <a:t>Microscopy</a:t>
            </a:r>
          </a:p>
          <a:p>
            <a:pPr marL="1371600" lvl="2" indent="-457200" algn="l" rtl="0">
              <a:lnSpc>
                <a:spcPct val="150000"/>
              </a:lnSpc>
              <a:buFont typeface="+mj-lt"/>
              <a:buAutoNum type="alphaUcPeriod"/>
            </a:pPr>
            <a:r>
              <a:rPr lang="en-US" sz="2000" dirty="0" smtClean="0">
                <a:solidFill>
                  <a:schemeClr val="accent4">
                    <a:lumMod val="50000"/>
                  </a:schemeClr>
                </a:solidFill>
              </a:rPr>
              <a:t>Sieve analysis </a:t>
            </a:r>
          </a:p>
          <a:p>
            <a:pPr marL="1371600" lvl="2" indent="-457200" algn="l" rtl="0">
              <a:lnSpc>
                <a:spcPct val="150000"/>
              </a:lnSpc>
              <a:buFont typeface="+mj-lt"/>
              <a:buAutoNum type="alphaUcPeriod"/>
            </a:pPr>
            <a:r>
              <a:rPr lang="en-US" sz="2000" dirty="0" smtClean="0">
                <a:solidFill>
                  <a:schemeClr val="accent4">
                    <a:lumMod val="50000"/>
                  </a:schemeClr>
                </a:solidFill>
              </a:rPr>
              <a:t>Sedimentation </a:t>
            </a:r>
          </a:p>
          <a:p>
            <a:pPr marL="1371600" lvl="2" indent="-457200" algn="l" rtl="0">
              <a:lnSpc>
                <a:spcPct val="150000"/>
              </a:lnSpc>
              <a:buFont typeface="+mj-lt"/>
              <a:buAutoNum type="alphaUcPeriod"/>
            </a:pPr>
            <a:r>
              <a:rPr lang="en-US" sz="2000" dirty="0" smtClean="0">
                <a:solidFill>
                  <a:schemeClr val="accent4">
                    <a:lumMod val="50000"/>
                  </a:schemeClr>
                </a:solidFill>
              </a:rPr>
              <a:t>Electronic determination of Particle size</a:t>
            </a:r>
          </a:p>
          <a:p>
            <a:pPr marL="342900" indent="-342900" algn="l" rtl="0">
              <a:lnSpc>
                <a:spcPct val="150000"/>
              </a:lnSpc>
              <a:buFont typeface="Wingdings" pitchFamily="2" charset="2"/>
              <a:buChar char="q"/>
            </a:pPr>
            <a:endParaRPr lang="ar-SA" sz="2000" dirty="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24744"/>
            <a:ext cx="7992888" cy="4247317"/>
          </a:xfrm>
          <a:prstGeom prst="rect">
            <a:avLst/>
          </a:prstGeom>
          <a:noFill/>
        </p:spPr>
        <p:txBody>
          <a:bodyPr wrap="square" rtlCol="1">
            <a:spAutoFit/>
          </a:bodyPr>
          <a:lstStyle/>
          <a:p>
            <a:pPr marL="457200" indent="-457200" algn="l" rtl="0">
              <a:lnSpc>
                <a:spcPct val="150000"/>
              </a:lnSpc>
              <a:buFont typeface="Wingdings" pitchFamily="2" charset="2"/>
              <a:buChar char="v"/>
            </a:pPr>
            <a:r>
              <a:rPr lang="en-US" sz="2000" dirty="0" smtClean="0">
                <a:solidFill>
                  <a:srgbClr val="0070C0"/>
                </a:solidFill>
                <a:latin typeface="Times New Roman" pitchFamily="18" charset="0"/>
                <a:cs typeface="Times New Roman" pitchFamily="18" charset="0"/>
              </a:rPr>
              <a:t>The size of a sphere is readily expressed in terms of its diameter. As the degree of asymmetry of particles increases, there is a difficulty to express the size in terms of a meaningful diameter. </a:t>
            </a:r>
          </a:p>
          <a:p>
            <a:pPr marL="457200" indent="-457200" algn="l" rtl="0">
              <a:lnSpc>
                <a:spcPct val="150000"/>
              </a:lnSpc>
              <a:buFont typeface="Wingdings" pitchFamily="2" charset="2"/>
              <a:buChar char="v"/>
            </a:pPr>
            <a:r>
              <a:rPr lang="en-US" sz="2000" dirty="0" smtClean="0">
                <a:solidFill>
                  <a:schemeClr val="accent5">
                    <a:lumMod val="50000"/>
                  </a:schemeClr>
                </a:solidFill>
                <a:latin typeface="Times New Roman" pitchFamily="18" charset="0"/>
                <a:cs typeface="Times New Roman" pitchFamily="18" charset="0"/>
              </a:rPr>
              <a:t>Under these conditions, there is no one diameter for a particle. Therefore, one uses equivalent spherical diameter which relates the size of the particle to the diameter of sphere having the same </a:t>
            </a:r>
            <a:r>
              <a:rPr lang="en-US" sz="2000" dirty="0" smtClean="0">
                <a:solidFill>
                  <a:srgbClr val="FF0000"/>
                </a:solidFill>
                <a:latin typeface="Times New Roman" pitchFamily="18" charset="0"/>
                <a:cs typeface="Times New Roman" pitchFamily="18" charset="0"/>
              </a:rPr>
              <a:t>surface area</a:t>
            </a:r>
            <a:r>
              <a:rPr lang="en-US" sz="2000" dirty="0" smtClean="0">
                <a:solidFill>
                  <a:schemeClr val="accent5">
                    <a:lumMod val="50000"/>
                  </a:schemeClr>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volume </a:t>
            </a:r>
            <a:r>
              <a:rPr lang="en-US" sz="2000" dirty="0" smtClean="0">
                <a:solidFill>
                  <a:schemeClr val="accent5">
                    <a:lumMod val="50000"/>
                  </a:schemeClr>
                </a:solidFill>
                <a:latin typeface="Times New Roman" pitchFamily="18" charset="0"/>
                <a:cs typeface="Times New Roman" pitchFamily="18" charset="0"/>
              </a:rPr>
              <a:t>or </a:t>
            </a:r>
            <a:r>
              <a:rPr lang="en-US" sz="2000" dirty="0" smtClean="0">
                <a:solidFill>
                  <a:srgbClr val="FF0000"/>
                </a:solidFill>
                <a:latin typeface="Times New Roman" pitchFamily="18" charset="0"/>
                <a:cs typeface="Times New Roman" pitchFamily="18" charset="0"/>
              </a:rPr>
              <a:t>sedimentation rate </a:t>
            </a:r>
            <a:r>
              <a:rPr lang="en-US" sz="2000" dirty="0" smtClean="0">
                <a:solidFill>
                  <a:schemeClr val="accent5">
                    <a:lumMod val="50000"/>
                  </a:schemeClr>
                </a:solidFill>
                <a:latin typeface="Times New Roman" pitchFamily="18" charset="0"/>
                <a:cs typeface="Times New Roman" pitchFamily="18" charset="0"/>
              </a:rPr>
              <a:t>according to the purpose to which the particle is intended to be used.</a:t>
            </a:r>
          </a:p>
          <a:p>
            <a:pPr algn="l" rtl="0">
              <a:lnSpc>
                <a:spcPct val="150000"/>
              </a:lnSpc>
            </a:pPr>
            <a:endParaRPr lang="ar-SA" sz="2000" dirty="0">
              <a:latin typeface="Times New Roman" pitchFamily="18" charset="0"/>
              <a:cs typeface="Times New Roman" pitchFamily="18" charset="0"/>
            </a:endParaRPr>
          </a:p>
        </p:txBody>
      </p:sp>
      <p:pic>
        <p:nvPicPr>
          <p:cNvPr id="81922" name="Picture 2" descr="Go to fullsize image">
            <a:hlinkClick r:id="rId2"/>
          </p:cNvPr>
          <p:cNvPicPr>
            <a:picLocks noChangeAspect="1" noChangeArrowheads="1"/>
          </p:cNvPicPr>
          <p:nvPr/>
        </p:nvPicPr>
        <p:blipFill>
          <a:blip r:embed="rId3" cstate="print"/>
          <a:srcRect/>
          <a:stretch>
            <a:fillRect/>
          </a:stretch>
        </p:blipFill>
        <p:spPr bwMode="auto">
          <a:xfrm>
            <a:off x="6516216" y="4581128"/>
            <a:ext cx="1800200" cy="14599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628800"/>
            <a:ext cx="7128792" cy="4708981"/>
          </a:xfrm>
          <a:prstGeom prst="rect">
            <a:avLst/>
          </a:prstGeom>
          <a:noFill/>
        </p:spPr>
        <p:txBody>
          <a:bodyPr wrap="square" rtlCol="1">
            <a:spAutoFit/>
          </a:bodyPr>
          <a:lstStyle/>
          <a:p>
            <a:pPr algn="l" rtl="0">
              <a:lnSpc>
                <a:spcPct val="150000"/>
              </a:lnSpc>
            </a:pPr>
            <a:r>
              <a:rPr lang="en-US" sz="2000" b="1" dirty="0" smtClean="0"/>
              <a:t>(a) Surface diameter: </a:t>
            </a:r>
            <a:endParaRPr lang="en-US" sz="2000" dirty="0" smtClean="0"/>
          </a:p>
          <a:p>
            <a:pPr algn="l" rtl="0">
              <a:lnSpc>
                <a:spcPct val="150000"/>
              </a:lnSpc>
            </a:pPr>
            <a:r>
              <a:rPr lang="en-US" sz="2000" dirty="0" smtClean="0">
                <a:solidFill>
                  <a:schemeClr val="accent5">
                    <a:lumMod val="50000"/>
                  </a:schemeClr>
                </a:solidFill>
              </a:rPr>
              <a:t>It is the diameter of sphere having the same surface area as the par­ticle in question</a:t>
            </a:r>
            <a:r>
              <a:rPr lang="en-US" sz="2000" dirty="0" smtClean="0"/>
              <a:t>. </a:t>
            </a:r>
          </a:p>
          <a:p>
            <a:pPr algn="l" rtl="0">
              <a:lnSpc>
                <a:spcPct val="150000"/>
              </a:lnSpc>
            </a:pPr>
            <a:r>
              <a:rPr lang="en-US" sz="2000" b="1" dirty="0" smtClean="0"/>
              <a:t>(b) Volume diameter: </a:t>
            </a:r>
            <a:endParaRPr lang="en-US" sz="2000" dirty="0" smtClean="0"/>
          </a:p>
          <a:p>
            <a:pPr algn="l" rtl="0">
              <a:lnSpc>
                <a:spcPct val="150000"/>
              </a:lnSpc>
            </a:pPr>
            <a:r>
              <a:rPr lang="en-US" sz="2000" dirty="0" smtClean="0">
                <a:solidFill>
                  <a:srgbClr val="0070C0"/>
                </a:solidFill>
              </a:rPr>
              <a:t>The diameter of a sphere having the same volume as the particle in question</a:t>
            </a:r>
            <a:r>
              <a:rPr lang="en-US" sz="2000" dirty="0" smtClean="0"/>
              <a:t>. </a:t>
            </a:r>
          </a:p>
          <a:p>
            <a:pPr algn="l" rtl="0">
              <a:lnSpc>
                <a:spcPct val="150000"/>
              </a:lnSpc>
            </a:pPr>
            <a:r>
              <a:rPr lang="en-US" sz="2000" b="1" dirty="0" smtClean="0"/>
              <a:t>(C) </a:t>
            </a:r>
            <a:r>
              <a:rPr lang="en-US" sz="2000" b="1" dirty="0" err="1" smtClean="0"/>
              <a:t>Stoke's</a:t>
            </a:r>
            <a:r>
              <a:rPr lang="en-US" sz="2000" b="1" dirty="0" smtClean="0"/>
              <a:t> diameter or sedimentation diameter: </a:t>
            </a:r>
            <a:endParaRPr lang="en-US" sz="2000" dirty="0" smtClean="0"/>
          </a:p>
          <a:p>
            <a:pPr algn="l" rtl="0">
              <a:lnSpc>
                <a:spcPct val="150000"/>
              </a:lnSpc>
            </a:pPr>
            <a:r>
              <a:rPr lang="en-US" sz="2000" dirty="0" smtClean="0">
                <a:solidFill>
                  <a:srgbClr val="C00000"/>
                </a:solidFill>
              </a:rPr>
              <a:t>It describes the diameter of a sphere having the same sedimentation rate as the particle in question</a:t>
            </a:r>
            <a:r>
              <a:rPr lang="en-US" sz="2000" dirty="0" smtClean="0"/>
              <a:t>. </a:t>
            </a:r>
          </a:p>
          <a:p>
            <a:pPr algn="l" rtl="0">
              <a:lnSpc>
                <a:spcPct val="150000"/>
              </a:lnSpc>
            </a:pPr>
            <a:endParaRPr lang="ar-SA" sz="2000" dirty="0"/>
          </a:p>
        </p:txBody>
      </p:sp>
      <p:pic>
        <p:nvPicPr>
          <p:cNvPr id="80898" name="Picture 2" descr="Go to fullsize image">
            <a:hlinkClick r:id="rId2"/>
          </p:cNvPr>
          <p:cNvPicPr>
            <a:picLocks noChangeAspect="1" noChangeArrowheads="1"/>
          </p:cNvPicPr>
          <p:nvPr/>
        </p:nvPicPr>
        <p:blipFill>
          <a:blip r:embed="rId3" cstate="print"/>
          <a:srcRect/>
          <a:stretch>
            <a:fillRect/>
          </a:stretch>
        </p:blipFill>
        <p:spPr bwMode="auto">
          <a:xfrm>
            <a:off x="7164288" y="4149080"/>
            <a:ext cx="1524000" cy="15240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628800"/>
            <a:ext cx="8460432" cy="3785652"/>
          </a:xfrm>
          <a:prstGeom prst="rect">
            <a:avLst/>
          </a:prstGeom>
          <a:noFill/>
        </p:spPr>
        <p:txBody>
          <a:bodyPr wrap="square" rtlCol="1">
            <a:spAutoFit/>
          </a:bodyPr>
          <a:lstStyle/>
          <a:p>
            <a:pPr algn="l" rtl="0">
              <a:lnSpc>
                <a:spcPct val="150000"/>
              </a:lnSpc>
            </a:pPr>
            <a:r>
              <a:rPr lang="en-US" sz="2000" b="1" dirty="0" smtClean="0"/>
              <a:t>The type of the expressed diameter used depends on:</a:t>
            </a:r>
            <a:r>
              <a:rPr lang="en-US" sz="2000" dirty="0" smtClean="0"/>
              <a:t> </a:t>
            </a:r>
          </a:p>
          <a:p>
            <a:pPr marL="457200" lvl="0" indent="-457200" algn="l" rtl="0">
              <a:lnSpc>
                <a:spcPct val="150000"/>
              </a:lnSpc>
              <a:buFont typeface="+mj-lt"/>
              <a:buAutoNum type="arabicPeriod"/>
            </a:pPr>
            <a:r>
              <a:rPr lang="en-US" sz="2000" dirty="0" smtClean="0">
                <a:solidFill>
                  <a:srgbClr val="0070C0"/>
                </a:solidFill>
              </a:rPr>
              <a:t>The method used to obtain the diameter. </a:t>
            </a:r>
          </a:p>
          <a:p>
            <a:pPr marL="457200" lvl="0" indent="-457200" algn="l" rtl="0">
              <a:lnSpc>
                <a:spcPct val="150000"/>
              </a:lnSpc>
              <a:buFont typeface="+mj-lt"/>
              <a:buAutoNum type="arabicPeriod"/>
            </a:pPr>
            <a:r>
              <a:rPr lang="en-US" sz="2000" dirty="0" smtClean="0">
                <a:solidFill>
                  <a:srgbClr val="0070C0"/>
                </a:solidFill>
              </a:rPr>
              <a:t>The purpose for which the powder is used ,e.g. , Powder used for suspension , the sedimentation rate must be determined and so one uses </a:t>
            </a:r>
            <a:r>
              <a:rPr lang="en-US" sz="2000" dirty="0" err="1" smtClean="0">
                <a:solidFill>
                  <a:srgbClr val="0070C0"/>
                </a:solidFill>
              </a:rPr>
              <a:t>stoke's</a:t>
            </a:r>
            <a:r>
              <a:rPr lang="en-US" sz="2000" dirty="0" smtClean="0">
                <a:solidFill>
                  <a:srgbClr val="0070C0"/>
                </a:solidFill>
              </a:rPr>
              <a:t> diameter. Powder used as adsorbent one uses surface diameter. Powders used for pharmacological action after dissolution and absorption, one uses volume diameter. </a:t>
            </a:r>
          </a:p>
          <a:p>
            <a:pPr algn="l" rtl="0">
              <a:lnSpc>
                <a:spcPct val="150000"/>
              </a:lnSpc>
            </a:pPr>
            <a:endParaRPr lang="ar-SA" sz="2000" dirty="0"/>
          </a:p>
        </p:txBody>
      </p:sp>
      <p:pic>
        <p:nvPicPr>
          <p:cNvPr id="79876" name="Picture 4" descr="Go to fullsize image">
            <a:hlinkClick r:id="rId2"/>
          </p:cNvPr>
          <p:cNvPicPr>
            <a:picLocks noChangeAspect="1" noChangeArrowheads="1"/>
          </p:cNvPicPr>
          <p:nvPr/>
        </p:nvPicPr>
        <p:blipFill>
          <a:blip r:embed="rId3" cstate="print"/>
          <a:srcRect/>
          <a:stretch>
            <a:fillRect/>
          </a:stretch>
        </p:blipFill>
        <p:spPr bwMode="auto">
          <a:xfrm>
            <a:off x="6444208" y="4653136"/>
            <a:ext cx="1779020" cy="151216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556792"/>
            <a:ext cx="7848872" cy="5632311"/>
          </a:xfrm>
          <a:prstGeom prst="rect">
            <a:avLst/>
          </a:prstGeom>
          <a:noFill/>
        </p:spPr>
        <p:txBody>
          <a:bodyPr wrap="square" rtlCol="1">
            <a:spAutoFit/>
          </a:bodyPr>
          <a:lstStyle/>
          <a:p>
            <a:pPr algn="just" rtl="0">
              <a:lnSpc>
                <a:spcPct val="150000"/>
              </a:lnSpc>
            </a:pPr>
            <a:r>
              <a:rPr lang="en-US" sz="2000" b="1" dirty="0" smtClean="0">
                <a:solidFill>
                  <a:srgbClr val="C00000"/>
                </a:solidFill>
              </a:rPr>
              <a:t>Importance of drugs particle size: </a:t>
            </a:r>
            <a:endParaRPr lang="en-US" sz="2000" dirty="0" smtClean="0">
              <a:solidFill>
                <a:srgbClr val="C00000"/>
              </a:solidFill>
            </a:endParaRPr>
          </a:p>
          <a:p>
            <a:pPr marL="457200" lvl="0" indent="-457200" algn="just" rtl="0">
              <a:lnSpc>
                <a:spcPct val="150000"/>
              </a:lnSpc>
              <a:buFont typeface="+mj-lt"/>
              <a:buAutoNum type="arabicPeriod"/>
            </a:pPr>
            <a:r>
              <a:rPr lang="en-US" sz="2000" dirty="0" smtClean="0">
                <a:solidFill>
                  <a:srgbClr val="0070C0"/>
                </a:solidFill>
              </a:rPr>
              <a:t>Respiratory tract drugs: The distance to which the particles travel in the respiratory tract depends upon their particle size. Bigger particles do not travel long distances thus doing the action in the upper respiratory tract, and vice versa the smaller particles which do their action in the lower respiratory tract. </a:t>
            </a:r>
          </a:p>
          <a:p>
            <a:pPr marL="457200" lvl="0" indent="-457200" algn="just" rtl="0">
              <a:lnSpc>
                <a:spcPct val="150000"/>
              </a:lnSpc>
              <a:buFont typeface="+mj-lt"/>
              <a:buAutoNum type="arabicPeriod"/>
            </a:pPr>
            <a:r>
              <a:rPr lang="en-US" sz="2000" dirty="0" err="1" smtClean="0">
                <a:solidFill>
                  <a:schemeClr val="accent4">
                    <a:lumMod val="50000"/>
                  </a:schemeClr>
                </a:solidFill>
              </a:rPr>
              <a:t>Parentrally</a:t>
            </a:r>
            <a:r>
              <a:rPr lang="en-US" sz="2000" dirty="0" smtClean="0">
                <a:solidFill>
                  <a:schemeClr val="accent4">
                    <a:lumMod val="50000"/>
                  </a:schemeClr>
                </a:solidFill>
              </a:rPr>
              <a:t>  administered drugs with different routes of injection depends on the particle size on their action. Smaller particles dissolve faster and exert faster action. Bigger particles when injected may dissolve very slowly and may act as a sustained release depot.</a:t>
            </a:r>
          </a:p>
          <a:p>
            <a:pPr algn="just">
              <a:lnSpc>
                <a:spcPct val="150000"/>
              </a:lnSpc>
            </a:pPr>
            <a:endParaRPr lang="ar-SA" sz="2000" dirty="0"/>
          </a:p>
        </p:txBody>
      </p:sp>
      <p:pic>
        <p:nvPicPr>
          <p:cNvPr id="78850" name="Picture 2" descr="Go to fullsize image">
            <a:hlinkClick r:id="rId2"/>
          </p:cNvPr>
          <p:cNvPicPr>
            <a:picLocks noChangeAspect="1" noChangeArrowheads="1"/>
          </p:cNvPicPr>
          <p:nvPr/>
        </p:nvPicPr>
        <p:blipFill>
          <a:blip r:embed="rId3" cstate="print"/>
          <a:srcRect/>
          <a:stretch>
            <a:fillRect/>
          </a:stretch>
        </p:blipFill>
        <p:spPr bwMode="auto">
          <a:xfrm>
            <a:off x="3347864" y="476672"/>
            <a:ext cx="2880320" cy="11925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412776"/>
            <a:ext cx="7848872" cy="4708981"/>
          </a:xfrm>
          <a:prstGeom prst="rect">
            <a:avLst/>
          </a:prstGeom>
          <a:noFill/>
        </p:spPr>
        <p:txBody>
          <a:bodyPr wrap="square" rtlCol="1">
            <a:spAutoFit/>
          </a:bodyPr>
          <a:lstStyle/>
          <a:p>
            <a:pPr marL="457200" lvl="0" indent="-457200" algn="just" rtl="0">
              <a:lnSpc>
                <a:spcPct val="150000"/>
              </a:lnSpc>
            </a:pPr>
            <a:r>
              <a:rPr lang="en-US" sz="2000" dirty="0" smtClean="0"/>
              <a:t>3.     </a:t>
            </a:r>
            <a:r>
              <a:rPr lang="en-US" sz="2000" dirty="0" smtClean="0">
                <a:solidFill>
                  <a:srgbClr val="0070C0"/>
                </a:solidFill>
              </a:rPr>
              <a:t>Rectal absorption of drugs depends on the particle size on their dissolution and absorption. </a:t>
            </a:r>
          </a:p>
          <a:p>
            <a:pPr marL="457200" lvl="0" indent="-457200" algn="just" rtl="0">
              <a:lnSpc>
                <a:spcPct val="150000"/>
              </a:lnSpc>
              <a:buAutoNum type="arabicPeriod" startAt="4"/>
            </a:pPr>
            <a:r>
              <a:rPr lang="en-US" sz="2000" dirty="0" smtClean="0">
                <a:solidFill>
                  <a:schemeClr val="accent4">
                    <a:lumMod val="50000"/>
                  </a:schemeClr>
                </a:solidFill>
              </a:rPr>
              <a:t>Tablets, capsules and orally administered powders: Tablet will not      </a:t>
            </a:r>
          </a:p>
          <a:p>
            <a:pPr marL="457200" lvl="0" indent="-457200" algn="just" rtl="0">
              <a:lnSpc>
                <a:spcPct val="150000"/>
              </a:lnSpc>
            </a:pPr>
            <a:r>
              <a:rPr lang="en-US" sz="2000" dirty="0" smtClean="0">
                <a:solidFill>
                  <a:schemeClr val="accent4">
                    <a:lumMod val="50000"/>
                  </a:schemeClr>
                </a:solidFill>
              </a:rPr>
              <a:t>        be absorbed unless it undergoes disintegration and dissolution, and this depends on the particle size. The smaller and finer the particles; the higher is the solubility. Dissolution of capsules and powders depend mainly on particle size. </a:t>
            </a:r>
          </a:p>
          <a:p>
            <a:pPr algn="just" rtl="0">
              <a:lnSpc>
                <a:spcPct val="150000"/>
              </a:lnSpc>
            </a:pPr>
            <a:r>
              <a:rPr lang="en-US" sz="2000" dirty="0" smtClean="0"/>
              <a:t> 5.   Pharmacokinetic aspects: Absorption, distribution, metabolism  </a:t>
            </a:r>
          </a:p>
          <a:p>
            <a:pPr algn="just" rtl="0">
              <a:lnSpc>
                <a:spcPct val="150000"/>
              </a:lnSpc>
            </a:pPr>
            <a:r>
              <a:rPr lang="en-US" sz="2000" dirty="0" smtClean="0"/>
              <a:t>       and excretion depend mainly on particle size.</a:t>
            </a:r>
          </a:p>
          <a:p>
            <a:pPr algn="just">
              <a:lnSpc>
                <a:spcPct val="150000"/>
              </a:lnSpc>
            </a:pPr>
            <a:endParaRPr lang="ar-SA"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524</TotalTime>
  <Words>2094</Words>
  <Application>Microsoft Office PowerPoint</Application>
  <PresentationFormat>On-screen Show (4:3)</PresentationFormat>
  <Paragraphs>223</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fares</dc:creator>
  <cp:lastModifiedBy>User</cp:lastModifiedBy>
  <cp:revision>63</cp:revision>
  <dcterms:created xsi:type="dcterms:W3CDTF">2010-09-22T13:24:07Z</dcterms:created>
  <dcterms:modified xsi:type="dcterms:W3CDTF">2014-02-04T05:47:03Z</dcterms:modified>
</cp:coreProperties>
</file>