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0"/>
  </p:notesMasterIdLst>
  <p:sldIdLst>
    <p:sldId id="257" r:id="rId2"/>
    <p:sldId id="259" r:id="rId3"/>
    <p:sldId id="260" r:id="rId4"/>
    <p:sldId id="261" r:id="rId5"/>
    <p:sldId id="262" r:id="rId6"/>
    <p:sldId id="263" r:id="rId7"/>
    <p:sldId id="279" r:id="rId8"/>
    <p:sldId id="267" r:id="rId9"/>
    <p:sldId id="264" r:id="rId10"/>
    <p:sldId id="266" r:id="rId11"/>
    <p:sldId id="268" r:id="rId12"/>
    <p:sldId id="269" r:id="rId13"/>
    <p:sldId id="270" r:id="rId14"/>
    <p:sldId id="271" r:id="rId15"/>
    <p:sldId id="273" r:id="rId16"/>
    <p:sldId id="274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B7A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839" autoAdjust="0"/>
  </p:normalViewPr>
  <p:slideViewPr>
    <p:cSldViewPr snapToGrid="0" snapToObjects="1">
      <p:cViewPr varScale="1">
        <p:scale>
          <a:sx n="80" d="100"/>
          <a:sy n="80" d="100"/>
        </p:scale>
        <p:origin x="22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C9F4F-CECB-4EA9-8A98-BC06DD757C5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2CCC42-FD89-4B95-9F0B-60EC32971195}">
      <dgm:prSet phldrT="[Text]" custT="1"/>
      <dgm:spPr/>
      <dgm:t>
        <a:bodyPr/>
        <a:lstStyle/>
        <a:p>
          <a:r>
            <a:rPr lang="en-US" sz="2400" dirty="0"/>
            <a:t>Which tests are used ?</a:t>
          </a:r>
        </a:p>
      </dgm:t>
    </dgm:pt>
    <dgm:pt modelId="{6FB906F9-3F5C-45A6-8DC3-09776C628C14}" type="parTrans" cxnId="{029874E5-914B-4D03-AD83-530E94419CCE}">
      <dgm:prSet/>
      <dgm:spPr/>
      <dgm:t>
        <a:bodyPr/>
        <a:lstStyle/>
        <a:p>
          <a:endParaRPr lang="en-US"/>
        </a:p>
      </dgm:t>
    </dgm:pt>
    <dgm:pt modelId="{34CAADF5-0945-4447-9232-B19D8B6F7C09}" type="sibTrans" cxnId="{029874E5-914B-4D03-AD83-530E94419CCE}">
      <dgm:prSet/>
      <dgm:spPr/>
      <dgm:t>
        <a:bodyPr/>
        <a:lstStyle/>
        <a:p>
          <a:endParaRPr lang="en-US"/>
        </a:p>
      </dgm:t>
    </dgm:pt>
    <dgm:pt modelId="{0664C2A7-6B79-44E4-8D40-976A9653C237}">
      <dgm:prSet phldrT="[Text]" custT="1"/>
      <dgm:spPr/>
      <dgm:t>
        <a:bodyPr/>
        <a:lstStyle/>
        <a:p>
          <a:r>
            <a:rPr lang="en-US" sz="2400" dirty="0"/>
            <a:t>Serum Iron</a:t>
          </a:r>
        </a:p>
      </dgm:t>
    </dgm:pt>
    <dgm:pt modelId="{DB88744E-9D19-403F-882B-A40A0318C163}" type="parTrans" cxnId="{4A59C18C-B4A1-43A1-B952-FFDEABEED0DC}">
      <dgm:prSet/>
      <dgm:spPr/>
      <dgm:t>
        <a:bodyPr/>
        <a:lstStyle/>
        <a:p>
          <a:endParaRPr lang="en-US"/>
        </a:p>
      </dgm:t>
    </dgm:pt>
    <dgm:pt modelId="{DD76599F-02CB-418F-9FBB-0DC26E4D5FD6}" type="sibTrans" cxnId="{4A59C18C-B4A1-43A1-B952-FFDEABEED0DC}">
      <dgm:prSet/>
      <dgm:spPr/>
      <dgm:t>
        <a:bodyPr/>
        <a:lstStyle/>
        <a:p>
          <a:endParaRPr lang="en-US"/>
        </a:p>
      </dgm:t>
    </dgm:pt>
    <dgm:pt modelId="{C910D2DB-80E7-4693-B477-7D8FDFCBF3DF}">
      <dgm:prSet phldrT="[Text]" custT="1"/>
      <dgm:spPr/>
      <dgm:t>
        <a:bodyPr/>
        <a:lstStyle/>
        <a:p>
          <a:r>
            <a:rPr lang="en-US" sz="2400" dirty="0"/>
            <a:t>Total iron-binding capacity (TIBC)</a:t>
          </a:r>
        </a:p>
      </dgm:t>
    </dgm:pt>
    <dgm:pt modelId="{6B294A49-65CD-418E-8616-F47BB3F3628B}" type="parTrans" cxnId="{0C32F62B-63A9-4F88-BFD2-58D9E1742072}">
      <dgm:prSet/>
      <dgm:spPr/>
      <dgm:t>
        <a:bodyPr/>
        <a:lstStyle/>
        <a:p>
          <a:endParaRPr lang="en-US"/>
        </a:p>
      </dgm:t>
    </dgm:pt>
    <dgm:pt modelId="{9954AE0E-8B38-463B-B97B-C4A0B2734087}" type="sibTrans" cxnId="{0C32F62B-63A9-4F88-BFD2-58D9E1742072}">
      <dgm:prSet/>
      <dgm:spPr/>
      <dgm:t>
        <a:bodyPr/>
        <a:lstStyle/>
        <a:p>
          <a:endParaRPr lang="en-US"/>
        </a:p>
      </dgm:t>
    </dgm:pt>
    <dgm:pt modelId="{DC14094B-0078-4E9E-AA24-05C9C77FB780}" type="pres">
      <dgm:prSet presAssocID="{8D5C9F4F-CECB-4EA9-8A98-BC06DD757C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A0F2FC-E021-4F52-8F9C-150633E08018}" type="pres">
      <dgm:prSet presAssocID="{0C2CCC42-FD89-4B95-9F0B-60EC32971195}" presName="hierRoot1" presStyleCnt="0">
        <dgm:presLayoutVars>
          <dgm:hierBranch val="init"/>
        </dgm:presLayoutVars>
      </dgm:prSet>
      <dgm:spPr/>
    </dgm:pt>
    <dgm:pt modelId="{33ECA7B3-1F7C-4E17-839B-5E31D8CC9C3B}" type="pres">
      <dgm:prSet presAssocID="{0C2CCC42-FD89-4B95-9F0B-60EC32971195}" presName="rootComposite1" presStyleCnt="0"/>
      <dgm:spPr/>
    </dgm:pt>
    <dgm:pt modelId="{9135AC9A-D25F-4CEF-BDF5-F94343F1F8A7}" type="pres">
      <dgm:prSet presAssocID="{0C2CCC42-FD89-4B95-9F0B-60EC32971195}" presName="rootText1" presStyleLbl="node0" presStyleIdx="0" presStyleCnt="1" custScaleX="188584" custScaleY="40778">
        <dgm:presLayoutVars>
          <dgm:chPref val="3"/>
        </dgm:presLayoutVars>
      </dgm:prSet>
      <dgm:spPr/>
    </dgm:pt>
    <dgm:pt modelId="{D95CFCEC-DBD3-4180-8807-1E59834A11C4}" type="pres">
      <dgm:prSet presAssocID="{0C2CCC42-FD89-4B95-9F0B-60EC32971195}" presName="rootConnector1" presStyleLbl="node1" presStyleIdx="0" presStyleCnt="0"/>
      <dgm:spPr/>
    </dgm:pt>
    <dgm:pt modelId="{82DDB8A8-62E2-4435-8928-116F2331AB32}" type="pres">
      <dgm:prSet presAssocID="{0C2CCC42-FD89-4B95-9F0B-60EC32971195}" presName="hierChild2" presStyleCnt="0"/>
      <dgm:spPr/>
    </dgm:pt>
    <dgm:pt modelId="{65AE6677-C9EF-420B-B834-63D4A769D70E}" type="pres">
      <dgm:prSet presAssocID="{DB88744E-9D19-403F-882B-A40A0318C163}" presName="Name37" presStyleLbl="parChTrans1D2" presStyleIdx="0" presStyleCnt="2"/>
      <dgm:spPr/>
    </dgm:pt>
    <dgm:pt modelId="{175860BE-DE29-439D-AEEB-14E894C5F85F}" type="pres">
      <dgm:prSet presAssocID="{0664C2A7-6B79-44E4-8D40-976A9653C237}" presName="hierRoot2" presStyleCnt="0">
        <dgm:presLayoutVars>
          <dgm:hierBranch val="init"/>
        </dgm:presLayoutVars>
      </dgm:prSet>
      <dgm:spPr/>
    </dgm:pt>
    <dgm:pt modelId="{36F956F1-DDE0-46EF-BAF8-A3924572971C}" type="pres">
      <dgm:prSet presAssocID="{0664C2A7-6B79-44E4-8D40-976A9653C237}" presName="rootComposite" presStyleCnt="0"/>
      <dgm:spPr/>
    </dgm:pt>
    <dgm:pt modelId="{22092D9E-684D-4F48-B2FA-92CACA5C8F7B}" type="pres">
      <dgm:prSet presAssocID="{0664C2A7-6B79-44E4-8D40-976A9653C237}" presName="rootText" presStyleLbl="node2" presStyleIdx="0" presStyleCnt="2" custScaleY="28677">
        <dgm:presLayoutVars>
          <dgm:chPref val="3"/>
        </dgm:presLayoutVars>
      </dgm:prSet>
      <dgm:spPr/>
    </dgm:pt>
    <dgm:pt modelId="{887B76D6-1D55-43CE-80B3-EDA5BBE6CAEC}" type="pres">
      <dgm:prSet presAssocID="{0664C2A7-6B79-44E4-8D40-976A9653C237}" presName="rootConnector" presStyleLbl="node2" presStyleIdx="0" presStyleCnt="2"/>
      <dgm:spPr/>
    </dgm:pt>
    <dgm:pt modelId="{838F7376-6698-4448-B86F-33584A95FF9B}" type="pres">
      <dgm:prSet presAssocID="{0664C2A7-6B79-44E4-8D40-976A9653C237}" presName="hierChild4" presStyleCnt="0"/>
      <dgm:spPr/>
    </dgm:pt>
    <dgm:pt modelId="{C1562D04-5F9F-4D72-9586-8D575224CAC5}" type="pres">
      <dgm:prSet presAssocID="{0664C2A7-6B79-44E4-8D40-976A9653C237}" presName="hierChild5" presStyleCnt="0"/>
      <dgm:spPr/>
    </dgm:pt>
    <dgm:pt modelId="{E184E977-C03B-4A64-8CF8-DD2F0F1369B6}" type="pres">
      <dgm:prSet presAssocID="{6B294A49-65CD-418E-8616-F47BB3F3628B}" presName="Name37" presStyleLbl="parChTrans1D2" presStyleIdx="1" presStyleCnt="2"/>
      <dgm:spPr/>
    </dgm:pt>
    <dgm:pt modelId="{68323E9A-3D1A-44D5-9BAA-37FCBF1ABE77}" type="pres">
      <dgm:prSet presAssocID="{C910D2DB-80E7-4693-B477-7D8FDFCBF3DF}" presName="hierRoot2" presStyleCnt="0">
        <dgm:presLayoutVars>
          <dgm:hierBranch val="init"/>
        </dgm:presLayoutVars>
      </dgm:prSet>
      <dgm:spPr/>
    </dgm:pt>
    <dgm:pt modelId="{476DF264-D7EA-40F3-B056-1EA601636D77}" type="pres">
      <dgm:prSet presAssocID="{C910D2DB-80E7-4693-B477-7D8FDFCBF3DF}" presName="rootComposite" presStyleCnt="0"/>
      <dgm:spPr/>
    </dgm:pt>
    <dgm:pt modelId="{AD954855-C1AB-4005-8046-3C856803E7B6}" type="pres">
      <dgm:prSet presAssocID="{C910D2DB-80E7-4693-B477-7D8FDFCBF3DF}" presName="rootText" presStyleLbl="node2" presStyleIdx="1" presStyleCnt="2" custScaleX="179923" custScaleY="33596">
        <dgm:presLayoutVars>
          <dgm:chPref val="3"/>
        </dgm:presLayoutVars>
      </dgm:prSet>
      <dgm:spPr/>
    </dgm:pt>
    <dgm:pt modelId="{0F948C0F-08D7-4BD3-9451-57C70DDEE169}" type="pres">
      <dgm:prSet presAssocID="{C910D2DB-80E7-4693-B477-7D8FDFCBF3DF}" presName="rootConnector" presStyleLbl="node2" presStyleIdx="1" presStyleCnt="2"/>
      <dgm:spPr/>
    </dgm:pt>
    <dgm:pt modelId="{883D606D-6084-4807-8A8B-3FFBA1D7DEFA}" type="pres">
      <dgm:prSet presAssocID="{C910D2DB-80E7-4693-B477-7D8FDFCBF3DF}" presName="hierChild4" presStyleCnt="0"/>
      <dgm:spPr/>
    </dgm:pt>
    <dgm:pt modelId="{3927F183-BD77-4835-AD15-9AAFEB9A5BEC}" type="pres">
      <dgm:prSet presAssocID="{C910D2DB-80E7-4693-B477-7D8FDFCBF3DF}" presName="hierChild5" presStyleCnt="0"/>
      <dgm:spPr/>
    </dgm:pt>
    <dgm:pt modelId="{A7C7D480-8B1C-432B-821D-328EB5C9D01F}" type="pres">
      <dgm:prSet presAssocID="{0C2CCC42-FD89-4B95-9F0B-60EC32971195}" presName="hierChild3" presStyleCnt="0"/>
      <dgm:spPr/>
    </dgm:pt>
  </dgm:ptLst>
  <dgm:cxnLst>
    <dgm:cxn modelId="{989E8E1E-29E9-4871-9FC8-DED5F1E2D745}" type="presOf" srcId="{6B294A49-65CD-418E-8616-F47BB3F3628B}" destId="{E184E977-C03B-4A64-8CF8-DD2F0F1369B6}" srcOrd="0" destOrd="0" presId="urn:microsoft.com/office/officeart/2005/8/layout/orgChart1"/>
    <dgm:cxn modelId="{FD0CBB27-B4F8-46FA-8E70-F2AC74328BA4}" type="presOf" srcId="{8D5C9F4F-CECB-4EA9-8A98-BC06DD757C5B}" destId="{DC14094B-0078-4E9E-AA24-05C9C77FB780}" srcOrd="0" destOrd="0" presId="urn:microsoft.com/office/officeart/2005/8/layout/orgChart1"/>
    <dgm:cxn modelId="{2BD2B32B-C0A5-4E98-BF21-07632A358A5E}" type="presOf" srcId="{C910D2DB-80E7-4693-B477-7D8FDFCBF3DF}" destId="{AD954855-C1AB-4005-8046-3C856803E7B6}" srcOrd="0" destOrd="0" presId="urn:microsoft.com/office/officeart/2005/8/layout/orgChart1"/>
    <dgm:cxn modelId="{0C32F62B-63A9-4F88-BFD2-58D9E1742072}" srcId="{0C2CCC42-FD89-4B95-9F0B-60EC32971195}" destId="{C910D2DB-80E7-4693-B477-7D8FDFCBF3DF}" srcOrd="1" destOrd="0" parTransId="{6B294A49-65CD-418E-8616-F47BB3F3628B}" sibTransId="{9954AE0E-8B38-463B-B97B-C4A0B2734087}"/>
    <dgm:cxn modelId="{59D1D162-6FF5-45C9-9DC7-186B829D2036}" type="presOf" srcId="{DB88744E-9D19-403F-882B-A40A0318C163}" destId="{65AE6677-C9EF-420B-B834-63D4A769D70E}" srcOrd="0" destOrd="0" presId="urn:microsoft.com/office/officeart/2005/8/layout/orgChart1"/>
    <dgm:cxn modelId="{32505772-5331-4121-BE99-18AA7D126824}" type="presOf" srcId="{0C2CCC42-FD89-4B95-9F0B-60EC32971195}" destId="{D95CFCEC-DBD3-4180-8807-1E59834A11C4}" srcOrd="1" destOrd="0" presId="urn:microsoft.com/office/officeart/2005/8/layout/orgChart1"/>
    <dgm:cxn modelId="{4A59C18C-B4A1-43A1-B952-FFDEABEED0DC}" srcId="{0C2CCC42-FD89-4B95-9F0B-60EC32971195}" destId="{0664C2A7-6B79-44E4-8D40-976A9653C237}" srcOrd="0" destOrd="0" parTransId="{DB88744E-9D19-403F-882B-A40A0318C163}" sibTransId="{DD76599F-02CB-418F-9FBB-0DC26E4D5FD6}"/>
    <dgm:cxn modelId="{4DD80999-C502-40DB-AC8D-5538B877BF4D}" type="presOf" srcId="{0664C2A7-6B79-44E4-8D40-976A9653C237}" destId="{22092D9E-684D-4F48-B2FA-92CACA5C8F7B}" srcOrd="0" destOrd="0" presId="urn:microsoft.com/office/officeart/2005/8/layout/orgChart1"/>
    <dgm:cxn modelId="{082BE9A8-61B1-4B86-844C-CDFD2152F8C4}" type="presOf" srcId="{0C2CCC42-FD89-4B95-9F0B-60EC32971195}" destId="{9135AC9A-D25F-4CEF-BDF5-F94343F1F8A7}" srcOrd="0" destOrd="0" presId="urn:microsoft.com/office/officeart/2005/8/layout/orgChart1"/>
    <dgm:cxn modelId="{5AE1C7B4-0869-4E4F-9375-B58556D37FFC}" type="presOf" srcId="{C910D2DB-80E7-4693-B477-7D8FDFCBF3DF}" destId="{0F948C0F-08D7-4BD3-9451-57C70DDEE169}" srcOrd="1" destOrd="0" presId="urn:microsoft.com/office/officeart/2005/8/layout/orgChart1"/>
    <dgm:cxn modelId="{9E7AB2CE-1647-47D2-841A-CEC657ED149B}" type="presOf" srcId="{0664C2A7-6B79-44E4-8D40-976A9653C237}" destId="{887B76D6-1D55-43CE-80B3-EDA5BBE6CAEC}" srcOrd="1" destOrd="0" presId="urn:microsoft.com/office/officeart/2005/8/layout/orgChart1"/>
    <dgm:cxn modelId="{029874E5-914B-4D03-AD83-530E94419CCE}" srcId="{8D5C9F4F-CECB-4EA9-8A98-BC06DD757C5B}" destId="{0C2CCC42-FD89-4B95-9F0B-60EC32971195}" srcOrd="0" destOrd="0" parTransId="{6FB906F9-3F5C-45A6-8DC3-09776C628C14}" sibTransId="{34CAADF5-0945-4447-9232-B19D8B6F7C09}"/>
    <dgm:cxn modelId="{BA0A7F4B-2DA0-4C66-90E8-A90B583A3864}" type="presParOf" srcId="{DC14094B-0078-4E9E-AA24-05C9C77FB780}" destId="{52A0F2FC-E021-4F52-8F9C-150633E08018}" srcOrd="0" destOrd="0" presId="urn:microsoft.com/office/officeart/2005/8/layout/orgChart1"/>
    <dgm:cxn modelId="{9B59D815-686D-4B02-A40A-6A1A5298ACD4}" type="presParOf" srcId="{52A0F2FC-E021-4F52-8F9C-150633E08018}" destId="{33ECA7B3-1F7C-4E17-839B-5E31D8CC9C3B}" srcOrd="0" destOrd="0" presId="urn:microsoft.com/office/officeart/2005/8/layout/orgChart1"/>
    <dgm:cxn modelId="{3D1AB9DF-F270-4413-90EB-EE6F2D3AAA6B}" type="presParOf" srcId="{33ECA7B3-1F7C-4E17-839B-5E31D8CC9C3B}" destId="{9135AC9A-D25F-4CEF-BDF5-F94343F1F8A7}" srcOrd="0" destOrd="0" presId="urn:microsoft.com/office/officeart/2005/8/layout/orgChart1"/>
    <dgm:cxn modelId="{11184A5B-ABE9-42EE-8BFC-6E7D0E3BCA25}" type="presParOf" srcId="{33ECA7B3-1F7C-4E17-839B-5E31D8CC9C3B}" destId="{D95CFCEC-DBD3-4180-8807-1E59834A11C4}" srcOrd="1" destOrd="0" presId="urn:microsoft.com/office/officeart/2005/8/layout/orgChart1"/>
    <dgm:cxn modelId="{42782327-E4DB-4EAF-917C-D8963A7D0E9B}" type="presParOf" srcId="{52A0F2FC-E021-4F52-8F9C-150633E08018}" destId="{82DDB8A8-62E2-4435-8928-116F2331AB32}" srcOrd="1" destOrd="0" presId="urn:microsoft.com/office/officeart/2005/8/layout/orgChart1"/>
    <dgm:cxn modelId="{C4E22B44-01C2-4254-8FE9-A61144FB1C72}" type="presParOf" srcId="{82DDB8A8-62E2-4435-8928-116F2331AB32}" destId="{65AE6677-C9EF-420B-B834-63D4A769D70E}" srcOrd="0" destOrd="0" presId="urn:microsoft.com/office/officeart/2005/8/layout/orgChart1"/>
    <dgm:cxn modelId="{1C596D72-2E6A-4F95-9829-1FBF4CF97795}" type="presParOf" srcId="{82DDB8A8-62E2-4435-8928-116F2331AB32}" destId="{175860BE-DE29-439D-AEEB-14E894C5F85F}" srcOrd="1" destOrd="0" presId="urn:microsoft.com/office/officeart/2005/8/layout/orgChart1"/>
    <dgm:cxn modelId="{9FE07895-973B-4405-9BC9-84E384383B7A}" type="presParOf" srcId="{175860BE-DE29-439D-AEEB-14E894C5F85F}" destId="{36F956F1-DDE0-46EF-BAF8-A3924572971C}" srcOrd="0" destOrd="0" presId="urn:microsoft.com/office/officeart/2005/8/layout/orgChart1"/>
    <dgm:cxn modelId="{4AF7A1DE-020C-4B2C-A3D4-836AB64711C3}" type="presParOf" srcId="{36F956F1-DDE0-46EF-BAF8-A3924572971C}" destId="{22092D9E-684D-4F48-B2FA-92CACA5C8F7B}" srcOrd="0" destOrd="0" presId="urn:microsoft.com/office/officeart/2005/8/layout/orgChart1"/>
    <dgm:cxn modelId="{FB1A336E-98C6-4D19-8D2D-47A5F698030B}" type="presParOf" srcId="{36F956F1-DDE0-46EF-BAF8-A3924572971C}" destId="{887B76D6-1D55-43CE-80B3-EDA5BBE6CAEC}" srcOrd="1" destOrd="0" presId="urn:microsoft.com/office/officeart/2005/8/layout/orgChart1"/>
    <dgm:cxn modelId="{45E056A3-3B55-4339-AF63-E5CE709B3A7D}" type="presParOf" srcId="{175860BE-DE29-439D-AEEB-14E894C5F85F}" destId="{838F7376-6698-4448-B86F-33584A95FF9B}" srcOrd="1" destOrd="0" presId="urn:microsoft.com/office/officeart/2005/8/layout/orgChart1"/>
    <dgm:cxn modelId="{2DE6E4BB-639A-4D01-9842-3F0E74FBCCFB}" type="presParOf" srcId="{175860BE-DE29-439D-AEEB-14E894C5F85F}" destId="{C1562D04-5F9F-4D72-9586-8D575224CAC5}" srcOrd="2" destOrd="0" presId="urn:microsoft.com/office/officeart/2005/8/layout/orgChart1"/>
    <dgm:cxn modelId="{D4FD5301-7760-455D-8F0E-3737DA64DA7C}" type="presParOf" srcId="{82DDB8A8-62E2-4435-8928-116F2331AB32}" destId="{E184E977-C03B-4A64-8CF8-DD2F0F1369B6}" srcOrd="2" destOrd="0" presId="urn:microsoft.com/office/officeart/2005/8/layout/orgChart1"/>
    <dgm:cxn modelId="{F2683989-1A3B-40F2-872F-9183258990AB}" type="presParOf" srcId="{82DDB8A8-62E2-4435-8928-116F2331AB32}" destId="{68323E9A-3D1A-44D5-9BAA-37FCBF1ABE77}" srcOrd="3" destOrd="0" presId="urn:microsoft.com/office/officeart/2005/8/layout/orgChart1"/>
    <dgm:cxn modelId="{9F73EAB7-A359-4D8E-ABDE-A1129E61C8C1}" type="presParOf" srcId="{68323E9A-3D1A-44D5-9BAA-37FCBF1ABE77}" destId="{476DF264-D7EA-40F3-B056-1EA601636D77}" srcOrd="0" destOrd="0" presId="urn:microsoft.com/office/officeart/2005/8/layout/orgChart1"/>
    <dgm:cxn modelId="{A932B8B4-FE09-4799-A285-9557E00D5420}" type="presParOf" srcId="{476DF264-D7EA-40F3-B056-1EA601636D77}" destId="{AD954855-C1AB-4005-8046-3C856803E7B6}" srcOrd="0" destOrd="0" presId="urn:microsoft.com/office/officeart/2005/8/layout/orgChart1"/>
    <dgm:cxn modelId="{751AF8E8-D073-4687-B25F-0A9935E5B450}" type="presParOf" srcId="{476DF264-D7EA-40F3-B056-1EA601636D77}" destId="{0F948C0F-08D7-4BD3-9451-57C70DDEE169}" srcOrd="1" destOrd="0" presId="urn:microsoft.com/office/officeart/2005/8/layout/orgChart1"/>
    <dgm:cxn modelId="{CB93B8A9-3E54-4200-AEF2-7CF20A91147F}" type="presParOf" srcId="{68323E9A-3D1A-44D5-9BAA-37FCBF1ABE77}" destId="{883D606D-6084-4807-8A8B-3FFBA1D7DEFA}" srcOrd="1" destOrd="0" presId="urn:microsoft.com/office/officeart/2005/8/layout/orgChart1"/>
    <dgm:cxn modelId="{AD303C0C-2FE9-40DE-AB91-EF184FB8AA7F}" type="presParOf" srcId="{68323E9A-3D1A-44D5-9BAA-37FCBF1ABE77}" destId="{3927F183-BD77-4835-AD15-9AAFEB9A5BEC}" srcOrd="2" destOrd="0" presId="urn:microsoft.com/office/officeart/2005/8/layout/orgChart1"/>
    <dgm:cxn modelId="{04D14DD2-954E-4DB5-BB9B-6BEC03AFCC34}" type="presParOf" srcId="{52A0F2FC-E021-4F52-8F9C-150633E08018}" destId="{A7C7D480-8B1C-432B-821D-328EB5C9D0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352AD-4048-754B-9AA9-DB0969A3D224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0BF0D-F8B5-6D46-AD79-0CDD57A03881}">
      <dgm:prSet phldrT="[Text]" custT="1"/>
      <dgm:spPr/>
      <dgm:t>
        <a:bodyPr/>
        <a:lstStyle/>
        <a:p>
          <a:r>
            <a:rPr lang="en-US" sz="2400" dirty="0"/>
            <a:t>Iron Deficiency anemia</a:t>
          </a:r>
        </a:p>
      </dgm:t>
    </dgm:pt>
    <dgm:pt modelId="{923AD98B-99E0-FB46-AC32-89302F62C785}" type="parTrans" cxnId="{BB882E36-B1CD-4F48-9803-06EBE88CAF2B}">
      <dgm:prSet/>
      <dgm:spPr/>
      <dgm:t>
        <a:bodyPr/>
        <a:lstStyle/>
        <a:p>
          <a:endParaRPr lang="en-US"/>
        </a:p>
      </dgm:t>
    </dgm:pt>
    <dgm:pt modelId="{C9277101-63EF-9D4A-9F4A-EF5BE0530024}" type="sibTrans" cxnId="{BB882E36-B1CD-4F48-9803-06EBE88CAF2B}">
      <dgm:prSet/>
      <dgm:spPr/>
      <dgm:t>
        <a:bodyPr/>
        <a:lstStyle/>
        <a:p>
          <a:endParaRPr lang="en-US"/>
        </a:p>
      </dgm:t>
    </dgm:pt>
    <dgm:pt modelId="{CFC02E78-6CA5-9144-9486-1F85A19FF489}">
      <dgm:prSet phldrT="[Text]" custT="1"/>
      <dgm:spPr/>
      <dgm:t>
        <a:bodyPr/>
        <a:lstStyle/>
        <a:p>
          <a:r>
            <a:rPr lang="en-US" sz="24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 TIBC</a:t>
          </a:r>
          <a:endParaRPr lang="en-US" sz="2400" dirty="0">
            <a:solidFill>
              <a:schemeClr val="bg1"/>
            </a:solidFill>
          </a:endParaRPr>
        </a:p>
      </dgm:t>
    </dgm:pt>
    <dgm:pt modelId="{41E8AE75-262C-7D4C-A591-58F6035FDFF4}" type="parTrans" cxnId="{B9893A56-3CA2-544F-9AB9-B0E896ABD372}">
      <dgm:prSet/>
      <dgm:spPr/>
      <dgm:t>
        <a:bodyPr/>
        <a:lstStyle/>
        <a:p>
          <a:endParaRPr lang="en-US" sz="1000"/>
        </a:p>
      </dgm:t>
    </dgm:pt>
    <dgm:pt modelId="{146A4CAB-9B9F-6F40-ACD1-D97F010D5238}" type="sibTrans" cxnId="{B9893A56-3CA2-544F-9AB9-B0E896ABD372}">
      <dgm:prSet/>
      <dgm:spPr/>
      <dgm:t>
        <a:bodyPr/>
        <a:lstStyle/>
        <a:p>
          <a:endParaRPr lang="en-US"/>
        </a:p>
      </dgm:t>
    </dgm:pt>
    <dgm:pt modelId="{BF175BFF-EA48-254F-9998-450CE5AB3CFE}">
      <dgm:prSet phldrT="[Text]" custT="1"/>
      <dgm:spPr/>
      <dgm:t>
        <a:bodyPr/>
        <a:lstStyle/>
        <a:p>
          <a:r>
            <a:rPr lang="en-US" sz="24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dirty="0">
              <a:latin typeface="ＭＳ ゴシック"/>
              <a:ea typeface="ＭＳ ゴシック"/>
              <a:cs typeface="ＭＳ ゴシック"/>
            </a:rPr>
            <a:t>Serum iron</a:t>
          </a:r>
          <a:endParaRPr lang="en-US" sz="2400" dirty="0"/>
        </a:p>
      </dgm:t>
    </dgm:pt>
    <dgm:pt modelId="{1673ED24-A316-CD4A-972C-A0594B1DDB6C}" type="parTrans" cxnId="{42693033-197A-8C46-B52D-A4B0BC873A28}">
      <dgm:prSet/>
      <dgm:spPr/>
      <dgm:t>
        <a:bodyPr/>
        <a:lstStyle/>
        <a:p>
          <a:endParaRPr lang="en-US" sz="1000"/>
        </a:p>
      </dgm:t>
    </dgm:pt>
    <dgm:pt modelId="{C97196B6-3CEB-1D4A-81A4-8EA4E057599E}" type="sibTrans" cxnId="{42693033-197A-8C46-B52D-A4B0BC873A28}">
      <dgm:prSet/>
      <dgm:spPr/>
      <dgm:t>
        <a:bodyPr/>
        <a:lstStyle/>
        <a:p>
          <a:endParaRPr lang="en-US"/>
        </a:p>
      </dgm:t>
    </dgm:pt>
    <dgm:pt modelId="{973E08A8-E4C4-9245-B29A-0585DF9A2D09}" type="pres">
      <dgm:prSet presAssocID="{650352AD-4048-754B-9AA9-DB0969A3D2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6AB687-1CD7-5045-A76F-482DAFCDB5E6}" type="pres">
      <dgm:prSet presAssocID="{1D20BF0D-F8B5-6D46-AD79-0CDD57A03881}" presName="hierRoot1" presStyleCnt="0">
        <dgm:presLayoutVars>
          <dgm:hierBranch val="init"/>
        </dgm:presLayoutVars>
      </dgm:prSet>
      <dgm:spPr/>
    </dgm:pt>
    <dgm:pt modelId="{889581D5-FEEA-3E4E-B9A9-34FDB0B97DC9}" type="pres">
      <dgm:prSet presAssocID="{1D20BF0D-F8B5-6D46-AD79-0CDD57A03881}" presName="rootComposite1" presStyleCnt="0"/>
      <dgm:spPr/>
    </dgm:pt>
    <dgm:pt modelId="{F1293997-29A6-134D-9B8A-B1689E409F14}" type="pres">
      <dgm:prSet presAssocID="{1D20BF0D-F8B5-6D46-AD79-0CDD57A03881}" presName="rootText1" presStyleLbl="node0" presStyleIdx="0" presStyleCnt="1" custScaleY="58389">
        <dgm:presLayoutVars>
          <dgm:chPref val="3"/>
        </dgm:presLayoutVars>
      </dgm:prSet>
      <dgm:spPr/>
    </dgm:pt>
    <dgm:pt modelId="{43734A73-3E33-5F49-8123-442E84D54237}" type="pres">
      <dgm:prSet presAssocID="{1D20BF0D-F8B5-6D46-AD79-0CDD57A03881}" presName="rootConnector1" presStyleLbl="node1" presStyleIdx="0" presStyleCnt="0"/>
      <dgm:spPr/>
    </dgm:pt>
    <dgm:pt modelId="{BB3DDB98-FCCF-DA46-A510-7D9415E51BBA}" type="pres">
      <dgm:prSet presAssocID="{1D20BF0D-F8B5-6D46-AD79-0CDD57A03881}" presName="hierChild2" presStyleCnt="0"/>
      <dgm:spPr/>
    </dgm:pt>
    <dgm:pt modelId="{66E80B84-D02D-5E4D-8981-D03CE60931E3}" type="pres">
      <dgm:prSet presAssocID="{41E8AE75-262C-7D4C-A591-58F6035FDFF4}" presName="Name64" presStyleLbl="parChTrans1D2" presStyleIdx="0" presStyleCnt="2"/>
      <dgm:spPr/>
    </dgm:pt>
    <dgm:pt modelId="{E64E0163-00E0-6641-A6AC-865B764D0706}" type="pres">
      <dgm:prSet presAssocID="{CFC02E78-6CA5-9144-9486-1F85A19FF489}" presName="hierRoot2" presStyleCnt="0">
        <dgm:presLayoutVars>
          <dgm:hierBranch val="init"/>
        </dgm:presLayoutVars>
      </dgm:prSet>
      <dgm:spPr/>
    </dgm:pt>
    <dgm:pt modelId="{F0CE09E1-EDED-F245-BA9E-D305EEC90BF5}" type="pres">
      <dgm:prSet presAssocID="{CFC02E78-6CA5-9144-9486-1F85A19FF489}" presName="rootComposite" presStyleCnt="0"/>
      <dgm:spPr/>
    </dgm:pt>
    <dgm:pt modelId="{9D517240-7CEC-0440-8776-6A127DD60B8A}" type="pres">
      <dgm:prSet presAssocID="{CFC02E78-6CA5-9144-9486-1F85A19FF489}" presName="rootText" presStyleLbl="node2" presStyleIdx="0" presStyleCnt="2" custScaleY="45445">
        <dgm:presLayoutVars>
          <dgm:chPref val="3"/>
        </dgm:presLayoutVars>
      </dgm:prSet>
      <dgm:spPr/>
    </dgm:pt>
    <dgm:pt modelId="{CFE18BB1-32A0-2D46-8D73-C33E3884C7E5}" type="pres">
      <dgm:prSet presAssocID="{CFC02E78-6CA5-9144-9486-1F85A19FF489}" presName="rootConnector" presStyleLbl="node2" presStyleIdx="0" presStyleCnt="2"/>
      <dgm:spPr/>
    </dgm:pt>
    <dgm:pt modelId="{E9546A81-736C-EF4C-A60A-E2C51324A33C}" type="pres">
      <dgm:prSet presAssocID="{CFC02E78-6CA5-9144-9486-1F85A19FF489}" presName="hierChild4" presStyleCnt="0"/>
      <dgm:spPr/>
    </dgm:pt>
    <dgm:pt modelId="{9D815A74-7108-F34E-8BB1-D6079137DE5F}" type="pres">
      <dgm:prSet presAssocID="{CFC02E78-6CA5-9144-9486-1F85A19FF489}" presName="hierChild5" presStyleCnt="0"/>
      <dgm:spPr/>
    </dgm:pt>
    <dgm:pt modelId="{D02ECA5D-80A0-3A45-87FD-4F2FE796B859}" type="pres">
      <dgm:prSet presAssocID="{1673ED24-A316-CD4A-972C-A0594B1DDB6C}" presName="Name64" presStyleLbl="parChTrans1D2" presStyleIdx="1" presStyleCnt="2"/>
      <dgm:spPr/>
    </dgm:pt>
    <dgm:pt modelId="{EE097224-F253-154D-BD9B-6C3C4E0B18F2}" type="pres">
      <dgm:prSet presAssocID="{BF175BFF-EA48-254F-9998-450CE5AB3CFE}" presName="hierRoot2" presStyleCnt="0">
        <dgm:presLayoutVars>
          <dgm:hierBranch val="init"/>
        </dgm:presLayoutVars>
      </dgm:prSet>
      <dgm:spPr/>
    </dgm:pt>
    <dgm:pt modelId="{2366C402-F081-6946-86A2-873E830D537C}" type="pres">
      <dgm:prSet presAssocID="{BF175BFF-EA48-254F-9998-450CE5AB3CFE}" presName="rootComposite" presStyleCnt="0"/>
      <dgm:spPr/>
    </dgm:pt>
    <dgm:pt modelId="{AAC0C920-0FB3-084C-A24A-954BD3D79B13}" type="pres">
      <dgm:prSet presAssocID="{BF175BFF-EA48-254F-9998-450CE5AB3CFE}" presName="rootText" presStyleLbl="node2" presStyleIdx="1" presStyleCnt="2" custScaleY="45413">
        <dgm:presLayoutVars>
          <dgm:chPref val="3"/>
        </dgm:presLayoutVars>
      </dgm:prSet>
      <dgm:spPr/>
    </dgm:pt>
    <dgm:pt modelId="{F3CC05A5-3885-5346-8384-49CEE69B68C5}" type="pres">
      <dgm:prSet presAssocID="{BF175BFF-EA48-254F-9998-450CE5AB3CFE}" presName="rootConnector" presStyleLbl="node2" presStyleIdx="1" presStyleCnt="2"/>
      <dgm:spPr/>
    </dgm:pt>
    <dgm:pt modelId="{A4AADFCA-7721-7845-9DE8-833A35AD1718}" type="pres">
      <dgm:prSet presAssocID="{BF175BFF-EA48-254F-9998-450CE5AB3CFE}" presName="hierChild4" presStyleCnt="0"/>
      <dgm:spPr/>
    </dgm:pt>
    <dgm:pt modelId="{1F0A6F74-D8FA-B04E-967D-749B61CC41E1}" type="pres">
      <dgm:prSet presAssocID="{BF175BFF-EA48-254F-9998-450CE5AB3CFE}" presName="hierChild5" presStyleCnt="0"/>
      <dgm:spPr/>
    </dgm:pt>
    <dgm:pt modelId="{790CA633-7462-AF40-88F9-DEDDFD028F88}" type="pres">
      <dgm:prSet presAssocID="{1D20BF0D-F8B5-6D46-AD79-0CDD57A03881}" presName="hierChild3" presStyleCnt="0"/>
      <dgm:spPr/>
    </dgm:pt>
  </dgm:ptLst>
  <dgm:cxnLst>
    <dgm:cxn modelId="{50A6F300-9264-D641-9774-F1FE561DCB38}" type="presOf" srcId="{1D20BF0D-F8B5-6D46-AD79-0CDD57A03881}" destId="{43734A73-3E33-5F49-8123-442E84D54237}" srcOrd="1" destOrd="0" presId="urn:microsoft.com/office/officeart/2009/3/layout/HorizontalOrganizationChart"/>
    <dgm:cxn modelId="{7666710C-C540-4344-B7CF-FCC463262A88}" type="presOf" srcId="{BF175BFF-EA48-254F-9998-450CE5AB3CFE}" destId="{F3CC05A5-3885-5346-8384-49CEE69B68C5}" srcOrd="1" destOrd="0" presId="urn:microsoft.com/office/officeart/2009/3/layout/HorizontalOrganizationChart"/>
    <dgm:cxn modelId="{42693033-197A-8C46-B52D-A4B0BC873A28}" srcId="{1D20BF0D-F8B5-6D46-AD79-0CDD57A03881}" destId="{BF175BFF-EA48-254F-9998-450CE5AB3CFE}" srcOrd="1" destOrd="0" parTransId="{1673ED24-A316-CD4A-972C-A0594B1DDB6C}" sibTransId="{C97196B6-3CEB-1D4A-81A4-8EA4E057599E}"/>
    <dgm:cxn modelId="{BB882E36-B1CD-4F48-9803-06EBE88CAF2B}" srcId="{650352AD-4048-754B-9AA9-DB0969A3D224}" destId="{1D20BF0D-F8B5-6D46-AD79-0CDD57A03881}" srcOrd="0" destOrd="0" parTransId="{923AD98B-99E0-FB46-AC32-89302F62C785}" sibTransId="{C9277101-63EF-9D4A-9F4A-EF5BE0530024}"/>
    <dgm:cxn modelId="{9256646B-78E4-734D-ABA1-36B5C234ED52}" type="presOf" srcId="{1D20BF0D-F8B5-6D46-AD79-0CDD57A03881}" destId="{F1293997-29A6-134D-9B8A-B1689E409F14}" srcOrd="0" destOrd="0" presId="urn:microsoft.com/office/officeart/2009/3/layout/HorizontalOrganizationChart"/>
    <dgm:cxn modelId="{4037474E-9BC3-E546-89C9-F10C44ECC101}" type="presOf" srcId="{CFC02E78-6CA5-9144-9486-1F85A19FF489}" destId="{CFE18BB1-32A0-2D46-8D73-C33E3884C7E5}" srcOrd="1" destOrd="0" presId="urn:microsoft.com/office/officeart/2009/3/layout/HorizontalOrganizationChart"/>
    <dgm:cxn modelId="{B9893A56-3CA2-544F-9AB9-B0E896ABD372}" srcId="{1D20BF0D-F8B5-6D46-AD79-0CDD57A03881}" destId="{CFC02E78-6CA5-9144-9486-1F85A19FF489}" srcOrd="0" destOrd="0" parTransId="{41E8AE75-262C-7D4C-A591-58F6035FDFF4}" sibTransId="{146A4CAB-9B9F-6F40-ACD1-D97F010D5238}"/>
    <dgm:cxn modelId="{67994887-8905-BD4F-BEDF-242A166D03AB}" type="presOf" srcId="{CFC02E78-6CA5-9144-9486-1F85A19FF489}" destId="{9D517240-7CEC-0440-8776-6A127DD60B8A}" srcOrd="0" destOrd="0" presId="urn:microsoft.com/office/officeart/2009/3/layout/HorizontalOrganizationChart"/>
    <dgm:cxn modelId="{E84253AE-DED7-C848-9D8A-FE55C57190F8}" type="presOf" srcId="{BF175BFF-EA48-254F-9998-450CE5AB3CFE}" destId="{AAC0C920-0FB3-084C-A24A-954BD3D79B13}" srcOrd="0" destOrd="0" presId="urn:microsoft.com/office/officeart/2009/3/layout/HorizontalOrganizationChart"/>
    <dgm:cxn modelId="{4ED979BA-535B-FB4A-988B-D52D8680529C}" type="presOf" srcId="{41E8AE75-262C-7D4C-A591-58F6035FDFF4}" destId="{66E80B84-D02D-5E4D-8981-D03CE60931E3}" srcOrd="0" destOrd="0" presId="urn:microsoft.com/office/officeart/2009/3/layout/HorizontalOrganizationChart"/>
    <dgm:cxn modelId="{5D8BBEE0-8DD5-664A-B950-338140B05CCC}" type="presOf" srcId="{650352AD-4048-754B-9AA9-DB0969A3D224}" destId="{973E08A8-E4C4-9245-B29A-0585DF9A2D09}" srcOrd="0" destOrd="0" presId="urn:microsoft.com/office/officeart/2009/3/layout/HorizontalOrganizationChart"/>
    <dgm:cxn modelId="{FC009BFD-2CD7-E644-AE4A-6DBA9DB773B4}" type="presOf" srcId="{1673ED24-A316-CD4A-972C-A0594B1DDB6C}" destId="{D02ECA5D-80A0-3A45-87FD-4F2FE796B859}" srcOrd="0" destOrd="0" presId="urn:microsoft.com/office/officeart/2009/3/layout/HorizontalOrganizationChart"/>
    <dgm:cxn modelId="{B0AC34E4-EF30-514C-87CC-634B4567E362}" type="presParOf" srcId="{973E08A8-E4C4-9245-B29A-0585DF9A2D09}" destId="{026AB687-1CD7-5045-A76F-482DAFCDB5E6}" srcOrd="0" destOrd="0" presId="urn:microsoft.com/office/officeart/2009/3/layout/HorizontalOrganizationChart"/>
    <dgm:cxn modelId="{421A1F32-0F15-EA41-B7A3-3488DA61286D}" type="presParOf" srcId="{026AB687-1CD7-5045-A76F-482DAFCDB5E6}" destId="{889581D5-FEEA-3E4E-B9A9-34FDB0B97DC9}" srcOrd="0" destOrd="0" presId="urn:microsoft.com/office/officeart/2009/3/layout/HorizontalOrganizationChart"/>
    <dgm:cxn modelId="{42746469-7DD2-B946-9B82-83BBC273B2AB}" type="presParOf" srcId="{889581D5-FEEA-3E4E-B9A9-34FDB0B97DC9}" destId="{F1293997-29A6-134D-9B8A-B1689E409F14}" srcOrd="0" destOrd="0" presId="urn:microsoft.com/office/officeart/2009/3/layout/HorizontalOrganizationChart"/>
    <dgm:cxn modelId="{82EE97D6-F4BB-7848-A059-54C61362A4DB}" type="presParOf" srcId="{889581D5-FEEA-3E4E-B9A9-34FDB0B97DC9}" destId="{43734A73-3E33-5F49-8123-442E84D54237}" srcOrd="1" destOrd="0" presId="urn:microsoft.com/office/officeart/2009/3/layout/HorizontalOrganizationChart"/>
    <dgm:cxn modelId="{DDC88816-FEC6-7C49-9B42-412FA79DBBD2}" type="presParOf" srcId="{026AB687-1CD7-5045-A76F-482DAFCDB5E6}" destId="{BB3DDB98-FCCF-DA46-A510-7D9415E51BBA}" srcOrd="1" destOrd="0" presId="urn:microsoft.com/office/officeart/2009/3/layout/HorizontalOrganizationChart"/>
    <dgm:cxn modelId="{08C24D5B-FFF9-B249-A517-0BB5F2D3C0AC}" type="presParOf" srcId="{BB3DDB98-FCCF-DA46-A510-7D9415E51BBA}" destId="{66E80B84-D02D-5E4D-8981-D03CE60931E3}" srcOrd="0" destOrd="0" presId="urn:microsoft.com/office/officeart/2009/3/layout/HorizontalOrganizationChart"/>
    <dgm:cxn modelId="{44C67CF8-31AC-1B42-AB2E-DB56FAF79CB4}" type="presParOf" srcId="{BB3DDB98-FCCF-DA46-A510-7D9415E51BBA}" destId="{E64E0163-00E0-6641-A6AC-865B764D0706}" srcOrd="1" destOrd="0" presId="urn:microsoft.com/office/officeart/2009/3/layout/HorizontalOrganizationChart"/>
    <dgm:cxn modelId="{08FFB6DD-FE44-0740-8E20-88B8C036A689}" type="presParOf" srcId="{E64E0163-00E0-6641-A6AC-865B764D0706}" destId="{F0CE09E1-EDED-F245-BA9E-D305EEC90BF5}" srcOrd="0" destOrd="0" presId="urn:microsoft.com/office/officeart/2009/3/layout/HorizontalOrganizationChart"/>
    <dgm:cxn modelId="{C5C889CB-A425-3040-8C91-3575951C5DB4}" type="presParOf" srcId="{F0CE09E1-EDED-F245-BA9E-D305EEC90BF5}" destId="{9D517240-7CEC-0440-8776-6A127DD60B8A}" srcOrd="0" destOrd="0" presId="urn:microsoft.com/office/officeart/2009/3/layout/HorizontalOrganizationChart"/>
    <dgm:cxn modelId="{B75A2EC0-E7C9-9747-B347-26339B72EFD5}" type="presParOf" srcId="{F0CE09E1-EDED-F245-BA9E-D305EEC90BF5}" destId="{CFE18BB1-32A0-2D46-8D73-C33E3884C7E5}" srcOrd="1" destOrd="0" presId="urn:microsoft.com/office/officeart/2009/3/layout/HorizontalOrganizationChart"/>
    <dgm:cxn modelId="{695B9505-AB4E-B940-8D47-15CF2108A2CD}" type="presParOf" srcId="{E64E0163-00E0-6641-A6AC-865B764D0706}" destId="{E9546A81-736C-EF4C-A60A-E2C51324A33C}" srcOrd="1" destOrd="0" presId="urn:microsoft.com/office/officeart/2009/3/layout/HorizontalOrganizationChart"/>
    <dgm:cxn modelId="{B5C792D0-27C1-2A45-98AE-23A3E4A07835}" type="presParOf" srcId="{E64E0163-00E0-6641-A6AC-865B764D0706}" destId="{9D815A74-7108-F34E-8BB1-D6079137DE5F}" srcOrd="2" destOrd="0" presId="urn:microsoft.com/office/officeart/2009/3/layout/HorizontalOrganizationChart"/>
    <dgm:cxn modelId="{89E7C008-92F6-A54C-9016-8623AED9A510}" type="presParOf" srcId="{BB3DDB98-FCCF-DA46-A510-7D9415E51BBA}" destId="{D02ECA5D-80A0-3A45-87FD-4F2FE796B859}" srcOrd="2" destOrd="0" presId="urn:microsoft.com/office/officeart/2009/3/layout/HorizontalOrganizationChart"/>
    <dgm:cxn modelId="{038CE050-5279-EE44-84F6-879878DE3082}" type="presParOf" srcId="{BB3DDB98-FCCF-DA46-A510-7D9415E51BBA}" destId="{EE097224-F253-154D-BD9B-6C3C4E0B18F2}" srcOrd="3" destOrd="0" presId="urn:microsoft.com/office/officeart/2009/3/layout/HorizontalOrganizationChart"/>
    <dgm:cxn modelId="{85DAB895-E3B7-9948-BF38-19B4097E9DE8}" type="presParOf" srcId="{EE097224-F253-154D-BD9B-6C3C4E0B18F2}" destId="{2366C402-F081-6946-86A2-873E830D537C}" srcOrd="0" destOrd="0" presId="urn:microsoft.com/office/officeart/2009/3/layout/HorizontalOrganizationChart"/>
    <dgm:cxn modelId="{368082DA-D3F3-2745-BC76-CA0ED8FE0D35}" type="presParOf" srcId="{2366C402-F081-6946-86A2-873E830D537C}" destId="{AAC0C920-0FB3-084C-A24A-954BD3D79B13}" srcOrd="0" destOrd="0" presId="urn:microsoft.com/office/officeart/2009/3/layout/HorizontalOrganizationChart"/>
    <dgm:cxn modelId="{36D95A84-580B-C741-BF6A-8CAA0A8FF378}" type="presParOf" srcId="{2366C402-F081-6946-86A2-873E830D537C}" destId="{F3CC05A5-3885-5346-8384-49CEE69B68C5}" srcOrd="1" destOrd="0" presId="urn:microsoft.com/office/officeart/2009/3/layout/HorizontalOrganizationChart"/>
    <dgm:cxn modelId="{4ACDBB56-2ABD-8D41-9E9A-DA431E9EAD70}" type="presParOf" srcId="{EE097224-F253-154D-BD9B-6C3C4E0B18F2}" destId="{A4AADFCA-7721-7845-9DE8-833A35AD1718}" srcOrd="1" destOrd="0" presId="urn:microsoft.com/office/officeart/2009/3/layout/HorizontalOrganizationChart"/>
    <dgm:cxn modelId="{8016E285-9931-5247-A2BD-8C5E4D5C0658}" type="presParOf" srcId="{EE097224-F253-154D-BD9B-6C3C4E0B18F2}" destId="{1F0A6F74-D8FA-B04E-967D-749B61CC41E1}" srcOrd="2" destOrd="0" presId="urn:microsoft.com/office/officeart/2009/3/layout/HorizontalOrganizationChart"/>
    <dgm:cxn modelId="{0C437792-A285-6A41-AEE1-09FECB2E843A}" type="presParOf" srcId="{026AB687-1CD7-5045-A76F-482DAFCDB5E6}" destId="{790CA633-7462-AF40-88F9-DEDDFD028F8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0352AD-4048-754B-9AA9-DB0969A3D224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0BF0D-F8B5-6D46-AD79-0CDD57A03881}">
      <dgm:prSet phldrT="[Text]" custT="1"/>
      <dgm:spPr/>
      <dgm:t>
        <a:bodyPr/>
        <a:lstStyle/>
        <a:p>
          <a:r>
            <a:rPr lang="en-US" sz="2400" dirty="0"/>
            <a:t>Iron Overload</a:t>
          </a:r>
        </a:p>
      </dgm:t>
    </dgm:pt>
    <dgm:pt modelId="{923AD98B-99E0-FB46-AC32-89302F62C785}" type="parTrans" cxnId="{BB882E36-B1CD-4F48-9803-06EBE88CAF2B}">
      <dgm:prSet/>
      <dgm:spPr/>
      <dgm:t>
        <a:bodyPr/>
        <a:lstStyle/>
        <a:p>
          <a:endParaRPr lang="en-US"/>
        </a:p>
      </dgm:t>
    </dgm:pt>
    <dgm:pt modelId="{C9277101-63EF-9D4A-9F4A-EF5BE0530024}" type="sibTrans" cxnId="{BB882E36-B1CD-4F48-9803-06EBE88CAF2B}">
      <dgm:prSet/>
      <dgm:spPr/>
      <dgm:t>
        <a:bodyPr/>
        <a:lstStyle/>
        <a:p>
          <a:endParaRPr lang="en-US"/>
        </a:p>
      </dgm:t>
    </dgm:pt>
    <dgm:pt modelId="{CFC02E78-6CA5-9144-9486-1F85A19FF489}">
      <dgm:prSet phldrT="[Text]" custT="1"/>
      <dgm:spPr/>
      <dgm:t>
        <a:bodyPr/>
        <a:lstStyle/>
        <a:p>
          <a:r>
            <a:rPr lang="en-US" sz="24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dirty="0">
              <a:latin typeface="ＭＳ ゴシック"/>
              <a:ea typeface="ＭＳ ゴシック"/>
              <a:cs typeface="ＭＳ ゴシック"/>
            </a:rPr>
            <a:t> Serum iron</a:t>
          </a:r>
          <a:endParaRPr lang="en-US" sz="2400" dirty="0"/>
        </a:p>
      </dgm:t>
    </dgm:pt>
    <dgm:pt modelId="{41E8AE75-262C-7D4C-A591-58F6035FDFF4}" type="parTrans" cxnId="{B9893A56-3CA2-544F-9AB9-B0E896ABD372}">
      <dgm:prSet/>
      <dgm:spPr/>
      <dgm:t>
        <a:bodyPr/>
        <a:lstStyle/>
        <a:p>
          <a:endParaRPr lang="en-US" sz="1000"/>
        </a:p>
      </dgm:t>
    </dgm:pt>
    <dgm:pt modelId="{146A4CAB-9B9F-6F40-ACD1-D97F010D5238}" type="sibTrans" cxnId="{B9893A56-3CA2-544F-9AB9-B0E896ABD372}">
      <dgm:prSet/>
      <dgm:spPr/>
      <dgm:t>
        <a:bodyPr/>
        <a:lstStyle/>
        <a:p>
          <a:endParaRPr lang="en-US"/>
        </a:p>
      </dgm:t>
    </dgm:pt>
    <dgm:pt modelId="{BF175BFF-EA48-254F-9998-450CE5AB3CFE}">
      <dgm:prSet phldrT="[Text]" custT="1"/>
      <dgm:spPr/>
      <dgm:t>
        <a:bodyPr/>
        <a:lstStyle/>
        <a:p>
          <a:r>
            <a:rPr lang="en-US" sz="24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dirty="0">
              <a:latin typeface="ＭＳ ゴシック"/>
              <a:ea typeface="ＭＳ ゴシック"/>
              <a:cs typeface="ＭＳ ゴシック"/>
            </a:rPr>
            <a:t>TIBC</a:t>
          </a:r>
          <a:endParaRPr lang="en-US" sz="2400" dirty="0"/>
        </a:p>
      </dgm:t>
    </dgm:pt>
    <dgm:pt modelId="{1673ED24-A316-CD4A-972C-A0594B1DDB6C}" type="parTrans" cxnId="{42693033-197A-8C46-B52D-A4B0BC873A28}">
      <dgm:prSet/>
      <dgm:spPr/>
      <dgm:t>
        <a:bodyPr/>
        <a:lstStyle/>
        <a:p>
          <a:endParaRPr lang="en-US" sz="1000"/>
        </a:p>
      </dgm:t>
    </dgm:pt>
    <dgm:pt modelId="{C97196B6-3CEB-1D4A-81A4-8EA4E057599E}" type="sibTrans" cxnId="{42693033-197A-8C46-B52D-A4B0BC873A28}">
      <dgm:prSet/>
      <dgm:spPr/>
      <dgm:t>
        <a:bodyPr/>
        <a:lstStyle/>
        <a:p>
          <a:endParaRPr lang="en-US"/>
        </a:p>
      </dgm:t>
    </dgm:pt>
    <dgm:pt modelId="{973E08A8-E4C4-9245-B29A-0585DF9A2D09}" type="pres">
      <dgm:prSet presAssocID="{650352AD-4048-754B-9AA9-DB0969A3D2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6AB687-1CD7-5045-A76F-482DAFCDB5E6}" type="pres">
      <dgm:prSet presAssocID="{1D20BF0D-F8B5-6D46-AD79-0CDD57A03881}" presName="hierRoot1" presStyleCnt="0">
        <dgm:presLayoutVars>
          <dgm:hierBranch val="init"/>
        </dgm:presLayoutVars>
      </dgm:prSet>
      <dgm:spPr/>
    </dgm:pt>
    <dgm:pt modelId="{889581D5-FEEA-3E4E-B9A9-34FDB0B97DC9}" type="pres">
      <dgm:prSet presAssocID="{1D20BF0D-F8B5-6D46-AD79-0CDD57A03881}" presName="rootComposite1" presStyleCnt="0"/>
      <dgm:spPr/>
    </dgm:pt>
    <dgm:pt modelId="{F1293997-29A6-134D-9B8A-B1689E409F14}" type="pres">
      <dgm:prSet presAssocID="{1D20BF0D-F8B5-6D46-AD79-0CDD57A03881}" presName="rootText1" presStyleLbl="node0" presStyleIdx="0" presStyleCnt="1" custScaleY="58389">
        <dgm:presLayoutVars>
          <dgm:chPref val="3"/>
        </dgm:presLayoutVars>
      </dgm:prSet>
      <dgm:spPr/>
    </dgm:pt>
    <dgm:pt modelId="{43734A73-3E33-5F49-8123-442E84D54237}" type="pres">
      <dgm:prSet presAssocID="{1D20BF0D-F8B5-6D46-AD79-0CDD57A03881}" presName="rootConnector1" presStyleLbl="node1" presStyleIdx="0" presStyleCnt="0"/>
      <dgm:spPr/>
    </dgm:pt>
    <dgm:pt modelId="{BB3DDB98-FCCF-DA46-A510-7D9415E51BBA}" type="pres">
      <dgm:prSet presAssocID="{1D20BF0D-F8B5-6D46-AD79-0CDD57A03881}" presName="hierChild2" presStyleCnt="0"/>
      <dgm:spPr/>
    </dgm:pt>
    <dgm:pt modelId="{66E80B84-D02D-5E4D-8981-D03CE60931E3}" type="pres">
      <dgm:prSet presAssocID="{41E8AE75-262C-7D4C-A591-58F6035FDFF4}" presName="Name64" presStyleLbl="parChTrans1D2" presStyleIdx="0" presStyleCnt="2"/>
      <dgm:spPr/>
    </dgm:pt>
    <dgm:pt modelId="{E64E0163-00E0-6641-A6AC-865B764D0706}" type="pres">
      <dgm:prSet presAssocID="{CFC02E78-6CA5-9144-9486-1F85A19FF489}" presName="hierRoot2" presStyleCnt="0">
        <dgm:presLayoutVars>
          <dgm:hierBranch val="init"/>
        </dgm:presLayoutVars>
      </dgm:prSet>
      <dgm:spPr/>
    </dgm:pt>
    <dgm:pt modelId="{F0CE09E1-EDED-F245-BA9E-D305EEC90BF5}" type="pres">
      <dgm:prSet presAssocID="{CFC02E78-6CA5-9144-9486-1F85A19FF489}" presName="rootComposite" presStyleCnt="0"/>
      <dgm:spPr/>
    </dgm:pt>
    <dgm:pt modelId="{9D517240-7CEC-0440-8776-6A127DD60B8A}" type="pres">
      <dgm:prSet presAssocID="{CFC02E78-6CA5-9144-9486-1F85A19FF489}" presName="rootText" presStyleLbl="node2" presStyleIdx="0" presStyleCnt="2" custScaleY="45445">
        <dgm:presLayoutVars>
          <dgm:chPref val="3"/>
        </dgm:presLayoutVars>
      </dgm:prSet>
      <dgm:spPr/>
    </dgm:pt>
    <dgm:pt modelId="{CFE18BB1-32A0-2D46-8D73-C33E3884C7E5}" type="pres">
      <dgm:prSet presAssocID="{CFC02E78-6CA5-9144-9486-1F85A19FF489}" presName="rootConnector" presStyleLbl="node2" presStyleIdx="0" presStyleCnt="2"/>
      <dgm:spPr/>
    </dgm:pt>
    <dgm:pt modelId="{E9546A81-736C-EF4C-A60A-E2C51324A33C}" type="pres">
      <dgm:prSet presAssocID="{CFC02E78-6CA5-9144-9486-1F85A19FF489}" presName="hierChild4" presStyleCnt="0"/>
      <dgm:spPr/>
    </dgm:pt>
    <dgm:pt modelId="{9D815A74-7108-F34E-8BB1-D6079137DE5F}" type="pres">
      <dgm:prSet presAssocID="{CFC02E78-6CA5-9144-9486-1F85A19FF489}" presName="hierChild5" presStyleCnt="0"/>
      <dgm:spPr/>
    </dgm:pt>
    <dgm:pt modelId="{D02ECA5D-80A0-3A45-87FD-4F2FE796B859}" type="pres">
      <dgm:prSet presAssocID="{1673ED24-A316-CD4A-972C-A0594B1DDB6C}" presName="Name64" presStyleLbl="parChTrans1D2" presStyleIdx="1" presStyleCnt="2"/>
      <dgm:spPr/>
    </dgm:pt>
    <dgm:pt modelId="{EE097224-F253-154D-BD9B-6C3C4E0B18F2}" type="pres">
      <dgm:prSet presAssocID="{BF175BFF-EA48-254F-9998-450CE5AB3CFE}" presName="hierRoot2" presStyleCnt="0">
        <dgm:presLayoutVars>
          <dgm:hierBranch val="init"/>
        </dgm:presLayoutVars>
      </dgm:prSet>
      <dgm:spPr/>
    </dgm:pt>
    <dgm:pt modelId="{2366C402-F081-6946-86A2-873E830D537C}" type="pres">
      <dgm:prSet presAssocID="{BF175BFF-EA48-254F-9998-450CE5AB3CFE}" presName="rootComposite" presStyleCnt="0"/>
      <dgm:spPr/>
    </dgm:pt>
    <dgm:pt modelId="{AAC0C920-0FB3-084C-A24A-954BD3D79B13}" type="pres">
      <dgm:prSet presAssocID="{BF175BFF-EA48-254F-9998-450CE5AB3CFE}" presName="rootText" presStyleLbl="node2" presStyleIdx="1" presStyleCnt="2" custScaleY="45413">
        <dgm:presLayoutVars>
          <dgm:chPref val="3"/>
        </dgm:presLayoutVars>
      </dgm:prSet>
      <dgm:spPr/>
    </dgm:pt>
    <dgm:pt modelId="{F3CC05A5-3885-5346-8384-49CEE69B68C5}" type="pres">
      <dgm:prSet presAssocID="{BF175BFF-EA48-254F-9998-450CE5AB3CFE}" presName="rootConnector" presStyleLbl="node2" presStyleIdx="1" presStyleCnt="2"/>
      <dgm:spPr/>
    </dgm:pt>
    <dgm:pt modelId="{A4AADFCA-7721-7845-9DE8-833A35AD1718}" type="pres">
      <dgm:prSet presAssocID="{BF175BFF-EA48-254F-9998-450CE5AB3CFE}" presName="hierChild4" presStyleCnt="0"/>
      <dgm:spPr/>
    </dgm:pt>
    <dgm:pt modelId="{1F0A6F74-D8FA-B04E-967D-749B61CC41E1}" type="pres">
      <dgm:prSet presAssocID="{BF175BFF-EA48-254F-9998-450CE5AB3CFE}" presName="hierChild5" presStyleCnt="0"/>
      <dgm:spPr/>
    </dgm:pt>
    <dgm:pt modelId="{790CA633-7462-AF40-88F9-DEDDFD028F88}" type="pres">
      <dgm:prSet presAssocID="{1D20BF0D-F8B5-6D46-AD79-0CDD57A03881}" presName="hierChild3" presStyleCnt="0"/>
      <dgm:spPr/>
    </dgm:pt>
  </dgm:ptLst>
  <dgm:cxnLst>
    <dgm:cxn modelId="{66C74924-60E4-024F-997F-69FD52E9F834}" type="presOf" srcId="{1673ED24-A316-CD4A-972C-A0594B1DDB6C}" destId="{D02ECA5D-80A0-3A45-87FD-4F2FE796B859}" srcOrd="0" destOrd="0" presId="urn:microsoft.com/office/officeart/2009/3/layout/HorizontalOrganizationChart"/>
    <dgm:cxn modelId="{42693033-197A-8C46-B52D-A4B0BC873A28}" srcId="{1D20BF0D-F8B5-6D46-AD79-0CDD57A03881}" destId="{BF175BFF-EA48-254F-9998-450CE5AB3CFE}" srcOrd="1" destOrd="0" parTransId="{1673ED24-A316-CD4A-972C-A0594B1DDB6C}" sibTransId="{C97196B6-3CEB-1D4A-81A4-8EA4E057599E}"/>
    <dgm:cxn modelId="{B70EBC35-38A1-5F49-9260-B10CE031E899}" type="presOf" srcId="{CFC02E78-6CA5-9144-9486-1F85A19FF489}" destId="{CFE18BB1-32A0-2D46-8D73-C33E3884C7E5}" srcOrd="1" destOrd="0" presId="urn:microsoft.com/office/officeart/2009/3/layout/HorizontalOrganizationChart"/>
    <dgm:cxn modelId="{BB882E36-B1CD-4F48-9803-06EBE88CAF2B}" srcId="{650352AD-4048-754B-9AA9-DB0969A3D224}" destId="{1D20BF0D-F8B5-6D46-AD79-0CDD57A03881}" srcOrd="0" destOrd="0" parTransId="{923AD98B-99E0-FB46-AC32-89302F62C785}" sibTransId="{C9277101-63EF-9D4A-9F4A-EF5BE0530024}"/>
    <dgm:cxn modelId="{F958864A-C210-9041-833B-55549953AFE9}" type="presOf" srcId="{650352AD-4048-754B-9AA9-DB0969A3D224}" destId="{973E08A8-E4C4-9245-B29A-0585DF9A2D09}" srcOrd="0" destOrd="0" presId="urn:microsoft.com/office/officeart/2009/3/layout/HorizontalOrganizationChart"/>
    <dgm:cxn modelId="{CADA806C-2037-A448-9888-3B83302DAE0F}" type="presOf" srcId="{1D20BF0D-F8B5-6D46-AD79-0CDD57A03881}" destId="{43734A73-3E33-5F49-8123-442E84D54237}" srcOrd="1" destOrd="0" presId="urn:microsoft.com/office/officeart/2009/3/layout/HorizontalOrganizationChart"/>
    <dgm:cxn modelId="{B9893A56-3CA2-544F-9AB9-B0E896ABD372}" srcId="{1D20BF0D-F8B5-6D46-AD79-0CDD57A03881}" destId="{CFC02E78-6CA5-9144-9486-1F85A19FF489}" srcOrd="0" destOrd="0" parTransId="{41E8AE75-262C-7D4C-A591-58F6035FDFF4}" sibTransId="{146A4CAB-9B9F-6F40-ACD1-D97F010D5238}"/>
    <dgm:cxn modelId="{3768C593-CE61-C445-9F41-3F2D1567E268}" type="presOf" srcId="{BF175BFF-EA48-254F-9998-450CE5AB3CFE}" destId="{AAC0C920-0FB3-084C-A24A-954BD3D79B13}" srcOrd="0" destOrd="0" presId="urn:microsoft.com/office/officeart/2009/3/layout/HorizontalOrganizationChart"/>
    <dgm:cxn modelId="{8BE89CB4-6845-7C4C-BDAF-C961B3F2B523}" type="presOf" srcId="{41E8AE75-262C-7D4C-A591-58F6035FDFF4}" destId="{66E80B84-D02D-5E4D-8981-D03CE60931E3}" srcOrd="0" destOrd="0" presId="urn:microsoft.com/office/officeart/2009/3/layout/HorizontalOrganizationChart"/>
    <dgm:cxn modelId="{557F85CC-6424-DF48-BD57-E5D4F07815F9}" type="presOf" srcId="{1D20BF0D-F8B5-6D46-AD79-0CDD57A03881}" destId="{F1293997-29A6-134D-9B8A-B1689E409F14}" srcOrd="0" destOrd="0" presId="urn:microsoft.com/office/officeart/2009/3/layout/HorizontalOrganizationChart"/>
    <dgm:cxn modelId="{EEA8F1EE-7283-DB41-9EFB-47D8F46047AC}" type="presOf" srcId="{CFC02E78-6CA5-9144-9486-1F85A19FF489}" destId="{9D517240-7CEC-0440-8776-6A127DD60B8A}" srcOrd="0" destOrd="0" presId="urn:microsoft.com/office/officeart/2009/3/layout/HorizontalOrganizationChart"/>
    <dgm:cxn modelId="{B0FA40FC-E383-1249-AD31-D76CC9A052BF}" type="presOf" srcId="{BF175BFF-EA48-254F-9998-450CE5AB3CFE}" destId="{F3CC05A5-3885-5346-8384-49CEE69B68C5}" srcOrd="1" destOrd="0" presId="urn:microsoft.com/office/officeart/2009/3/layout/HorizontalOrganizationChart"/>
    <dgm:cxn modelId="{D373970B-10C9-4F4E-9CC4-DD0FD4671BF2}" type="presParOf" srcId="{973E08A8-E4C4-9245-B29A-0585DF9A2D09}" destId="{026AB687-1CD7-5045-A76F-482DAFCDB5E6}" srcOrd="0" destOrd="0" presId="urn:microsoft.com/office/officeart/2009/3/layout/HorizontalOrganizationChart"/>
    <dgm:cxn modelId="{DB388917-148B-2A41-A6FF-77DC7FDB9B20}" type="presParOf" srcId="{026AB687-1CD7-5045-A76F-482DAFCDB5E6}" destId="{889581D5-FEEA-3E4E-B9A9-34FDB0B97DC9}" srcOrd="0" destOrd="0" presId="urn:microsoft.com/office/officeart/2009/3/layout/HorizontalOrganizationChart"/>
    <dgm:cxn modelId="{24D53FB6-EC40-F740-9DE0-D770FC87ADD4}" type="presParOf" srcId="{889581D5-FEEA-3E4E-B9A9-34FDB0B97DC9}" destId="{F1293997-29A6-134D-9B8A-B1689E409F14}" srcOrd="0" destOrd="0" presId="urn:microsoft.com/office/officeart/2009/3/layout/HorizontalOrganizationChart"/>
    <dgm:cxn modelId="{37069C50-4FC1-A747-8C4F-60B449B767DE}" type="presParOf" srcId="{889581D5-FEEA-3E4E-B9A9-34FDB0B97DC9}" destId="{43734A73-3E33-5F49-8123-442E84D54237}" srcOrd="1" destOrd="0" presId="urn:microsoft.com/office/officeart/2009/3/layout/HorizontalOrganizationChart"/>
    <dgm:cxn modelId="{A4026E1A-34DF-4B44-A8C7-48AB3740B064}" type="presParOf" srcId="{026AB687-1CD7-5045-A76F-482DAFCDB5E6}" destId="{BB3DDB98-FCCF-DA46-A510-7D9415E51BBA}" srcOrd="1" destOrd="0" presId="urn:microsoft.com/office/officeart/2009/3/layout/HorizontalOrganizationChart"/>
    <dgm:cxn modelId="{A61BBDFD-68B6-EC40-985F-CF6953AAE5BB}" type="presParOf" srcId="{BB3DDB98-FCCF-DA46-A510-7D9415E51BBA}" destId="{66E80B84-D02D-5E4D-8981-D03CE60931E3}" srcOrd="0" destOrd="0" presId="urn:microsoft.com/office/officeart/2009/3/layout/HorizontalOrganizationChart"/>
    <dgm:cxn modelId="{60E76109-65A9-9340-BC74-2B3C5B4BBD5D}" type="presParOf" srcId="{BB3DDB98-FCCF-DA46-A510-7D9415E51BBA}" destId="{E64E0163-00E0-6641-A6AC-865B764D0706}" srcOrd="1" destOrd="0" presId="urn:microsoft.com/office/officeart/2009/3/layout/HorizontalOrganizationChart"/>
    <dgm:cxn modelId="{3312605A-09BF-9348-9532-02E7D4A286B4}" type="presParOf" srcId="{E64E0163-00E0-6641-A6AC-865B764D0706}" destId="{F0CE09E1-EDED-F245-BA9E-D305EEC90BF5}" srcOrd="0" destOrd="0" presId="urn:microsoft.com/office/officeart/2009/3/layout/HorizontalOrganizationChart"/>
    <dgm:cxn modelId="{E3DB86DB-68B3-1841-B227-42B1B2985493}" type="presParOf" srcId="{F0CE09E1-EDED-F245-BA9E-D305EEC90BF5}" destId="{9D517240-7CEC-0440-8776-6A127DD60B8A}" srcOrd="0" destOrd="0" presId="urn:microsoft.com/office/officeart/2009/3/layout/HorizontalOrganizationChart"/>
    <dgm:cxn modelId="{BC4B36C1-580F-BD47-955C-D73FD2A2B6D4}" type="presParOf" srcId="{F0CE09E1-EDED-F245-BA9E-D305EEC90BF5}" destId="{CFE18BB1-32A0-2D46-8D73-C33E3884C7E5}" srcOrd="1" destOrd="0" presId="urn:microsoft.com/office/officeart/2009/3/layout/HorizontalOrganizationChart"/>
    <dgm:cxn modelId="{72A95257-B9A7-AD46-8528-BC68C2C1215F}" type="presParOf" srcId="{E64E0163-00E0-6641-A6AC-865B764D0706}" destId="{E9546A81-736C-EF4C-A60A-E2C51324A33C}" srcOrd="1" destOrd="0" presId="urn:microsoft.com/office/officeart/2009/3/layout/HorizontalOrganizationChart"/>
    <dgm:cxn modelId="{06ACEEE6-BB85-7842-A5A7-52992B287733}" type="presParOf" srcId="{E64E0163-00E0-6641-A6AC-865B764D0706}" destId="{9D815A74-7108-F34E-8BB1-D6079137DE5F}" srcOrd="2" destOrd="0" presId="urn:microsoft.com/office/officeart/2009/3/layout/HorizontalOrganizationChart"/>
    <dgm:cxn modelId="{B8F7D979-7F41-304C-A0CB-63D3F37002A9}" type="presParOf" srcId="{BB3DDB98-FCCF-DA46-A510-7D9415E51BBA}" destId="{D02ECA5D-80A0-3A45-87FD-4F2FE796B859}" srcOrd="2" destOrd="0" presId="urn:microsoft.com/office/officeart/2009/3/layout/HorizontalOrganizationChart"/>
    <dgm:cxn modelId="{FDB09C4A-D403-F64B-A925-F0A2130E62FE}" type="presParOf" srcId="{BB3DDB98-FCCF-DA46-A510-7D9415E51BBA}" destId="{EE097224-F253-154D-BD9B-6C3C4E0B18F2}" srcOrd="3" destOrd="0" presId="urn:microsoft.com/office/officeart/2009/3/layout/HorizontalOrganizationChart"/>
    <dgm:cxn modelId="{2D8CADCA-5A96-DE47-9731-DE8DB0758879}" type="presParOf" srcId="{EE097224-F253-154D-BD9B-6C3C4E0B18F2}" destId="{2366C402-F081-6946-86A2-873E830D537C}" srcOrd="0" destOrd="0" presId="urn:microsoft.com/office/officeart/2009/3/layout/HorizontalOrganizationChart"/>
    <dgm:cxn modelId="{DE4FD3D3-7B80-A347-A082-E12AD09D96D1}" type="presParOf" srcId="{2366C402-F081-6946-86A2-873E830D537C}" destId="{AAC0C920-0FB3-084C-A24A-954BD3D79B13}" srcOrd="0" destOrd="0" presId="urn:microsoft.com/office/officeart/2009/3/layout/HorizontalOrganizationChart"/>
    <dgm:cxn modelId="{5D534580-FF84-A949-BBEE-1246510CC663}" type="presParOf" srcId="{2366C402-F081-6946-86A2-873E830D537C}" destId="{F3CC05A5-3885-5346-8384-49CEE69B68C5}" srcOrd="1" destOrd="0" presId="urn:microsoft.com/office/officeart/2009/3/layout/HorizontalOrganizationChart"/>
    <dgm:cxn modelId="{0BF94BE7-5903-FD43-9602-296E63FA1C80}" type="presParOf" srcId="{EE097224-F253-154D-BD9B-6C3C4E0B18F2}" destId="{A4AADFCA-7721-7845-9DE8-833A35AD1718}" srcOrd="1" destOrd="0" presId="urn:microsoft.com/office/officeart/2009/3/layout/HorizontalOrganizationChart"/>
    <dgm:cxn modelId="{45A71EC4-679A-B844-8D60-21576D0216AB}" type="presParOf" srcId="{EE097224-F253-154D-BD9B-6C3C4E0B18F2}" destId="{1F0A6F74-D8FA-B04E-967D-749B61CC41E1}" srcOrd="2" destOrd="0" presId="urn:microsoft.com/office/officeart/2009/3/layout/HorizontalOrganizationChart"/>
    <dgm:cxn modelId="{02CE3B52-3B58-8C48-94E2-DA03C7D6FEAF}" type="presParOf" srcId="{026AB687-1CD7-5045-A76F-482DAFCDB5E6}" destId="{790CA633-7462-AF40-88F9-DEDDFD028F8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4E977-C03B-4A64-8CF8-DD2F0F1369B6}">
      <dsp:nvSpPr>
        <dsp:cNvPr id="0" name=""/>
        <dsp:cNvSpPr/>
      </dsp:nvSpPr>
      <dsp:spPr>
        <a:xfrm>
          <a:off x="4093410" y="910397"/>
          <a:ext cx="1644559" cy="570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19"/>
              </a:lnTo>
              <a:lnTo>
                <a:pt x="1644559" y="285419"/>
              </a:lnTo>
              <a:lnTo>
                <a:pt x="1644559" y="5708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E6677-C9EF-420B-B834-63D4A769D70E}">
      <dsp:nvSpPr>
        <dsp:cNvPr id="0" name=""/>
        <dsp:cNvSpPr/>
      </dsp:nvSpPr>
      <dsp:spPr>
        <a:xfrm>
          <a:off x="1362585" y="910397"/>
          <a:ext cx="2730825" cy="570838"/>
        </a:xfrm>
        <a:custGeom>
          <a:avLst/>
          <a:gdLst/>
          <a:ahLst/>
          <a:cxnLst/>
          <a:rect l="0" t="0" r="0" b="0"/>
          <a:pathLst>
            <a:path>
              <a:moveTo>
                <a:pt x="2730825" y="0"/>
              </a:moveTo>
              <a:lnTo>
                <a:pt x="2730825" y="285419"/>
              </a:lnTo>
              <a:lnTo>
                <a:pt x="0" y="285419"/>
              </a:lnTo>
              <a:lnTo>
                <a:pt x="0" y="5708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5AC9A-D25F-4CEF-BDF5-F94343F1F8A7}">
      <dsp:nvSpPr>
        <dsp:cNvPr id="0" name=""/>
        <dsp:cNvSpPr/>
      </dsp:nvSpPr>
      <dsp:spPr>
        <a:xfrm>
          <a:off x="1530289" y="356167"/>
          <a:ext cx="5126241" cy="554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Which tests are used ?</a:t>
          </a:r>
        </a:p>
      </dsp:txBody>
      <dsp:txXfrm>
        <a:off x="1530289" y="356167"/>
        <a:ext cx="5126241" cy="554230"/>
      </dsp:txXfrm>
    </dsp:sp>
    <dsp:sp modelId="{22092D9E-684D-4F48-B2FA-92CACA5C8F7B}">
      <dsp:nvSpPr>
        <dsp:cNvPr id="0" name=""/>
        <dsp:cNvSpPr/>
      </dsp:nvSpPr>
      <dsp:spPr>
        <a:xfrm>
          <a:off x="3445" y="1481236"/>
          <a:ext cx="2718280" cy="389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Serum Iron</a:t>
          </a:r>
        </a:p>
      </dsp:txBody>
      <dsp:txXfrm>
        <a:off x="3445" y="1481236"/>
        <a:ext cx="2718280" cy="389760"/>
      </dsp:txXfrm>
    </dsp:sp>
    <dsp:sp modelId="{AD954855-C1AB-4005-8046-3C856803E7B6}">
      <dsp:nvSpPr>
        <dsp:cNvPr id="0" name=""/>
        <dsp:cNvSpPr/>
      </dsp:nvSpPr>
      <dsp:spPr>
        <a:xfrm>
          <a:off x="3292564" y="1481236"/>
          <a:ext cx="4890811" cy="456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Total iron-binding capacity (TIBC)</a:t>
          </a:r>
        </a:p>
      </dsp:txBody>
      <dsp:txXfrm>
        <a:off x="3292564" y="1481236"/>
        <a:ext cx="4890811" cy="456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ECA5D-80A0-3A45-87FD-4F2FE796B859}">
      <dsp:nvSpPr>
        <dsp:cNvPr id="0" name=""/>
        <dsp:cNvSpPr/>
      </dsp:nvSpPr>
      <dsp:spPr>
        <a:xfrm>
          <a:off x="3610727" y="1212697"/>
          <a:ext cx="721369" cy="475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684" y="0"/>
              </a:lnTo>
              <a:lnTo>
                <a:pt x="360684" y="475395"/>
              </a:lnTo>
              <a:lnTo>
                <a:pt x="721369" y="475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0B84-D02D-5E4D-8981-D03CE60931E3}">
      <dsp:nvSpPr>
        <dsp:cNvPr id="0" name=""/>
        <dsp:cNvSpPr/>
      </dsp:nvSpPr>
      <dsp:spPr>
        <a:xfrm>
          <a:off x="3610727" y="737477"/>
          <a:ext cx="721369" cy="475219"/>
        </a:xfrm>
        <a:custGeom>
          <a:avLst/>
          <a:gdLst/>
          <a:ahLst/>
          <a:cxnLst/>
          <a:rect l="0" t="0" r="0" b="0"/>
          <a:pathLst>
            <a:path>
              <a:moveTo>
                <a:pt x="0" y="475219"/>
              </a:moveTo>
              <a:lnTo>
                <a:pt x="360684" y="475219"/>
              </a:lnTo>
              <a:lnTo>
                <a:pt x="360684" y="0"/>
              </a:lnTo>
              <a:lnTo>
                <a:pt x="7213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93997-29A6-134D-9B8A-B1689E409F14}">
      <dsp:nvSpPr>
        <dsp:cNvPr id="0" name=""/>
        <dsp:cNvSpPr/>
      </dsp:nvSpPr>
      <dsp:spPr>
        <a:xfrm>
          <a:off x="3878" y="891532"/>
          <a:ext cx="3606848" cy="64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Iron Deficiency anemia</a:t>
          </a:r>
        </a:p>
      </dsp:txBody>
      <dsp:txXfrm>
        <a:off x="3878" y="891532"/>
        <a:ext cx="3606848" cy="642330"/>
      </dsp:txXfrm>
    </dsp:sp>
    <dsp:sp modelId="{9D517240-7CEC-0440-8776-6A127DD60B8A}">
      <dsp:nvSpPr>
        <dsp:cNvPr id="0" name=""/>
        <dsp:cNvSpPr/>
      </dsp:nvSpPr>
      <dsp:spPr>
        <a:xfrm>
          <a:off x="4332096" y="487510"/>
          <a:ext cx="3606848" cy="499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 TIBC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332096" y="487510"/>
        <a:ext cx="3606848" cy="499935"/>
      </dsp:txXfrm>
    </dsp:sp>
    <dsp:sp modelId="{AAC0C920-0FB3-084C-A24A-954BD3D79B13}">
      <dsp:nvSpPr>
        <dsp:cNvPr id="0" name=""/>
        <dsp:cNvSpPr/>
      </dsp:nvSpPr>
      <dsp:spPr>
        <a:xfrm>
          <a:off x="4332096" y="1438301"/>
          <a:ext cx="3606848" cy="499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kern="1200" dirty="0">
              <a:latin typeface="ＭＳ ゴシック"/>
              <a:ea typeface="ＭＳ ゴシック"/>
              <a:cs typeface="ＭＳ ゴシック"/>
            </a:rPr>
            <a:t>Serum iron</a:t>
          </a:r>
          <a:endParaRPr lang="en-US" sz="2400" kern="1200" dirty="0"/>
        </a:p>
      </dsp:txBody>
      <dsp:txXfrm>
        <a:off x="4332096" y="1438301"/>
        <a:ext cx="3606848" cy="499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ECA5D-80A0-3A45-87FD-4F2FE796B859}">
      <dsp:nvSpPr>
        <dsp:cNvPr id="0" name=""/>
        <dsp:cNvSpPr/>
      </dsp:nvSpPr>
      <dsp:spPr>
        <a:xfrm>
          <a:off x="3610727" y="1212697"/>
          <a:ext cx="721369" cy="475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684" y="0"/>
              </a:lnTo>
              <a:lnTo>
                <a:pt x="360684" y="475395"/>
              </a:lnTo>
              <a:lnTo>
                <a:pt x="721369" y="475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0B84-D02D-5E4D-8981-D03CE60931E3}">
      <dsp:nvSpPr>
        <dsp:cNvPr id="0" name=""/>
        <dsp:cNvSpPr/>
      </dsp:nvSpPr>
      <dsp:spPr>
        <a:xfrm>
          <a:off x="3610727" y="737477"/>
          <a:ext cx="721369" cy="475219"/>
        </a:xfrm>
        <a:custGeom>
          <a:avLst/>
          <a:gdLst/>
          <a:ahLst/>
          <a:cxnLst/>
          <a:rect l="0" t="0" r="0" b="0"/>
          <a:pathLst>
            <a:path>
              <a:moveTo>
                <a:pt x="0" y="475219"/>
              </a:moveTo>
              <a:lnTo>
                <a:pt x="360684" y="475219"/>
              </a:lnTo>
              <a:lnTo>
                <a:pt x="360684" y="0"/>
              </a:lnTo>
              <a:lnTo>
                <a:pt x="7213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93997-29A6-134D-9B8A-B1689E409F14}">
      <dsp:nvSpPr>
        <dsp:cNvPr id="0" name=""/>
        <dsp:cNvSpPr/>
      </dsp:nvSpPr>
      <dsp:spPr>
        <a:xfrm>
          <a:off x="3878" y="891532"/>
          <a:ext cx="3606848" cy="64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Iron Overload</a:t>
          </a:r>
        </a:p>
      </dsp:txBody>
      <dsp:txXfrm>
        <a:off x="3878" y="891532"/>
        <a:ext cx="3606848" cy="642330"/>
      </dsp:txXfrm>
    </dsp:sp>
    <dsp:sp modelId="{9D517240-7CEC-0440-8776-6A127DD60B8A}">
      <dsp:nvSpPr>
        <dsp:cNvPr id="0" name=""/>
        <dsp:cNvSpPr/>
      </dsp:nvSpPr>
      <dsp:spPr>
        <a:xfrm>
          <a:off x="4332096" y="487510"/>
          <a:ext cx="3606848" cy="499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kern="1200" dirty="0">
              <a:latin typeface="ＭＳ ゴシック"/>
              <a:ea typeface="ＭＳ ゴシック"/>
              <a:cs typeface="ＭＳ ゴシック"/>
            </a:rPr>
            <a:t> Serum iron</a:t>
          </a:r>
          <a:endParaRPr lang="en-US" sz="2400" kern="1200" dirty="0"/>
        </a:p>
      </dsp:txBody>
      <dsp:txXfrm>
        <a:off x="4332096" y="487510"/>
        <a:ext cx="3606848" cy="499935"/>
      </dsp:txXfrm>
    </dsp:sp>
    <dsp:sp modelId="{AAC0C920-0FB3-084C-A24A-954BD3D79B13}">
      <dsp:nvSpPr>
        <dsp:cNvPr id="0" name=""/>
        <dsp:cNvSpPr/>
      </dsp:nvSpPr>
      <dsp:spPr>
        <a:xfrm>
          <a:off x="4332096" y="1438301"/>
          <a:ext cx="3606848" cy="499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kern="1200" dirty="0">
              <a:latin typeface="ＭＳ ゴシック"/>
              <a:ea typeface="ＭＳ ゴシック"/>
              <a:cs typeface="ＭＳ ゴシック"/>
            </a:rPr>
            <a:t>TIBC</a:t>
          </a:r>
          <a:endParaRPr lang="en-US" sz="2400" kern="1200" dirty="0"/>
        </a:p>
      </dsp:txBody>
      <dsp:txXfrm>
        <a:off x="4332096" y="1438301"/>
        <a:ext cx="3606848" cy="499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2-22T23:33:26.28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104 128 17503 0 0,'-17'-22'1560'0'0,"-2"-3"-1248"0"0,2 3-248 0 0,2 5-64 0 0,0 7-1888 0 0,6-3-391 0 0,3 4-81 0 0,1-1-8 0 0,5 10 1888 0 0,0 0 384 0 0,0 0 96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27CC8B8-4657-413D-98D7-8E56A81F95A9}" type="datetimeFigureOut">
              <a:rPr lang="ar-SA" smtClean="0"/>
              <a:t>30/01/41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7CAD6A-EB7C-46DE-A148-B04E20A28E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518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not bound to iron, transferrin is known as "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apotransferrin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060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646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29,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29,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187B5DF4-A9A3-40DC-85DA-8025A3D02894}"/>
              </a:ext>
            </a:extLst>
          </p:cNvPr>
          <p:cNvSpPr/>
          <p:nvPr/>
        </p:nvSpPr>
        <p:spPr>
          <a:xfrm>
            <a:off x="274320" y="2642450"/>
            <a:ext cx="8739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Quantitative Determination of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Unsaturated Iron Binding Capacity (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and Total Iron Binding Capacity (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TIBC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ar-SA" sz="2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7D5DFE02-81DD-40F9-9AE5-255BA530579C}"/>
              </a:ext>
            </a:extLst>
          </p:cNvPr>
          <p:cNvSpPr txBox="1"/>
          <p:nvPr/>
        </p:nvSpPr>
        <p:spPr>
          <a:xfrm>
            <a:off x="745958" y="520861"/>
            <a:ext cx="15169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Lab# 3</a:t>
            </a:r>
          </a:p>
          <a:p>
            <a:r>
              <a:rPr lang="en-US" b="1" dirty="0">
                <a:solidFill>
                  <a:schemeClr val="tx2"/>
                </a:solidFill>
              </a:rPr>
              <a:t>BCH 220</a:t>
            </a:r>
            <a:endParaRPr lang="ar-SA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F8CF8E33-DA48-4831-8319-F412FB95E389}"/>
                  </a:ext>
                </a:extLst>
              </p14:cNvPr>
              <p14:cNvContentPartPr/>
              <p14:nvPr/>
            </p14:nvContentPartPr>
            <p14:xfrm>
              <a:off x="10966999" y="5110448"/>
              <a:ext cx="37800" cy="46440"/>
            </p14:xfrm>
          </p:contentPart>
        </mc:Choice>
        <mc:Fallback xmlns=""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F8CF8E33-DA48-4831-8319-F412FB95E3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58359" y="5101448"/>
                <a:ext cx="55440" cy="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870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2FA555A-C94A-4899-8209-83D9AB67FF34}"/>
              </a:ext>
            </a:extLst>
          </p:cNvPr>
          <p:cNvSpPr/>
          <p:nvPr/>
        </p:nvSpPr>
        <p:spPr>
          <a:xfrm>
            <a:off x="2302768" y="576290"/>
            <a:ext cx="3912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Total Iron-binding Capacity (TIBC)</a:t>
            </a:r>
            <a:endParaRPr lang="ar-SA" dirty="0"/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4A38A65C-0722-4DBB-9393-39678C5C46A0}"/>
              </a:ext>
            </a:extLst>
          </p:cNvPr>
          <p:cNvSpPr/>
          <p:nvPr/>
        </p:nvSpPr>
        <p:spPr>
          <a:xfrm>
            <a:off x="0" y="1445685"/>
            <a:ext cx="8993688" cy="2223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a medical laboratory test that measures the blood's capacity to bind iron with transferrin. 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measuring the maximum amount of iron that it can carry, which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indirectly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measures transferrin.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equal to the sum of serum iron and unsaturated iron binding capacity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most frequently used along with a serum iron test to evaluate people suspected of having either iron deficiency anemia or iron overload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hemochromatosis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02265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F1BC6E2D-3398-4E0B-9EDE-23EF30266E22}"/>
              </a:ext>
            </a:extLst>
          </p:cNvPr>
          <p:cNvSpPr/>
          <p:nvPr/>
        </p:nvSpPr>
        <p:spPr>
          <a:xfrm>
            <a:off x="560222" y="676498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Principle</a:t>
            </a:r>
            <a:endParaRPr lang="ar-SA" sz="2400" dirty="0">
              <a:solidFill>
                <a:schemeClr val="tx2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D1C5316-9A74-4F36-8BB9-6ADE127C695F}"/>
              </a:ext>
            </a:extLst>
          </p:cNvPr>
          <p:cNvSpPr/>
          <p:nvPr/>
        </p:nvSpPr>
        <p:spPr>
          <a:xfrm>
            <a:off x="225468" y="1902300"/>
            <a:ext cx="8718116" cy="3718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 iron is dissociated from its Fe-III-transferrin complex by addition of acidic buffer containing hydroxylamine which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reduces the Fe(III) to Fe(II)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Then the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chromogenic agent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form a highly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colored Fe(II) complex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is measured spectrophotometrically at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565nm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Determined by adding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Fe(II)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serum so that it binds to unsaturated iron binding site on transferrin . The excess Fe(II) react with 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PDTS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to form color complex which is measured spectrophotometrically at 565nm. The difference between the amount of Fe(II) added and the amount of Fe(II) measured represent the UIBC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is determined by adding serum iron to UIBC value. </a:t>
            </a:r>
          </a:p>
        </p:txBody>
      </p:sp>
    </p:spTree>
    <p:extLst>
      <p:ext uri="{BB962C8B-B14F-4D97-AF65-F5344CB8AC3E}">
        <p14:creationId xmlns:p14="http://schemas.microsoft.com/office/powerpoint/2010/main" val="180554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0806732-226D-4A48-857A-1B42FEC1836B}"/>
              </a:ext>
            </a:extLst>
          </p:cNvPr>
          <p:cNvSpPr txBox="1">
            <a:spLocks/>
          </p:cNvSpPr>
          <p:nvPr/>
        </p:nvSpPr>
        <p:spPr>
          <a:xfrm>
            <a:off x="0" y="2084832"/>
            <a:ext cx="12001500" cy="45064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Iron: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Fe-III-transferrin complex                                 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Fe(II)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Unsaturated iron binding site on transferrin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: is serum iron + UIBC value. </a:t>
            </a:r>
          </a:p>
        </p:txBody>
      </p:sp>
      <p:cxnSp>
        <p:nvCxnSpPr>
          <p:cNvPr id="3" name="Straight Arrow Connector 4">
            <a:extLst>
              <a:ext uri="{FF2B5EF4-FFF2-40B4-BE49-F238E27FC236}">
                <a16:creationId xmlns:a16="http://schemas.microsoft.com/office/drawing/2014/main" id="{68A26EF1-38FC-42F7-94E4-6C8DD98C02B0}"/>
              </a:ext>
            </a:extLst>
          </p:cNvPr>
          <p:cNvCxnSpPr/>
          <p:nvPr/>
        </p:nvCxnSpPr>
        <p:spPr>
          <a:xfrm>
            <a:off x="2693595" y="2799226"/>
            <a:ext cx="1447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7">
            <a:extLst>
              <a:ext uri="{FF2B5EF4-FFF2-40B4-BE49-F238E27FC236}">
                <a16:creationId xmlns:a16="http://schemas.microsoft.com/office/drawing/2014/main" id="{7E2527AD-1210-48C8-B8AD-DF7C938421FF}"/>
              </a:ext>
            </a:extLst>
          </p:cNvPr>
          <p:cNvSpPr/>
          <p:nvPr/>
        </p:nvSpPr>
        <p:spPr>
          <a:xfrm>
            <a:off x="2722417" y="2501384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acidic buffer </a:t>
            </a:r>
          </a:p>
        </p:txBody>
      </p:sp>
      <p:cxnSp>
        <p:nvCxnSpPr>
          <p:cNvPr id="5" name="Straight Arrow Connector 8">
            <a:extLst>
              <a:ext uri="{FF2B5EF4-FFF2-40B4-BE49-F238E27FC236}">
                <a16:creationId xmlns:a16="http://schemas.microsoft.com/office/drawing/2014/main" id="{7B8C9A21-00F3-436E-A32D-50ECCECF48AD}"/>
              </a:ext>
            </a:extLst>
          </p:cNvPr>
          <p:cNvCxnSpPr/>
          <p:nvPr/>
        </p:nvCxnSpPr>
        <p:spPr>
          <a:xfrm>
            <a:off x="4948361" y="2793392"/>
            <a:ext cx="14478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>
            <a:extLst>
              <a:ext uri="{FF2B5EF4-FFF2-40B4-BE49-F238E27FC236}">
                <a16:creationId xmlns:a16="http://schemas.microsoft.com/office/drawing/2014/main" id="{306D1200-4D2D-4121-A566-EA3C7335CC27}"/>
              </a:ext>
            </a:extLst>
          </p:cNvPr>
          <p:cNvSpPr/>
          <p:nvPr/>
        </p:nvSpPr>
        <p:spPr>
          <a:xfrm>
            <a:off x="5233354" y="2376007"/>
            <a:ext cx="6735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9391C06-A40D-41D5-B5F9-55738DE78ED5}"/>
              </a:ext>
            </a:extLst>
          </p:cNvPr>
          <p:cNvSpPr/>
          <p:nvPr/>
        </p:nvSpPr>
        <p:spPr>
          <a:xfrm>
            <a:off x="6396161" y="2541567"/>
            <a:ext cx="2373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Colored Fe(II) complex </a:t>
            </a:r>
            <a:endParaRPr lang="en-US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0C0D76-4429-4459-B183-436D56BBF6EF}"/>
              </a:ext>
            </a:extLst>
          </p:cNvPr>
          <p:cNvSpPr/>
          <p:nvPr/>
        </p:nvSpPr>
        <p:spPr>
          <a:xfrm>
            <a:off x="4416720" y="3434793"/>
            <a:ext cx="2980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Adding excess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Fe(II)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serum 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552F12DA-06D2-48C7-8A39-2A36CE196DC9}"/>
              </a:ext>
            </a:extLst>
          </p:cNvPr>
          <p:cNvSpPr/>
          <p:nvPr/>
        </p:nvSpPr>
        <p:spPr>
          <a:xfrm>
            <a:off x="6407461" y="3879532"/>
            <a:ext cx="2585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Fe-III-transferrin complex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excess Fe(II)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6FB4D278-2465-49D5-87B6-17CD9A91EF66}"/>
              </a:ext>
            </a:extLst>
          </p:cNvPr>
          <p:cNvSpPr/>
          <p:nvPr/>
        </p:nvSpPr>
        <p:spPr>
          <a:xfrm>
            <a:off x="7770024" y="4831524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A3DA1D1F-0245-45C4-A74B-BB6F8622FA4A}"/>
              </a:ext>
            </a:extLst>
          </p:cNvPr>
          <p:cNvSpPr/>
          <p:nvPr/>
        </p:nvSpPr>
        <p:spPr>
          <a:xfrm>
            <a:off x="6757853" y="5363898"/>
            <a:ext cx="2404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Colored Fe(II) complex </a:t>
            </a:r>
            <a:endParaRPr lang="en-US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Arrow Connector 22">
            <a:extLst>
              <a:ext uri="{FF2B5EF4-FFF2-40B4-BE49-F238E27FC236}">
                <a16:creationId xmlns:a16="http://schemas.microsoft.com/office/drawing/2014/main" id="{9BD0FC39-B152-49C7-B99D-12663D07FC03}"/>
              </a:ext>
            </a:extLst>
          </p:cNvPr>
          <p:cNvCxnSpPr/>
          <p:nvPr/>
        </p:nvCxnSpPr>
        <p:spPr>
          <a:xfrm>
            <a:off x="7770024" y="4668482"/>
            <a:ext cx="0" cy="695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4">
            <a:extLst>
              <a:ext uri="{FF2B5EF4-FFF2-40B4-BE49-F238E27FC236}">
                <a16:creationId xmlns:a16="http://schemas.microsoft.com/office/drawing/2014/main" id="{99D8AA01-1788-40BE-98E1-968E4B649BF2}"/>
              </a:ext>
            </a:extLst>
          </p:cNvPr>
          <p:cNvCxnSpPr>
            <a:cxnSpLocks/>
          </p:cNvCxnSpPr>
          <p:nvPr/>
        </p:nvCxnSpPr>
        <p:spPr>
          <a:xfrm flipH="1">
            <a:off x="6350010" y="5844733"/>
            <a:ext cx="83933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5DFE9C-B8B5-4A00-96FC-FC8E81F6F082}"/>
              </a:ext>
            </a:extLst>
          </p:cNvPr>
          <p:cNvSpPr/>
          <p:nvPr/>
        </p:nvSpPr>
        <p:spPr>
          <a:xfrm>
            <a:off x="-5359" y="5645830"/>
            <a:ext cx="7402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UIBC = Amount of excess Fe(II) added - amount of Fe(II) measured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7">
            <a:extLst>
              <a:ext uri="{FF2B5EF4-FFF2-40B4-BE49-F238E27FC236}">
                <a16:creationId xmlns:a16="http://schemas.microsoft.com/office/drawing/2014/main" id="{E50BD7D1-2D4A-477B-95E5-5B45A216138E}"/>
              </a:ext>
            </a:extLst>
          </p:cNvPr>
          <p:cNvCxnSpPr/>
          <p:nvPr/>
        </p:nvCxnSpPr>
        <p:spPr>
          <a:xfrm>
            <a:off x="4416720" y="3804125"/>
            <a:ext cx="277262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CEABD47E-69FC-44F2-839C-9D0F7B77DC9E}"/>
              </a:ext>
            </a:extLst>
          </p:cNvPr>
          <p:cNvSpPr/>
          <p:nvPr/>
        </p:nvSpPr>
        <p:spPr>
          <a:xfrm>
            <a:off x="560222" y="676498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Principle</a:t>
            </a:r>
            <a:endParaRPr lang="ar-S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3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8AE39B58-86DA-428B-AA4A-969D3298A5F6}"/>
              </a:ext>
            </a:extLst>
          </p:cNvPr>
          <p:cNvSpPr/>
          <p:nvPr/>
        </p:nvSpPr>
        <p:spPr>
          <a:xfrm>
            <a:off x="169101" y="356182"/>
            <a:ext cx="8674274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Defect in Serum iron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 is 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iron deficiency anemia whether due to: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insufficient intake,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malabsorbtion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blood loss or inability to retrieve storage iron.</a:t>
            </a:r>
          </a:p>
          <a:p>
            <a:pPr lvl="1">
              <a:lnSpc>
                <a:spcPct val="130000"/>
              </a:lnSpc>
              <a:buFontTx/>
              <a:buChar char="-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30000"/>
              </a:lnSpc>
              <a:buFontTx/>
              <a:buChar char="-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 concentration is 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when: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marrow cannot utilize iron, hemolysis, increased absorption or defects in storage capabilities. 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values are also found in severe hepatitis due to release from liver cells. </a:t>
            </a:r>
          </a:p>
          <a:p>
            <a:endParaRPr lang="en-US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Defect in Total iron binding capacity (TIBC) 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iron deficiency anemia </a:t>
            </a:r>
          </a:p>
          <a:p>
            <a:r>
              <a:rPr lang="en-US" b="1" dirty="0">
                <a:solidFill>
                  <a:srgbClr val="3E8853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Decrease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hemochromatosis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malignant or rheumatic fever. </a:t>
            </a:r>
          </a:p>
        </p:txBody>
      </p:sp>
    </p:spTree>
    <p:extLst>
      <p:ext uri="{BB962C8B-B14F-4D97-AF65-F5344CB8AC3E}">
        <p14:creationId xmlns:p14="http://schemas.microsoft.com/office/powerpoint/2010/main" val="305691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A9E98A31-17A2-4914-AA4D-E738F4E01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98000"/>
              </p:ext>
            </p:extLst>
          </p:nvPr>
        </p:nvGraphicFramePr>
        <p:xfrm>
          <a:off x="598577" y="978132"/>
          <a:ext cx="7942824" cy="242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9444AE8-C71F-41E9-A4F9-3CABA6D557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50318"/>
              </p:ext>
            </p:extLst>
          </p:nvPr>
        </p:nvGraphicFramePr>
        <p:xfrm>
          <a:off x="600588" y="3536994"/>
          <a:ext cx="7942824" cy="242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0105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Method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36006" y="2606612"/>
          <a:ext cx="3875484" cy="291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871">
                  <a:extLst>
                    <a:ext uri="{9D8B030D-6E8A-4147-A177-3AD203B41FA5}">
                      <a16:colId xmlns:a16="http://schemas.microsoft.com/office/drawing/2014/main" val="2660187889"/>
                    </a:ext>
                  </a:extLst>
                </a:gridCol>
                <a:gridCol w="968871">
                  <a:extLst>
                    <a:ext uri="{9D8B030D-6E8A-4147-A177-3AD203B41FA5}">
                      <a16:colId xmlns:a16="http://schemas.microsoft.com/office/drawing/2014/main" val="1633420112"/>
                    </a:ext>
                  </a:extLst>
                </a:gridCol>
                <a:gridCol w="968871">
                  <a:extLst>
                    <a:ext uri="{9D8B030D-6E8A-4147-A177-3AD203B41FA5}">
                      <a16:colId xmlns:a16="http://schemas.microsoft.com/office/drawing/2014/main" val="1602556925"/>
                    </a:ext>
                  </a:extLst>
                </a:gridCol>
                <a:gridCol w="968871">
                  <a:extLst>
                    <a:ext uri="{9D8B030D-6E8A-4147-A177-3AD203B41FA5}">
                      <a16:colId xmlns:a16="http://schemas.microsoft.com/office/drawing/2014/main" val="1287165249"/>
                    </a:ext>
                  </a:extLst>
                </a:gridCol>
              </a:tblGrid>
              <a:tr h="48101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Serum Iron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569402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Blank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Standard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Test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84903423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Iron buffer (pH 4.5)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 ml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62393811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Iron Standard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97742953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 ml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54385533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Water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48588542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599680" y="2606612"/>
          <a:ext cx="3875484" cy="291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871">
                  <a:extLst>
                    <a:ext uri="{9D8B030D-6E8A-4147-A177-3AD203B41FA5}">
                      <a16:colId xmlns:a16="http://schemas.microsoft.com/office/drawing/2014/main" val="2660187889"/>
                    </a:ext>
                  </a:extLst>
                </a:gridCol>
                <a:gridCol w="968871">
                  <a:extLst>
                    <a:ext uri="{9D8B030D-6E8A-4147-A177-3AD203B41FA5}">
                      <a16:colId xmlns:a16="http://schemas.microsoft.com/office/drawing/2014/main" val="1633420112"/>
                    </a:ext>
                  </a:extLst>
                </a:gridCol>
                <a:gridCol w="968871">
                  <a:extLst>
                    <a:ext uri="{9D8B030D-6E8A-4147-A177-3AD203B41FA5}">
                      <a16:colId xmlns:a16="http://schemas.microsoft.com/office/drawing/2014/main" val="1602556925"/>
                    </a:ext>
                  </a:extLst>
                </a:gridCol>
                <a:gridCol w="968871">
                  <a:extLst>
                    <a:ext uri="{9D8B030D-6E8A-4147-A177-3AD203B41FA5}">
                      <a16:colId xmlns:a16="http://schemas.microsoft.com/office/drawing/2014/main" val="1287165249"/>
                    </a:ext>
                  </a:extLst>
                </a:gridCol>
              </a:tblGrid>
              <a:tr h="48101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UIBC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569402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Blank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Standard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Test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84903423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UIBC buffer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ml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62393811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Iron Standard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</a:t>
                      </a:r>
                      <a:r>
                        <a:rPr lang="en-US" sz="1400" baseline="0" dirty="0"/>
                        <a:t> ml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97742953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Sample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--------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 ml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754385533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Water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 ml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</a:t>
                      </a:r>
                      <a:r>
                        <a:rPr lang="en-US" sz="1400" baseline="0" dirty="0"/>
                        <a:t> ml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------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4858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56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Method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032" t="60356" r="24687" b="11719"/>
          <a:stretch/>
        </p:blipFill>
        <p:spPr>
          <a:xfrm>
            <a:off x="768096" y="2814638"/>
            <a:ext cx="7475792" cy="177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76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/>
              <a:t>Calculations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125" t="37500" r="28281" b="13802"/>
          <a:stretch/>
        </p:blipFill>
        <p:spPr>
          <a:xfrm>
            <a:off x="101263" y="1524318"/>
            <a:ext cx="8941473" cy="513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49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dirty="0"/>
              <a:t>Normal Ranges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Serum iron (50 -160 </a:t>
            </a:r>
            <a:r>
              <a:rPr lang="el-GR" sz="1800" dirty="0"/>
              <a:t>μ</a:t>
            </a:r>
            <a:r>
              <a:rPr lang="en-US" sz="1800" dirty="0"/>
              <a:t>g/dl)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TIBC (250 - 450 </a:t>
            </a:r>
            <a:r>
              <a:rPr lang="el-GR" sz="1800" dirty="0"/>
              <a:t>μ</a:t>
            </a:r>
            <a:r>
              <a:rPr lang="en-US" sz="1800" dirty="0"/>
              <a:t>g/dl)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Transferrin saturation (20 – 55 %)</a:t>
            </a:r>
          </a:p>
        </p:txBody>
      </p:sp>
    </p:spTree>
    <p:extLst>
      <p:ext uri="{BB962C8B-B14F-4D97-AF65-F5344CB8AC3E}">
        <p14:creationId xmlns:p14="http://schemas.microsoft.com/office/powerpoint/2010/main" val="380132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0A5ED8DB-0C1A-4F65-AC86-034285937DA7}"/>
              </a:ext>
            </a:extLst>
          </p:cNvPr>
          <p:cNvSpPr/>
          <p:nvPr/>
        </p:nvSpPr>
        <p:spPr>
          <a:xfrm>
            <a:off x="185195" y="671333"/>
            <a:ext cx="8773610" cy="369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Objectives:</a:t>
            </a: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To determine the normal level of serum iron.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US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determine the use of this test in diagnosis of anemia (iron deficiency).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4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BF3512A-6D7E-4C8D-BA75-22DBDB4F1B10}"/>
              </a:ext>
            </a:extLst>
          </p:cNvPr>
          <p:cNvSpPr/>
          <p:nvPr/>
        </p:nvSpPr>
        <p:spPr>
          <a:xfrm>
            <a:off x="0" y="104503"/>
            <a:ext cx="8882743" cy="2676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Iron in The Body:</a:t>
            </a:r>
          </a:p>
          <a:p>
            <a:endParaRPr lang="en-US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Iron is the metal component of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haemoglobin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myoglobin, cytochromes and some proteins of the electron transport chain.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total iron of an adult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male is 4-5g and of a female is 3-4g. </a:t>
            </a:r>
          </a:p>
          <a:p>
            <a:endParaRPr lang="ar-SA" dirty="0"/>
          </a:p>
        </p:txBody>
      </p:sp>
      <p:pic>
        <p:nvPicPr>
          <p:cNvPr id="4" name="صورة 3" descr="http://legacy.owensboro.kctcs.edu/gcaplan/anat2/notes/Image332.gif">
            <a:extLst>
              <a:ext uri="{FF2B5EF4-FFF2-40B4-BE49-F238E27FC236}">
                <a16:creationId xmlns:a16="http://schemas.microsoft.com/office/drawing/2014/main" id="{950BAF2C-2C1A-4ECC-AF5E-8595B638C24F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8947"/>
            <a:ext cx="9016678" cy="419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1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3F2289AA-BBE8-419E-ABA6-9927299C6DB8}"/>
              </a:ext>
            </a:extLst>
          </p:cNvPr>
          <p:cNvSpPr/>
          <p:nvPr/>
        </p:nvSpPr>
        <p:spPr>
          <a:xfrm>
            <a:off x="359009" y="383568"/>
            <a:ext cx="843229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 Transportation: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ar-S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2E16ADCE-0EC0-484C-8538-3CEB5A0DE8E5}"/>
              </a:ext>
            </a:extLst>
          </p:cNvPr>
          <p:cNvSpPr/>
          <p:nvPr/>
        </p:nvSpPr>
        <p:spPr>
          <a:xfrm>
            <a:off x="0" y="1109391"/>
            <a:ext cx="8961120" cy="4647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Iron is carried in Fe3+ state bound to a specific iron transport protein known as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iron-binding blood plasma glycoproteins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control the level of free iron in biological fluids.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contains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specific high-affinity Fe(III) binding sites.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largely synthesized by the liver.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Transferrin distributes iron to those tissues which have a demand for its utilization.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transferrin–iron complex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enters the cell through specific receptors and the iron ions are released for metabolic functions.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affinity of transferrin for Fe(III) is extremely high, but decreases progressively with decreasing pH below neutrality.</a:t>
            </a:r>
          </a:p>
        </p:txBody>
      </p:sp>
    </p:spTree>
    <p:extLst>
      <p:ext uri="{BB962C8B-B14F-4D97-AF65-F5344CB8AC3E}">
        <p14:creationId xmlns:p14="http://schemas.microsoft.com/office/powerpoint/2010/main" val="212787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>
            <a:extLst>
              <a:ext uri="{FF2B5EF4-FFF2-40B4-BE49-F238E27FC236}">
                <a16:creationId xmlns:a16="http://schemas.microsoft.com/office/drawing/2014/main" id="{3D1407BB-B677-45D6-82DC-CB0EC14BDE37}"/>
              </a:ext>
            </a:extLst>
          </p:cNvPr>
          <p:cNvSpPr/>
          <p:nvPr/>
        </p:nvSpPr>
        <p:spPr>
          <a:xfrm>
            <a:off x="6579476" y="3989420"/>
            <a:ext cx="2096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Iron Transportation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555FCB0C-06AB-47ED-8DB0-27CBE047E5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4476" r="34481" b="34355"/>
          <a:stretch/>
        </p:blipFill>
        <p:spPr>
          <a:xfrm>
            <a:off x="2564525" y="565489"/>
            <a:ext cx="3705039" cy="55288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330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19ABC7D-FE75-4147-9B43-37F977050F0E}"/>
              </a:ext>
            </a:extLst>
          </p:cNvPr>
          <p:cNvSpPr/>
          <p:nvPr/>
        </p:nvSpPr>
        <p:spPr>
          <a:xfrm>
            <a:off x="288099" y="2047725"/>
            <a:ext cx="8655485" cy="1986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iron stores become low, transferrin levels will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When there is too much iron, transferrin levels 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Individuals who lack transferrin show severe hypochromic anemia and are also susceptible to bacterial and viral infections 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88818F77-F8E6-47A6-85FA-04A44CC68F84}"/>
              </a:ext>
            </a:extLst>
          </p:cNvPr>
          <p:cNvSpPr/>
          <p:nvPr/>
        </p:nvSpPr>
        <p:spPr>
          <a:xfrm>
            <a:off x="567366" y="388400"/>
            <a:ext cx="3594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 Transportation;</a:t>
            </a:r>
          </a:p>
        </p:txBody>
      </p:sp>
    </p:spTree>
    <p:extLst>
      <p:ext uri="{BB962C8B-B14F-4D97-AF65-F5344CB8AC3E}">
        <p14:creationId xmlns:p14="http://schemas.microsoft.com/office/powerpoint/2010/main" val="268779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FEB9BD02-B2D5-4830-ACEE-F0A42F21A20F}"/>
              </a:ext>
            </a:extLst>
          </p:cNvPr>
          <p:cNvSpPr/>
          <p:nvPr/>
        </p:nvSpPr>
        <p:spPr>
          <a:xfrm>
            <a:off x="0" y="487182"/>
            <a:ext cx="8956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</a:rPr>
              <a:t>Serum iron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is a test that measures the amount of circulating </a:t>
            </a:r>
            <a:r>
              <a:rPr lang="en-US" u="sng" dirty="0">
                <a:solidFill>
                  <a:srgbClr val="0B0080"/>
                </a:solidFill>
                <a:latin typeface="Arial" panose="020B0604020202020204" pitchFamily="34" charset="0"/>
              </a:rPr>
              <a:t>iron</a:t>
            </a:r>
            <a:r>
              <a:rPr lang="en-US" u="sng" dirty="0">
                <a:solidFill>
                  <a:srgbClr val="222222"/>
                </a:solidFill>
                <a:latin typeface="Arial" panose="020B0604020202020204" pitchFamily="34" charset="0"/>
              </a:rPr>
              <a:t> that is bound to </a:t>
            </a:r>
            <a:r>
              <a:rPr lang="en-US" u="sng" dirty="0">
                <a:solidFill>
                  <a:schemeClr val="tx2"/>
                </a:solidFill>
                <a:latin typeface="Arial" panose="020B0604020202020204" pitchFamily="34" charset="0"/>
              </a:rPr>
              <a:t>transferrin</a:t>
            </a:r>
            <a:r>
              <a:rPr lang="en-US" u="sng" dirty="0">
                <a:solidFill>
                  <a:srgbClr val="0B0080"/>
                </a:solidFill>
                <a:latin typeface="Arial" panose="020B0604020202020204" pitchFamily="34" charset="0"/>
              </a:rPr>
              <a:t>.</a:t>
            </a:r>
            <a:r>
              <a:rPr lang="en-US" u="sng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ar-SA" u="sng" dirty="0"/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94FB26DE-4DC3-451B-8A38-381DC31FE564}"/>
              </a:ext>
            </a:extLst>
          </p:cNvPr>
          <p:cNvSpPr/>
          <p:nvPr/>
        </p:nvSpPr>
        <p:spPr>
          <a:xfrm>
            <a:off x="0" y="1628476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iron binding capacity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TIBC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 or transferrin iron-binding capacity is a test that measures the blood's capacity of  iron  binding with transferrin. It is equal to the sum of serum iron and unsaturated iron binding capacity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en-US" dirty="0"/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</a:rPr>
              <a:t>Unsaturated iron binding capacity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 for the transferrin which is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not binding with iron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1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ستطيل 21">
            <a:extLst>
              <a:ext uri="{FF2B5EF4-FFF2-40B4-BE49-F238E27FC236}">
                <a16:creationId xmlns:a16="http://schemas.microsoft.com/office/drawing/2014/main" id="{A5DE0A7D-6BD2-4D6A-848A-E53B5E830E9F}"/>
              </a:ext>
            </a:extLst>
          </p:cNvPr>
          <p:cNvSpPr/>
          <p:nvPr/>
        </p:nvSpPr>
        <p:spPr>
          <a:xfrm>
            <a:off x="3090643" y="427461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Serum Iron, TIBC, UIBC</a:t>
            </a:r>
            <a:endParaRPr lang="ar-SA" dirty="0"/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15F9B413-DACF-440D-B9CA-3AC1C3B242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69" t="38858" r="7123" b="13409"/>
          <a:stretch/>
        </p:blipFill>
        <p:spPr>
          <a:xfrm>
            <a:off x="412049" y="1430913"/>
            <a:ext cx="8319902" cy="32943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221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0570DD47-BD6F-41FE-9188-53906A0E205B}"/>
              </a:ext>
            </a:extLst>
          </p:cNvPr>
          <p:cNvSpPr/>
          <p:nvPr/>
        </p:nvSpPr>
        <p:spPr>
          <a:xfrm>
            <a:off x="384570" y="225561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Iron Level in Blood</a:t>
            </a:r>
            <a:endParaRPr lang="ar-SA" sz="2400" dirty="0">
              <a:solidFill>
                <a:schemeClr val="tx2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EF186AC-AA39-45A6-8D82-8E33E85A8873}"/>
              </a:ext>
            </a:extLst>
          </p:cNvPr>
          <p:cNvSpPr/>
          <p:nvPr/>
        </p:nvSpPr>
        <p:spPr>
          <a:xfrm>
            <a:off x="137786" y="1087003"/>
            <a:ext cx="8868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important to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measure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iron-binding capacity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detect iron deficiency or overload.</a:t>
            </a:r>
          </a:p>
          <a:p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*Serum iron on its own provides no complete information on iron level*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F5F776-9761-4B9B-A216-B7F3248E5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7100481"/>
              </p:ext>
            </p:extLst>
          </p:nvPr>
        </p:nvGraphicFramePr>
        <p:xfrm>
          <a:off x="384570" y="2281989"/>
          <a:ext cx="8186821" cy="2294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436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مخصص 22">
      <a:dk1>
        <a:srgbClr val="000000"/>
      </a:dk1>
      <a:lt1>
        <a:srgbClr val="FFFFFF"/>
      </a:lt1>
      <a:dk2>
        <a:srgbClr val="F20EF2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2370</TotalTime>
  <Words>820</Words>
  <Application>Microsoft Office PowerPoint</Application>
  <PresentationFormat>عرض على الشاشة (4:3)</PresentationFormat>
  <Paragraphs>159</Paragraphs>
  <Slides>18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5" baseType="lpstr">
      <vt:lpstr>ＭＳ ゴシック</vt:lpstr>
      <vt:lpstr>Arial</vt:lpstr>
      <vt:lpstr>Arial</vt:lpstr>
      <vt:lpstr>Arial Black</vt:lpstr>
      <vt:lpstr>Calibri</vt:lpstr>
      <vt:lpstr>Wingdings</vt:lpstr>
      <vt:lpstr>Essential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Method</vt:lpstr>
      <vt:lpstr>Method</vt:lpstr>
      <vt:lpstr>Calculations</vt:lpstr>
      <vt:lpstr>Normal Ranges </vt:lpstr>
    </vt:vector>
  </TitlesOfParts>
  <Company>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Mac</dc:creator>
  <cp:lastModifiedBy>ls s</cp:lastModifiedBy>
  <cp:revision>74</cp:revision>
  <dcterms:created xsi:type="dcterms:W3CDTF">2014-10-11T17:15:44Z</dcterms:created>
  <dcterms:modified xsi:type="dcterms:W3CDTF">2019-09-29T17:51:07Z</dcterms:modified>
</cp:coreProperties>
</file>