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83" r:id="rId3"/>
    <p:sldId id="284" r:id="rId4"/>
    <p:sldId id="285" r:id="rId5"/>
    <p:sldId id="286" r:id="rId6"/>
    <p:sldId id="28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DA110-466C-46D6-BCFD-27424EA7A61E}" type="datetimeFigureOut">
              <a:rPr lang="en-GB" smtClean="0"/>
              <a:pPr/>
              <a:t>17/02/2015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F04E52-CB0F-489D-897A-597A3395AA3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68505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3FA3C-D2F8-4537-BD74-AC32A61CBB31}" type="datetimeFigureOut">
              <a:rPr lang="en-GB" smtClean="0"/>
              <a:pPr/>
              <a:t>17/02/2015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D184-2CFF-4928-BD50-AE40CCE8F3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3FA3C-D2F8-4537-BD74-AC32A61CBB31}" type="datetimeFigureOut">
              <a:rPr lang="en-GB" smtClean="0"/>
              <a:pPr/>
              <a:t>17/02/2015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D184-2CFF-4928-BD50-AE40CCE8F3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3FA3C-D2F8-4537-BD74-AC32A61CBB31}" type="datetimeFigureOut">
              <a:rPr lang="en-GB" smtClean="0"/>
              <a:pPr/>
              <a:t>17/02/2015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D184-2CFF-4928-BD50-AE40CCE8F3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3FA3C-D2F8-4537-BD74-AC32A61CBB31}" type="datetimeFigureOut">
              <a:rPr lang="en-GB" smtClean="0"/>
              <a:pPr/>
              <a:t>17/02/2015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D184-2CFF-4928-BD50-AE40CCE8F3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3FA3C-D2F8-4537-BD74-AC32A61CBB31}" type="datetimeFigureOut">
              <a:rPr lang="en-GB" smtClean="0"/>
              <a:pPr/>
              <a:t>17/02/2015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D184-2CFF-4928-BD50-AE40CCE8F3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3FA3C-D2F8-4537-BD74-AC32A61CBB31}" type="datetimeFigureOut">
              <a:rPr lang="en-GB" smtClean="0"/>
              <a:pPr/>
              <a:t>17/02/2015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D184-2CFF-4928-BD50-AE40CCE8F3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3FA3C-D2F8-4537-BD74-AC32A61CBB31}" type="datetimeFigureOut">
              <a:rPr lang="en-GB" smtClean="0"/>
              <a:pPr/>
              <a:t>17/02/2015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D184-2CFF-4928-BD50-AE40CCE8F3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3FA3C-D2F8-4537-BD74-AC32A61CBB31}" type="datetimeFigureOut">
              <a:rPr lang="en-GB" smtClean="0"/>
              <a:pPr/>
              <a:t>17/02/2015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D184-2CFF-4928-BD50-AE40CCE8F3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3FA3C-D2F8-4537-BD74-AC32A61CBB31}" type="datetimeFigureOut">
              <a:rPr lang="en-GB" smtClean="0"/>
              <a:pPr/>
              <a:t>17/02/2015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D184-2CFF-4928-BD50-AE40CCE8F3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3FA3C-D2F8-4537-BD74-AC32A61CBB31}" type="datetimeFigureOut">
              <a:rPr lang="en-GB" smtClean="0"/>
              <a:pPr/>
              <a:t>17/02/2015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D184-2CFF-4928-BD50-AE40CCE8F3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3FA3C-D2F8-4537-BD74-AC32A61CBB31}" type="datetimeFigureOut">
              <a:rPr lang="en-GB" smtClean="0"/>
              <a:pPr/>
              <a:t>17/02/2015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DD184-2CFF-4928-BD50-AE40CCE8F3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3FA3C-D2F8-4537-BD74-AC32A61CBB31}" type="datetimeFigureOut">
              <a:rPr lang="en-GB" smtClean="0"/>
              <a:pPr/>
              <a:t>17/02/2015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DD184-2CFF-4928-BD50-AE40CCE8F32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49575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Arial" pitchFamily="34" charset="0"/>
                <a:cs typeface="Arial" pitchFamily="34" charset="0"/>
              </a:rPr>
              <a:t>Grammar 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Activities</a:t>
            </a:r>
            <a:endParaRPr lang="en-GB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Simple Past</a:t>
            </a:r>
            <a:endParaRPr lang="en-GB" sz="4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E:\Files to work on\KSU\KSU Logo\KSUPYP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990600"/>
            <a:ext cx="3352800" cy="1527018"/>
          </a:xfrm>
          <a:prstGeom prst="rect">
            <a:avLst/>
          </a:prstGeom>
          <a:noFill/>
        </p:spPr>
      </p:pic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048385"/>
            <a:ext cx="3942715" cy="1390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Simple Past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09600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past simple expresses a past action that is finished.</a:t>
            </a:r>
          </a:p>
          <a:p>
            <a:endParaRPr lang="en-US" sz="3200" dirty="0"/>
          </a:p>
          <a:p>
            <a:r>
              <a:rPr lang="en-US" sz="3200" dirty="0" smtClean="0"/>
              <a:t>Ex.  I </a:t>
            </a:r>
            <a:r>
              <a:rPr lang="en-US" sz="3200" dirty="0" smtClean="0">
                <a:solidFill>
                  <a:srgbClr val="FF0000"/>
                </a:solidFill>
              </a:rPr>
              <a:t>lived</a:t>
            </a:r>
            <a:r>
              <a:rPr lang="en-US" sz="3200" dirty="0" smtClean="0"/>
              <a:t> in Rome when I was 6. (</a:t>
            </a:r>
            <a:r>
              <a:rPr lang="en-US" sz="3200" dirty="0" smtClean="0">
                <a:solidFill>
                  <a:srgbClr val="0070C0"/>
                </a:solidFill>
              </a:rPr>
              <a:t>live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Ex.  She </a:t>
            </a:r>
            <a:r>
              <a:rPr lang="en-US" sz="3200" dirty="0" smtClean="0">
                <a:solidFill>
                  <a:srgbClr val="FF0000"/>
                </a:solidFill>
              </a:rPr>
              <a:t>took</a:t>
            </a:r>
            <a:r>
              <a:rPr lang="en-US" sz="3200" dirty="0" smtClean="0"/>
              <a:t> her exam yesterday. (</a:t>
            </a:r>
            <a:r>
              <a:rPr lang="en-US" sz="3200" dirty="0" smtClean="0">
                <a:solidFill>
                  <a:srgbClr val="0070C0"/>
                </a:solidFill>
              </a:rPr>
              <a:t>take</a:t>
            </a:r>
            <a:r>
              <a:rPr lang="en-US" sz="3200" dirty="0" smtClean="0"/>
              <a:t>)</a:t>
            </a:r>
          </a:p>
          <a:p>
            <a:endParaRPr lang="en-US" sz="3200" dirty="0"/>
          </a:p>
          <a:p>
            <a:r>
              <a:rPr lang="en-US" sz="3000" dirty="0" smtClean="0"/>
              <a:t>The form of the past Simple is the same for all persons in affirmative sentences.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>
              <a:solidFill>
                <a:srgbClr val="0070C0"/>
              </a:solidFill>
            </a:endParaRPr>
          </a:p>
          <a:p>
            <a:endParaRPr lang="en-GB" sz="3200" dirty="0">
              <a:solidFill>
                <a:srgbClr val="0070C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4648200"/>
          <a:ext cx="80010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2667000"/>
                <a:gridCol w="2667000"/>
              </a:tblGrid>
              <a:tr h="18288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</a:t>
                      </a:r>
                    </a:p>
                    <a:p>
                      <a:r>
                        <a:rPr lang="en-US" sz="2400" dirty="0" smtClean="0"/>
                        <a:t>He, she,</a:t>
                      </a:r>
                      <a:r>
                        <a:rPr lang="en-US" sz="2400" baseline="0" dirty="0" smtClean="0"/>
                        <a:t> it</a:t>
                      </a:r>
                    </a:p>
                    <a:p>
                      <a:r>
                        <a:rPr lang="en-US" sz="2400" baseline="0" dirty="0" smtClean="0"/>
                        <a:t>We</a:t>
                      </a:r>
                    </a:p>
                    <a:p>
                      <a:r>
                        <a:rPr lang="en-US" sz="2400" baseline="0" dirty="0" smtClean="0"/>
                        <a:t>You </a:t>
                      </a:r>
                    </a:p>
                    <a:p>
                      <a:r>
                        <a:rPr lang="en-US" sz="2400" baseline="0" dirty="0" smtClean="0"/>
                        <a:t>They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moved</a:t>
                      </a:r>
                    </a:p>
                    <a:p>
                      <a:pPr algn="ctr"/>
                      <a:r>
                        <a:rPr lang="en-US" sz="2400" dirty="0" smtClean="0"/>
                        <a:t>went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to London last summer.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Negatives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096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Use </a:t>
            </a:r>
            <a:r>
              <a:rPr lang="en-US" sz="4800" i="1" dirty="0" smtClean="0"/>
              <a:t>didn’t</a:t>
            </a:r>
            <a:r>
              <a:rPr lang="en-US" sz="4800" dirty="0" smtClean="0"/>
              <a:t> + infinitive (without</a:t>
            </a:r>
            <a:r>
              <a:rPr lang="en-US" sz="4800" dirty="0" smtClean="0">
                <a:solidFill>
                  <a:srgbClr val="00B050"/>
                </a:solidFill>
              </a:rPr>
              <a:t> to</a:t>
            </a:r>
            <a:r>
              <a:rPr lang="en-US" sz="4800" dirty="0" smtClean="0"/>
              <a:t>) in all persons to form negatives.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2514600"/>
          <a:ext cx="80010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50"/>
                <a:gridCol w="2000250"/>
                <a:gridCol w="2000250"/>
                <a:gridCol w="2000250"/>
              </a:tblGrid>
              <a:tr h="18288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</a:t>
                      </a:r>
                    </a:p>
                    <a:p>
                      <a:r>
                        <a:rPr lang="en-US" sz="2400" dirty="0" smtClean="0"/>
                        <a:t>He, she,</a:t>
                      </a:r>
                      <a:r>
                        <a:rPr lang="en-US" sz="2400" baseline="0" dirty="0" smtClean="0"/>
                        <a:t> it</a:t>
                      </a:r>
                    </a:p>
                    <a:p>
                      <a:r>
                        <a:rPr lang="en-US" sz="2400" baseline="0" dirty="0" smtClean="0"/>
                        <a:t>We</a:t>
                      </a:r>
                    </a:p>
                    <a:p>
                      <a:r>
                        <a:rPr lang="en-US" sz="2400" baseline="0" dirty="0" smtClean="0"/>
                        <a:t>You </a:t>
                      </a:r>
                    </a:p>
                    <a:p>
                      <a:r>
                        <a:rPr lang="en-US" sz="2400" baseline="0" dirty="0" smtClean="0"/>
                        <a:t>They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didn’t</a:t>
                      </a:r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move</a:t>
                      </a:r>
                    </a:p>
                    <a:p>
                      <a:pPr algn="ctr"/>
                      <a:r>
                        <a:rPr lang="en-US" sz="2400" dirty="0" smtClean="0"/>
                        <a:t>go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to London.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bg1"/>
                </a:solidFill>
              </a:rPr>
              <a:t>Wh</a:t>
            </a:r>
            <a:r>
              <a:rPr lang="en-US" sz="3200" b="1" dirty="0" smtClean="0">
                <a:solidFill>
                  <a:schemeClr val="bg1"/>
                </a:solidFill>
              </a:rPr>
              <a:t>- questions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096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Use </a:t>
            </a:r>
            <a:r>
              <a:rPr lang="en-US" sz="4800" i="1" dirty="0" smtClean="0"/>
              <a:t>did </a:t>
            </a:r>
            <a:r>
              <a:rPr lang="en-US" sz="4800" dirty="0" smtClean="0"/>
              <a:t>+ infinitive (without </a:t>
            </a:r>
            <a:r>
              <a:rPr lang="en-US" sz="4800" dirty="0" smtClean="0">
                <a:solidFill>
                  <a:srgbClr val="00B050"/>
                </a:solidFill>
              </a:rPr>
              <a:t>to</a:t>
            </a:r>
            <a:r>
              <a:rPr lang="en-US" sz="4800" dirty="0" smtClean="0"/>
              <a:t>) in all persons.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2514600"/>
          <a:ext cx="80010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50"/>
                <a:gridCol w="2000250"/>
                <a:gridCol w="2000250"/>
                <a:gridCol w="2000250"/>
              </a:tblGrid>
              <a:tr h="1828800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When</a:t>
                      </a:r>
                      <a:r>
                        <a:rPr lang="en-US" sz="2400" baseline="0" dirty="0" smtClean="0"/>
                        <a:t> </a:t>
                      </a:r>
                    </a:p>
                    <a:p>
                      <a:r>
                        <a:rPr lang="en-US" sz="2400" baseline="0" dirty="0" smtClean="0"/>
                        <a:t>Where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did</a:t>
                      </a:r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</a:t>
                      </a:r>
                    </a:p>
                    <a:p>
                      <a:r>
                        <a:rPr lang="en-US" sz="2400" dirty="0" smtClean="0"/>
                        <a:t>you</a:t>
                      </a:r>
                    </a:p>
                    <a:p>
                      <a:r>
                        <a:rPr lang="en-US" sz="2400" dirty="0" smtClean="0"/>
                        <a:t>he, she, it</a:t>
                      </a:r>
                    </a:p>
                    <a:p>
                      <a:r>
                        <a:rPr lang="en-US" sz="2400" dirty="0" smtClean="0"/>
                        <a:t>we</a:t>
                      </a:r>
                    </a:p>
                    <a:p>
                      <a:r>
                        <a:rPr lang="en-US" sz="2400" dirty="0" smtClean="0"/>
                        <a:t>they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go?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Yes/No questions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096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Use </a:t>
            </a:r>
            <a:r>
              <a:rPr lang="en-US" sz="3600" i="1" dirty="0" smtClean="0"/>
              <a:t>do </a:t>
            </a:r>
            <a:r>
              <a:rPr lang="en-US" sz="3600" dirty="0" smtClean="0"/>
              <a:t>or</a:t>
            </a:r>
            <a:r>
              <a:rPr lang="en-US" sz="3600" i="1" dirty="0" smtClean="0"/>
              <a:t> does </a:t>
            </a:r>
            <a:r>
              <a:rPr lang="en-US" sz="3600" dirty="0" smtClean="0"/>
              <a:t>+ person + base for of verb to form yes/no questions.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1828800"/>
          <a:ext cx="8001000" cy="184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50"/>
                <a:gridCol w="2000250"/>
                <a:gridCol w="2000250"/>
                <a:gridCol w="2000250"/>
              </a:tblGrid>
              <a:tr h="838200">
                <a:tc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r>
                        <a:rPr lang="en-US" sz="2000" dirty="0" smtClean="0"/>
                        <a:t>Does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he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she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it</a:t>
                      </a:r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like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reading?</a:t>
                      </a:r>
                      <a:endParaRPr lang="en-GB" sz="2000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r>
                        <a:rPr lang="en-US" sz="2000" b="1" dirty="0" smtClean="0"/>
                        <a:t>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they</a:t>
                      </a: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like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traveling?</a:t>
                      </a:r>
                      <a:endParaRPr lang="en-GB" sz="2000" b="1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37338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Use </a:t>
            </a:r>
            <a:r>
              <a:rPr lang="en-US" sz="3600" i="1" dirty="0" smtClean="0"/>
              <a:t>did </a:t>
            </a:r>
            <a:r>
              <a:rPr lang="en-US" sz="3600" dirty="0" smtClean="0"/>
              <a:t>+ person + base for of verb to form yes/no questions.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81000" y="5029200"/>
          <a:ext cx="800100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50"/>
                <a:gridCol w="2000250"/>
                <a:gridCol w="2000250"/>
                <a:gridCol w="2000250"/>
              </a:tblGrid>
              <a:tr h="1676400">
                <a:tc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pPr algn="l"/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Did</a:t>
                      </a:r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You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She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they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etc.</a:t>
                      </a:r>
                      <a:endParaRPr lang="en-GB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like</a:t>
                      </a:r>
                    </a:p>
                    <a:p>
                      <a:pPr algn="ctr"/>
                      <a:r>
                        <a:rPr lang="en-US" sz="2000" dirty="0" smtClean="0"/>
                        <a:t>enjoy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the lecture?</a:t>
                      </a:r>
                    </a:p>
                    <a:p>
                      <a:pPr algn="ctr"/>
                      <a:r>
                        <a:rPr lang="en-US" sz="2000" dirty="0" smtClean="0"/>
                        <a:t>the match?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Practice:  Correct the following sentences.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990600"/>
            <a:ext cx="83820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100" dirty="0" smtClean="0"/>
              <a:t>Ex.  </a:t>
            </a:r>
          </a:p>
          <a:p>
            <a:r>
              <a:rPr lang="en-GB" sz="3100" dirty="0" smtClean="0">
                <a:solidFill>
                  <a:srgbClr val="FF0000"/>
                </a:solidFill>
              </a:rPr>
              <a:t>Incorrect:</a:t>
            </a:r>
            <a:r>
              <a:rPr lang="en-GB" sz="3100" dirty="0" smtClean="0"/>
              <a:t>  Who </a:t>
            </a:r>
            <a:r>
              <a:rPr lang="en-GB" sz="3100" dirty="0"/>
              <a:t>do you met on Saturday morning? </a:t>
            </a:r>
          </a:p>
          <a:p>
            <a:r>
              <a:rPr lang="en-GB" sz="3100" dirty="0" smtClean="0">
                <a:solidFill>
                  <a:srgbClr val="0070C0"/>
                </a:solidFill>
              </a:rPr>
              <a:t>Correct:  </a:t>
            </a:r>
            <a:r>
              <a:rPr lang="en-GB" sz="3100" dirty="0" smtClean="0"/>
              <a:t>Who </a:t>
            </a:r>
            <a:r>
              <a:rPr lang="en-GB" sz="3100" dirty="0"/>
              <a:t>did you meet on Saturday morning</a:t>
            </a:r>
            <a:r>
              <a:rPr lang="en-GB" sz="3100" dirty="0" smtClean="0"/>
              <a:t>?</a:t>
            </a:r>
          </a:p>
          <a:p>
            <a:endParaRPr lang="en-US" sz="3100" dirty="0"/>
          </a:p>
          <a:p>
            <a:r>
              <a:rPr lang="en-GB" sz="3100" dirty="0" smtClean="0"/>
              <a:t>1</a:t>
            </a:r>
            <a:r>
              <a:rPr lang="en-GB" sz="3100" dirty="0"/>
              <a:t>. Did he went to school yesterday? </a:t>
            </a:r>
          </a:p>
          <a:p>
            <a:r>
              <a:rPr lang="en-GB" sz="3100" dirty="0"/>
              <a:t>2. Why did </a:t>
            </a:r>
            <a:r>
              <a:rPr lang="en-GB" sz="3100" dirty="0" smtClean="0"/>
              <a:t> you </a:t>
            </a:r>
            <a:r>
              <a:rPr lang="en-GB" sz="3100" dirty="0"/>
              <a:t>to go home early? </a:t>
            </a:r>
          </a:p>
          <a:p>
            <a:r>
              <a:rPr lang="en-GB" sz="3100" dirty="0"/>
              <a:t>3. Where you did learn English? </a:t>
            </a:r>
          </a:p>
          <a:p>
            <a:r>
              <a:rPr lang="en-GB" sz="3100" dirty="0"/>
              <a:t>4. Did she works today? </a:t>
            </a:r>
          </a:p>
          <a:p>
            <a:r>
              <a:rPr lang="en-GB" sz="3100" dirty="0"/>
              <a:t>5. What do you this yesterday? </a:t>
            </a:r>
          </a:p>
          <a:p>
            <a:r>
              <a:rPr lang="en-GB" sz="3100" dirty="0"/>
              <a:t>6. Did they last night phone you?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</TotalTime>
  <Words>271</Words>
  <Application>Microsoft Office PowerPoint</Application>
  <PresentationFormat>On-screen Show (4:3)</PresentationFormat>
  <Paragraphs>96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Grammar Activities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Verna</dc:creator>
  <cp:lastModifiedBy>Verna Santos</cp:lastModifiedBy>
  <cp:revision>75</cp:revision>
  <dcterms:created xsi:type="dcterms:W3CDTF">2013-12-23T10:53:32Z</dcterms:created>
  <dcterms:modified xsi:type="dcterms:W3CDTF">2015-02-17T10:36:33Z</dcterms:modified>
</cp:coreProperties>
</file>