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7" r:id="rId5"/>
    <p:sldId id="258" r:id="rId6"/>
    <p:sldId id="259"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23C4-8B0A-40F1-AECF-593747E73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77E35A3F-2029-4369-A43B-C0D62DE76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166D24FF-7491-4AB8-8B4C-C10EA0945F68}"/>
              </a:ext>
            </a:extLst>
          </p:cNvPr>
          <p:cNvSpPr>
            <a:spLocks noGrp="1"/>
          </p:cNvSpPr>
          <p:nvPr>
            <p:ph type="dt" sz="half" idx="10"/>
          </p:nvPr>
        </p:nvSpPr>
        <p:spPr/>
        <p:txBody>
          <a:bodyPr/>
          <a:lstStyle/>
          <a:p>
            <a:fld id="{2DDD97E0-4A0F-4C54-80B5-31A48E54346F}" type="datetimeFigureOut">
              <a:rPr lang="ar-SA" smtClean="0"/>
              <a:t>27/05/39</a:t>
            </a:fld>
            <a:endParaRPr lang="ar-SA"/>
          </a:p>
        </p:txBody>
      </p:sp>
      <p:sp>
        <p:nvSpPr>
          <p:cNvPr id="5" name="Footer Placeholder 4">
            <a:extLst>
              <a:ext uri="{FF2B5EF4-FFF2-40B4-BE49-F238E27FC236}">
                <a16:creationId xmlns:a16="http://schemas.microsoft.com/office/drawing/2014/main" id="{5ACA85F4-7A84-459E-8A58-6E3D48A655BA}"/>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D682B303-735B-44A6-B866-3013CEE1CFB4}"/>
              </a:ext>
            </a:extLst>
          </p:cNvPr>
          <p:cNvSpPr>
            <a:spLocks noGrp="1"/>
          </p:cNvSpPr>
          <p:nvPr>
            <p:ph type="sldNum" sz="quarter" idx="12"/>
          </p:nvPr>
        </p:nvSpPr>
        <p:spPr/>
        <p:txBody>
          <a:bodyPr/>
          <a:lstStyle/>
          <a:p>
            <a:fld id="{099651B7-3F29-4EC4-B526-EEA69DBFB447}" type="slidenum">
              <a:rPr lang="ar-SA" smtClean="0"/>
              <a:t>‹#›</a:t>
            </a:fld>
            <a:endParaRPr lang="ar-SA"/>
          </a:p>
        </p:txBody>
      </p:sp>
    </p:spTree>
    <p:extLst>
      <p:ext uri="{BB962C8B-B14F-4D97-AF65-F5344CB8AC3E}">
        <p14:creationId xmlns:p14="http://schemas.microsoft.com/office/powerpoint/2010/main" val="251114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6B55-4A7E-4C27-A2D0-60059C1C881D}"/>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65B8795A-7B3F-4829-9DEC-B238DDB9BA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9B8F1ED9-092C-4C39-A706-09351764484E}"/>
              </a:ext>
            </a:extLst>
          </p:cNvPr>
          <p:cNvSpPr>
            <a:spLocks noGrp="1"/>
          </p:cNvSpPr>
          <p:nvPr>
            <p:ph type="dt" sz="half" idx="10"/>
          </p:nvPr>
        </p:nvSpPr>
        <p:spPr/>
        <p:txBody>
          <a:bodyPr/>
          <a:lstStyle/>
          <a:p>
            <a:fld id="{2DDD97E0-4A0F-4C54-80B5-31A48E54346F}" type="datetimeFigureOut">
              <a:rPr lang="ar-SA" smtClean="0"/>
              <a:t>27/05/39</a:t>
            </a:fld>
            <a:endParaRPr lang="ar-SA"/>
          </a:p>
        </p:txBody>
      </p:sp>
      <p:sp>
        <p:nvSpPr>
          <p:cNvPr id="5" name="Footer Placeholder 4">
            <a:extLst>
              <a:ext uri="{FF2B5EF4-FFF2-40B4-BE49-F238E27FC236}">
                <a16:creationId xmlns:a16="http://schemas.microsoft.com/office/drawing/2014/main" id="{BC54E7B4-35DE-4467-AD5B-4ECAA00A65F1}"/>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80164735-5742-4B44-A12C-9128F4F9C878}"/>
              </a:ext>
            </a:extLst>
          </p:cNvPr>
          <p:cNvSpPr>
            <a:spLocks noGrp="1"/>
          </p:cNvSpPr>
          <p:nvPr>
            <p:ph type="sldNum" sz="quarter" idx="12"/>
          </p:nvPr>
        </p:nvSpPr>
        <p:spPr/>
        <p:txBody>
          <a:bodyPr/>
          <a:lstStyle/>
          <a:p>
            <a:fld id="{099651B7-3F29-4EC4-B526-EEA69DBFB447}" type="slidenum">
              <a:rPr lang="ar-SA" smtClean="0"/>
              <a:t>‹#›</a:t>
            </a:fld>
            <a:endParaRPr lang="ar-SA"/>
          </a:p>
        </p:txBody>
      </p:sp>
    </p:spTree>
    <p:extLst>
      <p:ext uri="{BB962C8B-B14F-4D97-AF65-F5344CB8AC3E}">
        <p14:creationId xmlns:p14="http://schemas.microsoft.com/office/powerpoint/2010/main" val="318851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D83613-1424-4889-B3AC-4E892D7CCA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A53AAA77-8E09-4D9E-85C3-BC3232309E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E544DDFE-9CB0-4A96-8D7D-B50F2D176832}"/>
              </a:ext>
            </a:extLst>
          </p:cNvPr>
          <p:cNvSpPr>
            <a:spLocks noGrp="1"/>
          </p:cNvSpPr>
          <p:nvPr>
            <p:ph type="dt" sz="half" idx="10"/>
          </p:nvPr>
        </p:nvSpPr>
        <p:spPr/>
        <p:txBody>
          <a:bodyPr/>
          <a:lstStyle/>
          <a:p>
            <a:fld id="{2DDD97E0-4A0F-4C54-80B5-31A48E54346F}" type="datetimeFigureOut">
              <a:rPr lang="ar-SA" smtClean="0"/>
              <a:t>27/05/39</a:t>
            </a:fld>
            <a:endParaRPr lang="ar-SA"/>
          </a:p>
        </p:txBody>
      </p:sp>
      <p:sp>
        <p:nvSpPr>
          <p:cNvPr id="5" name="Footer Placeholder 4">
            <a:extLst>
              <a:ext uri="{FF2B5EF4-FFF2-40B4-BE49-F238E27FC236}">
                <a16:creationId xmlns:a16="http://schemas.microsoft.com/office/drawing/2014/main" id="{AD042031-86C1-434B-8A97-9E63281297C2}"/>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6D0A77F8-17D4-4B24-BCBD-A417CEE8E68C}"/>
              </a:ext>
            </a:extLst>
          </p:cNvPr>
          <p:cNvSpPr>
            <a:spLocks noGrp="1"/>
          </p:cNvSpPr>
          <p:nvPr>
            <p:ph type="sldNum" sz="quarter" idx="12"/>
          </p:nvPr>
        </p:nvSpPr>
        <p:spPr/>
        <p:txBody>
          <a:bodyPr/>
          <a:lstStyle/>
          <a:p>
            <a:fld id="{099651B7-3F29-4EC4-B526-EEA69DBFB447}" type="slidenum">
              <a:rPr lang="ar-SA" smtClean="0"/>
              <a:t>‹#›</a:t>
            </a:fld>
            <a:endParaRPr lang="ar-SA"/>
          </a:p>
        </p:txBody>
      </p:sp>
    </p:spTree>
    <p:extLst>
      <p:ext uri="{BB962C8B-B14F-4D97-AF65-F5344CB8AC3E}">
        <p14:creationId xmlns:p14="http://schemas.microsoft.com/office/powerpoint/2010/main" val="258738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3022-2C05-48CB-AA9F-B3E6C07151DE}"/>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A73BBC8C-3B6F-44A8-96E2-3462A4FFD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207D0B03-5A64-45DD-9AA6-469DB8E244F9}"/>
              </a:ext>
            </a:extLst>
          </p:cNvPr>
          <p:cNvSpPr>
            <a:spLocks noGrp="1"/>
          </p:cNvSpPr>
          <p:nvPr>
            <p:ph type="dt" sz="half" idx="10"/>
          </p:nvPr>
        </p:nvSpPr>
        <p:spPr/>
        <p:txBody>
          <a:bodyPr/>
          <a:lstStyle/>
          <a:p>
            <a:fld id="{2DDD97E0-4A0F-4C54-80B5-31A48E54346F}" type="datetimeFigureOut">
              <a:rPr lang="ar-SA" smtClean="0"/>
              <a:t>27/05/39</a:t>
            </a:fld>
            <a:endParaRPr lang="ar-SA"/>
          </a:p>
        </p:txBody>
      </p:sp>
      <p:sp>
        <p:nvSpPr>
          <p:cNvPr id="5" name="Footer Placeholder 4">
            <a:extLst>
              <a:ext uri="{FF2B5EF4-FFF2-40B4-BE49-F238E27FC236}">
                <a16:creationId xmlns:a16="http://schemas.microsoft.com/office/drawing/2014/main" id="{FD8EDC6C-1089-4AC4-BB2E-B4E3CF0C98A2}"/>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7D77EE00-5C3D-49F1-81AD-32737630A2D4}"/>
              </a:ext>
            </a:extLst>
          </p:cNvPr>
          <p:cNvSpPr>
            <a:spLocks noGrp="1"/>
          </p:cNvSpPr>
          <p:nvPr>
            <p:ph type="sldNum" sz="quarter" idx="12"/>
          </p:nvPr>
        </p:nvSpPr>
        <p:spPr/>
        <p:txBody>
          <a:bodyPr/>
          <a:lstStyle/>
          <a:p>
            <a:fld id="{099651B7-3F29-4EC4-B526-EEA69DBFB447}" type="slidenum">
              <a:rPr lang="ar-SA" smtClean="0"/>
              <a:t>‹#›</a:t>
            </a:fld>
            <a:endParaRPr lang="ar-SA"/>
          </a:p>
        </p:txBody>
      </p:sp>
    </p:spTree>
    <p:extLst>
      <p:ext uri="{BB962C8B-B14F-4D97-AF65-F5344CB8AC3E}">
        <p14:creationId xmlns:p14="http://schemas.microsoft.com/office/powerpoint/2010/main" val="317101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D9A6-5EE6-4DF1-9CD0-366D09C72B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19C51211-6F4F-4D20-A92B-9722766B2D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D2177A-CE5A-4BEE-9D01-C52FEF12982F}"/>
              </a:ext>
            </a:extLst>
          </p:cNvPr>
          <p:cNvSpPr>
            <a:spLocks noGrp="1"/>
          </p:cNvSpPr>
          <p:nvPr>
            <p:ph type="dt" sz="half" idx="10"/>
          </p:nvPr>
        </p:nvSpPr>
        <p:spPr/>
        <p:txBody>
          <a:bodyPr/>
          <a:lstStyle/>
          <a:p>
            <a:fld id="{2DDD97E0-4A0F-4C54-80B5-31A48E54346F}" type="datetimeFigureOut">
              <a:rPr lang="ar-SA" smtClean="0"/>
              <a:t>27/05/39</a:t>
            </a:fld>
            <a:endParaRPr lang="ar-SA"/>
          </a:p>
        </p:txBody>
      </p:sp>
      <p:sp>
        <p:nvSpPr>
          <p:cNvPr id="5" name="Footer Placeholder 4">
            <a:extLst>
              <a:ext uri="{FF2B5EF4-FFF2-40B4-BE49-F238E27FC236}">
                <a16:creationId xmlns:a16="http://schemas.microsoft.com/office/drawing/2014/main" id="{154B6660-FD4B-4607-B482-D2C3EEC32BFD}"/>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691B9E20-A1EA-47D9-801B-C10BEAF4259C}"/>
              </a:ext>
            </a:extLst>
          </p:cNvPr>
          <p:cNvSpPr>
            <a:spLocks noGrp="1"/>
          </p:cNvSpPr>
          <p:nvPr>
            <p:ph type="sldNum" sz="quarter" idx="12"/>
          </p:nvPr>
        </p:nvSpPr>
        <p:spPr/>
        <p:txBody>
          <a:bodyPr/>
          <a:lstStyle/>
          <a:p>
            <a:fld id="{099651B7-3F29-4EC4-B526-EEA69DBFB447}" type="slidenum">
              <a:rPr lang="ar-SA" smtClean="0"/>
              <a:t>‹#›</a:t>
            </a:fld>
            <a:endParaRPr lang="ar-SA"/>
          </a:p>
        </p:txBody>
      </p:sp>
    </p:spTree>
    <p:extLst>
      <p:ext uri="{BB962C8B-B14F-4D97-AF65-F5344CB8AC3E}">
        <p14:creationId xmlns:p14="http://schemas.microsoft.com/office/powerpoint/2010/main" val="163258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4ED6F-5F3C-431F-AB40-3D39934C8A8F}"/>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F904B068-F589-4616-90EC-8518EDCC67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0241D6C7-B713-4AE8-8725-52E2884BED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5DF3E172-B26D-42AD-A137-BD7B6FC6DBFE}"/>
              </a:ext>
            </a:extLst>
          </p:cNvPr>
          <p:cNvSpPr>
            <a:spLocks noGrp="1"/>
          </p:cNvSpPr>
          <p:nvPr>
            <p:ph type="dt" sz="half" idx="10"/>
          </p:nvPr>
        </p:nvSpPr>
        <p:spPr/>
        <p:txBody>
          <a:bodyPr/>
          <a:lstStyle/>
          <a:p>
            <a:fld id="{2DDD97E0-4A0F-4C54-80B5-31A48E54346F}" type="datetimeFigureOut">
              <a:rPr lang="ar-SA" smtClean="0"/>
              <a:t>27/05/39</a:t>
            </a:fld>
            <a:endParaRPr lang="ar-SA"/>
          </a:p>
        </p:txBody>
      </p:sp>
      <p:sp>
        <p:nvSpPr>
          <p:cNvPr id="6" name="Footer Placeholder 5">
            <a:extLst>
              <a:ext uri="{FF2B5EF4-FFF2-40B4-BE49-F238E27FC236}">
                <a16:creationId xmlns:a16="http://schemas.microsoft.com/office/drawing/2014/main" id="{9E269C2A-1C1B-4950-B602-779F6D73E3F8}"/>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ED9D79AA-DBDC-4E3B-AC89-A4D43BC987CA}"/>
              </a:ext>
            </a:extLst>
          </p:cNvPr>
          <p:cNvSpPr>
            <a:spLocks noGrp="1"/>
          </p:cNvSpPr>
          <p:nvPr>
            <p:ph type="sldNum" sz="quarter" idx="12"/>
          </p:nvPr>
        </p:nvSpPr>
        <p:spPr/>
        <p:txBody>
          <a:bodyPr/>
          <a:lstStyle/>
          <a:p>
            <a:fld id="{099651B7-3F29-4EC4-B526-EEA69DBFB447}" type="slidenum">
              <a:rPr lang="ar-SA" smtClean="0"/>
              <a:t>‹#›</a:t>
            </a:fld>
            <a:endParaRPr lang="ar-SA"/>
          </a:p>
        </p:txBody>
      </p:sp>
    </p:spTree>
    <p:extLst>
      <p:ext uri="{BB962C8B-B14F-4D97-AF65-F5344CB8AC3E}">
        <p14:creationId xmlns:p14="http://schemas.microsoft.com/office/powerpoint/2010/main" val="381719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8071-1E09-4CCB-8B5A-B2BB3D341F1E}"/>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18CFA5C7-2348-42EC-8CF1-E4BD9F3D5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97FAF1-F84A-4660-8F36-82487FD81D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019E95F9-8306-4963-952D-17A6B5B38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DA5B5E-B6BC-4A7D-B66D-8ED66D7192D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B489F2BA-7EDD-4BA1-AA70-472F6BBCCB6A}"/>
              </a:ext>
            </a:extLst>
          </p:cNvPr>
          <p:cNvSpPr>
            <a:spLocks noGrp="1"/>
          </p:cNvSpPr>
          <p:nvPr>
            <p:ph type="dt" sz="half" idx="10"/>
          </p:nvPr>
        </p:nvSpPr>
        <p:spPr/>
        <p:txBody>
          <a:bodyPr/>
          <a:lstStyle/>
          <a:p>
            <a:fld id="{2DDD97E0-4A0F-4C54-80B5-31A48E54346F}" type="datetimeFigureOut">
              <a:rPr lang="ar-SA" smtClean="0"/>
              <a:t>27/05/39</a:t>
            </a:fld>
            <a:endParaRPr lang="ar-SA"/>
          </a:p>
        </p:txBody>
      </p:sp>
      <p:sp>
        <p:nvSpPr>
          <p:cNvPr id="8" name="Footer Placeholder 7">
            <a:extLst>
              <a:ext uri="{FF2B5EF4-FFF2-40B4-BE49-F238E27FC236}">
                <a16:creationId xmlns:a16="http://schemas.microsoft.com/office/drawing/2014/main" id="{380048F9-E2DA-4099-94E7-C6AC5482C83A}"/>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5348F2F8-FB41-4F2F-9526-991344E7777A}"/>
              </a:ext>
            </a:extLst>
          </p:cNvPr>
          <p:cNvSpPr>
            <a:spLocks noGrp="1"/>
          </p:cNvSpPr>
          <p:nvPr>
            <p:ph type="sldNum" sz="quarter" idx="12"/>
          </p:nvPr>
        </p:nvSpPr>
        <p:spPr/>
        <p:txBody>
          <a:bodyPr/>
          <a:lstStyle/>
          <a:p>
            <a:fld id="{099651B7-3F29-4EC4-B526-EEA69DBFB447}" type="slidenum">
              <a:rPr lang="ar-SA" smtClean="0"/>
              <a:t>‹#›</a:t>
            </a:fld>
            <a:endParaRPr lang="ar-SA"/>
          </a:p>
        </p:txBody>
      </p:sp>
    </p:spTree>
    <p:extLst>
      <p:ext uri="{BB962C8B-B14F-4D97-AF65-F5344CB8AC3E}">
        <p14:creationId xmlns:p14="http://schemas.microsoft.com/office/powerpoint/2010/main" val="329474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F55D-6B31-4E42-83C8-B7B750729E07}"/>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3E4A20B6-F32E-4021-BA21-74FC083D60E8}"/>
              </a:ext>
            </a:extLst>
          </p:cNvPr>
          <p:cNvSpPr>
            <a:spLocks noGrp="1"/>
          </p:cNvSpPr>
          <p:nvPr>
            <p:ph type="dt" sz="half" idx="10"/>
          </p:nvPr>
        </p:nvSpPr>
        <p:spPr/>
        <p:txBody>
          <a:bodyPr/>
          <a:lstStyle/>
          <a:p>
            <a:fld id="{2DDD97E0-4A0F-4C54-80B5-31A48E54346F}" type="datetimeFigureOut">
              <a:rPr lang="ar-SA" smtClean="0"/>
              <a:t>27/05/39</a:t>
            </a:fld>
            <a:endParaRPr lang="ar-SA"/>
          </a:p>
        </p:txBody>
      </p:sp>
      <p:sp>
        <p:nvSpPr>
          <p:cNvPr id="4" name="Footer Placeholder 3">
            <a:extLst>
              <a:ext uri="{FF2B5EF4-FFF2-40B4-BE49-F238E27FC236}">
                <a16:creationId xmlns:a16="http://schemas.microsoft.com/office/drawing/2014/main" id="{5D3A1A37-39CD-4F34-B7E3-0CBC3C6526C7}"/>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A4C286D7-FD27-45C9-84BF-C206FA342FD3}"/>
              </a:ext>
            </a:extLst>
          </p:cNvPr>
          <p:cNvSpPr>
            <a:spLocks noGrp="1"/>
          </p:cNvSpPr>
          <p:nvPr>
            <p:ph type="sldNum" sz="quarter" idx="12"/>
          </p:nvPr>
        </p:nvSpPr>
        <p:spPr/>
        <p:txBody>
          <a:bodyPr/>
          <a:lstStyle/>
          <a:p>
            <a:fld id="{099651B7-3F29-4EC4-B526-EEA69DBFB447}" type="slidenum">
              <a:rPr lang="ar-SA" smtClean="0"/>
              <a:t>‹#›</a:t>
            </a:fld>
            <a:endParaRPr lang="ar-SA"/>
          </a:p>
        </p:txBody>
      </p:sp>
    </p:spTree>
    <p:extLst>
      <p:ext uri="{BB962C8B-B14F-4D97-AF65-F5344CB8AC3E}">
        <p14:creationId xmlns:p14="http://schemas.microsoft.com/office/powerpoint/2010/main" val="288832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506C7-72EA-40D4-9943-CD6B7A9F86F3}"/>
              </a:ext>
            </a:extLst>
          </p:cNvPr>
          <p:cNvSpPr>
            <a:spLocks noGrp="1"/>
          </p:cNvSpPr>
          <p:nvPr>
            <p:ph type="dt" sz="half" idx="10"/>
          </p:nvPr>
        </p:nvSpPr>
        <p:spPr/>
        <p:txBody>
          <a:bodyPr/>
          <a:lstStyle/>
          <a:p>
            <a:fld id="{2DDD97E0-4A0F-4C54-80B5-31A48E54346F}" type="datetimeFigureOut">
              <a:rPr lang="ar-SA" smtClean="0"/>
              <a:t>27/05/39</a:t>
            </a:fld>
            <a:endParaRPr lang="ar-SA"/>
          </a:p>
        </p:txBody>
      </p:sp>
      <p:sp>
        <p:nvSpPr>
          <p:cNvPr id="3" name="Footer Placeholder 2">
            <a:extLst>
              <a:ext uri="{FF2B5EF4-FFF2-40B4-BE49-F238E27FC236}">
                <a16:creationId xmlns:a16="http://schemas.microsoft.com/office/drawing/2014/main" id="{9527EFA5-F15B-445C-A37E-FD9BCAB9DBC8}"/>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A0961CF7-8831-4EAB-933B-963F50DA0CFE}"/>
              </a:ext>
            </a:extLst>
          </p:cNvPr>
          <p:cNvSpPr>
            <a:spLocks noGrp="1"/>
          </p:cNvSpPr>
          <p:nvPr>
            <p:ph type="sldNum" sz="quarter" idx="12"/>
          </p:nvPr>
        </p:nvSpPr>
        <p:spPr/>
        <p:txBody>
          <a:bodyPr/>
          <a:lstStyle/>
          <a:p>
            <a:fld id="{099651B7-3F29-4EC4-B526-EEA69DBFB447}" type="slidenum">
              <a:rPr lang="ar-SA" smtClean="0"/>
              <a:t>‹#›</a:t>
            </a:fld>
            <a:endParaRPr lang="ar-SA"/>
          </a:p>
        </p:txBody>
      </p:sp>
    </p:spTree>
    <p:extLst>
      <p:ext uri="{BB962C8B-B14F-4D97-AF65-F5344CB8AC3E}">
        <p14:creationId xmlns:p14="http://schemas.microsoft.com/office/powerpoint/2010/main" val="322308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E45D-F877-42F7-A429-A3B76F5FC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2A324220-EFDD-4CF7-807D-FF56EBFFD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4A161AF1-9F36-4D50-BA30-806C7AE6F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DC4E6-E735-481F-857E-63AABD25F593}"/>
              </a:ext>
            </a:extLst>
          </p:cNvPr>
          <p:cNvSpPr>
            <a:spLocks noGrp="1"/>
          </p:cNvSpPr>
          <p:nvPr>
            <p:ph type="dt" sz="half" idx="10"/>
          </p:nvPr>
        </p:nvSpPr>
        <p:spPr/>
        <p:txBody>
          <a:bodyPr/>
          <a:lstStyle/>
          <a:p>
            <a:fld id="{2DDD97E0-4A0F-4C54-80B5-31A48E54346F}" type="datetimeFigureOut">
              <a:rPr lang="ar-SA" smtClean="0"/>
              <a:t>27/05/39</a:t>
            </a:fld>
            <a:endParaRPr lang="ar-SA"/>
          </a:p>
        </p:txBody>
      </p:sp>
      <p:sp>
        <p:nvSpPr>
          <p:cNvPr id="6" name="Footer Placeholder 5">
            <a:extLst>
              <a:ext uri="{FF2B5EF4-FFF2-40B4-BE49-F238E27FC236}">
                <a16:creationId xmlns:a16="http://schemas.microsoft.com/office/drawing/2014/main" id="{9B2DF135-9C16-4CEF-8F5B-288A4FBD3FED}"/>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52E076FC-0A0A-4835-912F-F3D648832D4B}"/>
              </a:ext>
            </a:extLst>
          </p:cNvPr>
          <p:cNvSpPr>
            <a:spLocks noGrp="1"/>
          </p:cNvSpPr>
          <p:nvPr>
            <p:ph type="sldNum" sz="quarter" idx="12"/>
          </p:nvPr>
        </p:nvSpPr>
        <p:spPr/>
        <p:txBody>
          <a:bodyPr/>
          <a:lstStyle/>
          <a:p>
            <a:fld id="{099651B7-3F29-4EC4-B526-EEA69DBFB447}" type="slidenum">
              <a:rPr lang="ar-SA" smtClean="0"/>
              <a:t>‹#›</a:t>
            </a:fld>
            <a:endParaRPr lang="ar-SA"/>
          </a:p>
        </p:txBody>
      </p:sp>
    </p:spTree>
    <p:extLst>
      <p:ext uri="{BB962C8B-B14F-4D97-AF65-F5344CB8AC3E}">
        <p14:creationId xmlns:p14="http://schemas.microsoft.com/office/powerpoint/2010/main" val="184506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6EDF-7D32-480E-93D9-03C4E099E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DA2C7B6B-4342-48C2-8556-CB94C87CA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A0AF5826-62F3-4146-8EFB-8080CC2DE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32133D-6348-47BB-91D7-63B578E764B8}"/>
              </a:ext>
            </a:extLst>
          </p:cNvPr>
          <p:cNvSpPr>
            <a:spLocks noGrp="1"/>
          </p:cNvSpPr>
          <p:nvPr>
            <p:ph type="dt" sz="half" idx="10"/>
          </p:nvPr>
        </p:nvSpPr>
        <p:spPr/>
        <p:txBody>
          <a:bodyPr/>
          <a:lstStyle/>
          <a:p>
            <a:fld id="{2DDD97E0-4A0F-4C54-80B5-31A48E54346F}" type="datetimeFigureOut">
              <a:rPr lang="ar-SA" smtClean="0"/>
              <a:t>27/05/39</a:t>
            </a:fld>
            <a:endParaRPr lang="ar-SA"/>
          </a:p>
        </p:txBody>
      </p:sp>
      <p:sp>
        <p:nvSpPr>
          <p:cNvPr id="6" name="Footer Placeholder 5">
            <a:extLst>
              <a:ext uri="{FF2B5EF4-FFF2-40B4-BE49-F238E27FC236}">
                <a16:creationId xmlns:a16="http://schemas.microsoft.com/office/drawing/2014/main" id="{58E85605-F4C9-42C6-900A-03A149EA948E}"/>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E2F271FC-106C-4162-A29A-5C3BB72D1CFF}"/>
              </a:ext>
            </a:extLst>
          </p:cNvPr>
          <p:cNvSpPr>
            <a:spLocks noGrp="1"/>
          </p:cNvSpPr>
          <p:nvPr>
            <p:ph type="sldNum" sz="quarter" idx="12"/>
          </p:nvPr>
        </p:nvSpPr>
        <p:spPr/>
        <p:txBody>
          <a:bodyPr/>
          <a:lstStyle/>
          <a:p>
            <a:fld id="{099651B7-3F29-4EC4-B526-EEA69DBFB447}" type="slidenum">
              <a:rPr lang="ar-SA" smtClean="0"/>
              <a:t>‹#›</a:t>
            </a:fld>
            <a:endParaRPr lang="ar-SA"/>
          </a:p>
        </p:txBody>
      </p:sp>
    </p:spTree>
    <p:extLst>
      <p:ext uri="{BB962C8B-B14F-4D97-AF65-F5344CB8AC3E}">
        <p14:creationId xmlns:p14="http://schemas.microsoft.com/office/powerpoint/2010/main" val="321466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031130-EDAA-4A65-8C8E-5C5DE655E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AED9F425-007A-4043-9A1E-B379052AC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95875E14-DD98-43E7-A9D9-F73AD710B7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D97E0-4A0F-4C54-80B5-31A48E54346F}" type="datetimeFigureOut">
              <a:rPr lang="ar-SA" smtClean="0"/>
              <a:t>27/05/39</a:t>
            </a:fld>
            <a:endParaRPr lang="ar-SA"/>
          </a:p>
        </p:txBody>
      </p:sp>
      <p:sp>
        <p:nvSpPr>
          <p:cNvPr id="5" name="Footer Placeholder 4">
            <a:extLst>
              <a:ext uri="{FF2B5EF4-FFF2-40B4-BE49-F238E27FC236}">
                <a16:creationId xmlns:a16="http://schemas.microsoft.com/office/drawing/2014/main" id="{82207C73-92EB-431E-A6B6-5ECBE98CA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135767A6-9CCF-4049-9EFD-E9D48A6F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651B7-3F29-4EC4-B526-EEA69DBFB447}" type="slidenum">
              <a:rPr lang="ar-SA" smtClean="0"/>
              <a:t>‹#›</a:t>
            </a:fld>
            <a:endParaRPr lang="ar-SA"/>
          </a:p>
        </p:txBody>
      </p:sp>
    </p:spTree>
    <p:extLst>
      <p:ext uri="{BB962C8B-B14F-4D97-AF65-F5344CB8AC3E}">
        <p14:creationId xmlns:p14="http://schemas.microsoft.com/office/powerpoint/2010/main" val="123587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E4A93E-C814-4FEE-9374-A6BE11C65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C4BDD9-D2A6-48E5-AA6F-D9FF90364DAB}"/>
              </a:ext>
            </a:extLst>
          </p:cNvPr>
          <p:cNvSpPr txBox="1"/>
          <p:nvPr/>
        </p:nvSpPr>
        <p:spPr>
          <a:xfrm>
            <a:off x="3978112" y="933487"/>
            <a:ext cx="3397084" cy="1446550"/>
          </a:xfrm>
          <a:prstGeom prst="rect">
            <a:avLst/>
          </a:prstGeom>
          <a:noFill/>
        </p:spPr>
        <p:txBody>
          <a:bodyPr wrap="none" rtlCol="1">
            <a:spAutoFit/>
          </a:bodyPr>
          <a:lstStyle/>
          <a:p>
            <a:r>
              <a:rPr lang="ar-SA" sz="8800" b="1" dirty="0">
                <a:solidFill>
                  <a:schemeClr val="accent5">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شروط المهنة </a:t>
            </a:r>
          </a:p>
        </p:txBody>
      </p:sp>
      <p:sp>
        <p:nvSpPr>
          <p:cNvPr id="7" name="TextBox 6">
            <a:extLst>
              <a:ext uri="{FF2B5EF4-FFF2-40B4-BE49-F238E27FC236}">
                <a16:creationId xmlns:a16="http://schemas.microsoft.com/office/drawing/2014/main" id="{01BFA378-F54E-40C8-81C6-C30179B959BD}"/>
              </a:ext>
            </a:extLst>
          </p:cNvPr>
          <p:cNvSpPr txBox="1"/>
          <p:nvPr/>
        </p:nvSpPr>
        <p:spPr>
          <a:xfrm>
            <a:off x="2028860" y="2380037"/>
            <a:ext cx="7295588" cy="954107"/>
          </a:xfrm>
          <a:prstGeom prst="rect">
            <a:avLst/>
          </a:prstGeom>
          <a:noFill/>
        </p:spPr>
        <p:txBody>
          <a:bodyPr wrap="none" rtlCol="1">
            <a:spAutoFit/>
          </a:bodyPr>
          <a:lstStyle/>
          <a:p>
            <a:pPr algn="ctr"/>
            <a:r>
              <a:rPr lang="ar-SA" sz="2800" dirty="0">
                <a:solidFill>
                  <a:schemeClr val="accent5">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إن ضوابط ممارسة العمل المهني والوظيفي هي في الحقيقة أحكام شرعية يلزم المسلم التخلق بها، </a:t>
            </a:r>
          </a:p>
          <a:p>
            <a:pPr algn="ctr"/>
            <a:r>
              <a:rPr lang="ar-SA" sz="2800" dirty="0">
                <a:solidFill>
                  <a:schemeClr val="accent5">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وتتمثل هذه الشروط فيما يلي:</a:t>
            </a:r>
          </a:p>
        </p:txBody>
      </p:sp>
    </p:spTree>
    <p:extLst>
      <p:ext uri="{BB962C8B-B14F-4D97-AF65-F5344CB8AC3E}">
        <p14:creationId xmlns:p14="http://schemas.microsoft.com/office/powerpoint/2010/main" val="3859151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0A441-4487-4A64-ADD7-A79B4267E00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847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B3A34-8E45-43D3-BF7C-1B876717FB61}"/>
              </a:ext>
            </a:extLst>
          </p:cNvPr>
          <p:cNvPicPr/>
          <p:nvPr/>
        </p:nvPicPr>
        <p:blipFill>
          <a:blip r:embed="rId2"/>
          <a:stretch>
            <a:fillRect/>
          </a:stretch>
        </p:blipFill>
        <p:spPr>
          <a:xfrm>
            <a:off x="-75414" y="0"/>
            <a:ext cx="12267414" cy="6858000"/>
          </a:xfrm>
          <a:prstGeom prst="rect">
            <a:avLst/>
          </a:prstGeom>
        </p:spPr>
      </p:pic>
    </p:spTree>
    <p:extLst>
      <p:ext uri="{BB962C8B-B14F-4D97-AF65-F5344CB8AC3E}">
        <p14:creationId xmlns:p14="http://schemas.microsoft.com/office/powerpoint/2010/main" val="347058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002B60-A1E9-44D7-A023-20E33F9BC6B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204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78F321-E59D-423A-8AE2-B5828208B4A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3013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B72D65-E880-4B9E-9556-9420188EE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F1DC974-E944-45FA-813D-43905C5F471C}"/>
              </a:ext>
            </a:extLst>
          </p:cNvPr>
          <p:cNvSpPr txBox="1"/>
          <p:nvPr/>
        </p:nvSpPr>
        <p:spPr>
          <a:xfrm>
            <a:off x="3854543" y="1121790"/>
            <a:ext cx="3148619" cy="3785652"/>
          </a:xfrm>
          <a:prstGeom prst="rect">
            <a:avLst/>
          </a:prstGeom>
          <a:noFill/>
        </p:spPr>
        <p:txBody>
          <a:bodyPr wrap="none" rtlCol="1">
            <a:spAutoFit/>
          </a:bodyPr>
          <a:lstStyle/>
          <a:p>
            <a:pPr algn="r"/>
            <a:r>
              <a:rPr lang="ar-SA" sz="4000" b="1" dirty="0">
                <a:solidFill>
                  <a:schemeClr val="accent5">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إعداد الطالبات : </a:t>
            </a:r>
          </a:p>
          <a:p>
            <a:pPr algn="r"/>
            <a:r>
              <a:rPr lang="ar-SA" sz="40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مها عبدالرحمن القاضب </a:t>
            </a:r>
          </a:p>
          <a:p>
            <a:pPr algn="r"/>
            <a:r>
              <a:rPr lang="ar-SA" sz="40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ندى خالد الدخيل</a:t>
            </a:r>
          </a:p>
          <a:p>
            <a:pPr algn="r"/>
            <a:r>
              <a:rPr lang="ar-SA" sz="40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 غرام عبدالله السلمي </a:t>
            </a:r>
          </a:p>
          <a:p>
            <a:pPr algn="r"/>
            <a:r>
              <a:rPr lang="ar-SA" sz="40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4-جميلة عمر الفواز </a:t>
            </a:r>
          </a:p>
          <a:p>
            <a:pPr algn="r"/>
            <a:r>
              <a:rPr lang="ar-SA" sz="40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5- هالة عاطف الرفاعي</a:t>
            </a:r>
          </a:p>
        </p:txBody>
      </p:sp>
    </p:spTree>
    <p:extLst>
      <p:ext uri="{BB962C8B-B14F-4D97-AF65-F5344CB8AC3E}">
        <p14:creationId xmlns:p14="http://schemas.microsoft.com/office/powerpoint/2010/main" val="243271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E520BC-3E07-4C6A-BBAD-587D93D0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229600"/>
          </a:xfrm>
          <a:prstGeom prst="rect">
            <a:avLst/>
          </a:prstGeom>
        </p:spPr>
      </p:pic>
      <p:sp>
        <p:nvSpPr>
          <p:cNvPr id="5" name="TextBox 4">
            <a:extLst>
              <a:ext uri="{FF2B5EF4-FFF2-40B4-BE49-F238E27FC236}">
                <a16:creationId xmlns:a16="http://schemas.microsoft.com/office/drawing/2014/main" id="{27C89B6F-D8F2-41C3-A881-2FE8B5EFF51B}"/>
              </a:ext>
            </a:extLst>
          </p:cNvPr>
          <p:cNvSpPr txBox="1"/>
          <p:nvPr/>
        </p:nvSpPr>
        <p:spPr>
          <a:xfrm>
            <a:off x="8573729" y="255639"/>
            <a:ext cx="3236784" cy="584775"/>
          </a:xfrm>
          <a:prstGeom prst="rect">
            <a:avLst/>
          </a:prstGeom>
          <a:noFill/>
        </p:spPr>
        <p:txBody>
          <a:bodyPr wrap="none" rtlCol="1">
            <a:spAutoFit/>
          </a:bodyPr>
          <a:lstStyle/>
          <a:p>
            <a:r>
              <a:rPr lang="ar-SA" sz="3200" b="1" dirty="0">
                <a:solidFill>
                  <a:schemeClr val="accent5">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الشرط الأول: كون العمل مشروعًا :</a:t>
            </a:r>
          </a:p>
        </p:txBody>
      </p:sp>
      <p:sp>
        <p:nvSpPr>
          <p:cNvPr id="7" name="TextBox 6">
            <a:extLst>
              <a:ext uri="{FF2B5EF4-FFF2-40B4-BE49-F238E27FC236}">
                <a16:creationId xmlns:a16="http://schemas.microsoft.com/office/drawing/2014/main" id="{B4E14C17-E194-43C9-BE20-A3B5A9032DB2}"/>
              </a:ext>
            </a:extLst>
          </p:cNvPr>
          <p:cNvSpPr txBox="1"/>
          <p:nvPr/>
        </p:nvSpPr>
        <p:spPr>
          <a:xfrm>
            <a:off x="1233309" y="987899"/>
            <a:ext cx="10227543" cy="5262979"/>
          </a:xfrm>
          <a:prstGeom prst="rect">
            <a:avLst/>
          </a:prstGeom>
          <a:noFill/>
        </p:spPr>
        <p:txBody>
          <a:bodyPr wrap="none" rtlCol="1">
            <a:spAutoFit/>
          </a:bodyPr>
          <a:lstStyle/>
          <a:p>
            <a:pPr algn="r"/>
            <a:r>
              <a:rPr lang="ar-SA" sz="2400" dirty="0">
                <a:latin typeface="Arabic Typesetting" panose="03020402040406030203" pitchFamily="66" charset="-78"/>
                <a:cs typeface="Arabic Typesetting" panose="03020402040406030203" pitchFamily="66" charset="-78"/>
              </a:rPr>
              <a:t>فيجب أن يكون العمل بذاته والهدف منه غير محرم شرعا، فالطيب الحلال هو الأساس الذي يقوم عليه طلب الرزق </a:t>
            </a:r>
          </a:p>
          <a:p>
            <a:pPr algn="r"/>
            <a:r>
              <a:rPr lang="ar-SA" sz="2400" dirty="0">
                <a:latin typeface="Arabic Typesetting" panose="03020402040406030203" pitchFamily="66" charset="-78"/>
                <a:cs typeface="Arabic Typesetting" panose="03020402040406030203" pitchFamily="66" charset="-78"/>
              </a:rPr>
              <a:t>قال تعالى:"</a:t>
            </a:r>
            <a:r>
              <a:rPr lang="ar-SA" sz="2400" b="1" dirty="0">
                <a:latin typeface="Arabic Typesetting" panose="03020402040406030203" pitchFamily="66" charset="-78"/>
                <a:cs typeface="Arabic Typesetting" panose="03020402040406030203" pitchFamily="66" charset="-78"/>
              </a:rPr>
              <a:t>يَا أَيُّهَا الَّذِينَ آمَنُوا كُلُوا مِن طَيِّبَاتِ مَا رَزَقْنَاكُمْ وَاشْكُرُوا لِلَّهِ إِن كُنتُمْ إِيَّاهُ تَعْبُدُونَ " </a:t>
            </a:r>
            <a:r>
              <a:rPr lang="ar-SA" sz="2400" dirty="0">
                <a:latin typeface="Arabic Typesetting" panose="03020402040406030203" pitchFamily="66" charset="-78"/>
                <a:cs typeface="Arabic Typesetting" panose="03020402040406030203" pitchFamily="66" charset="-78"/>
              </a:rPr>
              <a:t>البقرة 172.</a:t>
            </a:r>
          </a:p>
          <a:p>
            <a:pPr algn="r"/>
            <a:r>
              <a:rPr lang="ar-SA" sz="2400" dirty="0">
                <a:latin typeface="Arabic Typesetting" panose="03020402040406030203" pitchFamily="66" charset="-78"/>
                <a:cs typeface="Arabic Typesetting" panose="03020402040406030203" pitchFamily="66" charset="-78"/>
              </a:rPr>
              <a:t>وقال تعالى : "</a:t>
            </a:r>
            <a:r>
              <a:rPr lang="ar-SA" sz="2400" b="1" dirty="0">
                <a:latin typeface="Arabic Typesetting" panose="03020402040406030203" pitchFamily="66" charset="-78"/>
                <a:cs typeface="Arabic Typesetting" panose="03020402040406030203" pitchFamily="66" charset="-78"/>
              </a:rPr>
              <a:t>يَسْأَلُونَكَ مَاذَا أُحِلَّ لَهُمْ ۖ قُلْ أُحِلَّ لَكُمُ الطَّيِّبَاتُ" </a:t>
            </a:r>
            <a:r>
              <a:rPr lang="ar-SA" sz="2400" dirty="0">
                <a:latin typeface="Arabic Typesetting" panose="03020402040406030203" pitchFamily="66" charset="-78"/>
                <a:cs typeface="Arabic Typesetting" panose="03020402040406030203" pitchFamily="66" charset="-78"/>
              </a:rPr>
              <a:t>المائدة 4 .</a:t>
            </a:r>
          </a:p>
          <a:p>
            <a:pPr algn="r"/>
            <a:endParaRPr lang="ar-SA" sz="2400" dirty="0">
              <a:latin typeface="Arabic Typesetting" panose="03020402040406030203" pitchFamily="66" charset="-78"/>
              <a:cs typeface="Arabic Typesetting" panose="03020402040406030203" pitchFamily="66" charset="-78"/>
            </a:endParaRPr>
          </a:p>
          <a:p>
            <a:pPr algn="r"/>
            <a:r>
              <a:rPr lang="ar-SA" sz="2400" dirty="0">
                <a:latin typeface="Arabic Typesetting" panose="03020402040406030203" pitchFamily="66" charset="-78"/>
                <a:cs typeface="Arabic Typesetting" panose="03020402040406030203" pitchFamily="66" charset="-78"/>
              </a:rPr>
              <a:t>وعن أبي سعيد الخدري رضي الله عنه أن النبي صلى الله عليه وسلم  قال</a:t>
            </a:r>
            <a:r>
              <a:rPr lang="ar-SA" sz="2400" b="1" dirty="0">
                <a:latin typeface="Arabic Typesetting" panose="03020402040406030203" pitchFamily="66" charset="-78"/>
                <a:cs typeface="Arabic Typesetting" panose="03020402040406030203" pitchFamily="66" charset="-78"/>
              </a:rPr>
              <a:t>: "...وَإِنَّ هَذَا الْمَالَ حُلْوَةٌ ، مَنْ أَخَذَهُ بحِقِّهِ وَوَضَعَهُ فيِ حَقِّهِ </a:t>
            </a:r>
          </a:p>
          <a:p>
            <a:pPr algn="r"/>
            <a:r>
              <a:rPr lang="ar-SA" sz="2400" b="1" dirty="0">
                <a:latin typeface="Arabic Typesetting" panose="03020402040406030203" pitchFamily="66" charset="-78"/>
                <a:cs typeface="Arabic Typesetting" panose="03020402040406030203" pitchFamily="66" charset="-78"/>
              </a:rPr>
              <a:t>فَنِعْمَ الْمَعُونَةُ هُوَ ، وَمَنْ أَخَذَهُ بِغَيرْحَقِّهِ كَانَ كَالَّذِي يَأْكُلُ وَلاَ يَشْبَعُ " .</a:t>
            </a:r>
          </a:p>
          <a:p>
            <a:pPr algn="r"/>
            <a:r>
              <a:rPr lang="ar-SA" sz="2400" dirty="0">
                <a:latin typeface="Arabic Typesetting" panose="03020402040406030203" pitchFamily="66" charset="-78"/>
                <a:cs typeface="Arabic Typesetting" panose="03020402040406030203" pitchFamily="66" charset="-78"/>
              </a:rPr>
              <a:t>فيحرم التعامل بالربا؛ لأنه محرم لقوله سبحانه: "</a:t>
            </a:r>
            <a:r>
              <a:rPr lang="ar-SA" sz="2400" b="1" dirty="0">
                <a:latin typeface="Arabic Typesetting" panose="03020402040406030203" pitchFamily="66" charset="-78"/>
                <a:cs typeface="Arabic Typesetting" panose="03020402040406030203" pitchFamily="66" charset="-78"/>
              </a:rPr>
              <a:t>وَأَحَلَّ اللَّهُ الْبَيْعَ وَحَرَّمَ الرِّبَا" </a:t>
            </a:r>
            <a:r>
              <a:rPr lang="ar-SA" sz="2400" dirty="0">
                <a:latin typeface="Arabic Typesetting" panose="03020402040406030203" pitchFamily="66" charset="-78"/>
                <a:cs typeface="Arabic Typesetting" panose="03020402040406030203" pitchFamily="66" charset="-78"/>
              </a:rPr>
              <a:t>البقرة 275 .</a:t>
            </a:r>
          </a:p>
          <a:p>
            <a:pPr algn="r"/>
            <a:endParaRPr lang="ar-SA" sz="2400" dirty="0">
              <a:latin typeface="Arabic Typesetting" panose="03020402040406030203" pitchFamily="66" charset="-78"/>
              <a:cs typeface="Arabic Typesetting" panose="03020402040406030203" pitchFamily="66" charset="-78"/>
            </a:endParaRPr>
          </a:p>
          <a:p>
            <a:pPr algn="r"/>
            <a:r>
              <a:rPr lang="ar-SA" sz="2400" dirty="0">
                <a:latin typeface="Arabic Typesetting" panose="03020402040406030203" pitchFamily="66" charset="-78"/>
                <a:cs typeface="Arabic Typesetting" panose="03020402040406030203" pitchFamily="66" charset="-78"/>
              </a:rPr>
              <a:t>و عن جابر رضي الله عنه قال: </a:t>
            </a:r>
            <a:r>
              <a:rPr lang="ar-SA" sz="2400" b="1" dirty="0">
                <a:latin typeface="Arabic Typesetting" panose="03020402040406030203" pitchFamily="66" charset="-78"/>
                <a:cs typeface="Arabic Typesetting" panose="03020402040406030203" pitchFamily="66" charset="-78"/>
              </a:rPr>
              <a:t>"لَعَنَ رَسُولُ اللَّهِ صلى الله عليه وسلم آكِلَ الرِّبَا وَمُوكِلَهُ وَكَاتِبَهُ وَشَاهِدَيْهِ وَقَالَ هُمْ سَوَاءٌ"</a:t>
            </a:r>
            <a:r>
              <a:rPr lang="ar-SA" sz="2400" dirty="0">
                <a:latin typeface="Arabic Typesetting" panose="03020402040406030203" pitchFamily="66" charset="-78"/>
                <a:cs typeface="Arabic Typesetting" panose="03020402040406030203" pitchFamily="66" charset="-78"/>
              </a:rPr>
              <a:t> .</a:t>
            </a:r>
            <a:endParaRPr lang="en-US" sz="2400" dirty="0">
              <a:latin typeface="Arabic Typesetting" panose="03020402040406030203" pitchFamily="66" charset="-78"/>
              <a:cs typeface="Arabic Typesetting" panose="03020402040406030203" pitchFamily="66" charset="-78"/>
            </a:endParaRPr>
          </a:p>
          <a:p>
            <a:pPr algn="r"/>
            <a:r>
              <a:rPr lang="ar-SA" sz="2400" dirty="0">
                <a:latin typeface="Arabic Typesetting" panose="03020402040406030203" pitchFamily="66" charset="-78"/>
                <a:cs typeface="Arabic Typesetting" panose="03020402040406030203" pitchFamily="66" charset="-78"/>
              </a:rPr>
              <a:t>يحرم اكتساب المال بالغش ؛ كالتطفيف في الكيل ونحوه، قال سبحانه:</a:t>
            </a:r>
          </a:p>
          <a:p>
            <a:pPr algn="r"/>
            <a:r>
              <a:rPr lang="ar-SA" sz="2400" dirty="0">
                <a:latin typeface="Arabic Typesetting" panose="03020402040406030203" pitchFamily="66" charset="-78"/>
                <a:cs typeface="Arabic Typesetting" panose="03020402040406030203" pitchFamily="66" charset="-78"/>
              </a:rPr>
              <a:t> "</a:t>
            </a:r>
            <a:r>
              <a:rPr lang="ar-SA" sz="2400" b="1" dirty="0">
                <a:latin typeface="Arabic Typesetting" panose="03020402040406030203" pitchFamily="66" charset="-78"/>
                <a:cs typeface="Arabic Typesetting" panose="03020402040406030203" pitchFamily="66" charset="-78"/>
              </a:rPr>
              <a:t>وَيْلٌ لِّلْمُطَفِّفِينَ (1) الَّذِينَ إِذَا اكْتَالُوا عَلَى النَّاسِ يَسْتَوْفُونَ (2) وَإِذَا كَالُوهُمْ أَو وَّزَنُوهُمْ يُخْسِرُونَ (3)" </a:t>
            </a:r>
            <a:r>
              <a:rPr lang="ar-SA" sz="2400" dirty="0">
                <a:latin typeface="Arabic Typesetting" panose="03020402040406030203" pitchFamily="66" charset="-78"/>
                <a:cs typeface="Arabic Typesetting" panose="03020402040406030203" pitchFamily="66" charset="-78"/>
              </a:rPr>
              <a:t>المطففين 1-3 .</a:t>
            </a:r>
          </a:p>
          <a:p>
            <a:pPr algn="r"/>
            <a:br>
              <a:rPr lang="ar-SA" sz="2400" dirty="0">
                <a:latin typeface="Arabic Typesetting" panose="03020402040406030203" pitchFamily="66" charset="-78"/>
                <a:cs typeface="Arabic Typesetting" panose="03020402040406030203" pitchFamily="66" charset="-78"/>
              </a:rPr>
            </a:br>
            <a:r>
              <a:rPr lang="ar-SA" sz="2400" dirty="0">
                <a:latin typeface="Arabic Typesetting" panose="03020402040406030203" pitchFamily="66" charset="-78"/>
                <a:cs typeface="Arabic Typesetting" panose="03020402040406030203" pitchFamily="66" charset="-78"/>
              </a:rPr>
              <a:t>قد نص العلماء على ما يحرم من المعاملات وذلك معروف في مظانه من كتب الفقه، وهي قليلة إذا ما قورنت بالحلال المباح من المعاملات.</a:t>
            </a:r>
          </a:p>
          <a:p>
            <a:pPr algn="r"/>
            <a:r>
              <a:rPr lang="ar-SA" sz="2400" dirty="0">
                <a:latin typeface="Arabic Typesetting" panose="03020402040406030203" pitchFamily="66" charset="-78"/>
                <a:cs typeface="Arabic Typesetting" panose="03020402040406030203" pitchFamily="66" charset="-78"/>
              </a:rPr>
              <a:t>يقول ابن تيميه رحمه الله : "الأصل في العبادات التوقيف, فلا يشرع منها إلا ماشرعه الله تعالى , والعادات الأصل فيها العفو , فلا يحظر منها إلا ماحرمه" . </a:t>
            </a:r>
          </a:p>
        </p:txBody>
      </p:sp>
    </p:spTree>
    <p:extLst>
      <p:ext uri="{BB962C8B-B14F-4D97-AF65-F5344CB8AC3E}">
        <p14:creationId xmlns:p14="http://schemas.microsoft.com/office/powerpoint/2010/main" val="384110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FCD6D6-3460-4668-85A7-981EE2EC1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2A5CCA5-FFFD-4B84-B456-6CC523C46E36}"/>
              </a:ext>
            </a:extLst>
          </p:cNvPr>
          <p:cNvSpPr txBox="1"/>
          <p:nvPr/>
        </p:nvSpPr>
        <p:spPr>
          <a:xfrm>
            <a:off x="78658" y="1445341"/>
            <a:ext cx="10244089" cy="2677656"/>
          </a:xfrm>
          <a:prstGeom prst="rect">
            <a:avLst/>
          </a:prstGeom>
          <a:noFill/>
        </p:spPr>
        <p:txBody>
          <a:bodyPr wrap="square" rtlCol="1">
            <a:spAutoFit/>
          </a:bodyPr>
          <a:lstStyle/>
          <a:p>
            <a:pPr algn="r"/>
            <a:r>
              <a:rPr lang="ar-SA" sz="24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وقــد اشــترط نظــام العمــل أن يكــون نشــاط المهنــة أو العمــل في الأمــور المباحــة، وشــدد في مادتــه الثالثة والستين بأن:</a:t>
            </a:r>
          </a:p>
          <a:p>
            <a:pPr algn="r"/>
            <a:r>
              <a:rPr lang="ar-SA" sz="24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a:p>
            <a:pPr algn="r"/>
            <a:r>
              <a:rPr lang="ar-SA" sz="24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((علــــى صــــاحب العمــــل أو وكيلــــه أو أي شــــخص لــــه ســــلطة علــــى العمــــال، منــــع دخــــول أي مــــادة محرمـــة شـــرعا إلى أمـــاكن العمـــل،</a:t>
            </a:r>
          </a:p>
          <a:p>
            <a:pPr algn="r"/>
            <a:r>
              <a:rPr lang="ar-SA" sz="24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ويطبـــق بحـــق مـــن وجـــدت لديـــه أو مـــن تعاطاهـــا العقوبـــات المقـــررة في هذا النظام ، مع عدم الإخلال بالعقوبات الشرعية)).</a:t>
            </a:r>
          </a:p>
          <a:p>
            <a:pPr algn="r"/>
            <a:endParaRPr lang="ar-SA" sz="24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r>
              <a:rPr lang="ar-SA" sz="24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فـــإذا كـــان دخـــول المـــواد المحرمـــة شـــرعا ممنـــوع في أمـــاكن العمـــل، فمـــن بـــاب أولى إذا كـــان نشـــاط الشـــركة أو المؤسســـة قائمـــا علـــى المحـــرم، </a:t>
            </a:r>
          </a:p>
          <a:p>
            <a:pPr algn="r"/>
            <a:r>
              <a:rPr lang="ar-SA" sz="24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والعقوبـــة في هـــذه الحالـــة مركبـــة مـــن العقوبـــة الشـــرعية والعقوبـــة النظامية.</a:t>
            </a:r>
          </a:p>
        </p:txBody>
      </p:sp>
    </p:spTree>
    <p:extLst>
      <p:ext uri="{BB962C8B-B14F-4D97-AF65-F5344CB8AC3E}">
        <p14:creationId xmlns:p14="http://schemas.microsoft.com/office/powerpoint/2010/main" val="89006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D217E8-4AA0-41D1-80DE-1857CB4F7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6E640A8-F57E-4BB0-9F6F-7E962378A38E}"/>
              </a:ext>
            </a:extLst>
          </p:cNvPr>
          <p:cNvSpPr txBox="1"/>
          <p:nvPr/>
        </p:nvSpPr>
        <p:spPr>
          <a:xfrm>
            <a:off x="1364544" y="565406"/>
            <a:ext cx="9462911" cy="3170099"/>
          </a:xfrm>
          <a:prstGeom prst="rect">
            <a:avLst/>
          </a:prstGeom>
          <a:noFill/>
        </p:spPr>
        <p:txBody>
          <a:bodyPr wrap="none" rtlCol="1">
            <a:spAutoFit/>
          </a:bodyPr>
          <a:lstStyle/>
          <a:p>
            <a:pPr algn="r"/>
            <a:r>
              <a:rPr lang="ar-SA" sz="32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الشرط الثاني: كونه نافعًا:</a:t>
            </a:r>
          </a:p>
          <a:p>
            <a:pPr algn="r"/>
            <a:endParaRPr lang="ar-SA" sz="2400" dirty="0">
              <a:latin typeface="Arabic Typesetting" panose="03020402040406030203" pitchFamily="66" charset="-78"/>
              <a:cs typeface="Arabic Typesetting" panose="03020402040406030203" pitchFamily="66" charset="-78"/>
            </a:endParaRPr>
          </a:p>
          <a:p>
            <a:pPr algn="r"/>
            <a:r>
              <a:rPr lang="ar-SA" sz="2400" dirty="0">
                <a:latin typeface="Arabic Typesetting" panose="03020402040406030203" pitchFamily="66" charset="-78"/>
                <a:cs typeface="Arabic Typesetting" panose="03020402040406030203" pitchFamily="66" charset="-78"/>
              </a:rPr>
              <a:t> فالهــــدف مــــن الوظيفــــة أن ينفــــع الإنســــان نفســــه، ومجتمعــــه، ووطنــــه، فعــــن أبي موســــى الأشــــعريرضي الله عنه قــال: قــال رســول االله </a:t>
            </a:r>
          </a:p>
          <a:p>
            <a:pPr algn="r"/>
            <a:r>
              <a:rPr lang="ar-SA" sz="2400" dirty="0">
                <a:latin typeface="Arabic Typesetting" panose="03020402040406030203" pitchFamily="66" charset="-78"/>
                <a:cs typeface="Arabic Typesetting" panose="03020402040406030203" pitchFamily="66" charset="-78"/>
              </a:rPr>
              <a:t>صلى الله عليه وسلم : </a:t>
            </a:r>
            <a:r>
              <a:rPr lang="ar-SA" sz="2400" b="1" dirty="0">
                <a:latin typeface="Arabic Typesetting" panose="03020402040406030203" pitchFamily="66" charset="-78"/>
                <a:cs typeface="Arabic Typesetting" panose="03020402040406030203" pitchFamily="66" charset="-78"/>
              </a:rPr>
              <a:t>"عَلَــى كُــلِّ مُسْــلِمٍ صَــدَقَةٌ ، فـَقَــالُوا: يَــا نَــبيِ َّ اللَّــهِ : فَمَــنْ لمَ يجَـدْ ؟ قَــالَ : يـَعْمَــلُ بِيَـــدِهِ فـَيـَنـْفَـــعُ نـَفْسَـــهُ وَيـَتَصَـــدَّقُ ، </a:t>
            </a:r>
          </a:p>
          <a:p>
            <a:pPr algn="r"/>
            <a:r>
              <a:rPr lang="ar-SA" sz="2400" b="1" dirty="0">
                <a:latin typeface="Arabic Typesetting" panose="03020402040406030203" pitchFamily="66" charset="-78"/>
                <a:cs typeface="Arabic Typesetting" panose="03020402040406030203" pitchFamily="66" charset="-78"/>
              </a:rPr>
              <a:t>قَـــالُوا: فَـــإِنْ لمَ يجَدْ ؟ قَـــالَ : يُعِـــينُ ذَا الحْاجَـــةِ الْمَلْهُـــوفَ . قَـــالُوا: فَـــإِنْ لمَ يجَدْ ؟ قَالَ : فـَلْيـَعْمَلْ بِالْمَعْرُوفِ وَلْيُمْسِك عَنْ الشَّرِّ ؛ فَإِنـَّهَا لَهُ صَدَقَةٌ" </a:t>
            </a:r>
          </a:p>
          <a:p>
            <a:pPr algn="r"/>
            <a:endParaRPr lang="ar-SA" sz="2400" dirty="0">
              <a:latin typeface="Arabic Typesetting" panose="03020402040406030203" pitchFamily="66" charset="-78"/>
              <a:cs typeface="Arabic Typesetting" panose="03020402040406030203" pitchFamily="66" charset="-78"/>
            </a:endParaRPr>
          </a:p>
          <a:p>
            <a:pPr algn="r"/>
            <a:r>
              <a:rPr lang="ar-SA" sz="2400" dirty="0">
                <a:latin typeface="Arabic Typesetting" panose="03020402040406030203" pitchFamily="66" charset="-78"/>
                <a:cs typeface="Arabic Typesetting" panose="03020402040406030203" pitchFamily="66" charset="-78"/>
              </a:rPr>
              <a:t>والنفـــع أبـــوابٌ كثـــيرة؛ منهـــا الاجتمـــاعي، والاقتصـــادي، والأخلاقـــي، ولا خـــير في وظيفـــة لا نفـــع فيهـــا،</a:t>
            </a:r>
          </a:p>
          <a:p>
            <a:pPr algn="r"/>
            <a:r>
              <a:rPr lang="ar-SA" sz="2400" dirty="0">
                <a:latin typeface="Arabic Typesetting" panose="03020402040406030203" pitchFamily="66" charset="-78"/>
                <a:cs typeface="Arabic Typesetting" panose="03020402040406030203" pitchFamily="66" charset="-78"/>
              </a:rPr>
              <a:t> فضلاً عن كو ا ضارّة؛ والضرر يشمل: الضرر المعنوي، والأخلاقي، والحسِّي.</a:t>
            </a:r>
          </a:p>
        </p:txBody>
      </p:sp>
    </p:spTree>
    <p:extLst>
      <p:ext uri="{BB962C8B-B14F-4D97-AF65-F5344CB8AC3E}">
        <p14:creationId xmlns:p14="http://schemas.microsoft.com/office/powerpoint/2010/main" val="389557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24555B-8018-41C8-B83C-317F56466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6193383-278A-4A91-9C0A-DE19ECB8C446}"/>
              </a:ext>
            </a:extLst>
          </p:cNvPr>
          <p:cNvSpPr txBox="1"/>
          <p:nvPr/>
        </p:nvSpPr>
        <p:spPr>
          <a:xfrm>
            <a:off x="0" y="1012954"/>
            <a:ext cx="11328806" cy="4832092"/>
          </a:xfrm>
          <a:prstGeom prst="rect">
            <a:avLst/>
          </a:prstGeom>
          <a:noFill/>
        </p:spPr>
        <p:txBody>
          <a:bodyPr wrap="none" rtlCol="1">
            <a:spAutoFit/>
          </a:bodyPr>
          <a:lstStyle/>
          <a:p>
            <a:pPr algn="r"/>
            <a:r>
              <a:rPr lang="ar-SA"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فالضـــرر المعنـــوي : </a:t>
            </a: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كالإضـــرار بعقيـــدة الإنســـان وفكـــره، كإنتـــاج أفـــلامٍ أو إصـــدارات إلكترونيـــة تشكك في العقيدة الإسلامية، </a:t>
            </a: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أو تنشر الإلحاد أو النصرانية، أو طباعة الكتب التي تتناول ذلك. </a:t>
            </a:r>
          </a:p>
          <a:p>
            <a:pPr algn="r"/>
            <a:endParaRPr lang="ar-SA"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r>
              <a:rPr lang="ar-SA"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والضــــرر الأخلاقــــي: </a:t>
            </a: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هــــو إفســــاد أخــــلاق ا تمــــع؛ كشــــركات الإعــــلام الفاضــــحة، وإشــــاعة العــــري، </a:t>
            </a: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ومواقع الانترنت الإباحية، ونحو ذلك.</a:t>
            </a:r>
          </a:p>
          <a:p>
            <a:pPr algn="r"/>
            <a:endPar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والضـــرر الحسِّـــي: </a:t>
            </a: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هـــو الإضـــرار بالجســـد والصـــحة، مثـــل تأســـيس شـــركات التـــدخين أو الخمـــور والعمـــل فيهــــا، </a:t>
            </a: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أو زراعــــة المخــــدرات أو تصــــنيعها، أو صــــناعة المنتجــــات الضــــارة بالصــــحة كالأدويــــة المقلَّــــدة والمغشوشــــة، </a:t>
            </a: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أو تســــويق وإنتــــاج المــــوادّ الغذائيــــة النباتيــــة والحيوانيــــة المطعّمــــة بالكيماويــــات الضــــارَّة أو المتغذِّية بها.</a:t>
            </a: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فــــإذا تضــــمنت الوظيفـــــة ضــــرراً متيقَّنــــاً علـــــى الــــنفس، أو المجتمــــع، أو البلـــــد، حرُمــــت؛ لأن الضـــــرر منصـــوصٌ علـــى تحريمـــه في الشـــرع</a:t>
            </a: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 فعـــن ابـــن عبـــاس رضـــي االله عنه أن النـــبي صلى الله عليه وسلم قـــال: </a:t>
            </a:r>
            <a:r>
              <a:rPr lang="ar-SA" sz="2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"لاَ ضَـــرَرَ وَلاَ إضِرَارَ" </a:t>
            </a:r>
          </a:p>
        </p:txBody>
      </p:sp>
    </p:spTree>
    <p:extLst>
      <p:ext uri="{BB962C8B-B14F-4D97-AF65-F5344CB8AC3E}">
        <p14:creationId xmlns:p14="http://schemas.microsoft.com/office/powerpoint/2010/main" val="179127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1FEEC-2060-445A-BBD9-D04456D38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7984639-AE54-4E1F-A7A4-BADE51970347}"/>
              </a:ext>
            </a:extLst>
          </p:cNvPr>
          <p:cNvSpPr txBox="1"/>
          <p:nvPr/>
        </p:nvSpPr>
        <p:spPr>
          <a:xfrm>
            <a:off x="7682845" y="424207"/>
            <a:ext cx="3797835" cy="646331"/>
          </a:xfrm>
          <a:prstGeom prst="rect">
            <a:avLst/>
          </a:prstGeom>
          <a:noFill/>
        </p:spPr>
        <p:txBody>
          <a:bodyPr wrap="none" rtlCol="1">
            <a:spAutoFit/>
          </a:bodyPr>
          <a:lstStyle/>
          <a:p>
            <a:r>
              <a:rPr lang="ar-SA" sz="3600" b="1" dirty="0">
                <a:solidFill>
                  <a:schemeClr val="accent5">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الشرط الثالث: إبرام العقد والوفاء به: </a:t>
            </a:r>
          </a:p>
        </p:txBody>
      </p:sp>
      <p:sp>
        <p:nvSpPr>
          <p:cNvPr id="4" name="TextBox 3">
            <a:extLst>
              <a:ext uri="{FF2B5EF4-FFF2-40B4-BE49-F238E27FC236}">
                <a16:creationId xmlns:a16="http://schemas.microsoft.com/office/drawing/2014/main" id="{9A9BBDA1-F0A3-495E-9C6A-0E819C69632E}"/>
              </a:ext>
            </a:extLst>
          </p:cNvPr>
          <p:cNvSpPr txBox="1"/>
          <p:nvPr/>
        </p:nvSpPr>
        <p:spPr>
          <a:xfrm>
            <a:off x="923826" y="1070538"/>
            <a:ext cx="9592683" cy="5262979"/>
          </a:xfrm>
          <a:prstGeom prst="rect">
            <a:avLst/>
          </a:prstGeom>
          <a:noFill/>
        </p:spPr>
        <p:txBody>
          <a:bodyPr wrap="square" rtlCol="1">
            <a:spAutoFit/>
          </a:bodyPr>
          <a:lstStyle/>
          <a:p>
            <a:pPr algn="r"/>
            <a:r>
              <a:rPr lang="ar-SA" sz="2800" dirty="0">
                <a:latin typeface="Arabic Typesetting" panose="03020402040406030203" pitchFamily="66" charset="-78"/>
                <a:cs typeface="Arabic Typesetting" panose="03020402040406030203" pitchFamily="66" charset="-78"/>
              </a:rPr>
              <a:t>شرع الإسلام العقد بين العامل وصاحب العمل على وجهِ التراضي و انتفاء الغرر؛ وذلك لضبط العملِ ، وضمانا للحقوق والواجبات، وقد ألزمت الشريعة المتعاقدَ ينِ الوفاء ببنود العقد، قال تعالى: "</a:t>
            </a:r>
            <a:r>
              <a:rPr lang="ar-SA" sz="2800" b="1" dirty="0">
                <a:latin typeface="Arabic Typesetting" panose="03020402040406030203" pitchFamily="66" charset="-78"/>
                <a:cs typeface="Arabic Typesetting" panose="03020402040406030203" pitchFamily="66" charset="-78"/>
              </a:rPr>
              <a:t>يَا أَيُّهَا الَّذِينَ آمَنُوا أَوْفُوا بِالْعُقُودِ"</a:t>
            </a:r>
            <a:r>
              <a:rPr lang="ar-SA" sz="2800" dirty="0">
                <a:latin typeface="Arabic Typesetting" panose="03020402040406030203" pitchFamily="66" charset="-78"/>
                <a:cs typeface="Arabic Typesetting" panose="03020402040406030203" pitchFamily="66" charset="-78"/>
              </a:rPr>
              <a:t> المائدة 1 .</a:t>
            </a:r>
          </a:p>
          <a:p>
            <a:pPr algn="r"/>
            <a:endParaRPr lang="ar-SA" sz="2800" dirty="0">
              <a:latin typeface="Arabic Typesetting" panose="03020402040406030203" pitchFamily="66" charset="-78"/>
              <a:cs typeface="Arabic Typesetting" panose="03020402040406030203" pitchFamily="66" charset="-78"/>
            </a:endParaRPr>
          </a:p>
          <a:p>
            <a:pPr algn="r"/>
            <a:r>
              <a:rPr lang="ar-SA" sz="2800" dirty="0">
                <a:latin typeface="Arabic Typesetting" panose="03020402040406030203" pitchFamily="66" charset="-78"/>
                <a:cs typeface="Arabic Typesetting" panose="03020402040406030203" pitchFamily="66" charset="-78"/>
              </a:rPr>
              <a:t>وعقد العمل من أنواع عقود الاجارة الذي تكلم عنه الفقهاء وبينوا أحكامه بالتفصيل , وهو : </a:t>
            </a:r>
            <a:r>
              <a:rPr lang="ar-SA" sz="2800" b="1" dirty="0">
                <a:latin typeface="Arabic Typesetting" panose="03020402040406030203" pitchFamily="66" charset="-78"/>
                <a:cs typeface="Arabic Typesetting" panose="03020402040406030203" pitchFamily="66" charset="-78"/>
              </a:rPr>
              <a:t>هو اتفاق بين طرفين على أن يقوم احدهما بعمل محدد مقابل أجر معلموم .</a:t>
            </a:r>
          </a:p>
          <a:p>
            <a:pPr algn="r"/>
            <a:endParaRPr lang="ar-SA" sz="2800" dirty="0">
              <a:latin typeface="Arabic Typesetting" panose="03020402040406030203" pitchFamily="66" charset="-78"/>
              <a:cs typeface="Arabic Typesetting" panose="03020402040406030203" pitchFamily="66" charset="-78"/>
            </a:endParaRPr>
          </a:p>
          <a:p>
            <a:pPr algn="r"/>
            <a:r>
              <a:rPr lang="ar-SA" sz="2800" dirty="0">
                <a:latin typeface="Arabic Typesetting" panose="03020402040406030203" pitchFamily="66" charset="-78"/>
                <a:cs typeface="Arabic Typesetting" panose="03020402040406030203" pitchFamily="66" charset="-78"/>
              </a:rPr>
              <a:t>ولم يفرض الإسلام صيغة معينة للعقد، بل ترك للطرفين صياغته بما يحفظ حقوقهما بناء على ما اتفقا عليه من شروط؛ بشرط عدم مخالفته لمقتضى الشريعة ؛ كأن يحل حراماً أو يحرم حلالاً, أو يشتمل على محرم أو على ربا...إلخ , فعن عائشة رضي االله عنها أن النبي صلى الله عليه وسلم قال: </a:t>
            </a:r>
            <a:r>
              <a:rPr lang="ar-SA" sz="2800" b="1" dirty="0">
                <a:latin typeface="Arabic Typesetting" panose="03020402040406030203" pitchFamily="66" charset="-78"/>
                <a:cs typeface="Arabic Typesetting" panose="03020402040406030203" pitchFamily="66" charset="-78"/>
              </a:rPr>
              <a:t>"أَنْ اشْتـَرَطَ شَرْطًا لَيْسَ فيِ كِتَابِ اللَّهِ فـَهُوَ بَاطِلٌ وَإِنْ كَانَ مِائَةَ شَرْطٍ" </a:t>
            </a:r>
            <a:r>
              <a:rPr lang="ar-SA" sz="2800" dirty="0">
                <a:latin typeface="Arabic Typesetting" panose="03020402040406030203" pitchFamily="66" charset="-78"/>
                <a:cs typeface="Arabic Typesetting" panose="03020402040406030203" pitchFamily="66" charset="-78"/>
              </a:rPr>
              <a:t>والمقصد أن الشرط إذا كان مخالفا لنصوص القرآن والسنة فإنه باطل وإن تم تأكيده مرات متعددة </a:t>
            </a:r>
            <a:r>
              <a:rPr lang="ar-SA" sz="2800" b="1" dirty="0">
                <a:latin typeface="Arabic Typesetting" panose="03020402040406030203" pitchFamily="66" charset="-78"/>
                <a:cs typeface="Arabic Typesetting" panose="03020402040406030203" pitchFamily="66" charset="-78"/>
              </a:rPr>
              <a:t>.</a:t>
            </a:r>
            <a:endParaRPr lang="ar-SA" sz="2800" dirty="0">
              <a:latin typeface="Arabic Typesetting" panose="03020402040406030203" pitchFamily="66" charset="-78"/>
              <a:cs typeface="Arabic Typesetting" panose="03020402040406030203" pitchFamily="66" charset="-78"/>
            </a:endParaRPr>
          </a:p>
          <a:p>
            <a:pPr algn="r"/>
            <a:r>
              <a:rPr lang="ar-SA" sz="2800" dirty="0">
                <a:latin typeface="Arabic Typesetting" panose="03020402040406030203" pitchFamily="66" charset="-78"/>
                <a:cs typeface="Arabic Typesetting" panose="03020402040406030203" pitchFamily="66" charset="-78"/>
              </a:rPr>
              <a:t>قد شرع االله تعالى توثيق العقود كتابة، كما جاء في كتابة الدين؛ مخافة نسيان أو غيره من أي من الطرفين، فقال سبحانه: "</a:t>
            </a:r>
            <a:r>
              <a:rPr lang="ar-SA" sz="2800" b="1" dirty="0">
                <a:latin typeface="Arabic Typesetting" panose="03020402040406030203" pitchFamily="66" charset="-78"/>
                <a:cs typeface="Arabic Typesetting" panose="03020402040406030203" pitchFamily="66" charset="-78"/>
              </a:rPr>
              <a:t>يا أَيُّهَا الَّذِينَ آمَنُوا إِذَا تَدَايَنتُم بِدَيْنٍ إِلَىٰ أَجَلٍ مُّسَمًّى فَاكْتُبُوهُ"</a:t>
            </a:r>
            <a:endParaRPr lang="ar-SA"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9160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A7B1FA-B9E3-4953-932A-9947872CA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7AAFFBC-AC0F-49D4-8EB8-F009AF7D1968}"/>
              </a:ext>
            </a:extLst>
          </p:cNvPr>
          <p:cNvSpPr txBox="1"/>
          <p:nvPr/>
        </p:nvSpPr>
        <p:spPr>
          <a:xfrm>
            <a:off x="622169" y="848412"/>
            <a:ext cx="9832156" cy="3539430"/>
          </a:xfrm>
          <a:prstGeom prst="rect">
            <a:avLst/>
          </a:prstGeom>
          <a:noFill/>
        </p:spPr>
        <p:txBody>
          <a:bodyPr wrap="square" rtlCol="1">
            <a:spAutoFit/>
          </a:bodyPr>
          <a:lstStyle/>
          <a:p>
            <a:pPr algn="r"/>
            <a:r>
              <a:rPr lang="ar-SA" sz="2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وقــد راعــى نظــام العمــل هــذا الشــرط في أكثــر مــن موضــع؛ فمنــع تشــغيل العامــل في غــير مــا اتفــق عليــه في العقد ففي المادة الستين منه: </a:t>
            </a: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((لا يجـــوز تكليـــف العامـــل بعمـــل يختلـــف اختلافـــا جوهريـــا عـــن العمـــل المتفـــق عليـــه بغـــير موافقتـــه الكتابيـــة ، إلا في حـــالات الضـــرورة الـــتي قـــد تقتضـــيها ظـــروف عارضـــة ولمـــدة لا تتجـــاوز ثلاثـــين يومـــا في السنة)).</a:t>
            </a:r>
          </a:p>
          <a:p>
            <a:pPr algn="r"/>
            <a:endPar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r>
              <a:rPr lang="ar-SA" sz="2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وفي المادة الثمانين منه أيضا : </a:t>
            </a: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لايجوز لصاحب العمل فسخ العقد دون مكافأة أو اشعار العامل أو تعويضه إلا في الحالات الآتيه .. ومنها : إذا لم يؤد العامل التزاماته الجوهرية المترتبه على عقد العمل أو لم يطع الأوامر المشروعة أو لم يراع عمداً التعليمات المعلن عنها في مكان ظاهر من قبل صاحب العمل الخاصة بسلامة العمل والعمال رغم إنذاره كتابه )). </a:t>
            </a:r>
          </a:p>
        </p:txBody>
      </p:sp>
    </p:spTree>
    <p:extLst>
      <p:ext uri="{BB962C8B-B14F-4D97-AF65-F5344CB8AC3E}">
        <p14:creationId xmlns:p14="http://schemas.microsoft.com/office/powerpoint/2010/main" val="98425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49FD4A-DB3F-4FEF-90F7-5C962E413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69B35D7-3DD0-48D0-B48B-18A8B49410C1}"/>
              </a:ext>
            </a:extLst>
          </p:cNvPr>
          <p:cNvSpPr txBox="1"/>
          <p:nvPr/>
        </p:nvSpPr>
        <p:spPr>
          <a:xfrm>
            <a:off x="1564850" y="636288"/>
            <a:ext cx="8144759" cy="3970318"/>
          </a:xfrm>
          <a:prstGeom prst="rect">
            <a:avLst/>
          </a:prstGeom>
          <a:noFill/>
        </p:spPr>
        <p:txBody>
          <a:bodyPr wrap="square" rtlCol="1">
            <a:spAutoFit/>
          </a:bodyPr>
          <a:lstStyle/>
          <a:p>
            <a:pPr algn="r"/>
            <a:r>
              <a:rPr lang="ar-SA" sz="2800" b="1" dirty="0">
                <a:solidFill>
                  <a:schemeClr val="accent5">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وينبغي أن يشتمل العقد على:</a:t>
            </a: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١ـ بيان نوع العمل وحجمه؛ بما يدفع الغرر عن الطرفين ؛ فقد نهى النبي صلى الله عليه وسلم عن الغرر . </a:t>
            </a: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٢ـ بيان المدة المشروطة للعمل؛ وذلك من جملة دفع الغرر , وانتفاء الظلم لأي من المتعاقدين .</a:t>
            </a: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٣ـ ألا يشكل العمل خطرا على حياة العامل أو تهديدا لصحته؛ لقول النبي صلى الله عليه وسلم : </a:t>
            </a:r>
            <a:r>
              <a:rPr lang="ar-SA" sz="2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"لاَ ضَـــرَرَ وَلاَ إضِرَارَ" </a:t>
            </a: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a:p>
            <a:pPr algn="r"/>
            <a:r>
              <a:rPr lang="ar-SA" sz="2800" b="1" dirty="0">
                <a:solidFill>
                  <a:schemeClr val="accent5">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وقد نص نظام العمل في المادة الحادية والثمانين</a:t>
            </a:r>
            <a:r>
              <a:rPr lang="ar-SA" sz="2800" dirty="0">
                <a:solidFill>
                  <a:schemeClr val="accent5">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أنه إذا تعرض العامل للضرر المتعمد فإنه يجوز له ترك العمل قبل نهاية العقد بدون سبق إعلان: ((إذا كان في مقر العمل خطر جسيم يهدد سلامة العامل أو صحته، بشرط أن يكون صاحب العمل قد علم بوجوده، ولم يتخذ من الإجراءات ما يدل على إزالته)). </a:t>
            </a:r>
          </a:p>
          <a:p>
            <a:pPr algn="r"/>
            <a:r>
              <a:rPr lang="ar-SA"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٤ـ تحديد أجرة العمل</a:t>
            </a:r>
          </a:p>
        </p:txBody>
      </p:sp>
    </p:spTree>
    <p:extLst>
      <p:ext uri="{BB962C8B-B14F-4D97-AF65-F5344CB8AC3E}">
        <p14:creationId xmlns:p14="http://schemas.microsoft.com/office/powerpoint/2010/main" val="402166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7EEE9B-9DA2-4079-8248-560929D8C27F}"/>
              </a:ext>
            </a:extLst>
          </p:cNvPr>
          <p:cNvPicPr/>
          <p:nvPr/>
        </p:nvPicPr>
        <p:blipFill>
          <a:blip r:embed="rId2"/>
          <a:stretch>
            <a:fillRect/>
          </a:stretch>
        </p:blipFill>
        <p:spPr>
          <a:xfrm>
            <a:off x="-89452" y="-149088"/>
            <a:ext cx="12281452" cy="7007087"/>
          </a:xfrm>
          <a:prstGeom prst="rect">
            <a:avLst/>
          </a:prstGeom>
        </p:spPr>
      </p:pic>
    </p:spTree>
    <p:extLst>
      <p:ext uri="{BB962C8B-B14F-4D97-AF65-F5344CB8AC3E}">
        <p14:creationId xmlns:p14="http://schemas.microsoft.com/office/powerpoint/2010/main" val="760540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938</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Arabic Typesetting</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 agh</dc:creator>
  <cp:lastModifiedBy>maha agh</cp:lastModifiedBy>
  <cp:revision>16</cp:revision>
  <dcterms:created xsi:type="dcterms:W3CDTF">2018-02-09T06:08:03Z</dcterms:created>
  <dcterms:modified xsi:type="dcterms:W3CDTF">2018-02-13T17:21:04Z</dcterms:modified>
</cp:coreProperties>
</file>