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8" r:id="rId3"/>
    <p:sldId id="259" r:id="rId4"/>
    <p:sldId id="260" r:id="rId5"/>
    <p:sldId id="263" r:id="rId6"/>
    <p:sldId id="261"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80" autoAdjust="0"/>
  </p:normalViewPr>
  <p:slideViewPr>
    <p:cSldViewPr snapToGrid="0">
      <p:cViewPr>
        <p:scale>
          <a:sx n="75" d="100"/>
          <a:sy n="75" d="100"/>
        </p:scale>
        <p:origin x="974" y="259"/>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812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1895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1275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074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5306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1587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3371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441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894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1900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627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1147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5839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300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684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0867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12/12/2015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383794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0800000" flipV="1">
            <a:off x="2423160" y="2377440"/>
            <a:ext cx="8441372" cy="1151875"/>
          </a:xfrm>
        </p:spPr>
        <p:txBody>
          <a:bodyPr>
            <a:normAutofit/>
          </a:bodyPr>
          <a:lstStyle/>
          <a:p>
            <a:pPr algn="ctr"/>
            <a:r>
              <a:rPr lang="ar-SA" b="1" u="sng" dirty="0" smtClean="0">
                <a:latin typeface="Arabic Typesetting" panose="03020402040406030203" pitchFamily="66" charset="-78"/>
                <a:cs typeface="Arabic Typesetting" panose="03020402040406030203" pitchFamily="66" charset="-78"/>
              </a:rPr>
              <a:t>شركة التوصية البسيطة:</a:t>
            </a:r>
            <a:endParaRPr lang="ar-SA" b="1" u="sng" dirty="0">
              <a:latin typeface="Arabic Typesetting" panose="03020402040406030203" pitchFamily="66" charset="-78"/>
              <a:cs typeface="Arabic Typesetting" panose="03020402040406030203" pitchFamily="66" charset="-78"/>
            </a:endParaRPr>
          </a:p>
        </p:txBody>
      </p:sp>
      <p:sp>
        <p:nvSpPr>
          <p:cNvPr id="3" name="عنوان فرعي 2"/>
          <p:cNvSpPr>
            <a:spLocks noGrp="1"/>
          </p:cNvSpPr>
          <p:nvPr>
            <p:ph type="subTitle" idx="1"/>
          </p:nvPr>
        </p:nvSpPr>
        <p:spPr>
          <a:xfrm>
            <a:off x="2589213" y="3733801"/>
            <a:ext cx="8795067" cy="2169861"/>
          </a:xfrm>
        </p:spPr>
        <p:txBody>
          <a:bodyPr>
            <a:noAutofit/>
          </a:bodyPr>
          <a:lstStyle/>
          <a:p>
            <a:pPr algn="ctr"/>
            <a:r>
              <a:rPr lang="ar-SA" sz="4800" b="1" u="sng" dirty="0">
                <a:latin typeface="Arabic Typesetting" panose="03020402040406030203" pitchFamily="66" charset="-78"/>
                <a:cs typeface="Arabic Typesetting" panose="03020402040406030203" pitchFamily="66" charset="-78"/>
              </a:rPr>
              <a:t>هي الشركة التي تعقد بين شريك واحد أو أكثر مسئولين ومتضامنين وبين شريك واحد أو أكثر يكونون اصحاب اموال فيها وخارجين عن الإدارة ويسمون موصيين</a:t>
            </a:r>
            <a:r>
              <a:rPr lang="en-US" sz="4800" b="1" u="sng" dirty="0">
                <a:latin typeface="Arabic Typesetting" panose="03020402040406030203" pitchFamily="66" charset="-78"/>
                <a:cs typeface="Arabic Typesetting" panose="03020402040406030203" pitchFamily="66" charset="-78"/>
              </a:rPr>
              <a:t>.</a:t>
            </a:r>
            <a:endParaRPr lang="ar-SA" sz="4800" dirty="0"/>
          </a:p>
        </p:txBody>
      </p:sp>
    </p:spTree>
    <p:extLst>
      <p:ext uri="{BB962C8B-B14F-4D97-AF65-F5344CB8AC3E}">
        <p14:creationId xmlns:p14="http://schemas.microsoft.com/office/powerpoint/2010/main" val="3473224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8282" y="1399614"/>
            <a:ext cx="8911687" cy="1280890"/>
          </a:xfrm>
        </p:spPr>
        <p:txBody>
          <a:bodyPr>
            <a:normAutofit/>
          </a:bodyPr>
          <a:lstStyle/>
          <a:p>
            <a:pPr algn="ctr"/>
            <a:r>
              <a:rPr lang="ar-SA" b="1" u="sng" dirty="0">
                <a:latin typeface="Arabic Typesetting" panose="03020402040406030203" pitchFamily="66" charset="-78"/>
                <a:cs typeface="Arabic Typesetting" panose="03020402040406030203" pitchFamily="66" charset="-78"/>
              </a:rPr>
              <a:t>ش</a:t>
            </a:r>
            <a:r>
              <a:rPr lang="ar-SA" b="1" u="sng" dirty="0" smtClean="0">
                <a:latin typeface="Arabic Typesetting" panose="03020402040406030203" pitchFamily="66" charset="-78"/>
                <a:cs typeface="Arabic Typesetting" panose="03020402040406030203" pitchFamily="66" charset="-78"/>
              </a:rPr>
              <a:t>ركه التوصية </a:t>
            </a:r>
            <a:r>
              <a:rPr lang="ar-SA" b="1" u="sng" dirty="0">
                <a:latin typeface="Arabic Typesetting" panose="03020402040406030203" pitchFamily="66" charset="-78"/>
                <a:cs typeface="Arabic Typesetting" panose="03020402040406030203" pitchFamily="66" charset="-78"/>
              </a:rPr>
              <a:t>تتكون من نوعين من الشركاء:</a:t>
            </a:r>
            <a:r>
              <a:rPr lang="ar-SA" b="1" dirty="0"/>
              <a:t> </a:t>
            </a:r>
            <a:r>
              <a:rPr lang="en-US" dirty="0"/>
              <a:t/>
            </a:r>
            <a:br>
              <a:rPr lang="en-US" dirty="0"/>
            </a:br>
            <a:endParaRPr lang="ar-SA" dirty="0"/>
          </a:p>
        </p:txBody>
      </p:sp>
      <p:sp>
        <p:nvSpPr>
          <p:cNvPr id="3" name="عنصر نائب للمحتوى 2"/>
          <p:cNvSpPr>
            <a:spLocks noGrp="1"/>
          </p:cNvSpPr>
          <p:nvPr>
            <p:ph idx="1"/>
          </p:nvPr>
        </p:nvSpPr>
        <p:spPr/>
        <p:txBody>
          <a:bodyPr/>
          <a:lstStyle/>
          <a:p>
            <a:pPr lvl="0" algn="ctr"/>
            <a:endParaRPr lang="ar-SA" dirty="0">
              <a:latin typeface="Arabic Typesetting" panose="03020402040406030203" pitchFamily="66" charset="-78"/>
              <a:cs typeface="Arabic Typesetting" panose="03020402040406030203" pitchFamily="66" charset="-78"/>
            </a:endParaRPr>
          </a:p>
          <a:p>
            <a:pPr lvl="0" algn="ctr"/>
            <a:r>
              <a:rPr lang="ar-SA" sz="4000" dirty="0" smtClean="0">
                <a:latin typeface="Arabic Typesetting" panose="03020402040406030203" pitchFamily="66" charset="-78"/>
                <a:cs typeface="Arabic Typesetting" panose="03020402040406030203" pitchFamily="66" charset="-78"/>
              </a:rPr>
              <a:t>شركاء موصون: </a:t>
            </a:r>
            <a:r>
              <a:rPr lang="ar-SA" sz="4000" dirty="0">
                <a:latin typeface="Arabic Typesetting" panose="03020402040406030203" pitchFamily="66" charset="-78"/>
                <a:cs typeface="Arabic Typesetting" panose="03020402040406030203" pitchFamily="66" charset="-78"/>
              </a:rPr>
              <a:t>يكون مسئوليته </a:t>
            </a:r>
            <a:r>
              <a:rPr lang="ar-SA" sz="4000" dirty="0" smtClean="0">
                <a:latin typeface="Arabic Typesetting" panose="03020402040406030203" pitchFamily="66" charset="-78"/>
                <a:cs typeface="Arabic Typesetting" panose="03020402040406030203" pitchFamily="66" charset="-78"/>
              </a:rPr>
              <a:t>محدودة </a:t>
            </a:r>
            <a:r>
              <a:rPr lang="ar-SA" sz="4000" dirty="0">
                <a:latin typeface="Arabic Typesetting" panose="03020402040406030203" pitchFamily="66" charset="-78"/>
                <a:cs typeface="Arabic Typesetting" panose="03020402040406030203" pitchFamily="66" charset="-78"/>
              </a:rPr>
              <a:t>بقدر حصته، كما لا يظهر اسمه في عنوان الشركة, وأخيرا يحظر على الشريك </a:t>
            </a:r>
            <a:r>
              <a:rPr lang="ar-SA" sz="4000" dirty="0" smtClean="0">
                <a:latin typeface="Arabic Typesetting" panose="03020402040406030203" pitchFamily="66" charset="-78"/>
                <a:cs typeface="Arabic Typesetting" panose="03020402040406030203" pitchFamily="66" charset="-78"/>
              </a:rPr>
              <a:t>الموصي </a:t>
            </a:r>
            <a:r>
              <a:rPr lang="ar-SA" sz="4000" dirty="0">
                <a:latin typeface="Arabic Typesetting" panose="03020402040406030203" pitchFamily="66" charset="-78"/>
                <a:cs typeface="Arabic Typesetting" panose="03020402040406030203" pitchFamily="66" charset="-78"/>
              </a:rPr>
              <a:t>التدخل في اعمال </a:t>
            </a:r>
            <a:r>
              <a:rPr lang="ar-SA" sz="4000" dirty="0" smtClean="0">
                <a:latin typeface="Arabic Typesetting" panose="03020402040406030203" pitchFamily="66" charset="-78"/>
                <a:cs typeface="Arabic Typesetting" panose="03020402040406030203" pitchFamily="66" charset="-78"/>
              </a:rPr>
              <a:t>الإدارة.</a:t>
            </a:r>
          </a:p>
          <a:p>
            <a:pPr algn="ctr"/>
            <a:r>
              <a:rPr lang="ar-SA" sz="4000" dirty="0" smtClean="0">
                <a:latin typeface="Arabic Typesetting" panose="03020402040406030203" pitchFamily="66" charset="-78"/>
                <a:cs typeface="Arabic Typesetting" panose="03020402040406030203" pitchFamily="66" charset="-78"/>
              </a:rPr>
              <a:t>شركاء متضامنون: هو </a:t>
            </a:r>
            <a:r>
              <a:rPr lang="ar-SA" sz="4000" dirty="0">
                <a:latin typeface="Arabic Typesetting" panose="03020402040406030203" pitchFamily="66" charset="-78"/>
                <a:cs typeface="Arabic Typesetting" panose="03020402040406030203" pitchFamily="66" charset="-78"/>
              </a:rPr>
              <a:t>مسئول مسئوليه شخصيه تضامنيه عن ديون الشركة. كما يمتنع عليه البعد عن التصرف في حصته أو </a:t>
            </a:r>
            <a:r>
              <a:rPr lang="ar-SA" sz="4000" dirty="0" smtClean="0">
                <a:latin typeface="Arabic Typesetting" panose="03020402040406030203" pitchFamily="66" charset="-78"/>
                <a:cs typeface="Arabic Typesetting" panose="03020402040406030203" pitchFamily="66" charset="-78"/>
              </a:rPr>
              <a:t>تداولها.</a:t>
            </a:r>
            <a:endParaRPr lang="ar-SA" sz="4000" dirty="0">
              <a:latin typeface="Arabic Typesetting" panose="03020402040406030203" pitchFamily="66" charset="-78"/>
              <a:cs typeface="Arabic Typesetting" panose="03020402040406030203" pitchFamily="66" charset="-78"/>
            </a:endParaRPr>
          </a:p>
          <a:p>
            <a:pPr marL="0" lvl="0" indent="0">
              <a:buNone/>
            </a:pPr>
            <a:endParaRPr lang="ar-SA" dirty="0">
              <a:latin typeface="Arabic Typesetting" panose="03020402040406030203" pitchFamily="66" charset="-78"/>
              <a:cs typeface="Arabic Typesetting" panose="03020402040406030203" pitchFamily="66" charset="-78"/>
            </a:endParaRPr>
          </a:p>
          <a:p>
            <a:endParaRPr lang="ar-SA" dirty="0"/>
          </a:p>
        </p:txBody>
      </p:sp>
    </p:spTree>
    <p:extLst>
      <p:ext uri="{BB962C8B-B14F-4D97-AF65-F5344CB8AC3E}">
        <p14:creationId xmlns:p14="http://schemas.microsoft.com/office/powerpoint/2010/main" val="2057137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032567" y="1469985"/>
            <a:ext cx="8669437" cy="4062651"/>
          </a:xfrm>
          <a:prstGeom prst="rect">
            <a:avLst/>
          </a:prstGeom>
          <a:noFill/>
        </p:spPr>
        <p:txBody>
          <a:bodyPr wrap="square" rtlCol="1">
            <a:spAutoFit/>
          </a:bodyPr>
          <a:lstStyle/>
          <a:p>
            <a:pPr algn="ctr" rtl="1"/>
            <a:endParaRPr lang="en-US" dirty="0"/>
          </a:p>
          <a:p>
            <a:pPr algn="ctr" rtl="1"/>
            <a:r>
              <a:rPr lang="ar-SA" sz="8000" u="sng" dirty="0">
                <a:latin typeface="Arabic Typesetting" panose="03020402040406030203" pitchFamily="66" charset="-78"/>
                <a:cs typeface="Arabic Typesetting" panose="03020402040406030203" pitchFamily="66" charset="-78"/>
              </a:rPr>
              <a:t>خصائص شركه </a:t>
            </a:r>
            <a:r>
              <a:rPr lang="ar-SA" sz="8000" u="sng" dirty="0" smtClean="0">
                <a:latin typeface="Arabic Typesetting" panose="03020402040406030203" pitchFamily="66" charset="-78"/>
                <a:cs typeface="Arabic Typesetting" panose="03020402040406030203" pitchFamily="66" charset="-78"/>
              </a:rPr>
              <a:t>التوصية</a:t>
            </a:r>
            <a:r>
              <a:rPr lang="ar-SA" sz="8000" u="sng" dirty="0">
                <a:latin typeface="Arabic Typesetting" panose="03020402040406030203" pitchFamily="66" charset="-78"/>
                <a:cs typeface="Arabic Typesetting" panose="03020402040406030203" pitchFamily="66" charset="-78"/>
              </a:rPr>
              <a:t> البسيطة:</a:t>
            </a:r>
            <a:endParaRPr lang="en-US" sz="8000" u="sng" dirty="0">
              <a:latin typeface="Arabic Typesetting" panose="03020402040406030203" pitchFamily="66" charset="-78"/>
              <a:cs typeface="Arabic Typesetting" panose="03020402040406030203" pitchFamily="66" charset="-78"/>
            </a:endParaRPr>
          </a:p>
          <a:p>
            <a:pPr marL="285750" indent="-285750" algn="ctr" rtl="1">
              <a:buFont typeface="Wingdings" panose="05000000000000000000" pitchFamily="2" charset="2"/>
              <a:buChar char="Ø"/>
            </a:pPr>
            <a:r>
              <a:rPr lang="ar-SA" sz="4000" dirty="0" smtClean="0">
                <a:latin typeface="Arabic Typesetting" panose="03020402040406030203" pitchFamily="66" charset="-78"/>
                <a:cs typeface="Arabic Typesetting" panose="03020402040406030203" pitchFamily="66" charset="-78"/>
              </a:rPr>
              <a:t>ان</a:t>
            </a:r>
            <a:r>
              <a:rPr lang="ar-SA" sz="4000" dirty="0">
                <a:latin typeface="Arabic Typesetting" panose="03020402040406030203" pitchFamily="66" charset="-78"/>
                <a:cs typeface="Arabic Typesetting" panose="03020402040406030203" pitchFamily="66" charset="-78"/>
              </a:rPr>
              <a:t> يوضع عنوان </a:t>
            </a:r>
            <a:r>
              <a:rPr lang="ar-SA" sz="4000" dirty="0" err="1" smtClean="0">
                <a:latin typeface="Arabic Typesetting" panose="03020402040406030203" pitchFamily="66" charset="-78"/>
                <a:cs typeface="Arabic Typesetting" panose="03020402040406030203" pitchFamily="66" charset="-78"/>
              </a:rPr>
              <a:t>للشركه</a:t>
            </a:r>
            <a:r>
              <a:rPr lang="ar-SA" sz="4000" dirty="0" smtClean="0">
                <a:latin typeface="Arabic Typesetting" panose="03020402040406030203" pitchFamily="66" charset="-78"/>
                <a:cs typeface="Arabic Typesetting" panose="03020402040406030203" pitchFamily="66" charset="-78"/>
              </a:rPr>
              <a:t>.</a:t>
            </a:r>
            <a:endParaRPr lang="en-US" sz="4000" dirty="0">
              <a:latin typeface="Arabic Typesetting" panose="03020402040406030203" pitchFamily="66" charset="-78"/>
              <a:cs typeface="Arabic Typesetting" panose="03020402040406030203" pitchFamily="66" charset="-78"/>
            </a:endParaRPr>
          </a:p>
          <a:p>
            <a:pPr marL="285750" indent="-285750" algn="ctr" rtl="1">
              <a:buFont typeface="Wingdings" panose="05000000000000000000" pitchFamily="2" charset="2"/>
              <a:buChar char="Ø"/>
            </a:pPr>
            <a:r>
              <a:rPr lang="ar-SA" sz="4000" dirty="0">
                <a:latin typeface="Arabic Typesetting" panose="03020402040406030203" pitchFamily="66" charset="-78"/>
                <a:cs typeface="Arabic Typesetting" panose="03020402040406030203" pitchFamily="66" charset="-78"/>
              </a:rPr>
              <a:t> عدم اكتساب الشريك الموصي صفة </a:t>
            </a:r>
            <a:r>
              <a:rPr lang="ar-SA" sz="4000" dirty="0" smtClean="0">
                <a:latin typeface="Arabic Typesetting" panose="03020402040406030203" pitchFamily="66" charset="-78"/>
                <a:cs typeface="Arabic Typesetting" panose="03020402040406030203" pitchFamily="66" charset="-78"/>
              </a:rPr>
              <a:t>التاجر.</a:t>
            </a:r>
            <a:endParaRPr lang="en-US" sz="4000" dirty="0">
              <a:latin typeface="Arabic Typesetting" panose="03020402040406030203" pitchFamily="66" charset="-78"/>
              <a:cs typeface="Arabic Typesetting" panose="03020402040406030203" pitchFamily="66" charset="-78"/>
            </a:endParaRPr>
          </a:p>
          <a:p>
            <a:pPr marL="285750" indent="-285750" algn="ctr" rtl="1">
              <a:buFont typeface="Wingdings" panose="05000000000000000000" pitchFamily="2" charset="2"/>
              <a:buChar char="Ø"/>
            </a:pPr>
            <a:r>
              <a:rPr lang="ar-SA" sz="4000" dirty="0" smtClean="0">
                <a:latin typeface="Arabic Typesetting" panose="03020402040406030203" pitchFamily="66" charset="-78"/>
                <a:cs typeface="Arabic Typesetting" panose="03020402040406030203" pitchFamily="66" charset="-78"/>
              </a:rPr>
              <a:t>عدم </a:t>
            </a:r>
            <a:r>
              <a:rPr lang="ar-SA" sz="4000" dirty="0">
                <a:latin typeface="Arabic Typesetting" panose="03020402040406030203" pitchFamily="66" charset="-78"/>
                <a:cs typeface="Arabic Typesetting" panose="03020402040406030203" pitchFamily="66" charset="-78"/>
              </a:rPr>
              <a:t>جواز انتقال </a:t>
            </a:r>
            <a:r>
              <a:rPr lang="ar-SA" sz="4000" dirty="0" smtClean="0">
                <a:latin typeface="Arabic Typesetting" panose="03020402040406030203" pitchFamily="66" charset="-78"/>
                <a:cs typeface="Arabic Typesetting" panose="03020402040406030203" pitchFamily="66" charset="-78"/>
              </a:rPr>
              <a:t>الحصة.</a:t>
            </a:r>
            <a:endParaRPr lang="en-US" sz="4000" dirty="0">
              <a:latin typeface="Arabic Typesetting" panose="03020402040406030203" pitchFamily="66" charset="-78"/>
              <a:cs typeface="Arabic Typesetting" panose="03020402040406030203" pitchFamily="66" charset="-78"/>
            </a:endParaRPr>
          </a:p>
          <a:p>
            <a:pPr marL="285750" indent="-285750" algn="ctr" rtl="1">
              <a:buFont typeface="Wingdings" panose="05000000000000000000" pitchFamily="2" charset="2"/>
              <a:buChar char="Ø"/>
            </a:pPr>
            <a:r>
              <a:rPr lang="ar-SA" sz="4000" dirty="0" smtClean="0">
                <a:latin typeface="Arabic Typesetting" panose="03020402040406030203" pitchFamily="66" charset="-78"/>
                <a:cs typeface="Arabic Typesetting" panose="03020402040406030203" pitchFamily="66" charset="-78"/>
              </a:rPr>
              <a:t>المسؤولية</a:t>
            </a:r>
            <a:r>
              <a:rPr lang="ar-SA" sz="4000" dirty="0">
                <a:latin typeface="Arabic Typesetting" panose="03020402040406030203" pitchFamily="66" charset="-78"/>
                <a:cs typeface="Arabic Typesetting" panose="03020402040406030203" pitchFamily="66" charset="-78"/>
              </a:rPr>
              <a:t> المحدودة للشريك </a:t>
            </a:r>
            <a:r>
              <a:rPr lang="ar-SA" sz="4000" dirty="0" smtClean="0">
                <a:latin typeface="Arabic Typesetting" panose="03020402040406030203" pitchFamily="66" charset="-78"/>
                <a:cs typeface="Arabic Typesetting" panose="03020402040406030203" pitchFamily="66" charset="-78"/>
              </a:rPr>
              <a:t>الموصي.</a:t>
            </a:r>
            <a:endParaRPr lang="en-US"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43627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627453" y="1678328"/>
            <a:ext cx="8657864" cy="5016758"/>
          </a:xfrm>
          <a:prstGeom prst="rect">
            <a:avLst/>
          </a:prstGeom>
          <a:noFill/>
        </p:spPr>
        <p:txBody>
          <a:bodyPr wrap="square" rtlCol="1">
            <a:spAutoFit/>
          </a:bodyPr>
          <a:lstStyle/>
          <a:p>
            <a:pPr algn="ctr" rtl="1"/>
            <a:r>
              <a:rPr lang="ar-SA" sz="3200" u="sng" dirty="0">
                <a:latin typeface="Arabic Typesetting" panose="03020402040406030203" pitchFamily="66" charset="-78"/>
                <a:cs typeface="Arabic Typesetting" panose="03020402040406030203" pitchFamily="66" charset="-78"/>
              </a:rPr>
              <a:t>هي شركة مستترة لا تتمتع بالشخصية المعنوية ولا وجود لها بالنسبة الى الغير وتقتصر اثارها على الشركاء فيها </a:t>
            </a:r>
            <a:endParaRPr lang="en-US" sz="3200" u="sng" dirty="0">
              <a:latin typeface="Arabic Typesetting" panose="03020402040406030203" pitchFamily="66" charset="-78"/>
              <a:cs typeface="Arabic Typesetting" panose="03020402040406030203" pitchFamily="66" charset="-78"/>
            </a:endParaRPr>
          </a:p>
          <a:p>
            <a:pPr algn="ctr" rtl="1"/>
            <a:r>
              <a:rPr lang="ar-SA" sz="3200" u="sng" dirty="0" smtClean="0">
                <a:latin typeface="Arabic Typesetting" panose="03020402040406030203" pitchFamily="66" charset="-78"/>
                <a:cs typeface="Arabic Typesetting" panose="03020402040406030203" pitchFamily="66" charset="-78"/>
              </a:rPr>
              <a:t>تتأسس </a:t>
            </a:r>
            <a:r>
              <a:rPr lang="ar-SA" sz="3200" u="sng" dirty="0">
                <a:latin typeface="Arabic Typesetting" panose="03020402040406030203" pitchFamily="66" charset="-78"/>
                <a:cs typeface="Arabic Typesetting" panose="03020402040406030203" pitchFamily="66" charset="-78"/>
              </a:rPr>
              <a:t>شركة المحاصة بعقد يلتزم بمقتضاه شخصان او اكثر بالمشاركة في عمل تجاري يقوم به احد الشركاء باسمه الخاص لاقتسام الارباح و الخسائـر الناتجة عنه .</a:t>
            </a:r>
            <a:endParaRPr lang="en-US" sz="3200" u="sng" dirty="0">
              <a:latin typeface="Arabic Typesetting" panose="03020402040406030203" pitchFamily="66" charset="-78"/>
              <a:cs typeface="Arabic Typesetting" panose="03020402040406030203" pitchFamily="66" charset="-78"/>
            </a:endParaRPr>
          </a:p>
          <a:p>
            <a:pPr algn="ctr" rtl="1"/>
            <a:r>
              <a:rPr lang="ar-SA" sz="3200" u="sng" dirty="0">
                <a:latin typeface="Arabic Typesetting" panose="03020402040406030203" pitchFamily="66" charset="-78"/>
                <a:cs typeface="Arabic Typesetting" panose="03020402040406030203" pitchFamily="66" charset="-78"/>
              </a:rPr>
              <a:t>و تنعقد شركة المحاصة للقيـام بعملية تجارية واحدة او عدة عمليات قليلة و متفرقة ، كمشاركـة تاجـرين او اكثر في شـراء سلعة معينة  و اعادة بيعها . غير ان هذا لا يمنـع شركة المحاصة  من القيام </a:t>
            </a:r>
            <a:r>
              <a:rPr lang="ar-SA" sz="3200" u="sng" dirty="0" smtClean="0">
                <a:latin typeface="Arabic Typesetting" panose="03020402040406030203" pitchFamily="66" charset="-78"/>
                <a:cs typeface="Arabic Typesetting" panose="03020402040406030203" pitchFamily="66" charset="-78"/>
              </a:rPr>
              <a:t>بأعمـال </a:t>
            </a:r>
            <a:r>
              <a:rPr lang="ar-SA" sz="3200" u="sng" dirty="0">
                <a:latin typeface="Arabic Typesetting" panose="03020402040406030203" pitchFamily="66" charset="-78"/>
                <a:cs typeface="Arabic Typesetting" panose="03020402040406030203" pitchFamily="66" charset="-78"/>
              </a:rPr>
              <a:t>ضخمة و مستمـرة مثل الاتـفاق علـى استغلال مسرح او سينما .</a:t>
            </a:r>
            <a:endParaRPr lang="en-US" sz="3200" u="sng" dirty="0">
              <a:latin typeface="Arabic Typesetting" panose="03020402040406030203" pitchFamily="66" charset="-78"/>
              <a:cs typeface="Arabic Typesetting" panose="03020402040406030203" pitchFamily="66" charset="-78"/>
            </a:endParaRPr>
          </a:p>
          <a:p>
            <a:pPr algn="ctr" rtl="1"/>
            <a:r>
              <a:rPr lang="ar-SA" sz="3200" u="sng" dirty="0">
                <a:latin typeface="Arabic Typesetting" panose="03020402040406030203" pitchFamily="66" charset="-78"/>
                <a:cs typeface="Arabic Typesetting" panose="03020402040406030203" pitchFamily="66" charset="-78"/>
              </a:rPr>
              <a:t>هذا و لا تعتبر شركة المحاصة شركة تجارية الا اذا كان غرضها تجاريا ، و ان تمارس انشطتها على سبيل الاعتياد او الاحتراف . لذلك فان شركة المحاصة  التي تقوم بعملية تجارية واحدة او قليلة و محدودة فتعتبر مدينة تخضع </a:t>
            </a:r>
            <a:r>
              <a:rPr lang="ar-SA" sz="3200" u="sng" dirty="0" smtClean="0">
                <a:latin typeface="Arabic Typesetting" panose="03020402040406030203" pitchFamily="66" charset="-78"/>
                <a:cs typeface="Arabic Typesetting" panose="03020402040406030203" pitchFamily="66" charset="-78"/>
              </a:rPr>
              <a:t>لأحكام </a:t>
            </a:r>
            <a:r>
              <a:rPr lang="ar-SA" sz="3200" u="sng" dirty="0">
                <a:latin typeface="Arabic Typesetting" panose="03020402040406030203" pitchFamily="66" charset="-78"/>
                <a:cs typeface="Arabic Typesetting" panose="03020402040406030203" pitchFamily="66" charset="-78"/>
              </a:rPr>
              <a:t>قانون الالتزامات و </a:t>
            </a:r>
            <a:r>
              <a:rPr lang="ar-SA" sz="3200" u="sng" dirty="0" smtClean="0">
                <a:latin typeface="Arabic Typesetting" panose="03020402040406030203" pitchFamily="66" charset="-78"/>
                <a:cs typeface="Arabic Typesetting" panose="03020402040406030203" pitchFamily="66" charset="-78"/>
              </a:rPr>
              <a:t>العقود.</a:t>
            </a:r>
            <a:endParaRPr lang="en-US" sz="3200" u="sng" dirty="0">
              <a:latin typeface="Arabic Typesetting" panose="03020402040406030203" pitchFamily="66" charset="-78"/>
              <a:cs typeface="Arabic Typesetting" panose="03020402040406030203" pitchFamily="66" charset="-78"/>
            </a:endParaRPr>
          </a:p>
        </p:txBody>
      </p:sp>
      <p:sp>
        <p:nvSpPr>
          <p:cNvPr id="3" name="مربع نص 2"/>
          <p:cNvSpPr txBox="1"/>
          <p:nvPr/>
        </p:nvSpPr>
        <p:spPr>
          <a:xfrm>
            <a:off x="3889093" y="662137"/>
            <a:ext cx="5613721" cy="830997"/>
          </a:xfrm>
          <a:prstGeom prst="rect">
            <a:avLst/>
          </a:prstGeom>
          <a:noFill/>
        </p:spPr>
        <p:txBody>
          <a:bodyPr wrap="square" rtlCol="1">
            <a:spAutoFit/>
          </a:bodyPr>
          <a:lstStyle/>
          <a:p>
            <a:pPr algn="ctr"/>
            <a:r>
              <a:rPr lang="ar-SA" sz="4800" u="sng" dirty="0" smtClean="0">
                <a:latin typeface="Arabic Typesetting" panose="03020402040406030203" pitchFamily="66" charset="-78"/>
                <a:cs typeface="Arabic Typesetting" panose="03020402040406030203" pitchFamily="66" charset="-78"/>
              </a:rPr>
              <a:t>شركة المحاصة</a:t>
            </a:r>
            <a:r>
              <a:rPr lang="ar-SA" sz="4800" b="1" u="sng" dirty="0" smtClean="0">
                <a:latin typeface="Arabic Typesetting" panose="03020402040406030203" pitchFamily="66" charset="-78"/>
                <a:cs typeface="Arabic Typesetting" panose="03020402040406030203" pitchFamily="66" charset="-78"/>
              </a:rPr>
              <a:t>:</a:t>
            </a:r>
            <a:endParaRPr lang="ar-SA" sz="4800" b="1" u="sng"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9969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47485" y="1254030"/>
            <a:ext cx="8911687" cy="727170"/>
          </a:xfrm>
        </p:spPr>
        <p:txBody>
          <a:bodyPr/>
          <a:lstStyle/>
          <a:p>
            <a:pPr algn="ctr"/>
            <a:r>
              <a:rPr lang="ar-SA" b="1" u="sng" dirty="0">
                <a:latin typeface="Arabic Typesetting" panose="03020402040406030203" pitchFamily="66" charset="-78"/>
                <a:cs typeface="Arabic Typesetting" panose="03020402040406030203" pitchFamily="66" charset="-78"/>
              </a:rPr>
              <a:t>تكوين شركة المحاصة ..</a:t>
            </a:r>
            <a:endParaRPr lang="en-US" b="1" u="sng" dirty="0">
              <a:latin typeface="Arabic Typesetting" panose="03020402040406030203" pitchFamily="66" charset="-78"/>
              <a:cs typeface="Arabic Typesetting" panose="03020402040406030203" pitchFamily="66" charset="-78"/>
            </a:endParaRPr>
          </a:p>
        </p:txBody>
      </p:sp>
      <p:sp>
        <p:nvSpPr>
          <p:cNvPr id="3" name="عنصر نائب للمحتوى 2"/>
          <p:cNvSpPr>
            <a:spLocks noGrp="1"/>
          </p:cNvSpPr>
          <p:nvPr>
            <p:ph idx="1"/>
          </p:nvPr>
        </p:nvSpPr>
        <p:spPr/>
        <p:txBody>
          <a:bodyPr>
            <a:normAutofit/>
          </a:bodyPr>
          <a:lstStyle/>
          <a:p>
            <a:pPr algn="ctr"/>
            <a:r>
              <a:rPr lang="ar-SA" sz="3200" dirty="0" smtClean="0">
                <a:latin typeface="Arabic Typesetting" panose="03020402040406030203" pitchFamily="66" charset="-78"/>
                <a:cs typeface="Arabic Typesetting" panose="03020402040406030203" pitchFamily="66" charset="-78"/>
              </a:rPr>
              <a:t>تتكون </a:t>
            </a:r>
            <a:r>
              <a:rPr lang="ar-SA" sz="3200" dirty="0">
                <a:latin typeface="Arabic Typesetting" panose="03020402040406030203" pitchFamily="66" charset="-78"/>
                <a:cs typeface="Arabic Typesetting" panose="03020402040406030203" pitchFamily="66" charset="-78"/>
              </a:rPr>
              <a:t>شركة المحاصة عـن طريق ابـرام عقـد بين شريكين فـاكثر . </a:t>
            </a:r>
            <a:endParaRPr lang="ar-SA" sz="3200" dirty="0" smtClean="0">
              <a:latin typeface="Arabic Typesetting" panose="03020402040406030203" pitchFamily="66" charset="-78"/>
              <a:cs typeface="Arabic Typesetting" panose="03020402040406030203" pitchFamily="66" charset="-78"/>
            </a:endParaRPr>
          </a:p>
          <a:p>
            <a:pPr algn="ctr"/>
            <a:r>
              <a:rPr lang="ar-SA" sz="3200" dirty="0" smtClean="0">
                <a:latin typeface="Arabic Typesetting" panose="03020402040406030203" pitchFamily="66" charset="-78"/>
                <a:cs typeface="Arabic Typesetting" panose="03020402040406030203" pitchFamily="66" charset="-78"/>
              </a:rPr>
              <a:t> </a:t>
            </a:r>
            <a:r>
              <a:rPr lang="ar-SA" sz="3200" dirty="0">
                <a:latin typeface="Arabic Typesetting" panose="03020402040406030203" pitchFamily="66" charset="-78"/>
                <a:cs typeface="Arabic Typesetting" panose="03020402040406030203" pitchFamily="66" charset="-78"/>
              </a:rPr>
              <a:t>يشترط ان يتوفر هذا </a:t>
            </a:r>
            <a:r>
              <a:rPr lang="ar-SA" sz="3200" dirty="0" smtClean="0">
                <a:latin typeface="Arabic Typesetting" panose="03020402040406030203" pitchFamily="66" charset="-78"/>
                <a:cs typeface="Arabic Typesetting" panose="03020402040406030203" pitchFamily="66" charset="-78"/>
              </a:rPr>
              <a:t>العقد </a:t>
            </a:r>
            <a:r>
              <a:rPr lang="ar-SA" sz="3200" dirty="0">
                <a:latin typeface="Arabic Typesetting" panose="03020402040406030203" pitchFamily="66" charset="-78"/>
                <a:cs typeface="Arabic Typesetting" panose="03020402040406030203" pitchFamily="66" charset="-78"/>
              </a:rPr>
              <a:t>على جميـع الاركان الموضوعية العامة للعقود ( الاهلية ، الرضى ، المحل ، </a:t>
            </a:r>
            <a:r>
              <a:rPr lang="ar-SA" sz="3200" dirty="0" smtClean="0">
                <a:latin typeface="Arabic Typesetting" panose="03020402040406030203" pitchFamily="66" charset="-78"/>
                <a:cs typeface="Arabic Typesetting" panose="03020402040406030203" pitchFamily="66" charset="-78"/>
              </a:rPr>
              <a:t>السبب </a:t>
            </a:r>
            <a:r>
              <a:rPr lang="ar-SA" sz="3200" dirty="0">
                <a:latin typeface="Arabic Typesetting" panose="03020402040406030203" pitchFamily="66" charset="-78"/>
                <a:cs typeface="Arabic Typesetting" panose="03020402040406030203" pitchFamily="66" charset="-78"/>
              </a:rPr>
              <a:t>) </a:t>
            </a:r>
            <a:endParaRPr lang="ar-SA" sz="3200" dirty="0" smtClean="0">
              <a:latin typeface="Arabic Typesetting" panose="03020402040406030203" pitchFamily="66" charset="-78"/>
              <a:cs typeface="Arabic Typesetting" panose="03020402040406030203" pitchFamily="66" charset="-78"/>
            </a:endParaRPr>
          </a:p>
          <a:p>
            <a:pPr marL="0" indent="0" algn="ctr">
              <a:buNone/>
            </a:pPr>
            <a:r>
              <a:rPr lang="ar-SA" sz="3200" dirty="0" smtClean="0">
                <a:latin typeface="Arabic Typesetting" panose="03020402040406030203" pitchFamily="66" charset="-78"/>
                <a:cs typeface="Arabic Typesetting" panose="03020402040406030203" pitchFamily="66" charset="-78"/>
              </a:rPr>
              <a:t>و </a:t>
            </a:r>
            <a:r>
              <a:rPr lang="ar-SA" sz="3200" dirty="0">
                <a:latin typeface="Arabic Typesetting" panose="03020402040406030203" pitchFamily="66" charset="-78"/>
                <a:cs typeface="Arabic Typesetting" panose="03020402040406030203" pitchFamily="66" charset="-78"/>
              </a:rPr>
              <a:t>الاركان الموضـوعية  الخاصة  بالشركات التجارية  ( تعدد الشركاء ، تقديم الحصص ، توزيع الارباح  و الخسائـر ، و نية المشاركة ) </a:t>
            </a:r>
            <a:endParaRPr lang="ar-SA" sz="3200" dirty="0" smtClean="0">
              <a:latin typeface="Arabic Typesetting" panose="03020402040406030203" pitchFamily="66" charset="-78"/>
              <a:cs typeface="Arabic Typesetting" panose="03020402040406030203" pitchFamily="66" charset="-78"/>
            </a:endParaRPr>
          </a:p>
          <a:p>
            <a:pPr marL="0" indent="0" algn="ctr">
              <a:buNone/>
            </a:pPr>
            <a:r>
              <a:rPr lang="ar-SA" sz="3200" dirty="0" smtClean="0">
                <a:latin typeface="Arabic Typesetting" panose="03020402040406030203" pitchFamily="66" charset="-78"/>
                <a:cs typeface="Arabic Typesetting" panose="03020402040406030203" pitchFamily="66" charset="-78"/>
              </a:rPr>
              <a:t> </a:t>
            </a:r>
            <a:r>
              <a:rPr lang="ar-SA" sz="3200" dirty="0">
                <a:latin typeface="Arabic Typesetting" panose="03020402040406030203" pitchFamily="66" charset="-78"/>
                <a:cs typeface="Arabic Typesetting" panose="03020402040406030203" pitchFamily="66" charset="-78"/>
              </a:rPr>
              <a:t>دون اشتراط توافر الاركان الشكلية الخاصة بالشركـة التجارية .</a:t>
            </a:r>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497233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88152" y="2118167"/>
            <a:ext cx="6967959" cy="3139321"/>
          </a:xfrm>
          <a:prstGeom prst="rect">
            <a:avLst/>
          </a:prstGeom>
          <a:noFill/>
        </p:spPr>
        <p:txBody>
          <a:bodyPr wrap="square" rtlCol="1">
            <a:spAutoFit/>
          </a:bodyPr>
          <a:lstStyle/>
          <a:p>
            <a:pPr algn="ctr" rtl="1"/>
            <a:r>
              <a:rPr lang="ar-SA" sz="6000" b="1" u="sng" dirty="0">
                <a:latin typeface="Arabic Typesetting" panose="03020402040406030203" pitchFamily="66" charset="-78"/>
                <a:cs typeface="Arabic Typesetting" panose="03020402040406030203" pitchFamily="66" charset="-78"/>
              </a:rPr>
              <a:t>خصائص شركة المحاصة ..</a:t>
            </a:r>
            <a:endParaRPr lang="en-US" sz="6000" u="sng" dirty="0">
              <a:latin typeface="Arabic Typesetting" panose="03020402040406030203" pitchFamily="66" charset="-78"/>
              <a:cs typeface="Arabic Typesetting" panose="03020402040406030203" pitchFamily="66" charset="-78"/>
            </a:endParaRPr>
          </a:p>
          <a:p>
            <a:pPr marL="857250" lvl="0" indent="-857250" algn="ctr" rtl="1">
              <a:buFont typeface="Wingdings" panose="05000000000000000000" pitchFamily="2" charset="2"/>
              <a:buChar char="Ø"/>
            </a:pPr>
            <a:r>
              <a:rPr lang="ar-SA" sz="6000" dirty="0">
                <a:latin typeface="Arabic Typesetting" panose="03020402040406030203" pitchFamily="66" charset="-78"/>
                <a:cs typeface="Arabic Typesetting" panose="03020402040406030203" pitchFamily="66" charset="-78"/>
              </a:rPr>
              <a:t>شركة المحاصة شركة </a:t>
            </a:r>
            <a:r>
              <a:rPr lang="ar-SA" sz="6000" dirty="0" smtClean="0">
                <a:latin typeface="Arabic Typesetting" panose="03020402040406030203" pitchFamily="66" charset="-78"/>
                <a:cs typeface="Arabic Typesetting" panose="03020402040406030203" pitchFamily="66" charset="-78"/>
              </a:rPr>
              <a:t>مستترة.</a:t>
            </a:r>
            <a:endParaRPr lang="en-US" sz="6000" dirty="0">
              <a:latin typeface="Arabic Typesetting" panose="03020402040406030203" pitchFamily="66" charset="-78"/>
              <a:cs typeface="Arabic Typesetting" panose="03020402040406030203" pitchFamily="66" charset="-78"/>
            </a:endParaRPr>
          </a:p>
          <a:p>
            <a:pPr marL="857250" lvl="0" indent="-857250" algn="ctr" rtl="1">
              <a:buFont typeface="Wingdings" panose="05000000000000000000" pitchFamily="2" charset="2"/>
              <a:buChar char="Ø"/>
            </a:pPr>
            <a:r>
              <a:rPr lang="ar-SA" sz="6000" dirty="0" smtClean="0">
                <a:latin typeface="Arabic Typesetting" panose="03020402040406030203" pitchFamily="66" charset="-78"/>
                <a:cs typeface="Arabic Typesetting" panose="03020402040406030203" pitchFamily="66" charset="-78"/>
              </a:rPr>
              <a:t>لا </a:t>
            </a:r>
            <a:r>
              <a:rPr lang="ar-SA" sz="6000" dirty="0">
                <a:latin typeface="Arabic Typesetting" panose="03020402040406030203" pitchFamily="66" charset="-78"/>
                <a:cs typeface="Arabic Typesetting" panose="03020402040406030203" pitchFamily="66" charset="-78"/>
              </a:rPr>
              <a:t>تمتع الشركة بالشخصية </a:t>
            </a:r>
            <a:r>
              <a:rPr lang="ar-SA" sz="6000" dirty="0" smtClean="0">
                <a:latin typeface="Arabic Typesetting" panose="03020402040406030203" pitchFamily="66" charset="-78"/>
                <a:cs typeface="Arabic Typesetting" panose="03020402040406030203" pitchFamily="66" charset="-78"/>
              </a:rPr>
              <a:t>المعنوية.</a:t>
            </a:r>
            <a:endParaRPr lang="en-US" sz="6000" dirty="0">
              <a:latin typeface="Arabic Typesetting" panose="03020402040406030203" pitchFamily="66" charset="-78"/>
              <a:cs typeface="Arabic Typesetting" panose="03020402040406030203" pitchFamily="66" charset="-78"/>
            </a:endParaRPr>
          </a:p>
          <a:p>
            <a:pPr algn="ctr"/>
            <a:endParaRPr lang="ar-SA" dirty="0"/>
          </a:p>
        </p:txBody>
      </p:sp>
    </p:spTree>
    <p:extLst>
      <p:ext uri="{BB962C8B-B14F-4D97-AF65-F5344CB8AC3E}">
        <p14:creationId xmlns:p14="http://schemas.microsoft.com/office/powerpoint/2010/main" val="314349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15360" y="2133600"/>
            <a:ext cx="7284720" cy="3600986"/>
          </a:xfrm>
          <a:prstGeom prst="rect">
            <a:avLst/>
          </a:prstGeom>
          <a:noFill/>
        </p:spPr>
        <p:txBody>
          <a:bodyPr wrap="square" rtlCol="1">
            <a:spAutoFit/>
          </a:bodyPr>
          <a:lstStyle/>
          <a:p>
            <a:pPr rtl="1"/>
            <a:r>
              <a:rPr lang="en-US" sz="3600" dirty="0"/>
              <a:t>  </a:t>
            </a:r>
            <a:r>
              <a:rPr lang="ar-SA" sz="3200" dirty="0" smtClean="0">
                <a:latin typeface="Arabic Typesetting" panose="03020402040406030203" pitchFamily="66" charset="-78"/>
                <a:cs typeface="Arabic Typesetting" panose="03020402040406030203" pitchFamily="66" charset="-78"/>
              </a:rPr>
              <a:t>شركة </a:t>
            </a:r>
            <a:r>
              <a:rPr lang="ar-SA" sz="3200" dirty="0">
                <a:latin typeface="Arabic Typesetting" panose="03020402040406030203" pitchFamily="66" charset="-78"/>
                <a:cs typeface="Arabic Typesetting" panose="03020402040406030203" pitchFamily="66" charset="-78"/>
              </a:rPr>
              <a:t>تتكون من شريكين أو اكثر مسئولين بالتضامن في جميع أموالهم عن ديون </a:t>
            </a:r>
            <a:r>
              <a:rPr lang="ar-SA" sz="3200" dirty="0" smtClean="0">
                <a:latin typeface="Arabic Typesetting" panose="03020402040406030203" pitchFamily="66" charset="-78"/>
                <a:cs typeface="Arabic Typesetting" panose="03020402040406030203" pitchFamily="66" charset="-78"/>
              </a:rPr>
              <a:t>الشركة وتعتبر </a:t>
            </a:r>
            <a:r>
              <a:rPr lang="ar-SA" sz="3200" dirty="0">
                <a:latin typeface="Arabic Typesetting" panose="03020402040406030203" pitchFamily="66" charset="-78"/>
                <a:cs typeface="Arabic Typesetting" panose="03020402040406030203" pitchFamily="66" charset="-78"/>
              </a:rPr>
              <a:t>شركات التضامن من شركات الأشخاص و ذلك الى جانب شركات التوصية البسيطة و شركات المحاصة. حيث أن الاعتبار الشخصي يلعب دورا أساسيا في هذا النوع من الشركات ذلك أن الشركاء عادة لا يقبلون الدخول في هذه الأنواع من الشركات الا اعتمادا على الثقة المتبادلة بينهم و على اعتبارها المالي.</a:t>
            </a:r>
            <a:endParaRPr lang="en-US" sz="3200" dirty="0">
              <a:latin typeface="Arabic Typesetting" panose="03020402040406030203" pitchFamily="66" charset="-78"/>
              <a:cs typeface="Arabic Typesetting" panose="03020402040406030203" pitchFamily="66" charset="-78"/>
            </a:endParaRPr>
          </a:p>
          <a:p>
            <a:pPr algn="ctr" rtl="1"/>
            <a:r>
              <a:rPr lang="ar-SA" sz="3200" dirty="0">
                <a:latin typeface="Arabic Typesetting" panose="03020402040406030203" pitchFamily="66" charset="-78"/>
                <a:cs typeface="Arabic Typesetting" panose="03020402040406030203" pitchFamily="66" charset="-78"/>
              </a:rPr>
              <a:t>فالمسؤولية عن ديون هذه الأنواع من الشركات تطال الأموال الخاصة بجميع الشركاء في شركة التضامن و الشركاء المتضامنون في شركة التوصية البسيطة.</a:t>
            </a:r>
            <a:endParaRPr lang="en-US" sz="3200" dirty="0">
              <a:latin typeface="Arabic Typesetting" panose="03020402040406030203" pitchFamily="66" charset="-78"/>
              <a:cs typeface="Arabic Typesetting" panose="03020402040406030203" pitchFamily="66" charset="-78"/>
            </a:endParaRPr>
          </a:p>
        </p:txBody>
      </p:sp>
      <p:sp>
        <p:nvSpPr>
          <p:cNvPr id="3" name="مربع نص 2"/>
          <p:cNvSpPr txBox="1"/>
          <p:nvPr/>
        </p:nvSpPr>
        <p:spPr>
          <a:xfrm>
            <a:off x="4897120" y="1076960"/>
            <a:ext cx="4246880" cy="830997"/>
          </a:xfrm>
          <a:prstGeom prst="rect">
            <a:avLst/>
          </a:prstGeom>
          <a:noFill/>
        </p:spPr>
        <p:txBody>
          <a:bodyPr wrap="square" rtlCol="1">
            <a:spAutoFit/>
          </a:bodyPr>
          <a:lstStyle/>
          <a:p>
            <a:pPr algn="ctr"/>
            <a:r>
              <a:rPr lang="ar-SA" sz="4800" b="1" u="sng" dirty="0" smtClean="0">
                <a:latin typeface="Arabic Typesetting" panose="03020402040406030203" pitchFamily="66" charset="-78"/>
                <a:cs typeface="Arabic Typesetting" panose="03020402040406030203" pitchFamily="66" charset="-78"/>
              </a:rPr>
              <a:t>شركات التضامن:</a:t>
            </a:r>
            <a:endParaRPr lang="ar-SA" sz="4800" b="1" u="sng"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1012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89725" y="1223550"/>
            <a:ext cx="8911687" cy="1280890"/>
          </a:xfrm>
        </p:spPr>
        <p:txBody>
          <a:bodyPr>
            <a:normAutofit fontScale="90000"/>
          </a:bodyPr>
          <a:lstStyle/>
          <a:p>
            <a:pPr algn="ctr"/>
            <a:r>
              <a:rPr lang="ar-SA" sz="6000" b="1" u="sng" dirty="0">
                <a:latin typeface="Arabic Typesetting" panose="03020402040406030203" pitchFamily="66" charset="-78"/>
                <a:cs typeface="Arabic Typesetting" panose="03020402040406030203" pitchFamily="66" charset="-78"/>
              </a:rPr>
              <a:t>خصائص شركة التضامن</a:t>
            </a:r>
            <a:r>
              <a:rPr lang="en-US" b="1" dirty="0"/>
              <a:t/>
            </a:r>
            <a:br>
              <a:rPr lang="en-US" b="1" dirty="0"/>
            </a:b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dirty="0"/>
              <a:t> </a:t>
            </a:r>
            <a:endParaRPr lang="en-US" dirty="0"/>
          </a:p>
          <a:p>
            <a:pPr lvl="0" algn="ctr"/>
            <a:r>
              <a:rPr lang="ar-SA" sz="4400" dirty="0">
                <a:latin typeface="Arabic Typesetting" panose="03020402040406030203" pitchFamily="66" charset="-78"/>
                <a:cs typeface="Arabic Typesetting" panose="03020402040406030203" pitchFamily="66" charset="-78"/>
              </a:rPr>
              <a:t>تتكون الشركة من عدد محدود من الشركاء.</a:t>
            </a:r>
            <a:endParaRPr lang="en-US" sz="4400" dirty="0">
              <a:latin typeface="Arabic Typesetting" panose="03020402040406030203" pitchFamily="66" charset="-78"/>
              <a:cs typeface="Arabic Typesetting" panose="03020402040406030203" pitchFamily="66" charset="-78"/>
            </a:endParaRPr>
          </a:p>
          <a:p>
            <a:pPr lvl="0" algn="ctr"/>
            <a:r>
              <a:rPr lang="ar-SA" sz="4400" dirty="0">
                <a:latin typeface="Arabic Typesetting" panose="03020402040406030203" pitchFamily="66" charset="-78"/>
                <a:cs typeface="Arabic Typesetting" panose="03020402040406030203" pitchFamily="66" charset="-78"/>
              </a:rPr>
              <a:t>تتخذ الشركة لها عنوانا تجاريا.</a:t>
            </a:r>
            <a:endParaRPr lang="en-US" sz="4400" dirty="0">
              <a:latin typeface="Arabic Typesetting" panose="03020402040406030203" pitchFamily="66" charset="-78"/>
              <a:cs typeface="Arabic Typesetting" panose="03020402040406030203" pitchFamily="66" charset="-78"/>
            </a:endParaRPr>
          </a:p>
          <a:p>
            <a:pPr lvl="0" algn="ctr"/>
            <a:r>
              <a:rPr lang="ar-SA" sz="4400" dirty="0">
                <a:latin typeface="Arabic Typesetting" panose="03020402040406030203" pitchFamily="66" charset="-78"/>
                <a:cs typeface="Arabic Typesetting" panose="03020402040406030203" pitchFamily="66" charset="-78"/>
              </a:rPr>
              <a:t>اكتساب الشريك صفة التاجر.</a:t>
            </a:r>
            <a:endParaRPr lang="en-US" sz="4400" dirty="0">
              <a:latin typeface="Arabic Typesetting" panose="03020402040406030203" pitchFamily="66" charset="-78"/>
              <a:cs typeface="Arabic Typesetting" panose="03020402040406030203" pitchFamily="66" charset="-78"/>
            </a:endParaRPr>
          </a:p>
          <a:p>
            <a:pPr lvl="0" algn="ctr"/>
            <a:r>
              <a:rPr lang="ar-SA" sz="4400" dirty="0">
                <a:latin typeface="Arabic Typesetting" panose="03020402040406030203" pitchFamily="66" charset="-78"/>
                <a:cs typeface="Arabic Typesetting" panose="03020402040406030203" pitchFamily="66" charset="-78"/>
              </a:rPr>
              <a:t>مسؤولية الشركاء شخصية و تضامنية.</a:t>
            </a:r>
            <a:endParaRPr lang="en-US" sz="4400" dirty="0">
              <a:latin typeface="Arabic Typesetting" panose="03020402040406030203" pitchFamily="66" charset="-78"/>
              <a:cs typeface="Arabic Typesetting" panose="03020402040406030203" pitchFamily="66" charset="-78"/>
            </a:endParaRPr>
          </a:p>
          <a:p>
            <a:pPr algn="ctr"/>
            <a:r>
              <a:rPr lang="ar-SA" sz="4400" dirty="0" smtClean="0">
                <a:latin typeface="Arabic Typesetting" panose="03020402040406030203" pitchFamily="66" charset="-78"/>
                <a:cs typeface="Arabic Typesetting" panose="03020402040406030203" pitchFamily="66" charset="-78"/>
              </a:rPr>
              <a:t>عدم </a:t>
            </a:r>
            <a:r>
              <a:rPr lang="ar-SA" sz="4400" dirty="0">
                <a:latin typeface="Arabic Typesetting" panose="03020402040406030203" pitchFamily="66" charset="-78"/>
                <a:cs typeface="Arabic Typesetting" panose="03020402040406030203" pitchFamily="66" charset="-78"/>
              </a:rPr>
              <a:t>قابلية حصة الشريك للانتقال.</a:t>
            </a:r>
            <a:endParaRPr lang="en-US" sz="4400" dirty="0">
              <a:latin typeface="Arabic Typesetting" panose="03020402040406030203" pitchFamily="66" charset="-78"/>
              <a:cs typeface="Arabic Typesetting" panose="03020402040406030203" pitchFamily="66" charset="-78"/>
            </a:endParaRPr>
          </a:p>
          <a:p>
            <a:pPr marL="0" indent="0">
              <a:buNone/>
            </a:pPr>
            <a:endParaRPr lang="en-US" dirty="0"/>
          </a:p>
          <a:p>
            <a:endParaRPr lang="ar-SA" dirty="0"/>
          </a:p>
        </p:txBody>
      </p:sp>
    </p:spTree>
    <p:extLst>
      <p:ext uri="{BB962C8B-B14F-4D97-AF65-F5344CB8AC3E}">
        <p14:creationId xmlns:p14="http://schemas.microsoft.com/office/powerpoint/2010/main" val="108674026"/>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84</TotalTime>
  <Words>162</Words>
  <Application>Microsoft Office PowerPoint</Application>
  <PresentationFormat>ملء الشاشة</PresentationFormat>
  <Paragraphs>35</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Arabic Typesetting</vt:lpstr>
      <vt:lpstr>Arial</vt:lpstr>
      <vt:lpstr>Century Gothic</vt:lpstr>
      <vt:lpstr>Tahoma</vt:lpstr>
      <vt:lpstr>Wingdings</vt:lpstr>
      <vt:lpstr>Wingdings 3</vt:lpstr>
      <vt:lpstr>ربطة</vt:lpstr>
      <vt:lpstr>شركة التوصية البسيطة:</vt:lpstr>
      <vt:lpstr>شركه التوصية تتكون من نوعين من الشركاء:  </vt:lpstr>
      <vt:lpstr>عرض تقديمي في PowerPoint</vt:lpstr>
      <vt:lpstr>عرض تقديمي في PowerPoint</vt:lpstr>
      <vt:lpstr>تكوين شركة المحاصة ..</vt:lpstr>
      <vt:lpstr>عرض تقديمي في PowerPoint</vt:lpstr>
      <vt:lpstr>عرض تقديمي في PowerPoint</vt:lpstr>
      <vt:lpstr>خصائص شركة التضامن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شركه التوصية البسيطة :</dc:title>
  <dc:creator>fahda alabdulaziz</dc:creator>
  <cp:lastModifiedBy>fahda alabdulaziz</cp:lastModifiedBy>
  <cp:revision>9</cp:revision>
  <dcterms:created xsi:type="dcterms:W3CDTF">2015-12-12T16:27:42Z</dcterms:created>
  <dcterms:modified xsi:type="dcterms:W3CDTF">2015-12-12T17:52:08Z</dcterms:modified>
</cp:coreProperties>
</file>