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95" r:id="rId3"/>
    <p:sldId id="258" r:id="rId4"/>
    <p:sldId id="297" r:id="rId5"/>
    <p:sldId id="296" r:id="rId6"/>
    <p:sldId id="283" r:id="rId7"/>
    <p:sldId id="298" r:id="rId8"/>
    <p:sldId id="308" r:id="rId9"/>
    <p:sldId id="302" r:id="rId10"/>
    <p:sldId id="303" r:id="rId11"/>
    <p:sldId id="304" r:id="rId12"/>
    <p:sldId id="306" r:id="rId13"/>
    <p:sldId id="270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800080"/>
    <a:srgbClr val="FF00FF"/>
    <a:srgbClr val="FF0066"/>
    <a:srgbClr val="A50021"/>
    <a:srgbClr val="996600"/>
    <a:srgbClr val="808000"/>
    <a:srgbClr val="FFFF99"/>
    <a:srgbClr val="66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5D6C72-EE07-4A63-B837-F9979FE9EE53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B41019-09A7-4EB4-9F32-32856287D33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41019-09A7-4EB4-9F32-32856287D336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1462-BE6B-4212-A8BF-9E9533747C34}" type="datetimeFigureOut">
              <a:rPr lang="ar-SA" smtClean="0"/>
              <a:pPr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ACF7-27EF-47A1-9EDB-184F4B857FA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YFTPJ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4802" y="635153"/>
            <a:ext cx="8794916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8000" b="1" spc="50" dirty="0" smtClean="0"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rgbClr val="0033CC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Simple Bold Jut Out" pitchFamily="2" charset="-78"/>
              </a:rPr>
              <a:t>علم </a:t>
            </a:r>
            <a:r>
              <a:rPr lang="ar-SA" sz="8000" b="1" spc="50" dirty="0" err="1" smtClean="0"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rgbClr val="0033CC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Simple Bold Jut Out" pitchFamily="2" charset="-78"/>
              </a:rPr>
              <a:t>الاشنات</a:t>
            </a:r>
            <a:endParaRPr lang="ar-SA" sz="8000" b="1" spc="50" dirty="0"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glow rad="228600">
                  <a:srgbClr val="0033CC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CS FREEDOM OUT"/>
              <a:ea typeface="Times New Roman" pitchFamily="18" charset="0"/>
              <a:cs typeface="Simple Bold Jut Out" pitchFamily="2" charset="-78"/>
            </a:endParaRPr>
          </a:p>
          <a:p>
            <a:pPr algn="ctr">
              <a:defRPr/>
            </a:pPr>
            <a:endParaRPr lang="ar-SA" sz="8000" b="1" spc="5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glow rad="228600">
                  <a:srgbClr val="0080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CS FREEDOM OUT"/>
              <a:ea typeface="Times New Roman" pitchFamily="18" charset="0"/>
              <a:cs typeface="Simple Bold Jut Out" pitchFamily="2" charset="-78"/>
            </a:endParaRPr>
          </a:p>
          <a:p>
            <a:pPr algn="ctr">
              <a:defRPr/>
            </a:pPr>
            <a:r>
              <a:rPr lang="ar-SA" sz="80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228600">
                    <a:srgbClr val="008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Simple Bold Jut Out" pitchFamily="2" charset="-78"/>
              </a:rPr>
              <a:t> </a:t>
            </a:r>
            <a:endParaRPr lang="ar-SA" sz="8000" b="1" spc="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glow rad="228600">
                  <a:srgbClr val="0080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CS FREEDOM OUT"/>
              <a:ea typeface="Times New Roman" pitchFamily="18" charset="0"/>
              <a:cs typeface="Simple Bold Jut Out" pitchFamily="2" charset="-78"/>
            </a:endParaRPr>
          </a:p>
          <a:p>
            <a:pPr algn="ctr">
              <a:defRPr/>
            </a:pPr>
            <a:r>
              <a:rPr lang="ar-SA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cs typeface="Simple Bold Jut Out" pitchFamily="2" charset="-78"/>
              </a:rPr>
              <a:t>مقرر </a:t>
            </a:r>
            <a:r>
              <a:rPr lang="ar-S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cs typeface="Simple Bold Jut Out" pitchFamily="2" charset="-78"/>
              </a:rPr>
              <a:t>348 </a:t>
            </a:r>
            <a:r>
              <a:rPr lang="ar-SA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cs typeface="Simple Bold Jut Out" pitchFamily="2" charset="-78"/>
              </a:rPr>
              <a:t>حدق</a:t>
            </a:r>
            <a:endParaRPr lang="ar-SA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  <a:latin typeface="MCS FREEDOM OUT"/>
              <a:ea typeface="Times New Roman" pitchFamily="18" charset="0"/>
              <a:cs typeface="Simple Bold Jut Out" pitchFamily="2" charset="-78"/>
            </a:endParaRPr>
          </a:p>
          <a:p>
            <a:pPr algn="ctr">
              <a:defRPr/>
            </a:pPr>
            <a:endParaRPr lang="ar-SA" sz="8000" b="1" spc="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effectLst>
                <a:glow rad="228600">
                  <a:srgbClr val="0080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Simple Bold Jut Out" pitchFamily="2" charset="-78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" name="عنصر نائب للمحتوى 3" descr="27815682b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صورة 6" descr="sorali4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85818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" name="عنصر نائب للمحتوى 3" descr="27815682b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29058" y="1285860"/>
            <a:ext cx="50720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800" b="1" dirty="0" smtClean="0"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ea typeface="Calibri" pitchFamily="34" charset="0"/>
              <a:cs typeface="PT Bold Heading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التكاثر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اللاجنسي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تمثل الأوعية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البكنيدية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الطور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الكونيدي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(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اللاجنسي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)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للاشنات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، وهي  تراكيب فطرية متميزة تتركب من غرفة 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قارورية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الشكل ،توجد مطمورة او غير مطمورة  في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الثالوس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الاشني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وتفتح عند سطحه 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بتقب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، ويبطن الجدار الداخلي لها  حوامل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بكنيدية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تحمل بطرفها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كونيدات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ويتخللها خيوط عقيمة  .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تتشابة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مع الجسم الثمري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الاسكي.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  <p:pic>
        <p:nvPicPr>
          <p:cNvPr id="7" name="Picture 4" descr="pycnidia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414337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7"/>
          <p:cNvSpPr/>
          <p:nvPr/>
        </p:nvSpPr>
        <p:spPr>
          <a:xfrm>
            <a:off x="785786" y="6143644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r" rtl="1"/>
            <a:r>
              <a:rPr lang="ar-SA" b="1" dirty="0" err="1" smtClean="0">
                <a:solidFill>
                  <a:srgbClr val="C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raditional Arabic" pitchFamily="2" charset="-78"/>
                <a:cs typeface="PT Bold Heading" pitchFamily="2" charset="-78"/>
              </a:rPr>
              <a:t>الاوعية</a:t>
            </a:r>
            <a:r>
              <a:rPr lang="ar-SA" b="1" dirty="0" smtClean="0">
                <a:solidFill>
                  <a:srgbClr val="C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raditional Arabic" pitchFamily="2" charset="-78"/>
                <a:cs typeface="PT Bold Heading" pitchFamily="2" charset="-78"/>
              </a:rPr>
              <a:t> </a:t>
            </a:r>
            <a:r>
              <a:rPr lang="ar-SA" b="1" dirty="0" err="1" smtClean="0">
                <a:solidFill>
                  <a:srgbClr val="C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raditional Arabic" pitchFamily="2" charset="-78"/>
                <a:cs typeface="PT Bold Heading" pitchFamily="2" charset="-78"/>
              </a:rPr>
              <a:t>البكنيدية</a:t>
            </a:r>
            <a:endParaRPr lang="en-US" b="1" dirty="0">
              <a:solidFill>
                <a:srgbClr val="C0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latin typeface="Traditional Arabic" pitchFamily="2" charset="-78"/>
              <a:cs typeface="PT Bold Heading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85852" y="285728"/>
            <a:ext cx="67151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cs typeface="PT Bold Heading" pitchFamily="2" charset="-78"/>
              </a:rPr>
              <a:t>التكاثر في </a:t>
            </a:r>
            <a:r>
              <a:rPr lang="ar-SA" sz="7200" b="1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cs typeface="PT Bold Heading" pitchFamily="2" charset="-78"/>
              </a:rPr>
              <a:t>الاشنات</a:t>
            </a:r>
            <a:endParaRPr lang="ar-SA" sz="7200" b="1" dirty="0"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build="allAtOnce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" name="عنصر نائب للمحتوى 3" descr="27815682b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6248" y="214290"/>
            <a:ext cx="471490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2600" b="1" i="0" u="none" strike="noStrike" cap="none" normalizeH="0" baseline="0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التكاثر في </a:t>
            </a:r>
            <a:r>
              <a:rPr kumimoji="0" lang="ar-SA" sz="2600" b="1" i="0" u="none" strike="noStrike" cap="none" normalizeH="0" baseline="0" dirty="0" err="1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الاشنات</a:t>
            </a:r>
            <a:r>
              <a:rPr kumimoji="0" lang="ar-SA" sz="2600" b="1" i="0" u="none" strike="noStrike" cap="none" normalizeH="0" baseline="0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</a:br>
            <a:r>
              <a:rPr kumimoji="0" lang="ar-SA" sz="2600" b="1" i="0" u="none" strike="noStrike" cap="none" normalizeH="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التكاثر الجنسي</a:t>
            </a:r>
            <a:endParaRPr kumimoji="0" lang="en-US" sz="2600" b="1" i="0" u="none" strike="noStrike" cap="none" normalizeH="0" baseline="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المعاشر الفطري  هو الذي يقوم بالتكاثر الجنسي ،مكونا جسما </a:t>
            </a:r>
            <a:r>
              <a:rPr kumimoji="0" lang="ar-SA" sz="2600" b="1" i="0" u="none" strike="noStrike" cap="none" normalizeH="0" baseline="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ثمريا</a:t>
            </a: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. </a:t>
            </a:r>
            <a:endParaRPr kumimoji="0" lang="en-US" sz="2600" b="1" i="0" u="none" strike="noStrike" cap="none" normalizeH="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تبدأ دورة التكاثر الجنسي  بتكوين أجسام </a:t>
            </a:r>
            <a:r>
              <a:rPr kumimoji="0" lang="ar-SA" sz="2600" b="1" i="0" u="none" strike="noStrike" cap="none" normalizeH="0" baseline="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ثمرية</a:t>
            </a: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تنتشر جراثيمها ثم تنبت تحت ظروف ملائمة ، وتنتج </a:t>
            </a:r>
            <a:r>
              <a:rPr kumimoji="0" lang="ar-SA" sz="2600" b="1" i="0" u="none" strike="noStrike" cap="none" normalizeH="0" baseline="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هيفات</a:t>
            </a: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فطرية ،فإذا صادفت المعاشر الطحلب المناسب  تكون جسد </a:t>
            </a:r>
            <a:r>
              <a:rPr kumimoji="0" lang="ar-SA" sz="2600" b="1" i="0" u="none" strike="noStrike" cap="none" normalizeH="0" baseline="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اشني</a:t>
            </a: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جديد . </a:t>
            </a:r>
            <a:endParaRPr kumimoji="0" lang="en-US" sz="2600" b="1" i="0" u="none" strike="noStrike" cap="none" normalizeH="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إذن لا يعمل التكاثر الجنسي على انتشار </a:t>
            </a:r>
            <a:r>
              <a:rPr kumimoji="0" lang="ar-SA" sz="2600" b="1" i="0" u="none" strike="noStrike" cap="none" normalizeH="0" baseline="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،الجراثيم </a:t>
            </a:r>
            <a:r>
              <a:rPr kumimoji="0" lang="ar-SA" sz="2600" b="1" i="0" u="none" strike="noStrike" cap="none" normalizeH="0" baseline="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الأسكية</a:t>
            </a: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او </a:t>
            </a:r>
            <a:r>
              <a:rPr kumimoji="0" lang="ar-SA" sz="2600" b="1" i="0" u="none" strike="noStrike" cap="none" normalizeH="0" baseline="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البازيدية</a:t>
            </a:r>
            <a:r>
              <a:rPr kumimoji="0" lang="ar-SA" sz="2600" b="1" i="0" u="none" strike="noStrike" cap="none" normalizeH="0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يجب عليها أولا الإنبات ثم مصادفه المعاشر الطحلبي المناسب . </a:t>
            </a:r>
            <a:endParaRPr kumimoji="0" lang="ar-SA" sz="2600" b="1" i="0" u="none" strike="noStrike" cap="none" normalizeH="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  <p:pic>
        <p:nvPicPr>
          <p:cNvPr id="5" name="صورة 4" descr="verspo1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500562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perithe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500562" cy="328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WFVA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 descr="127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20688"/>
            <a:ext cx="4139952" cy="644139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-285784" y="357166"/>
            <a:ext cx="831416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PT Bold Heading" pitchFamily="2" charset="-78"/>
              </a:rPr>
              <a:t>أ.منيرة </a:t>
            </a:r>
            <a:r>
              <a:rPr lang="ar-SA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PT Bold Heading" pitchFamily="2" charset="-78"/>
              </a:rPr>
              <a:t>الدوسري</a:t>
            </a:r>
            <a:endParaRPr lang="ar-S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01 0.00348 C -0.07795 0.29514 0.16181 0.58727 0.25782 0.7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YFTPJ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1156114"/>
            <a:ext cx="858060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spc="50" dirty="0" smtClean="0">
                <a:ln w="57150">
                  <a:solidFill>
                    <a:srgbClr val="FFFFCC"/>
                  </a:solidFill>
                </a:ln>
                <a:solidFill>
                  <a:srgbClr val="339933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Simple Bold Jut Out" pitchFamily="2" charset="-78"/>
              </a:rPr>
              <a:t>التراكيب التكاثرية والتكاثر في </a:t>
            </a:r>
            <a:r>
              <a:rPr lang="ar-SA" sz="5400" b="1" spc="50" dirty="0" err="1" smtClean="0">
                <a:ln w="57150">
                  <a:solidFill>
                    <a:srgbClr val="FFFFCC"/>
                  </a:solidFill>
                </a:ln>
                <a:solidFill>
                  <a:srgbClr val="339933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Simple Bold Jut Out" pitchFamily="2" charset="-78"/>
              </a:rPr>
              <a:t>الاشنات</a:t>
            </a:r>
            <a:endParaRPr lang="ar-SA" sz="5400" b="1" spc="50" dirty="0">
              <a:ln w="57150">
                <a:solidFill>
                  <a:srgbClr val="FFFFCC"/>
                </a:solidFill>
              </a:ln>
              <a:solidFill>
                <a:srgbClr val="339933"/>
              </a:solidFill>
              <a:effectLst>
                <a:glow rad="228600">
                  <a:srgbClr val="CC3399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CS FREEDOM OUT"/>
              <a:ea typeface="Times New Roman" pitchFamily="18" charset="0"/>
              <a:cs typeface="Simple Bold Jut Out" pitchFamily="2" charset="-78"/>
            </a:endParaRPr>
          </a:p>
          <a:p>
            <a:pPr algn="ctr">
              <a:defRPr/>
            </a:pPr>
            <a:r>
              <a:rPr lang="ar-SA" sz="5400" b="1" spc="50" dirty="0">
                <a:ln w="57150">
                  <a:solidFill>
                    <a:srgbClr val="FFFFCC"/>
                  </a:solidFill>
                </a:ln>
                <a:solidFill>
                  <a:srgbClr val="008000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Simple Bold Jut Out" pitchFamily="2" charset="-78"/>
              </a:rPr>
              <a:t>  </a:t>
            </a:r>
            <a:endParaRPr lang="ar-SA" sz="5400" b="1" spc="50" dirty="0">
              <a:ln w="57150">
                <a:solidFill>
                  <a:srgbClr val="FFFFCC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rgbClr val="CC3399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4286256"/>
            <a:ext cx="8652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400" b="1" spc="50" dirty="0">
                <a:ln w="11430">
                  <a:solidFill>
                    <a:srgbClr val="FFFF00"/>
                  </a:solidFill>
                </a:ln>
                <a:solidFill>
                  <a:srgbClr val="FF99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Simple Bold Jut Out" pitchFamily="2" charset="-78"/>
              </a:rPr>
              <a:t>الدرس العملي </a:t>
            </a:r>
            <a:r>
              <a:rPr lang="ar-SA" sz="4400" b="1" spc="50" dirty="0" smtClean="0">
                <a:ln w="11430">
                  <a:solidFill>
                    <a:srgbClr val="FFFF00"/>
                  </a:solidFill>
                </a:ln>
                <a:solidFill>
                  <a:srgbClr val="FF99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Simple Bold Jut Out" pitchFamily="2" charset="-78"/>
              </a:rPr>
              <a:t>الثالث</a:t>
            </a:r>
            <a:endParaRPr lang="ar-SA" sz="4400" b="1" spc="50" dirty="0">
              <a:ln w="11430">
                <a:solidFill>
                  <a:srgbClr val="FFFF00"/>
                </a:solidFill>
              </a:ln>
              <a:solidFill>
                <a:srgbClr val="FF9933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Simple Bold Jut Out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M1NXJ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14290"/>
            <a:ext cx="88924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  <a:sym typeface="AGA Arabesque"/>
              </a:rPr>
              <a:t>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تصنف معظم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مع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الفطريات 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الأسكية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المكونة لأجسام 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ثمرية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اسكية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، سواء كانت كاسية او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دورقية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او كاذبة .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  <a:sym typeface="AGA Arabesque"/>
              </a:rPr>
              <a:t>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هناك عدد قليل من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تتبع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الفطريات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البازيدية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،حيث تكون أجساما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ثمرية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بازيدية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  <a:sym typeface="AGA Arabesque"/>
              </a:rPr>
              <a:t>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تتشابه ما تكونه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من أجسام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ثمرية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اسكية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او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بازيدية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مع ما تكونه الفطريات الأخرى الغير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اشنية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786189"/>
            <a:ext cx="889248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normalizeH="0" baseline="0" dirty="0" smtClean="0">
                <a:ln>
                  <a:noFill/>
                </a:ln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-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الاشنات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الاسكية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: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>
                <a:glow rad="139700">
                  <a:srgbClr val="FF0000">
                    <a:alpha val="4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تتميز بتكوينها  جراثيم جنسية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اسكية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،مرتبة  داخل أكياس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اسكيه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توجد داخل الثمرة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الاسكية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.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80008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الثمرة </a:t>
            </a:r>
            <a:r>
              <a:rPr lang="ar-SA" sz="3200" b="1" dirty="0" err="1" smtClean="0">
                <a:solidFill>
                  <a:srgbClr val="80008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الاسكية</a:t>
            </a:r>
            <a:r>
              <a:rPr lang="ar-SA" sz="3200" b="1" dirty="0" smtClean="0">
                <a:solidFill>
                  <a:srgbClr val="80008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قد تكون :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1-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دورقية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الشكل        2-  كاسية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الشكل .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28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1" uiExpand="1" build="allAtOnce"/>
      <p:bldP spid="22530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M1NXJ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14290"/>
            <a:ext cx="8820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الأجسام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الثمرية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الأسكية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الدورقية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  <a:sym typeface="AGA Arabesque"/>
              </a:rPr>
              <a:t></a:t>
            </a:r>
            <a:r>
              <a:rPr lang="ar-SA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  <a:sym typeface="AGA Arabesque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تتميز بان لها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جدار  حقيقي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خاص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بها</a:t>
            </a:r>
            <a:r>
              <a:rPr lang="ar-SA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  <a:sym typeface="AGA Arabesque"/>
              </a:rPr>
              <a:t></a:t>
            </a:r>
            <a:r>
              <a:rPr lang="ar-SA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لها بويب أو ثقب خارجي تخرج منه الجراثيم عند تحررها. </a:t>
            </a:r>
            <a:r>
              <a:rPr kumimoji="0" lang="ar-SA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800" b="1" i="0" u="none" strike="noStrike" cap="none" normalizeH="0" dirty="0" smtClean="0"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  <a:sym typeface="AGA Arabesque"/>
              </a:rPr>
              <a:t></a:t>
            </a:r>
            <a:r>
              <a:rPr kumimoji="0" lang="ar-SA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  <a:sym typeface="AGA Arabesque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توجد الجراثيم داخل اكياس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اسكية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ذات شكل اسطواني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صولجاني. </a:t>
            </a:r>
          </a:p>
        </p:txBody>
      </p:sp>
      <p:pic>
        <p:nvPicPr>
          <p:cNvPr id="4" name="صورة 3" descr="Peritheci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5932"/>
            <a:ext cx="3439948" cy="348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asc_sor_as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357562"/>
            <a:ext cx="292895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Asci_Ascospor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3056" y="3357562"/>
            <a:ext cx="262094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M1NXJ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7554" y="1071546"/>
            <a:ext cx="564360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الاجسام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الثمرية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الدورقية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او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القارورية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الكاذبة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*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دورقية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الشكل تتكون داخل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حشيات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ثمرية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*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الجسم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الثمري</a:t>
            </a:r>
            <a:r>
              <a:rPr lang="ar-SA" sz="32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فيها يحتوي على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أكياس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أسكية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مرتبة في غرف عديدة عديمة الجدر , أي 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ليس لها جدار حقيقي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خاص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بها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ولكن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تنطمر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داخل أنسجة الفطر او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الاشن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.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  <p:pic>
        <p:nvPicPr>
          <p:cNvPr id="7" name="صورة 6" descr="Venturia_inaequali_ascoesporas"/>
          <p:cNvPicPr/>
          <p:nvPr/>
        </p:nvPicPr>
        <p:blipFill>
          <a:blip r:embed="rId3" cstate="print"/>
          <a:srcRect t="3299"/>
          <a:stretch>
            <a:fillRect/>
          </a:stretch>
        </p:blipFill>
        <p:spPr bwMode="auto">
          <a:xfrm>
            <a:off x="0" y="1500174"/>
            <a:ext cx="342899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8H8L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3340" y="302359"/>
            <a:ext cx="50006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الأجسام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الثمرية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الكأسية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يتركب الجسم  الثمري  من ثلاث اجزاء هي : </a:t>
            </a: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الطبقة الخصيبة ، الطبقة التحت خصيبة  والتخت.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28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* الطبقة الخصيبة :</a:t>
            </a:r>
            <a:r>
              <a:rPr kumimoji="0" lang="ar-SA" sz="28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تتكون من الاكياس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الاسكية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أسطوانية أو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صولجانية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الشكل المتراصة ،وتتخللها الخيوط العقيمة.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28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* التخت :</a:t>
            </a:r>
            <a:r>
              <a:rPr lang="ar-SA" sz="2800" b="1" dirty="0" smtClean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هو الجزء الغض من الجسم الثمري الذي يحمل الطبقة التحت خصيبة 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SA" sz="28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* الطبقة التحت خصيبة :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هي طبقة رقيقة تتكون  من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هيفات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فطرية مندمجة .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  <p:pic>
        <p:nvPicPr>
          <p:cNvPr id="6" name="صورة 5" descr="Ascocarp2_Dutch_tex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14337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8H8L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428992" y="285728"/>
            <a:ext cx="5715008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البازيدية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عدد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التي ينتمي فيها المعاشر الفطري إلى الفطريات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البازيدية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لا يزيد عن عشرين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نوعا 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، وتتميز 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البازيدية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في المراحل الأولى  من حياتها  بكونها نقية الفطر  ويستمر نمو الفطر حتى تبدأ علاقته مع المعاشر الطحلبي 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المناسب 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، ثم يبدأ بتكوين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الاشن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.يتكاثر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الاشن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البازيدي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بتكوين جراثيم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بازيدية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.</a:t>
            </a:r>
            <a:endParaRPr kumimoji="0" lang="en-US" sz="2900" b="1" i="0" u="none" strike="noStrike" cap="none" normalizeH="0" baseline="0" dirty="0" smtClean="0">
              <a:ln>
                <a:noFill/>
              </a:ln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تنقسم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البازيدية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الى ثلاث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انواع :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en-US" sz="2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1-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القشرية .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en-US" sz="2900" b="1" i="0" u="none" strike="noStrike" cap="none" normalizeH="0" baseline="0" dirty="0" smtClean="0">
              <a:ln>
                <a:noFill/>
              </a:ln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2-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الصولجانية.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en-US" sz="2900" b="1" i="0" u="none" strike="noStrike" cap="none" normalizeH="0" baseline="0" dirty="0" smtClean="0">
              <a:ln>
                <a:noFill/>
              </a:ln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3- </a:t>
            </a:r>
            <a:r>
              <a:rPr kumimoji="0" lang="ar-SA" sz="29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29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ذات الشكل عيش الغرابي </a:t>
            </a:r>
            <a:endParaRPr kumimoji="0" lang="ar-SA" sz="2900" b="1" i="0" u="none" strike="noStrike" cap="none" normalizeH="0" baseline="0" dirty="0" smtClean="0">
              <a:ln>
                <a:noFill/>
              </a:ln>
              <a:effectLst>
                <a:glow rad="101600">
                  <a:srgbClr val="00B05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  <p:pic>
        <p:nvPicPr>
          <p:cNvPr id="4" name="صورة 3" descr="Omphalin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ulticlavula_corynoides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3500438"/>
            <a:ext cx="328614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714348" y="6072206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ar-SA" b="1" dirty="0" err="1" smtClean="0">
                <a:solidFill>
                  <a:srgbClr val="FFFF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cs typeface="PT Bold Heading" pitchFamily="2" charset="-78"/>
              </a:rPr>
              <a:t>الأشنات</a:t>
            </a:r>
            <a:r>
              <a:rPr lang="ar-SA" b="1" dirty="0" smtClean="0">
                <a:solidFill>
                  <a:srgbClr val="FFFF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cs typeface="PT Bold Heading" pitchFamily="2" charset="-78"/>
              </a:rPr>
              <a:t> </a:t>
            </a:r>
            <a:r>
              <a:rPr lang="ar-SA" b="1" dirty="0" err="1" smtClean="0">
                <a:solidFill>
                  <a:srgbClr val="FFFF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cs typeface="PT Bold Heading" pitchFamily="2" charset="-78"/>
              </a:rPr>
              <a:t>الصولجانية</a:t>
            </a:r>
            <a:r>
              <a:rPr lang="ar-SA" b="1" dirty="0" smtClean="0">
                <a:solidFill>
                  <a:srgbClr val="FFFF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cs typeface="PT Bold Heading" pitchFamily="2" charset="-78"/>
              </a:rPr>
              <a:t> </a:t>
            </a:r>
            <a:endParaRPr lang="ar-SA" b="1" dirty="0">
              <a:solidFill>
                <a:srgbClr val="FFFF99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cs typeface="PT Bold Heading" pitchFamily="2" charset="-7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85728"/>
            <a:ext cx="3681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ar-SA" sz="2000" b="1" dirty="0" err="1">
                <a:solidFill>
                  <a:srgbClr val="FFFF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cs typeface="PT Bold Heading" pitchFamily="2" charset="-78"/>
              </a:rPr>
              <a:t>الأشنات</a:t>
            </a:r>
            <a:r>
              <a:rPr lang="ar-SA" sz="2000" b="1" dirty="0">
                <a:solidFill>
                  <a:srgbClr val="FFFF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cs typeface="PT Bold Heading" pitchFamily="2" charset="-78"/>
              </a:rPr>
              <a:t> ذات الشكل عيش </a:t>
            </a:r>
            <a:r>
              <a:rPr lang="ar-SA" sz="2000" b="1" dirty="0" err="1" smtClean="0">
                <a:solidFill>
                  <a:srgbClr val="FFFF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cs typeface="PT Bold Heading" pitchFamily="2" charset="-78"/>
              </a:rPr>
              <a:t>الغرابي</a:t>
            </a:r>
            <a:r>
              <a:rPr lang="ar-SA" sz="2000" b="1" dirty="0" smtClean="0">
                <a:solidFill>
                  <a:srgbClr val="FFFF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cs typeface="PT Bold Heading" pitchFamily="2" charset="-78"/>
              </a:rPr>
              <a:t>   </a:t>
            </a:r>
            <a:endParaRPr lang="ar-SA" sz="2000" b="1" dirty="0">
              <a:solidFill>
                <a:srgbClr val="FFFF99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allAtOnce"/>
      <p:bldP spid="6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" name="عنصر نائب للمحتوى 3" descr="27815682b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79616"/>
            <a:ext cx="87129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التكاثر في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الاشنات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>
                <a:glow rad="101600">
                  <a:srgbClr val="FF000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تتكاثر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إما تكاثر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خضريا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،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لاجنسيا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أو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جنسيا .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1-التكاثر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الخضري :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تتكاثر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الأشنات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 تكاثر (خضريا) بتكوين وحدات خاصة ، يعمل  فيها المعاشران الفطري والطحلبي 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كمكونين  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مستقلين يمثلان الجسد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الاشني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. </a:t>
            </a: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تعرف </a:t>
            </a: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باسم 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السوريدات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isidia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والايسيديات</a:t>
            </a: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soredia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abic Typesetting" pitchFamily="66" charset="-78"/>
                <a:ea typeface="Calibri" pitchFamily="34" charset="0"/>
                <a:cs typeface="PT Bold Heading" pitchFamily="2" charset="-78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abic Typesetting" pitchFamily="66" charset="-78"/>
              <a:cs typeface="PT Bold Heading" pitchFamily="2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2951452" y="2107397"/>
            <a:ext cx="5647462" cy="4321999"/>
            <a:chOff x="4914555" y="0"/>
            <a:chExt cx="5647462" cy="4321999"/>
          </a:xfrm>
        </p:grpSpPr>
        <p:sp>
          <p:nvSpPr>
            <p:cNvPr id="7" name="مستطيل 6"/>
            <p:cNvSpPr/>
            <p:nvPr/>
          </p:nvSpPr>
          <p:spPr>
            <a:xfrm>
              <a:off x="4914555" y="0"/>
              <a:ext cx="3241096" cy="264320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مستطيل 7"/>
            <p:cNvSpPr/>
            <p:nvPr/>
          </p:nvSpPr>
          <p:spPr>
            <a:xfrm>
              <a:off x="6392227" y="1678793"/>
              <a:ext cx="4169790" cy="2643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u="none" kern="1200" dirty="0" err="1" smtClean="0">
                  <a:solidFill>
                    <a:srgbClr val="A5002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الإيسيديات</a:t>
              </a:r>
              <a:r>
                <a:rPr lang="ar-SA" sz="2800" b="1" u="none" kern="1200" dirty="0" smtClean="0">
                  <a:solidFill>
                    <a:srgbClr val="A5002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 </a:t>
              </a:r>
              <a:r>
                <a:rPr lang="en-US" sz="2800" b="1" u="none" kern="1200" dirty="0" err="1" smtClean="0">
                  <a:solidFill>
                    <a:srgbClr val="A5002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isidia</a:t>
              </a:r>
              <a:endParaRPr lang="ar-SA" sz="2800" u="none" kern="1200" dirty="0">
                <a:solidFill>
                  <a:srgbClr val="A5002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endParaRPr>
            </a:p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هي عبارة عن </a:t>
              </a:r>
              <a:r>
                <a:rPr lang="ar-SA" sz="2800" b="1" kern="1200" dirty="0" err="1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نتوءات</a:t>
              </a:r>
              <a:r>
                <a:rPr lang="ar-SA" sz="2800" b="1" kern="1200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  تنشا من القشرة العليا  وتحتوي على المعاشرين  الفطر والطحلب  . تأخذ أشكالا متنوعة (</a:t>
              </a:r>
              <a:r>
                <a:rPr lang="ar-SA" sz="2800" b="1" kern="1200" dirty="0" err="1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متثأللة</a:t>
              </a:r>
              <a:r>
                <a:rPr lang="ar-SA" sz="2800" b="1" kern="1200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،اسطوانية </a:t>
              </a:r>
              <a:r>
                <a:rPr lang="ar-SA" sz="2800" b="1" kern="1200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،قشرية </a:t>
              </a:r>
              <a:r>
                <a:rPr lang="ar-SA" sz="2800" b="1" kern="1200" dirty="0" err="1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او</a:t>
              </a:r>
              <a:r>
                <a:rPr lang="ar-SA" sz="2800" b="1" kern="1200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W1 THAGHR 03 035"/>
                  <a:cs typeface="PT Bold Heading" pitchFamily="2" charset="-78"/>
                </a:rPr>
                <a:t> مرجانية )</a:t>
              </a:r>
              <a:endParaRPr lang="ar-SA" sz="2800" kern="12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285720" y="3786190"/>
            <a:ext cx="3998481" cy="3071810"/>
            <a:chOff x="0" y="0"/>
            <a:chExt cx="3998481" cy="2643206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0" y="0"/>
              <a:ext cx="3998481" cy="2643206"/>
            </a:xfrm>
            <a:prstGeom prst="roundRect">
              <a:avLst>
                <a:gd name="adj" fmla="val 5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مستطيل 11"/>
            <p:cNvSpPr/>
            <p:nvPr/>
          </p:nvSpPr>
          <p:spPr>
            <a:xfrm rot="16200000">
              <a:off x="-683866" y="683866"/>
              <a:ext cx="2167428" cy="799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4592" rIns="213360" bIns="0" numCol="1" spcCol="1270" anchor="t" anchorCtr="0">
              <a:noAutofit/>
            </a:bodyPr>
            <a:lstStyle/>
            <a:p>
              <a:pPr lvl="0" algn="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800" kern="1200" dirty="0"/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" name="عنصر نائب للمحتوى 3" descr="27815682b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مستطيل 4"/>
          <p:cNvSpPr/>
          <p:nvPr/>
        </p:nvSpPr>
        <p:spPr>
          <a:xfrm>
            <a:off x="2286000" y="0"/>
            <a:ext cx="5072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التكاثر في </a:t>
            </a:r>
            <a:r>
              <a:rPr lang="ar-SA" sz="44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الاشنات</a:t>
            </a:r>
            <a:r>
              <a:rPr lang="ar-SA" sz="4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</a:t>
            </a:r>
            <a:br>
              <a:rPr lang="ar-SA" sz="4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W1 THAGHR 03 035"/>
                <a:cs typeface="PT Bold Heading" pitchFamily="2" charset="-78"/>
              </a:rPr>
            </a:br>
            <a:endParaRPr lang="ar-SA" sz="4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W1 THAGHR 03 035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714744" y="857232"/>
            <a:ext cx="54292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  <a:latin typeface="W1 THAGHR 03 035"/>
                <a:cs typeface="PT Bold Heading" pitchFamily="2" charset="-78"/>
              </a:rPr>
              <a:t>التكاثر الخضري</a:t>
            </a:r>
            <a:endParaRPr lang="ar-SA" sz="3200" b="1" u="sng" dirty="0" smtClean="0">
              <a:solidFill>
                <a:srgbClr val="FFFF00"/>
              </a:solidFill>
              <a:effectLst>
                <a:glow rad="101600">
                  <a:srgbClr val="FF00FF">
                    <a:alpha val="60000"/>
                  </a:srgbClr>
                </a:glow>
              </a:effectLst>
              <a:latin typeface="W1 THAGHR 03 035"/>
              <a:cs typeface="PT Bold Heading" pitchFamily="2" charset="-78"/>
            </a:endParaRPr>
          </a:p>
          <a:p>
            <a:pPr lvl="0"/>
            <a:r>
              <a:rPr lang="ar-SA" sz="2800" b="1" dirty="0" err="1" smtClean="0">
                <a:solidFill>
                  <a:srgbClr val="FFC000"/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  <a:latin typeface="W1 THAGHR 03 035"/>
                <a:cs typeface="PT Bold Heading" pitchFamily="2" charset="-78"/>
              </a:rPr>
              <a:t>السوريدات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  <a:latin typeface="W1 THAGHR 03 035"/>
                <a:cs typeface="PT Bold Heading" pitchFamily="2" charset="-78"/>
              </a:rPr>
              <a:t>soredia</a:t>
            </a:r>
            <a:r>
              <a:rPr lang="en-US" sz="2800" b="1" dirty="0" smtClean="0">
                <a:solidFill>
                  <a:srgbClr val="FFC000"/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  <a:latin typeface="W1 THAGHR 03 035"/>
                <a:cs typeface="PT Bold Heading" pitchFamily="2" charset="-78"/>
              </a:rPr>
              <a:t> </a:t>
            </a:r>
            <a:endParaRPr lang="ar-SA" sz="2800" b="1" dirty="0" smtClean="0">
              <a:solidFill>
                <a:srgbClr val="FFC000"/>
              </a:solidFill>
              <a:effectLst>
                <a:glow rad="101600">
                  <a:srgbClr val="FF00FF">
                    <a:alpha val="60000"/>
                  </a:srgbClr>
                </a:glow>
              </a:effectLst>
              <a:latin typeface="W1 THAGHR 03 035"/>
              <a:cs typeface="PT Bold Heading" pitchFamily="2" charset="-78"/>
            </a:endParaRPr>
          </a:p>
          <a:p>
            <a:pPr lvl="0">
              <a:buFontTx/>
              <a:buChar char="-"/>
            </a:pP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هي عبارة عن تراكيب جسدية مجهريه الشكل ، مسحوقيه المظهر تشبه الدقيق.</a:t>
            </a:r>
          </a:p>
          <a:p>
            <a:pPr lvl="0">
              <a:buFontTx/>
              <a:buChar char="-"/>
            </a:pP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تتكون من كتل خلوية عديمة القشرة  قابلة للانفصال عن  </a:t>
            </a:r>
            <a:r>
              <a:rPr lang="ar-S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ثالوس</a:t>
            </a: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</a:t>
            </a:r>
            <a:r>
              <a:rPr lang="ar-S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الاشنة</a:t>
            </a: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. </a:t>
            </a:r>
          </a:p>
          <a:p>
            <a:pPr lvl="0">
              <a:buFontTx/>
              <a:buChar char="-"/>
            </a:pP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تتكون من خلايا الطحلب </a:t>
            </a:r>
            <a:r>
              <a:rPr lang="ar-S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وهيفات</a:t>
            </a: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الفطر .</a:t>
            </a:r>
          </a:p>
          <a:p>
            <a:pPr lvl="0">
              <a:buFontTx/>
              <a:buChar char="-"/>
            </a:pP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عند تجمع </a:t>
            </a:r>
            <a:r>
              <a:rPr lang="ar-S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السوريدات</a:t>
            </a: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مع بعضها البعض تعطي اشكال ترى بالعين  المجردة .وتنشر بالهواء  .</a:t>
            </a:r>
          </a:p>
          <a:p>
            <a:pPr lvl="0">
              <a:buFontTx/>
              <a:buChar char="-"/>
            </a:pP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من أكثر التراكيب </a:t>
            </a:r>
            <a:r>
              <a:rPr lang="ar-S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الاشنية</a:t>
            </a: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شيوعا  في التكاثر الخضري .</a:t>
            </a:r>
          </a:p>
          <a:p>
            <a:pPr lvl="0">
              <a:buFontTx/>
              <a:buChar char="-"/>
            </a:pP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تنتشر </a:t>
            </a:r>
            <a:r>
              <a:rPr lang="ar-S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السوريديات</a:t>
            </a: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بالرياح </a:t>
            </a:r>
            <a:r>
              <a:rPr lang="ar-S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وبالامطار</a:t>
            </a:r>
            <a:r>
              <a:rPr lang="ar-S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1 THAGHR 03 035"/>
                <a:cs typeface="PT Bold Heading" pitchFamily="2" charset="-78"/>
              </a:rPr>
              <a:t> والحيوانات </a:t>
            </a:r>
            <a:endParaRPr lang="ar-SA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W1 THAGHR 03 035"/>
              <a:cs typeface="PT Bold Heading" pitchFamily="2" charset="-78"/>
            </a:endParaRPr>
          </a:p>
        </p:txBody>
      </p:sp>
      <p:pic>
        <p:nvPicPr>
          <p:cNvPr id="8" name="صورة 7" descr="soredia1"/>
          <p:cNvPicPr/>
          <p:nvPr/>
        </p:nvPicPr>
        <p:blipFill>
          <a:blip r:embed="rId3" cstate="print"/>
          <a:srcRect l="2146" t="6004" r="3442" b="6942"/>
          <a:stretch>
            <a:fillRect/>
          </a:stretch>
        </p:blipFill>
        <p:spPr bwMode="auto">
          <a:xfrm>
            <a:off x="214282" y="1000108"/>
            <a:ext cx="3643338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50"/>
                            </p:stCondLst>
                            <p:childTnLst>
                              <p:par>
                                <p:cTn id="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00"/>
                            </p:stCondLst>
                            <p:childTnLst>
                              <p:par>
                                <p:cTn id="4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50"/>
                            </p:stCondLst>
                            <p:childTnLst>
                              <p:par>
                                <p:cTn id="5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400"/>
                            </p:stCondLst>
                            <p:childTnLst>
                              <p:par>
                                <p:cTn id="5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534</Words>
  <Application>Microsoft Office PowerPoint</Application>
  <PresentationFormat>عرض على الشاشة (3:4)‏</PresentationFormat>
  <Paragraphs>62</Paragraphs>
  <Slides>13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skills2</dc:creator>
  <cp:lastModifiedBy>user</cp:lastModifiedBy>
  <cp:revision>93</cp:revision>
  <dcterms:created xsi:type="dcterms:W3CDTF">2012-10-11T07:48:46Z</dcterms:created>
  <dcterms:modified xsi:type="dcterms:W3CDTF">2014-02-20T09:53:17Z</dcterms:modified>
</cp:coreProperties>
</file>