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59" r:id="rId3"/>
    <p:sldId id="261" r:id="rId4"/>
    <p:sldId id="262" r:id="rId5"/>
    <p:sldId id="263" r:id="rId6"/>
    <p:sldId id="269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F0DA"/>
    <a:srgbClr val="C41291"/>
    <a:srgbClr val="CC00FF"/>
    <a:srgbClr val="99289C"/>
    <a:srgbClr val="291D8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59" d="100"/>
          <a:sy n="59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A1A51-3DCB-4471-8733-F3EDA27844D8}" type="datetimeFigureOut">
              <a:rPr lang="ar-SA" smtClean="0"/>
              <a:pPr/>
              <a:t>21/01/36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735-84A1-4D64-BE94-DAD4AB48495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9A7VJWCAMANOH4CA2KJHGLCAX8KSUKCAJ4PR85CAI8OOFGCA95FF6VCA1HFYUHCA54GONBCARU0U35CAYCUD4ECA2KV1JXCA3OI4BNCAIP2SZDCAY5P2F4CAS12ZQXCA951SCKCAH50V5TCAUFJ3LTCA3S3OV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6" name="Rectangle 2"/>
          <p:cNvSpPr>
            <a:spLocks noGrp="1" noChangeArrowheads="1"/>
          </p:cNvSpPr>
          <p:nvPr/>
        </p:nvSpPr>
        <p:spPr bwMode="auto">
          <a:xfrm>
            <a:off x="1028700" y="285728"/>
            <a:ext cx="711520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/>
            <a:r>
              <a:rPr lang="ar-SA" sz="8800" b="1" dirty="0" smtClean="0">
                <a:ln>
                  <a:solidFill>
                    <a:schemeClr val="bg1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علم </a:t>
            </a:r>
            <a:r>
              <a:rPr lang="ar-SA" sz="8800" b="1" dirty="0" err="1" smtClean="0">
                <a:ln>
                  <a:solidFill>
                    <a:schemeClr val="bg1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الاشنات</a:t>
            </a:r>
            <a:endParaRPr lang="en-US" sz="8800" b="1" dirty="0">
              <a:ln>
                <a:solidFill>
                  <a:schemeClr val="bg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/>
        </p:nvSpPr>
        <p:spPr bwMode="auto">
          <a:xfrm>
            <a:off x="500034" y="5500702"/>
            <a:ext cx="378621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/>
            <a:r>
              <a:rPr lang="ar-SA" sz="6000" b="1" dirty="0" smtClean="0">
                <a:ln>
                  <a:solidFill>
                    <a:schemeClr val="bg1"/>
                  </a:solidFill>
                </a:ln>
                <a:solidFill>
                  <a:srgbClr val="92D05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مقرر 348 حدق</a:t>
            </a:r>
            <a:endParaRPr lang="en-US" sz="6000" b="1" dirty="0">
              <a:ln>
                <a:solidFill>
                  <a:schemeClr val="bg1"/>
                </a:solidFill>
              </a:ln>
              <a:solidFill>
                <a:srgbClr val="92D05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AZIGWYCAPLPL14CACSV30GCABLAZS0CABODHEPCAGJD521CAOF9PNGCAMXQNFJCAG7DTO2CA7QJOJWCARZUQZ7CAX3OQGTCAR6ZSB2CASLB3RSCA11BOLUCA6YGWGFCA0V3IIOCAFZZDEGCAV8ET9PCA6JMER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7999"/>
          </a:xfrm>
          <a:prstGeom prst="rect">
            <a:avLst/>
          </a:prstGeom>
        </p:spPr>
      </p:pic>
      <p:pic>
        <p:nvPicPr>
          <p:cNvPr id="3" name="صورة 2" descr="69665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429000"/>
            <a:ext cx="8286808" cy="3429000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0" y="0"/>
            <a:ext cx="94297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101600">
                    <a:srgbClr val="FF0000">
                      <a:alpha val="60000"/>
                    </a:srgbClr>
                  </a:glow>
                  <a:outerShdw blurRad="50800" algn="tl" rotWithShape="0">
                    <a:srgbClr val="000000"/>
                  </a:outerShdw>
                </a:effectLst>
                <a:cs typeface="W1 THAGHR 03 035" pitchFamily="2" charset="-78"/>
              </a:rPr>
              <a:t>أ. منيرة </a:t>
            </a:r>
            <a:r>
              <a:rPr lang="ar-SA" sz="80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101600">
                    <a:srgbClr val="FF0000">
                      <a:alpha val="60000"/>
                    </a:srgbClr>
                  </a:glow>
                  <a:outerShdw blurRad="50800" algn="tl" rotWithShape="0">
                    <a:srgbClr val="000000"/>
                  </a:outerShdw>
                </a:effectLst>
                <a:cs typeface="W1 THAGHR 03 035" pitchFamily="2" charset="-78"/>
              </a:rPr>
              <a:t>الدوسري</a:t>
            </a:r>
            <a:endParaRPr lang="ar-SA" sz="8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glow rad="101600">
                  <a:srgbClr val="FF0000">
                    <a:alpha val="60000"/>
                  </a:srgbClr>
                </a:glow>
                <a:outerShdw blurRad="50800" algn="tl" rotWithShape="0">
                  <a:srgbClr val="000000"/>
                </a:outerShdw>
              </a:effectLst>
              <a:cs typeface="W1 THAGHR 03 035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AZIGWYCAPLPL14CACSV30GCABLAZS0CABODHEPCAGJD521CAOF9PNGCAMXQNFJCAG7DTO2CA7QJOJWCARZUQZ7CAX3OQGTCAR6ZSB2CASLB3RSCA11BOLUCA6YGWGFCA0V3IIOCAFZZDEGCAV8ET9PCA6JMER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7999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152400" y="1643050"/>
            <a:ext cx="94297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glow rad="101600">
                    <a:schemeClr val="tx1">
                      <a:alpha val="60000"/>
                    </a:schemeClr>
                  </a:glow>
                  <a:outerShdw blurRad="50800" algn="tl" rotWithShape="0">
                    <a:srgbClr val="000000"/>
                  </a:outerShdw>
                </a:effectLst>
                <a:cs typeface="W1 THAGHR 03 035" pitchFamily="2" charset="-78"/>
              </a:rPr>
              <a:t>تم بحمد الله</a:t>
            </a:r>
            <a:endParaRPr lang="ar-SA" sz="8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glow rad="101600">
                  <a:schemeClr val="tx1">
                    <a:alpha val="60000"/>
                  </a:schemeClr>
                </a:glow>
                <a:outerShdw blurRad="50800" algn="tl" rotWithShape="0">
                  <a:srgbClr val="000000"/>
                </a:outerShdw>
              </a:effectLst>
              <a:cs typeface="W1 THAGHR 03 035" pitchFamily="2" charset="-78"/>
            </a:endParaRPr>
          </a:p>
        </p:txBody>
      </p:sp>
      <p:pic>
        <p:nvPicPr>
          <p:cNvPr id="7" name="صورة 6" descr="69665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429000"/>
            <a:ext cx="8286808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9A7VJWCAMANOH4CA2KJHGLCAX8KSUKCAJ4PR85CAI8OOFGCA95FF6VCA1HFYUHCA54GONBCARU0U35CAYCUD4ECA2KV1JXCA3OI4BNCAIP2SZDCAY5P2F4CAS12ZQXCA951SCKCAH50V5TCAUFJ3LTCA3S3OV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339752" y="2000240"/>
            <a:ext cx="7772400" cy="3071834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600" b="0" i="0" u="none" strike="noStrike" kern="1200" cap="none" spc="0" normalizeH="0" baseline="0" noProof="0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>الأهمية الاقتصادية</a:t>
            </a:r>
            <a:br>
              <a:rPr kumimoji="0" lang="ar-SA" sz="9600" b="0" i="0" u="none" strike="noStrike" kern="1200" cap="none" spc="0" normalizeH="0" baseline="0" noProof="0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</a:br>
            <a:r>
              <a:rPr kumimoji="0" lang="ar-SA" sz="9600" b="0" i="0" u="none" strike="noStrike" kern="1200" cap="none" spc="0" normalizeH="0" baseline="0" noProof="0" dirty="0" err="1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>للأشنات</a:t>
            </a:r>
            <a:endParaRPr kumimoji="0" lang="en-US" sz="9600" b="0" i="0" u="none" strike="noStrike" kern="120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Farsi Simple Bold" pitchFamily="2" charset="-7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/>
        </p:nvSpPr>
        <p:spPr bwMode="auto">
          <a:xfrm>
            <a:off x="285720" y="5857892"/>
            <a:ext cx="450059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/>
            <a:r>
              <a:rPr lang="ar-SA" sz="48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cs typeface="Farsi Simple Bold" pitchFamily="2" charset="-78"/>
              </a:rPr>
              <a:t>الدرس العملي التاسع</a:t>
            </a:r>
            <a:endParaRPr lang="en-US" sz="48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1333744187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214282" y="214290"/>
            <a:ext cx="8715436" cy="522039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cs typeface="Farsi Simple Bold" pitchFamily="2" charset="-78"/>
              </a:rPr>
              <a:t>تلعب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cs typeface="Farsi Simple Bold" pitchFamily="2" charset="-78"/>
              </a:rPr>
              <a:t>الاشنات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cs typeface="Farsi Simple Bold" pitchFamily="2" charset="-78"/>
              </a:rPr>
              <a:t> دوراً هاماً في الطبيعة على صور شتى.</a:t>
            </a:r>
            <a:endParaRPr kumimoji="0" lang="en-US" sz="36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Farsi Simple Bold" pitchFamily="2" charset="-78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cs typeface="Farsi Simple Bold" pitchFamily="2" charset="-78"/>
              </a:rPr>
              <a:t>ويعتقد أن المن الذي ذكر في الإنجيل والقرآن الكريم، والذي انزله الله سبحانه وتعالى على بني إسرائيل، هو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cs typeface="Farsi Simple Bold" pitchFamily="2" charset="-78"/>
              </a:rPr>
              <a:t>الاشنة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cs typeface="+mj-cs"/>
              </a:rPr>
              <a:t>Lecanora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cs typeface="+mj-cs"/>
              </a:rPr>
              <a:t> 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cs typeface="+mj-cs"/>
              </a:rPr>
              <a:t>esculenta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cs typeface="+mj-cs"/>
              </a:rPr>
              <a:t>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cs typeface="+mj-cs"/>
              </a:rPr>
              <a:t>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cs typeface="Farsi Simple Bold" pitchFamily="2" charset="-78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Farsi Simple Bold" pitchFamily="2" charset="-78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effectLst/>
                <a:uLnTx/>
                <a:uFillTx/>
                <a:cs typeface="Farsi Simple Bold" pitchFamily="2" charset="-78"/>
              </a:rPr>
              <a:t>ولقد استخدمتها شعوب الحضارات الإنسانية القديمة حيث استخدمت في مجالات الحياة سواء :</a:t>
            </a: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00"/>
              </a:buClr>
              <a:buSzTx/>
              <a:buFont typeface="Wingdings 2" pitchFamily="18" charset="2"/>
              <a:buChar char=""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cs typeface="Farsi Simple Bold" pitchFamily="2" charset="-78"/>
              </a:rPr>
              <a:t> كغذاء لهم </a:t>
            </a: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00"/>
              </a:buClr>
              <a:buSzTx/>
              <a:buFont typeface="Wingdings 2" pitchFamily="18" charset="2"/>
              <a:buChar char=""/>
              <a:tabLst/>
              <a:defRPr/>
            </a:pPr>
            <a:r>
              <a:rPr kumimoji="0" lang="ar-SA" sz="3600" b="1" i="0" u="none" strike="noStrike" kern="1200" cap="none" spc="0" normalizeH="0" noProof="0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cs typeface="Farsi Simple Bold" pitchFamily="2" charset="-78"/>
              </a:rPr>
              <a:t>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cs typeface="Farsi Simple Bold" pitchFamily="2" charset="-78"/>
              </a:rPr>
              <a:t>علف لحيواناتهم الأليفة </a:t>
            </a: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00"/>
              </a:buClr>
              <a:buSzTx/>
              <a:buFont typeface="Wingdings 2" pitchFamily="18" charset="2"/>
              <a:buChar char=""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cs typeface="Farsi Simple Bold" pitchFamily="2" charset="-78"/>
              </a:rPr>
              <a:t> كمادة ملونة يصبغون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cs typeface="Farsi Simple Bold" pitchFamily="2" charset="-78"/>
              </a:rPr>
              <a:t>بها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cs typeface="Farsi Simple Bold" pitchFamily="2" charset="-78"/>
              </a:rPr>
              <a:t> منسوجاتهم </a:t>
            </a: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00"/>
              </a:buClr>
              <a:buSzTx/>
              <a:buFont typeface="Wingdings 2" pitchFamily="18" charset="2"/>
              <a:buChar char=""/>
              <a:tabLst/>
              <a:defRPr/>
            </a:pPr>
            <a:r>
              <a:rPr kumimoji="0" lang="ar-SA" sz="3600" b="1" i="0" u="none" strike="noStrike" kern="1200" cap="none" spc="0" normalizeH="0" noProof="0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cs typeface="Farsi Simple Bold" pitchFamily="2" charset="-78"/>
              </a:rPr>
              <a:t>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cs typeface="Farsi Simple Bold" pitchFamily="2" charset="-78"/>
              </a:rPr>
              <a:t>في النواحي الطبية.</a:t>
            </a:r>
            <a:endParaRPr kumimoji="0" lang="en-US" sz="36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rgbClr val="99289C"/>
              </a:solidFill>
              <a:effectLst/>
              <a:uLnTx/>
              <a:uFillTx/>
              <a:cs typeface="Farsi Simple Bold" pitchFamily="2" charset="-78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Farsi Simple Bold" pitchFamily="2" charset="-78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1333744187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214546" y="428604"/>
            <a:ext cx="5376090" cy="642942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7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C00FF"/>
                </a:solidFill>
                <a:effectLst>
                  <a:glow rad="101600">
                    <a:srgbClr val="92D050">
                      <a:alpha val="60000"/>
                    </a:srgb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>الأشنات</a:t>
            </a:r>
            <a:r>
              <a:rPr kumimoji="0" lang="ar-SA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FF"/>
                </a:solidFill>
                <a:effectLst>
                  <a:glow rad="101600">
                    <a:srgbClr val="92D050">
                      <a:alpha val="60000"/>
                    </a:srgb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> كغذاء</a:t>
            </a:r>
            <a:endParaRPr kumimoji="0" lang="en-US" sz="7200" b="1" i="0" u="none" strike="noStrike" kern="1200" cap="none" spc="0" normalizeH="0" baseline="0" noProof="0" dirty="0" smtClean="0">
              <a:ln>
                <a:noFill/>
              </a:ln>
              <a:solidFill>
                <a:srgbClr val="CC00FF"/>
              </a:solidFill>
              <a:effectLst>
                <a:glow rad="101600">
                  <a:srgbClr val="92D050">
                    <a:alpha val="60000"/>
                  </a:srgbClr>
                </a:glow>
              </a:effectLst>
              <a:uLnTx/>
              <a:uFillTx/>
              <a:latin typeface="Tahoma" pitchFamily="112" charset="0"/>
              <a:ea typeface="+mj-ea"/>
              <a:cs typeface="Farsi Simple Bold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57158" y="1052736"/>
            <a:ext cx="8501122" cy="449580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200" b="1" i="0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6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أ/</a:t>
            </a:r>
            <a:r>
              <a:rPr kumimoji="0" lang="ar-SA" sz="3200" b="1" i="0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6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kumimoji="0" lang="ar-SA" sz="3200" b="1" i="0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6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كغذاء ادمي:</a:t>
            </a:r>
            <a:endParaRPr kumimoji="0" lang="en-US" sz="3200" b="1" i="0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tx1">
                  <a:lumMod val="6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 2" pitchFamily="18" charset="2"/>
              <a:buChar char=""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لم تستعمل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كمصدر رئيسي لغذاء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الانسان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انها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تستخدم كمادة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اضافية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تحسن من نكهة الطعام وتزيد من قيمتها الغذائية وبالتالي لا يمكن الاعتماد على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كمصدر اقتصادي للغذاء الآدمي على نطاق واسع نظراً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لبطء معدل نموها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،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وعدم توفرها بكميات مناسبة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، على الرغم من ارتفاع القيمة الغذائية لبعض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انواعها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.</a:t>
            </a: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 2" pitchFamily="18" charset="2"/>
              <a:buChar char=""/>
              <a:tabLst/>
              <a:defRPr/>
            </a:pPr>
            <a:r>
              <a:rPr kumimoji="0" lang="ar-SA" sz="3200" b="1" i="0" u="none" strike="noStrike" kern="1200" cap="none" spc="0" normalizeH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وللاشنات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قيمة غذائية عالية ، فهي تحتوي على نحو ربع وزنها مواد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كربوهيدراتية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،كما ترتفع نسبة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البروتينات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بها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وتصل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الى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حوالي5,5% من وزنها الجاف.</a:t>
            </a:r>
            <a:endParaRPr kumimoji="0" lang="en-US" sz="3200" b="1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 2" pitchFamily="18" charset="2"/>
              <a:buChar char=""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قد تحتوي بعض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الأشنات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على مواد قابضة ذات طعم مر،عبارة عن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احماض</a:t>
            </a:r>
            <a:r>
              <a:rPr kumimoji="0" lang="ar-SA" sz="32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عضوية.</a:t>
            </a:r>
            <a:endParaRPr kumimoji="0" lang="en-US" sz="3200" b="1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1333744187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267744" y="285728"/>
            <a:ext cx="4447396" cy="857256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>الأشنات</a:t>
            </a:r>
            <a:r>
              <a:rPr kumimoji="0" lang="ar-SA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> كغذاء</a:t>
            </a:r>
            <a:endParaRPr kumimoji="0" lang="en-US" sz="6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glow rad="101600">
                  <a:srgbClr val="00B050">
                    <a:alpha val="60000"/>
                  </a:srgbClr>
                </a:glow>
              </a:effectLst>
              <a:uLnTx/>
              <a:uFillTx/>
              <a:latin typeface="Tahoma" pitchFamily="112" charset="0"/>
              <a:ea typeface="+mj-ea"/>
              <a:cs typeface="Farsi Simple Bold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4282" y="1357298"/>
            <a:ext cx="8715436" cy="433525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600" b="1" i="0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6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ب/ </a:t>
            </a:r>
            <a:r>
              <a:rPr kumimoji="0" lang="ar-SA" sz="3600" b="1" i="0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6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kumimoji="0" lang="ar-SA" sz="3600" b="1" i="0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6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كمراعي </a:t>
            </a:r>
            <a:r>
              <a:rPr kumimoji="0" lang="ar-SA" sz="3600" b="1" i="0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6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للحيونات</a:t>
            </a:r>
            <a:r>
              <a:rPr kumimoji="0" lang="ar-SA" sz="3600" b="1" i="0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6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600" b="1" i="0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6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اكلة</a:t>
            </a:r>
            <a:r>
              <a:rPr kumimoji="0" lang="ar-SA" sz="3600" b="1" i="0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6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العشب:</a:t>
            </a:r>
            <a:endParaRPr kumimoji="0" lang="en-US" sz="3600" b="0" i="0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tx1">
                  <a:lumMod val="6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لا يمكن إغفال أهمية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الأشنات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كمصدر غذائي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للحيونات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اكلة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العشب.</a:t>
            </a:r>
            <a:endParaRPr kumimoji="0" lang="en-US" sz="36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291D8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من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291D8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اهم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291D8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291D8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291D8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التي تعتمد عليها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291D8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الحيونات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291D8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291D8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اكلة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291D8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العشب في الرعي</a:t>
            </a:r>
            <a:endParaRPr kumimoji="0" lang="ar-SA" sz="36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rgbClr val="291D81"/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اشنة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Cladonia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و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اشنة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Peltigera</a:t>
            </a:r>
            <a:r>
              <a:rPr kumimoji="0" lang="ar-SA" sz="3600" b="1" i="1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endParaRPr kumimoji="0" lang="en-US" sz="36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rgbClr val="FFC000"/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يلجا بعض رعاة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الحيونات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آكلة العشب إلى جمع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النموات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الاشنية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من مناطق انتشارها الطبيعية ،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ويخزنونها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،ثم تقدم كعلف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للحيونات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مثال ذلك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الاشنة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Caldonia</a:t>
            </a:r>
            <a:r>
              <a:rPr kumimoji="0" lang="en-US" sz="3600" b="1" i="1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stellaris</a:t>
            </a:r>
            <a:r>
              <a:rPr kumimoji="0" lang="en-US" sz="3600" b="1" i="1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1333744187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267744" y="285728"/>
            <a:ext cx="4447396" cy="857256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>الأشنات</a:t>
            </a:r>
            <a:r>
              <a:rPr kumimoji="0" lang="ar-SA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srgbClr val="00B050">
                      <a:alpha val="60000"/>
                    </a:srgbClr>
                  </a:glow>
                </a:effectLst>
                <a:uLnTx/>
                <a:uFillTx/>
                <a:latin typeface="+mj-lt"/>
                <a:ea typeface="+mj-ea"/>
                <a:cs typeface="Farsi Simple Bold" pitchFamily="2" charset="-78"/>
              </a:rPr>
              <a:t> كغذاء</a:t>
            </a:r>
            <a:endParaRPr kumimoji="0" lang="en-US" sz="6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glow rad="101600">
                  <a:srgbClr val="00B050">
                    <a:alpha val="60000"/>
                  </a:srgbClr>
                </a:glow>
              </a:effectLst>
              <a:uLnTx/>
              <a:uFillTx/>
              <a:latin typeface="Tahoma" pitchFamily="112" charset="0"/>
              <a:ea typeface="+mj-ea"/>
              <a:cs typeface="Farsi Simple Bold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214422"/>
            <a:ext cx="8929718" cy="433525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2800" b="1" i="0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جـ</a:t>
            </a:r>
            <a:r>
              <a:rPr kumimoji="0" lang="ar-SA" sz="2800" b="1" i="0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/ </a:t>
            </a:r>
            <a:r>
              <a:rPr kumimoji="0" lang="ar-SA" sz="2800" b="1" i="0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kumimoji="0" lang="ar-SA" sz="2800" b="1" i="0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كغذاء للحشرات والفقاريات</a:t>
            </a:r>
            <a:r>
              <a:rPr kumimoji="0" lang="ar-SA" sz="2800" b="1" i="0" strike="noStrike" kern="1200" cap="none" spc="0" normalizeH="0" noProof="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2800" b="1" i="0" strike="noStrike" kern="1200" cap="none" spc="0" normalizeH="0" noProof="0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الاخرى</a:t>
            </a:r>
            <a:r>
              <a:rPr kumimoji="0" lang="ar-SA" sz="2800" b="1" i="0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:</a:t>
            </a:r>
            <a:endParaRPr kumimoji="0" lang="en-US" sz="2800" b="0" i="0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تعتبر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غذاء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اساسيا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للبزاقات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والقواقع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الارضية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، حيث يمكن مشاهدة آثار كشط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للنموات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الاشنية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على سطح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الاشجار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 والصخور ناتجة عن تغذية هذه الحيوانات الرخوية.</a:t>
            </a:r>
            <a:endParaRPr kumimoji="0" lang="en-US" sz="28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lvl="0">
              <a:spcBef>
                <a:spcPct val="20000"/>
              </a:spcBef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تتغذى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البزاقات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بشراهة على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نموات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الورقية مثل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اشنة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 </a:t>
            </a:r>
            <a:r>
              <a:rPr lang="en-US" sz="2800" b="1" i="1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Parmelia</a:t>
            </a:r>
            <a:r>
              <a:rPr lang="ar-SA" sz="2800" b="1" i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2800" b="1" i="1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rgbClr val="FFC000"/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lvl="0">
              <a:spcBef>
                <a:spcPct val="20000"/>
              </a:spcBef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C4129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تلتهم الحشرات كميات كبيرة من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C4129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C4129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مؤثرة بذلك على انتشارها في الطبيعة مثل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C4129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الاشنة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C41291"/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en-US" sz="2800" b="1" i="1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Parmelia</a:t>
            </a:r>
            <a:r>
              <a:rPr lang="en-US" sz="2800" b="1" i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raditional Arabic" pitchFamily="2" charset="-78"/>
                <a:cs typeface="Farsi Simple Bold" pitchFamily="2" charset="-78"/>
              </a:rPr>
              <a:t>.</a:t>
            </a:r>
          </a:p>
          <a:p>
            <a:pPr lvl="0">
              <a:spcBef>
                <a:spcPct val="20000"/>
              </a:spcBef>
              <a:defRPr/>
            </a:pP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تستعمل بعض الحشرات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النموات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الاشنية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في التمويه والتخفي من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اعدائها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الطبيعية، مثل الحشرة الخضراء شبكية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الاجنحة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حيث عندما تقف ساكنة على جذع شجرة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او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احد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افرعها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فأنها تختفي بين عشائر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النامية طبيعياً،ولا يمكن ملاحظة وجود تلك الحشرة </a:t>
            </a:r>
            <a:r>
              <a:rPr lang="ar-SA" sz="2800" b="1" dirty="0" err="1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</a:t>
            </a: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rgbClr val="0AF0DA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عندما تتحرك.</a:t>
            </a:r>
            <a:endParaRPr kumimoji="0" lang="en-US" sz="2800" b="0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rgbClr val="0AF0DA"/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solidFill>
                  <a:schemeClr val="tx1"/>
                </a:solidFill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Traditional Arabic" pitchFamily="2" charset="-78"/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و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67744" y="214290"/>
            <a:ext cx="5233214" cy="478406"/>
          </a:xfrm>
        </p:spPr>
        <p:txBody>
          <a:bodyPr>
            <a:noAutofit/>
          </a:bodyPr>
          <a:lstStyle/>
          <a:p>
            <a:pPr algn="ctr" rtl="1"/>
            <a:r>
              <a:rPr lang="ar-SA" sz="4800" b="1" dirty="0" err="1" smtClean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الإستخدامات</a:t>
            </a:r>
            <a:r>
              <a:rPr lang="ar-SA" sz="4800" b="1" dirty="0" smtClean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 الطبية </a:t>
            </a:r>
            <a:r>
              <a:rPr lang="ar-SA" sz="4800" b="1" dirty="0" err="1" smtClean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للأشنات</a:t>
            </a:r>
            <a:endParaRPr lang="en-US" sz="4800" b="1" dirty="0" smtClean="0">
              <a:solidFill>
                <a:srgbClr val="FF00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ahoma" pitchFamily="112" charset="0"/>
              <a:cs typeface="Farsi Simple Bold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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يمتد الاستعمال الطبي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للاشنات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بواسطة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الانسان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في الحضارات القديمة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الى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اعماق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التاريخ، فعلى سبيل المثال </a:t>
            </a:r>
            <a:r>
              <a:rPr lang="en-US" sz="2500" b="1" i="1" dirty="0" err="1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Evernia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تستخدم في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الاغراض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الطبية ، وتستخدم حتى الآن كعشب علاجي.</a:t>
            </a:r>
            <a:endParaRPr lang="en-US" sz="2500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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تستخدم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اشنة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en-US" sz="2500" b="1" i="1" dirty="0" err="1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Usnea</a:t>
            </a:r>
            <a:r>
              <a:rPr lang="en-US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لتخفيف متاعب وآلام الرحم ،وتستخدم في علاج امراض البرد.</a:t>
            </a:r>
            <a:endParaRPr lang="en-US" sz="2500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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استخدمت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اشنة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حشيشة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الرئة النامية على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الاشجار</a:t>
            </a:r>
            <a:r>
              <a:rPr lang="en-US" sz="2500" b="1" i="1" dirty="0" err="1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Lobaria</a:t>
            </a:r>
            <a:r>
              <a:rPr lang="en-US" sz="2500" b="1" i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en-US" sz="2500" b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في علاج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امراض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الرئة، نظراً لتشابه جسدها الخارجي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بانسجة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رئة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الانسان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.</a:t>
            </a:r>
            <a:endParaRPr lang="en-US" sz="2500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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الورقية  </a:t>
            </a:r>
            <a:r>
              <a:rPr lang="en-US" sz="2500" b="1" i="1" dirty="0" err="1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Parmelia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والتي يشبه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التعريق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على سطحها شكل مخ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الانسان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، لذا استعملت في علاج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امراض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الجمجمة،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والاشنة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 </a:t>
            </a:r>
            <a:r>
              <a:rPr lang="en-US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en-US" sz="2500" b="1" i="1" dirty="0" err="1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Xanthoria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كعلاج شافي لحالات الضعف العام(اليرقان).</a:t>
            </a:r>
            <a:endParaRPr lang="en-US" sz="2500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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en-US" sz="2500" b="1" i="1" dirty="0" err="1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Peltigera</a:t>
            </a:r>
            <a:r>
              <a:rPr lang="en-US" sz="2500" b="1" i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en-US" sz="2500" b="1" i="1" dirty="0" err="1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canina</a:t>
            </a:r>
            <a:r>
              <a:rPr lang="en-US" sz="2500" b="1" i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i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تعتبرعلاجاً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شافياً من داء الكلب</a:t>
            </a:r>
            <a:endParaRPr lang="en-US" sz="2500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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في الهند،تؤكل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 </a:t>
            </a:r>
            <a:r>
              <a:rPr lang="en-US" sz="2500" b="1" i="1" dirty="0" err="1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Peltigera</a:t>
            </a:r>
            <a:r>
              <a:rPr lang="ar-SA" sz="2500" b="1" i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كعلاج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لامراض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الكبد، ولعل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التاثير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من الحمض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الاميني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مثيونين</a:t>
            </a:r>
            <a:endParaRPr lang="en-US" sz="2500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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الاشنة</a:t>
            </a:r>
            <a:r>
              <a:rPr lang="en-US" sz="2500" b="1" i="1" dirty="0" err="1" smtClean="0">
                <a:ln>
                  <a:solidFill>
                    <a:schemeClr val="tx1"/>
                  </a:solidFill>
                </a:ln>
                <a:solidFill>
                  <a:srgbClr val="99289C"/>
                </a:solidFill>
                <a:effectLst/>
                <a:latin typeface="Traditional Arabic" pitchFamily="2" charset="-78"/>
                <a:cs typeface="Farsi Simple Bold" pitchFamily="2" charset="-78"/>
              </a:rPr>
              <a:t>Ramalina</a:t>
            </a:r>
            <a:r>
              <a:rPr lang="en-US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تستخدم في علاج الجروح وتشققات الجلد،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وايضاً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في علاج التهاب الحلق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والام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الاسنان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. </a:t>
            </a:r>
            <a:endParaRPr lang="en-US" sz="2500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 eaLnBrk="1" hangingPunct="1"/>
            <a:endParaRPr lang="en-US" sz="2500" b="1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 eaLnBrk="1" hangingPunct="1"/>
            <a:endParaRPr lang="en-US" sz="2500" b="1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 eaLnBrk="1" hangingPunct="1"/>
            <a:endParaRPr lang="en-US" sz="2500" b="1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و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051720" y="214290"/>
            <a:ext cx="5306362" cy="478406"/>
          </a:xfrm>
        </p:spPr>
        <p:txBody>
          <a:bodyPr>
            <a:noAutofit/>
          </a:bodyPr>
          <a:lstStyle/>
          <a:p>
            <a:pPr algn="ctr" rtl="1"/>
            <a:r>
              <a:rPr lang="ar-SA" dirty="0" smtClean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المواد الضارة للحياة في </a:t>
            </a:r>
            <a:r>
              <a:rPr lang="ar-SA" dirty="0" err="1" smtClean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الأشنات</a:t>
            </a:r>
            <a:endParaRPr lang="en-US" dirty="0" smtClean="0">
              <a:solidFill>
                <a:srgbClr val="FF00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ahoma" pitchFamily="112" charset="0"/>
              <a:cs typeface="Farsi Simple Bold" pitchFamily="2" charset="-7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SA" sz="24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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اكتشف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ان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المستخلص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الاشني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الناتج عن 52 نوعاً مختلفاً من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النامية يثبط نمو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انواع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عديدة من البكتيريا.</a:t>
            </a:r>
            <a:endParaRPr lang="en-US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buNone/>
            </a:pPr>
            <a:r>
              <a:rPr lang="ar-SA" sz="24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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اوضحت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الدراسات التي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اجريت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على مضادات الحياة التي تنتجها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انها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فعالة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ضد البكتيريا 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الموجبة لصبغة جرام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،وليست فعالة ضد البكتيريا السالبة لتلك الصبغة.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ومن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اهم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المركبات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الاشنية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المثبطة للبكتيريا السابقة 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حمض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الاوسنيك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.</a:t>
            </a:r>
            <a:endParaRPr lang="en-US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buNone/>
            </a:pPr>
            <a:r>
              <a:rPr lang="ar-SA" sz="24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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امكن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تثبيط 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فيروس تبرقش الدخان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+mj-cs"/>
              </a:rPr>
              <a:t>TMV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بوساطة مستخلص عديد من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،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وكانت المركبات الفعالة هي 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حمض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الاوسنيك</a:t>
            </a:r>
            <a:r>
              <a:rPr lang="en-US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Usnic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acid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.</a:t>
            </a:r>
            <a:endParaRPr lang="en-US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buNone/>
            </a:pPr>
            <a:r>
              <a:rPr lang="ar-SA" sz="24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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بالإضافة إلى ما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سبق ،تم اكتشاف قدرة بعض المركبات الاشنية على تثبيط نمو بعض الفطريات،مثال على ذلك 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فطر</a:t>
            </a:r>
            <a:r>
              <a:rPr lang="en-US" b="1" i="1" dirty="0" err="1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Neurospora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الذي ثبط نموه بواسطة 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حمض </a:t>
            </a:r>
            <a:r>
              <a:rPr lang="ar-SA" b="1" dirty="0" err="1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الاوسنيك</a:t>
            </a:r>
            <a:r>
              <a:rPr lang="ar-SA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.</a:t>
            </a:r>
            <a:endParaRPr lang="en-US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 eaLnBrk="1" hangingPunct="1"/>
            <a:endParaRPr lang="en-US" b="1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 eaLnBrk="1" hangingPunct="1"/>
            <a:endParaRPr lang="en-US" b="1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 eaLnBrk="1" hangingPunct="1"/>
            <a:endParaRPr lang="en-US" b="1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و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051720" y="0"/>
            <a:ext cx="5092048" cy="1000108"/>
          </a:xfrm>
        </p:spPr>
        <p:txBody>
          <a:bodyPr>
            <a:noAutofit/>
          </a:bodyPr>
          <a:lstStyle/>
          <a:p>
            <a:pPr algn="ctr" rtl="1"/>
            <a:r>
              <a:rPr lang="ar-SA" dirty="0" smtClean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التأثيرات الضارة </a:t>
            </a:r>
            <a:r>
              <a:rPr lang="ar-SA" dirty="0" err="1" smtClean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للأشنات</a:t>
            </a:r>
            <a:endParaRPr lang="en-US" dirty="0" smtClean="0">
              <a:solidFill>
                <a:srgbClr val="FF00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ahoma" pitchFamily="112" charset="0"/>
              <a:cs typeface="Farsi Simple Bold" pitchFamily="2" charset="-7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rmAutofit/>
          </a:bodyPr>
          <a:lstStyle/>
          <a:p>
            <a:pPr algn="r" rtl="1">
              <a:lnSpc>
                <a:spcPct val="120000"/>
              </a:lnSpc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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تعمل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على امتصاص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ذرات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المعادن العالقة بالهواء بكفاءة عالية،وتتراكم داخلها، وكذلك الحال في العناصر المشعة مثل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السيزيم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المشع، وغيرها من العناصر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الاخرى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ذات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الانوية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المشعة، حيث تمتص وتتراكم داخل الجسد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الاشني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بتركيزات عالية</a:t>
            </a:r>
            <a:endParaRPr lang="en-US" sz="2500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lnSpc>
                <a:spcPct val="120000"/>
              </a:lnSpc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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كذلك الحال في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النامية في المناطق الصناعية ذات المناخ المعتدل، حيث يتراكم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بها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مستويات عالية من العناصر السامة مثل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الكادميوم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والرصاص والنيكل والزنك. وحيث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ان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هذه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تدخل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ايضاً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في سلسلة الغذاء، فانه من المتوقع انتقال تلك العناصر السامة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الى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عديد من الكائنات الحية المتغذية على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،حتى تصل في النهاية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الى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الانسان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.</a:t>
            </a:r>
            <a:endParaRPr lang="en-US" sz="2500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lnSpc>
                <a:spcPct val="120000"/>
              </a:lnSpc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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تعمل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الهيفات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الاشنية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وتسبب تشقق الطبقات الفلينية بطريقة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افقية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، وذلك بسبب تفرع الفطر، ويؤدي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الى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زيادة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نفاذيتها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للماء.كما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ان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الشجيرات التي تكون مغطاة بكثافة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بالنموات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الاشنية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 قد تصبح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متقزمة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وضعيفة النمو،مما يلحق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بها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اضراراً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شديدة.</a:t>
            </a:r>
            <a:endParaRPr lang="en-US" sz="2500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lnSpc>
                <a:spcPct val="120000"/>
              </a:lnSpc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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يسبب نمو المستعمرات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الاشنية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على المباني تدمير صخورها والمباني.   </a:t>
            </a:r>
            <a:endParaRPr lang="en-US" sz="2500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>
              <a:lnSpc>
                <a:spcPct val="120000"/>
              </a:lnSpc>
              <a:buNone/>
            </a:pP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/>
                <a:latin typeface="Traditional Arabic" pitchFamily="2" charset="-78"/>
                <a:cs typeface="Farsi Simple Bold" pitchFamily="2" charset="-78"/>
                <a:sym typeface="AGA Arabesque"/>
              </a:rPr>
              <a:t>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وافراز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sz="2500" b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lang="ar-SA" sz="25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  <a:latin typeface="Traditional Arabic" pitchFamily="2" charset="-78"/>
                <a:cs typeface="Farsi Simple Bold" pitchFamily="2" charset="-78"/>
              </a:rPr>
              <a:t> لعديد من المركبات الكيميائية المحللة للصخور خاصة مع ارتفاع رطوبة الجو. </a:t>
            </a:r>
            <a:endParaRPr lang="en-US" sz="2500" b="1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 eaLnBrk="1" hangingPunct="1">
              <a:lnSpc>
                <a:spcPct val="120000"/>
              </a:lnSpc>
            </a:pPr>
            <a:endParaRPr lang="en-US" sz="2500" b="1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  <a:p>
            <a:pPr algn="r" rtl="1" eaLnBrk="1" hangingPunct="1">
              <a:lnSpc>
                <a:spcPct val="120000"/>
              </a:lnSpc>
            </a:pPr>
            <a:endParaRPr lang="en-US" sz="2500" b="1" dirty="0" smtClean="0">
              <a:ln>
                <a:solidFill>
                  <a:schemeClr val="tx1"/>
                </a:solidFill>
              </a:ln>
              <a:solidFill>
                <a:schemeClr val="tx2"/>
              </a:solidFill>
              <a:effectLst/>
              <a:latin typeface="Traditional Arabic" pitchFamily="2" charset="-78"/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766</Words>
  <Application>Microsoft Office PowerPoint</Application>
  <PresentationFormat>عرض على الشاشة (3:4)‏</PresentationFormat>
  <Paragraphs>54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الإستخدامات الطبية للأشنات</vt:lpstr>
      <vt:lpstr>المواد الضارة للحياة في الأشنات</vt:lpstr>
      <vt:lpstr>التأثيرات الضارة للأشنات</vt:lpstr>
      <vt:lpstr>الشريحة 10</vt:lpstr>
      <vt:lpstr>الشريحة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win7</dc:creator>
  <cp:lastModifiedBy>win7</cp:lastModifiedBy>
  <cp:revision>24</cp:revision>
  <dcterms:created xsi:type="dcterms:W3CDTF">2014-03-02T11:23:55Z</dcterms:created>
  <dcterms:modified xsi:type="dcterms:W3CDTF">2014-11-13T20:38:43Z</dcterms:modified>
</cp:coreProperties>
</file>