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4"/>
  </p:notesMasterIdLst>
  <p:sldIdLst>
    <p:sldId id="312" r:id="rId2"/>
    <p:sldId id="313" r:id="rId3"/>
    <p:sldId id="314" r:id="rId4"/>
    <p:sldId id="315" r:id="rId5"/>
    <p:sldId id="316" r:id="rId6"/>
    <p:sldId id="317" r:id="rId7"/>
    <p:sldId id="309" r:id="rId8"/>
    <p:sldId id="310" r:id="rId9"/>
    <p:sldId id="311" r:id="rId10"/>
    <p:sldId id="305" r:id="rId11"/>
    <p:sldId id="307" r:id="rId12"/>
    <p:sldId id="279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D6A300"/>
    <a:srgbClr val="ED9FFF"/>
    <a:srgbClr val="6ADF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BD616A-E2D2-4B36-AC36-FFE915F349BA}" type="doc">
      <dgm:prSet loTypeId="urn:microsoft.com/office/officeart/2005/8/layout/hList3" loCatId="list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pPr rtl="1"/>
          <a:endParaRPr lang="ar-SA"/>
        </a:p>
      </dgm:t>
    </dgm:pt>
    <dgm:pt modelId="{05AE591E-DAD2-43DB-AC28-2B6123C2C2D1}">
      <dgm:prSet custT="1"/>
      <dgm:spPr/>
      <dgm:t>
        <a:bodyPr/>
        <a:lstStyle/>
        <a:p>
          <a:pPr rtl="1"/>
          <a:r>
            <a:rPr lang="ar-SA" sz="4400" dirty="0" smtClean="0">
              <a:cs typeface="W1 0024." pitchFamily="2" charset="-78"/>
            </a:rPr>
            <a:t>الاجناس الفطرية </a:t>
          </a:r>
          <a:r>
            <a:rPr lang="ar-SA" sz="4400" dirty="0" err="1" smtClean="0">
              <a:cs typeface="W1 0024." pitchFamily="2" charset="-78"/>
            </a:rPr>
            <a:t>الاشنية</a:t>
          </a:r>
          <a:endParaRPr lang="en-US" sz="4400" b="1" dirty="0">
            <a:cs typeface="W1 0024." pitchFamily="2" charset="-78"/>
          </a:endParaRPr>
        </a:p>
      </dgm:t>
    </dgm:pt>
    <dgm:pt modelId="{01A921C8-32E9-48D3-B5EE-01C8EB96BB61}" type="parTrans" cxnId="{4ACB96EE-7AF1-46AF-8B21-D4CF089A76C3}">
      <dgm:prSet/>
      <dgm:spPr/>
      <dgm:t>
        <a:bodyPr/>
        <a:lstStyle/>
        <a:p>
          <a:pPr rtl="1"/>
          <a:endParaRPr lang="ar-SA"/>
        </a:p>
      </dgm:t>
    </dgm:pt>
    <dgm:pt modelId="{FEEBEB6E-93EB-40CC-AF1A-3DCB7D380D2A}" type="sibTrans" cxnId="{4ACB96EE-7AF1-46AF-8B21-D4CF089A76C3}">
      <dgm:prSet/>
      <dgm:spPr/>
      <dgm:t>
        <a:bodyPr/>
        <a:lstStyle/>
        <a:p>
          <a:pPr rtl="1"/>
          <a:endParaRPr lang="ar-SA"/>
        </a:p>
      </dgm:t>
    </dgm:pt>
    <dgm:pt modelId="{CEDDE941-816B-4163-971F-87D98BFDD51D}">
      <dgm:prSet custT="1"/>
      <dgm:spPr>
        <a:effectLst>
          <a:glow rad="101600">
            <a:schemeClr val="tx1">
              <a:alpha val="60000"/>
            </a:schemeClr>
          </a:glow>
        </a:effectLst>
      </dgm:spPr>
      <dgm:t>
        <a:bodyPr/>
        <a:lstStyle/>
        <a:p>
          <a:pPr rtl="1"/>
          <a:r>
            <a:rPr lang="ar-SA" sz="2800" b="1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الفطريات </a:t>
          </a:r>
          <a:r>
            <a:rPr lang="ar-SA" sz="2800" b="1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الاسكية</a:t>
          </a:r>
          <a:r>
            <a:rPr lang="ar-SA" sz="2800" b="1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2800" b="1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الدورقية</a:t>
          </a:r>
          <a:r>
            <a:rPr lang="ar-SA" sz="2800" b="1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</a:t>
          </a:r>
        </a:p>
        <a:p>
          <a:pPr rtl="1"/>
          <a:r>
            <a:rPr lang="ar-SA" sz="3200" dirty="0" smtClean="0">
              <a:latin typeface="Simplified Arabic" pitchFamily="18" charset="-78"/>
              <a:cs typeface="Simplified Arabic" pitchFamily="18" charset="-78"/>
            </a:rPr>
            <a:t>مثل</a:t>
          </a:r>
        </a:p>
        <a:p>
          <a:pPr rtl="1"/>
          <a:r>
            <a:rPr lang="en-US" sz="3200" b="1" i="1" dirty="0" err="1" smtClean="0">
              <a:latin typeface="Simplified Arabic" pitchFamily="18" charset="-78"/>
              <a:cs typeface="Simplified Arabic" pitchFamily="18" charset="-78"/>
            </a:rPr>
            <a:t>Omphalina</a:t>
          </a:r>
          <a:r>
            <a:rPr lang="en-US" sz="3200" b="1" i="1" dirty="0" smtClean="0"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3200" b="1" i="1" dirty="0" smtClean="0">
              <a:latin typeface="Simplified Arabic" pitchFamily="18" charset="-78"/>
              <a:cs typeface="Simplified Arabic" pitchFamily="18" charset="-78"/>
            </a:rPr>
            <a:t>  </a:t>
          </a:r>
          <a:r>
            <a:rPr lang="en-US" sz="3200" b="1" i="1" dirty="0" err="1" smtClean="0">
              <a:latin typeface="Simplified Arabic" pitchFamily="18" charset="-78"/>
              <a:cs typeface="Simplified Arabic" pitchFamily="18" charset="-78"/>
            </a:rPr>
            <a:t>Dictyonema</a:t>
          </a:r>
          <a:endParaRPr lang="en-US" sz="3200" b="1" dirty="0">
            <a:latin typeface="Simplified Arabic" pitchFamily="18" charset="-78"/>
            <a:cs typeface="Simplified Arabic" pitchFamily="18" charset="-78"/>
          </a:endParaRPr>
        </a:p>
      </dgm:t>
    </dgm:pt>
    <dgm:pt modelId="{4EF02C83-2112-4648-ADEA-6CC575A8E966}" type="sibTrans" cxnId="{A6A7D8CD-E675-4017-91AA-706F83DAF0A1}">
      <dgm:prSet/>
      <dgm:spPr/>
      <dgm:t>
        <a:bodyPr/>
        <a:lstStyle/>
        <a:p>
          <a:pPr rtl="1"/>
          <a:endParaRPr lang="ar-SA"/>
        </a:p>
      </dgm:t>
    </dgm:pt>
    <dgm:pt modelId="{56E4CA7A-3F1E-455F-B7C7-AEB7CBAC9CB2}" type="parTrans" cxnId="{A6A7D8CD-E675-4017-91AA-706F83DAF0A1}">
      <dgm:prSet/>
      <dgm:spPr/>
      <dgm:t>
        <a:bodyPr/>
        <a:lstStyle/>
        <a:p>
          <a:pPr rtl="1"/>
          <a:endParaRPr lang="ar-SA"/>
        </a:p>
      </dgm:t>
    </dgm:pt>
    <dgm:pt modelId="{3CE3F71C-33DE-49E2-BAB0-5860E44210D7}">
      <dgm:prSet custT="1"/>
      <dgm:spPr>
        <a:effectLst>
          <a:glow rad="101600">
            <a:schemeClr val="tx1">
              <a:alpha val="60000"/>
            </a:schemeClr>
          </a:glow>
        </a:effectLst>
      </dgm:spPr>
      <dgm:t>
        <a:bodyPr/>
        <a:lstStyle/>
        <a:p>
          <a:pPr algn="ctr" rtl="1"/>
          <a:r>
            <a:rPr lang="ar-SA" sz="2800" b="1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الفطريات </a:t>
          </a:r>
          <a:r>
            <a:rPr lang="ar-SA" sz="2800" b="1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الاسكية</a:t>
          </a:r>
          <a:r>
            <a:rPr lang="ar-SA" sz="2800" b="1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الطبقية  </a:t>
          </a:r>
          <a:r>
            <a:rPr lang="en-US" sz="2800" b="1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discolichens</a:t>
          </a:r>
          <a:endParaRPr lang="ar-SA" sz="2800" b="1" dirty="0" smtClean="0">
            <a:solidFill>
              <a:srgbClr val="FFFF00"/>
            </a:solidFill>
            <a:effectLst>
              <a:glow rad="101600">
                <a:schemeClr val="tx1">
                  <a:alpha val="60000"/>
                </a:schemeClr>
              </a:glow>
            </a:effectLst>
            <a:latin typeface="Simplified Arabic" pitchFamily="18" charset="-78"/>
            <a:cs typeface="Simplified Arabic" pitchFamily="18" charset="-78"/>
          </a:endParaRPr>
        </a:p>
        <a:p>
          <a:pPr algn="ctr" rtl="1"/>
          <a:r>
            <a:rPr lang="ar-SA" sz="2800" b="1" dirty="0" smtClean="0">
              <a:latin typeface="Simplified Arabic" pitchFamily="18" charset="-78"/>
              <a:cs typeface="Simplified Arabic" pitchFamily="18" charset="-78"/>
            </a:rPr>
            <a:t> معظم هذه الفطريات تكون أجساماً </a:t>
          </a:r>
          <a:r>
            <a:rPr lang="ar-SA" sz="2800" b="1" dirty="0" err="1" smtClean="0">
              <a:latin typeface="Simplified Arabic" pitchFamily="18" charset="-78"/>
              <a:cs typeface="Simplified Arabic" pitchFamily="18" charset="-78"/>
            </a:rPr>
            <a:t>ثمرية</a:t>
          </a:r>
          <a:r>
            <a:rPr lang="ar-SA" sz="2800" b="1" dirty="0" smtClean="0"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2800" b="1" dirty="0" err="1" smtClean="0">
              <a:latin typeface="Simplified Arabic" pitchFamily="18" charset="-78"/>
              <a:cs typeface="Simplified Arabic" pitchFamily="18" charset="-78"/>
            </a:rPr>
            <a:t>طبقية </a:t>
          </a:r>
          <a:r>
            <a:rPr lang="ar-SA" sz="2800" b="1" dirty="0" smtClean="0">
              <a:latin typeface="Simplified Arabic" pitchFamily="18" charset="-78"/>
              <a:cs typeface="Simplified Arabic" pitchFamily="18" charset="-78"/>
            </a:rPr>
            <a:t>(قرصية</a:t>
          </a:r>
          <a:r>
            <a:rPr lang="ar-SA" sz="2800" b="1" dirty="0" err="1" smtClean="0">
              <a:latin typeface="Simplified Arabic" pitchFamily="18" charset="-78"/>
              <a:cs typeface="Simplified Arabic" pitchFamily="18" charset="-78"/>
            </a:rPr>
            <a:t>)</a:t>
          </a:r>
          <a:endParaRPr lang="en-US" sz="2800" b="1" dirty="0"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  <a:latin typeface="Simplified Arabic" pitchFamily="18" charset="-78"/>
            <a:cs typeface="Simplified Arabic" pitchFamily="18" charset="-78"/>
          </a:endParaRPr>
        </a:p>
      </dgm:t>
    </dgm:pt>
    <dgm:pt modelId="{3F590798-5B79-4546-97EE-01D72F07D991}" type="sibTrans" cxnId="{3B397966-318A-4603-B411-A071F0006D8C}">
      <dgm:prSet/>
      <dgm:spPr/>
      <dgm:t>
        <a:bodyPr/>
        <a:lstStyle/>
        <a:p>
          <a:pPr rtl="1"/>
          <a:endParaRPr lang="ar-SA"/>
        </a:p>
      </dgm:t>
    </dgm:pt>
    <dgm:pt modelId="{993A15D0-B3BA-4F24-96FD-8D16A7830149}" type="parTrans" cxnId="{3B397966-318A-4603-B411-A071F0006D8C}">
      <dgm:prSet/>
      <dgm:spPr/>
      <dgm:t>
        <a:bodyPr/>
        <a:lstStyle/>
        <a:p>
          <a:pPr rtl="1"/>
          <a:endParaRPr lang="ar-SA"/>
        </a:p>
      </dgm:t>
    </dgm:pt>
    <dgm:pt modelId="{897713A8-8370-4BF6-A027-17AB0BEAA43D}">
      <dgm:prSet/>
      <dgm:spPr/>
      <dgm:t>
        <a:bodyPr/>
        <a:lstStyle/>
        <a:p>
          <a:pPr rtl="1"/>
          <a:endParaRPr lang="ar-SA" dirty="0"/>
        </a:p>
      </dgm:t>
    </dgm:pt>
    <dgm:pt modelId="{BBBF87D1-63CB-490F-85DC-8CBE4BCF4D86}" type="parTrans" cxnId="{E3B9C883-CE19-4FE6-A8ED-7606614109FD}">
      <dgm:prSet/>
      <dgm:spPr/>
      <dgm:t>
        <a:bodyPr/>
        <a:lstStyle/>
        <a:p>
          <a:pPr rtl="1"/>
          <a:endParaRPr lang="ar-SA"/>
        </a:p>
      </dgm:t>
    </dgm:pt>
    <dgm:pt modelId="{0BF1115C-827E-43C5-B2FA-71E56B04AF06}" type="sibTrans" cxnId="{E3B9C883-CE19-4FE6-A8ED-7606614109FD}">
      <dgm:prSet/>
      <dgm:spPr/>
      <dgm:t>
        <a:bodyPr/>
        <a:lstStyle/>
        <a:p>
          <a:pPr rtl="1"/>
          <a:endParaRPr lang="ar-SA"/>
        </a:p>
      </dgm:t>
    </dgm:pt>
    <dgm:pt modelId="{07083EE8-D0F8-4CBC-86BA-A54CFDFDA03E}" type="pres">
      <dgm:prSet presAssocID="{F7BD616A-E2D2-4B36-AC36-FFE915F349BA}" presName="composite" presStyleCnt="0">
        <dgm:presLayoutVars>
          <dgm:chMax val="1"/>
          <dgm:dir val="rev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4B933689-BDFA-42AD-B89B-C9EF25122B03}" type="pres">
      <dgm:prSet presAssocID="{05AE591E-DAD2-43DB-AC28-2B6123C2C2D1}" presName="roof" presStyleLbl="dkBgShp" presStyleIdx="0" presStyleCnt="2" custLinFactNeighborX="-5556" custLinFactNeighborY="-1240"/>
      <dgm:spPr/>
      <dgm:t>
        <a:bodyPr/>
        <a:lstStyle/>
        <a:p>
          <a:pPr rtl="1"/>
          <a:endParaRPr lang="ar-SA"/>
        </a:p>
      </dgm:t>
    </dgm:pt>
    <dgm:pt modelId="{CA0C1EED-33BD-486E-AA59-3BD74C3E87A6}" type="pres">
      <dgm:prSet presAssocID="{05AE591E-DAD2-43DB-AC28-2B6123C2C2D1}" presName="pillars" presStyleCnt="0"/>
      <dgm:spPr/>
      <dgm:t>
        <a:bodyPr/>
        <a:lstStyle/>
        <a:p>
          <a:pPr rtl="1"/>
          <a:endParaRPr lang="ar-SA"/>
        </a:p>
      </dgm:t>
    </dgm:pt>
    <dgm:pt modelId="{836A8974-1866-44AB-A372-068C0C6138C4}" type="pres">
      <dgm:prSet presAssocID="{05AE591E-DAD2-43DB-AC28-2B6123C2C2D1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40BA89A-BB44-46AC-95E5-1816A0F22780}" type="pres">
      <dgm:prSet presAssocID="{CEDDE941-816B-4163-971F-87D98BFDD51D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1B3896-7FA5-4E55-8517-528E2C39AE9E}" type="pres">
      <dgm:prSet presAssocID="{05AE591E-DAD2-43DB-AC28-2B6123C2C2D1}" presName="base" presStyleLbl="dkBgShp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4ACB96EE-7AF1-46AF-8B21-D4CF089A76C3}" srcId="{F7BD616A-E2D2-4B36-AC36-FFE915F349BA}" destId="{05AE591E-DAD2-43DB-AC28-2B6123C2C2D1}" srcOrd="0" destOrd="0" parTransId="{01A921C8-32E9-48D3-B5EE-01C8EB96BB61}" sibTransId="{FEEBEB6E-93EB-40CC-AF1A-3DCB7D380D2A}"/>
    <dgm:cxn modelId="{A6A7D8CD-E675-4017-91AA-706F83DAF0A1}" srcId="{05AE591E-DAD2-43DB-AC28-2B6123C2C2D1}" destId="{CEDDE941-816B-4163-971F-87D98BFDD51D}" srcOrd="1" destOrd="0" parTransId="{56E4CA7A-3F1E-455F-B7C7-AEB7CBAC9CB2}" sibTransId="{4EF02C83-2112-4648-ADEA-6CC575A8E966}"/>
    <dgm:cxn modelId="{BEE0A4D8-D94F-4361-8F93-136EE5CF1A1E}" type="presOf" srcId="{F7BD616A-E2D2-4B36-AC36-FFE915F349BA}" destId="{07083EE8-D0F8-4CBC-86BA-A54CFDFDA03E}" srcOrd="0" destOrd="0" presId="urn:microsoft.com/office/officeart/2005/8/layout/hList3"/>
    <dgm:cxn modelId="{68D083B8-FFFC-4C69-95B8-438CEE3568A2}" type="presOf" srcId="{05AE591E-DAD2-43DB-AC28-2B6123C2C2D1}" destId="{4B933689-BDFA-42AD-B89B-C9EF25122B03}" srcOrd="0" destOrd="0" presId="urn:microsoft.com/office/officeart/2005/8/layout/hList3"/>
    <dgm:cxn modelId="{E3B9C883-CE19-4FE6-A8ED-7606614109FD}" srcId="{F7BD616A-E2D2-4B36-AC36-FFE915F349BA}" destId="{897713A8-8370-4BF6-A027-17AB0BEAA43D}" srcOrd="1" destOrd="0" parTransId="{BBBF87D1-63CB-490F-85DC-8CBE4BCF4D86}" sibTransId="{0BF1115C-827E-43C5-B2FA-71E56B04AF06}"/>
    <dgm:cxn modelId="{5967258C-B17A-49F5-B6A0-712CF28D2BC5}" type="presOf" srcId="{CEDDE941-816B-4163-971F-87D98BFDD51D}" destId="{740BA89A-BB44-46AC-95E5-1816A0F22780}" srcOrd="0" destOrd="0" presId="urn:microsoft.com/office/officeart/2005/8/layout/hList3"/>
    <dgm:cxn modelId="{3B397966-318A-4603-B411-A071F0006D8C}" srcId="{05AE591E-DAD2-43DB-AC28-2B6123C2C2D1}" destId="{3CE3F71C-33DE-49E2-BAB0-5860E44210D7}" srcOrd="0" destOrd="0" parTransId="{993A15D0-B3BA-4F24-96FD-8D16A7830149}" sibTransId="{3F590798-5B79-4546-97EE-01D72F07D991}"/>
    <dgm:cxn modelId="{091FFB92-2527-40A9-82F6-048F0C623BD4}" type="presOf" srcId="{3CE3F71C-33DE-49E2-BAB0-5860E44210D7}" destId="{836A8974-1866-44AB-A372-068C0C6138C4}" srcOrd="0" destOrd="0" presId="urn:microsoft.com/office/officeart/2005/8/layout/hList3"/>
    <dgm:cxn modelId="{E0AFB5F1-B64C-4605-820D-8F3B063167CC}" type="presParOf" srcId="{07083EE8-D0F8-4CBC-86BA-A54CFDFDA03E}" destId="{4B933689-BDFA-42AD-B89B-C9EF25122B03}" srcOrd="0" destOrd="0" presId="urn:microsoft.com/office/officeart/2005/8/layout/hList3"/>
    <dgm:cxn modelId="{BE6426F0-47D1-4617-AB22-81733850FCD9}" type="presParOf" srcId="{07083EE8-D0F8-4CBC-86BA-A54CFDFDA03E}" destId="{CA0C1EED-33BD-486E-AA59-3BD74C3E87A6}" srcOrd="1" destOrd="0" presId="urn:microsoft.com/office/officeart/2005/8/layout/hList3"/>
    <dgm:cxn modelId="{C0E549AA-37E8-4F93-AAD1-C292DFB1D0BA}" type="presParOf" srcId="{CA0C1EED-33BD-486E-AA59-3BD74C3E87A6}" destId="{836A8974-1866-44AB-A372-068C0C6138C4}" srcOrd="0" destOrd="0" presId="urn:microsoft.com/office/officeart/2005/8/layout/hList3"/>
    <dgm:cxn modelId="{B5890CAE-00E7-4E70-8BA0-21FAE8C962AA}" type="presParOf" srcId="{CA0C1EED-33BD-486E-AA59-3BD74C3E87A6}" destId="{740BA89A-BB44-46AC-95E5-1816A0F22780}" srcOrd="1" destOrd="0" presId="urn:microsoft.com/office/officeart/2005/8/layout/hList3"/>
    <dgm:cxn modelId="{C10A1C17-1814-43F7-937E-6563644A9203}" type="presParOf" srcId="{07083EE8-D0F8-4CBC-86BA-A54CFDFDA03E}" destId="{F51B3896-7FA5-4E55-8517-528E2C39AE9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933689-BDFA-42AD-B89B-C9EF25122B03}">
      <dsp:nvSpPr>
        <dsp:cNvPr id="0" name=""/>
        <dsp:cNvSpPr/>
      </dsp:nvSpPr>
      <dsp:spPr>
        <a:xfrm>
          <a:off x="0" y="0"/>
          <a:ext cx="8229600" cy="1700704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kern="1200" dirty="0" smtClean="0">
              <a:cs typeface="W1 0024." pitchFamily="2" charset="-78"/>
            </a:rPr>
            <a:t>الاجناس الفطرية </a:t>
          </a:r>
          <a:r>
            <a:rPr lang="ar-SA" sz="4400" kern="1200" dirty="0" err="1" smtClean="0">
              <a:cs typeface="W1 0024." pitchFamily="2" charset="-78"/>
            </a:rPr>
            <a:t>الاشنية</a:t>
          </a:r>
          <a:endParaRPr lang="en-US" sz="4400" b="1" kern="1200" dirty="0">
            <a:cs typeface="W1 0024." pitchFamily="2" charset="-78"/>
          </a:endParaRPr>
        </a:p>
      </dsp:txBody>
      <dsp:txXfrm>
        <a:off x="0" y="0"/>
        <a:ext cx="8229600" cy="1700704"/>
      </dsp:txXfrm>
    </dsp:sp>
    <dsp:sp modelId="{836A8974-1866-44AB-A372-068C0C6138C4}">
      <dsp:nvSpPr>
        <dsp:cNvPr id="0" name=""/>
        <dsp:cNvSpPr/>
      </dsp:nvSpPr>
      <dsp:spPr>
        <a:xfrm>
          <a:off x="4114800" y="1700704"/>
          <a:ext cx="4114799" cy="3571478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tx1">
              <a:alpha val="6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الفطريات </a:t>
          </a:r>
          <a:r>
            <a:rPr lang="ar-SA" sz="2800" b="1" kern="1200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الاسكية</a:t>
          </a:r>
          <a:r>
            <a:rPr lang="ar-SA" sz="2800" b="1" kern="1200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الطبقية  </a:t>
          </a:r>
          <a:r>
            <a:rPr lang="en-US" sz="2800" b="1" kern="1200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discolichens</a:t>
          </a:r>
          <a:endParaRPr lang="ar-SA" sz="2800" b="1" kern="1200" dirty="0" smtClean="0">
            <a:solidFill>
              <a:srgbClr val="FFFF00"/>
            </a:solidFill>
            <a:effectLst>
              <a:glow rad="101600">
                <a:schemeClr val="tx1">
                  <a:alpha val="60000"/>
                </a:schemeClr>
              </a:glow>
            </a:effectLst>
            <a:latin typeface="Simplified Arabic" pitchFamily="18" charset="-78"/>
            <a:cs typeface="Simplified Arabic" pitchFamily="18" charset="-78"/>
          </a:endParaRP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latin typeface="Simplified Arabic" pitchFamily="18" charset="-78"/>
              <a:cs typeface="Simplified Arabic" pitchFamily="18" charset="-78"/>
            </a:rPr>
            <a:t> معظم هذه الفطريات تكون أجساماً </a:t>
          </a:r>
          <a:r>
            <a:rPr lang="ar-SA" sz="2800" b="1" kern="1200" dirty="0" err="1" smtClean="0">
              <a:latin typeface="Simplified Arabic" pitchFamily="18" charset="-78"/>
              <a:cs typeface="Simplified Arabic" pitchFamily="18" charset="-78"/>
            </a:rPr>
            <a:t>ثمرية</a:t>
          </a:r>
          <a:r>
            <a:rPr lang="ar-SA" sz="2800" b="1" kern="1200" dirty="0" smtClean="0"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2800" b="1" kern="1200" dirty="0" err="1" smtClean="0">
              <a:latin typeface="Simplified Arabic" pitchFamily="18" charset="-78"/>
              <a:cs typeface="Simplified Arabic" pitchFamily="18" charset="-78"/>
            </a:rPr>
            <a:t>طبقية </a:t>
          </a:r>
          <a:r>
            <a:rPr lang="ar-SA" sz="2800" b="1" kern="1200" dirty="0" smtClean="0">
              <a:latin typeface="Simplified Arabic" pitchFamily="18" charset="-78"/>
              <a:cs typeface="Simplified Arabic" pitchFamily="18" charset="-78"/>
            </a:rPr>
            <a:t>(قرصية</a:t>
          </a:r>
          <a:r>
            <a:rPr lang="ar-SA" sz="2800" b="1" kern="1200" dirty="0" err="1" smtClean="0">
              <a:latin typeface="Simplified Arabic" pitchFamily="18" charset="-78"/>
              <a:cs typeface="Simplified Arabic" pitchFamily="18" charset="-78"/>
            </a:rPr>
            <a:t>)</a:t>
          </a:r>
          <a:endParaRPr lang="en-US" sz="28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  <a:latin typeface="Simplified Arabic" pitchFamily="18" charset="-78"/>
            <a:cs typeface="Simplified Arabic" pitchFamily="18" charset="-78"/>
          </a:endParaRPr>
        </a:p>
      </dsp:txBody>
      <dsp:txXfrm>
        <a:off x="4114800" y="1700704"/>
        <a:ext cx="4114799" cy="3571478"/>
      </dsp:txXfrm>
    </dsp:sp>
    <dsp:sp modelId="{740BA89A-BB44-46AC-95E5-1816A0F22780}">
      <dsp:nvSpPr>
        <dsp:cNvPr id="0" name=""/>
        <dsp:cNvSpPr/>
      </dsp:nvSpPr>
      <dsp:spPr>
        <a:xfrm>
          <a:off x="0" y="1700704"/>
          <a:ext cx="4114799" cy="3571478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tx1">
              <a:alpha val="6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الفطريات </a:t>
          </a:r>
          <a:r>
            <a:rPr lang="ar-SA" sz="2800" b="1" kern="1200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الاسكية</a:t>
          </a:r>
          <a:r>
            <a:rPr lang="ar-SA" sz="2800" b="1" kern="1200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2800" b="1" kern="1200" dirty="0" err="1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الدورقية</a:t>
          </a:r>
          <a:r>
            <a:rPr lang="ar-SA" sz="2800" b="1" kern="1200" dirty="0" smtClean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Simplified Arabic" pitchFamily="18" charset="-78"/>
              <a:cs typeface="Simplified Arabic" pitchFamily="18" charset="-78"/>
            </a:rPr>
            <a:t> </a:t>
          </a: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latin typeface="Simplified Arabic" pitchFamily="18" charset="-78"/>
              <a:cs typeface="Simplified Arabic" pitchFamily="18" charset="-78"/>
            </a:rPr>
            <a:t>مثل</a:t>
          </a: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1" kern="1200" dirty="0" err="1" smtClean="0">
              <a:latin typeface="Simplified Arabic" pitchFamily="18" charset="-78"/>
              <a:cs typeface="Simplified Arabic" pitchFamily="18" charset="-78"/>
            </a:rPr>
            <a:t>Omphalina</a:t>
          </a:r>
          <a:r>
            <a:rPr lang="en-US" sz="3200" b="1" i="1" kern="1200" dirty="0" smtClean="0">
              <a:latin typeface="Simplified Arabic" pitchFamily="18" charset="-78"/>
              <a:cs typeface="Simplified Arabic" pitchFamily="18" charset="-78"/>
            </a:rPr>
            <a:t> </a:t>
          </a:r>
          <a:r>
            <a:rPr lang="ar-SA" sz="3200" b="1" i="1" kern="1200" dirty="0" smtClean="0">
              <a:latin typeface="Simplified Arabic" pitchFamily="18" charset="-78"/>
              <a:cs typeface="Simplified Arabic" pitchFamily="18" charset="-78"/>
            </a:rPr>
            <a:t>  </a:t>
          </a:r>
          <a:r>
            <a:rPr lang="en-US" sz="3200" b="1" i="1" kern="1200" dirty="0" err="1" smtClean="0">
              <a:latin typeface="Simplified Arabic" pitchFamily="18" charset="-78"/>
              <a:cs typeface="Simplified Arabic" pitchFamily="18" charset="-78"/>
            </a:rPr>
            <a:t>Dictyonema</a:t>
          </a:r>
          <a:endParaRPr lang="en-US" sz="3200" b="1" kern="1200" dirty="0">
            <a:latin typeface="Simplified Arabic" pitchFamily="18" charset="-78"/>
            <a:cs typeface="Simplified Arabic" pitchFamily="18" charset="-78"/>
          </a:endParaRPr>
        </a:p>
      </dsp:txBody>
      <dsp:txXfrm>
        <a:off x="0" y="1700704"/>
        <a:ext cx="4114799" cy="3571478"/>
      </dsp:txXfrm>
    </dsp:sp>
    <dsp:sp modelId="{F51B3896-7FA5-4E55-8517-528E2C39AE9E}">
      <dsp:nvSpPr>
        <dsp:cNvPr id="0" name=""/>
        <dsp:cNvSpPr/>
      </dsp:nvSpPr>
      <dsp:spPr>
        <a:xfrm>
          <a:off x="0" y="5272183"/>
          <a:ext cx="8229600" cy="396830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EF5365-99DC-427E-89E5-F989A9B19117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1014043-D8E9-4C65-9CEA-356E0985451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14043-D8E9-4C65-9CEA-356E09854518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13/04/35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ؤؤؤؤ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عنوان 1"/>
          <p:cNvSpPr txBox="1">
            <a:spLocks/>
          </p:cNvSpPr>
          <p:nvPr/>
        </p:nvSpPr>
        <p:spPr>
          <a:xfrm>
            <a:off x="0" y="2130425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000" b="0" i="0" u="none" strike="noStrike" kern="1200" cap="none" spc="0" normalizeH="0" baseline="0" noProof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FFFF00">
                      <a:alpha val="40000"/>
                    </a:srgb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  <a:t>علم </a:t>
            </a:r>
            <a:r>
              <a:rPr kumimoji="0" lang="ar-SA" sz="8000" b="0" i="0" u="none" strike="noStrike" kern="1200" cap="none" spc="0" normalizeH="0" baseline="0" noProof="0" dirty="0" err="1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FFFF00">
                      <a:alpha val="40000"/>
                    </a:srgb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  <a:t>الاشنات</a:t>
            </a:r>
            <a:r>
              <a:rPr kumimoji="0" lang="ar-SA" sz="8000" b="0" i="0" u="none" strike="noStrike" kern="1200" cap="none" spc="0" normalizeH="0" baseline="0" noProof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FFFF00">
                      <a:alpha val="40000"/>
                    </a:srgb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  <a:t/>
            </a:r>
            <a:br>
              <a:rPr kumimoji="0" lang="ar-SA" sz="8000" b="0" i="0" u="none" strike="noStrike" kern="1200" cap="none" spc="0" normalizeH="0" baseline="0" noProof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FFFF00">
                      <a:alpha val="40000"/>
                    </a:srgb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</a:br>
            <a:endParaRPr kumimoji="0" lang="ar-SA" sz="5400" b="0" i="0" u="none" strike="noStrike" kern="1200" cap="none" spc="0" normalizeH="0" baseline="0" noProof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glow rad="139700">
                  <a:srgbClr val="FFFF00">
                    <a:alpha val="40000"/>
                  </a:srgbClr>
                </a:glow>
                <a:outerShdw blurRad="38100" dist="32000" dir="540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lgerian" pitchFamily="82" charset="0"/>
              <a:ea typeface="+mj-ea"/>
              <a:cs typeface="W1 0024." pitchFamily="2" charset="-78"/>
            </a:endParaRP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1357290" y="3929066"/>
            <a:ext cx="6400800" cy="1440160"/>
          </a:xfrm>
          <a:prstGeom prst="rect">
            <a:avLst/>
          </a:prstGeom>
        </p:spPr>
        <p:txBody>
          <a:bodyPr vert="horz" lIns="91440" tIns="45720" rIns="91440" bIns="45720" rtlCol="1">
            <a:normAutofit fontScale="400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solidFill>
                <a:srgbClr val="92D050"/>
              </a:solidFill>
              <a:effectLst>
                <a:glow rad="139700">
                  <a:schemeClr val="tx1"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ar-SA" sz="16000" b="1" i="0" u="none" strike="noStrike" kern="1200" cap="all" spc="0" normalizeH="0" baseline="0" noProof="0" dirty="0" smtClean="0">
                <a:solidFill>
                  <a:srgbClr val="92D050"/>
                </a:solidFill>
                <a:effectLst>
                  <a:glow rad="139700">
                    <a:schemeClr val="tx1"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مقرر </a:t>
            </a:r>
            <a:r>
              <a:rPr lang="ar-SA" sz="16000" b="1" cap="all" dirty="0" smtClean="0">
                <a:solidFill>
                  <a:srgbClr val="92D050"/>
                </a:solidFill>
                <a:effectLst>
                  <a:glow rad="139700">
                    <a:schemeClr val="tx1"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W1 0024." pitchFamily="2" charset="-78"/>
              </a:rPr>
              <a:t>348 حدق</a:t>
            </a:r>
            <a:endParaRPr kumimoji="0" lang="ar-SA" sz="16000" b="1" i="0" u="none" strike="noStrike" kern="1200" cap="all" spc="0" normalizeH="0" baseline="0" noProof="0" dirty="0" smtClean="0">
              <a:solidFill>
                <a:srgbClr val="92D050"/>
              </a:solidFill>
              <a:effectLst>
                <a:glow rad="139700">
                  <a:schemeClr val="tx1"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solidFill>
                <a:srgbClr val="92D050"/>
              </a:solidFill>
              <a:effectLst>
                <a:glow rad="139700">
                  <a:schemeClr val="tx1"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solidFill>
                <a:srgbClr val="92D050"/>
              </a:solidFill>
              <a:effectLst>
                <a:glow rad="139700">
                  <a:schemeClr val="tx1"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CAQGDYM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مخطط انسيابي: محطة طرفية 8"/>
          <p:cNvSpPr/>
          <p:nvPr/>
        </p:nvSpPr>
        <p:spPr>
          <a:xfrm>
            <a:off x="2039677" y="102230"/>
            <a:ext cx="5563860" cy="950506"/>
          </a:xfrm>
          <a:prstGeom prst="flowChartTerminator">
            <a:avLst/>
          </a:prstGeom>
          <a:solidFill>
            <a:srgbClr val="FFFF99"/>
          </a:solidFill>
          <a:ln>
            <a:noFill/>
          </a:ln>
          <a:effectLst>
            <a:glow rad="101600">
              <a:schemeClr val="tx1">
                <a:alpha val="6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cs typeface="W1 0024." pitchFamily="2" charset="-78"/>
              </a:rPr>
              <a:t>الاجناس الطحلبية </a:t>
            </a:r>
            <a:r>
              <a:rPr lang="ar-SA" sz="3600" b="1" dirty="0" err="1" smtClean="0">
                <a:solidFill>
                  <a:schemeClr val="tx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cs typeface="W1 0024." pitchFamily="2" charset="-78"/>
              </a:rPr>
              <a:t>الاشنية</a:t>
            </a:r>
            <a:endParaRPr lang="ar-SA" sz="3600" b="1" dirty="0">
              <a:solidFill>
                <a:schemeClr val="tx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cs typeface="W1 0024." pitchFamily="2" charset="-78"/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6009432" y="1412776"/>
            <a:ext cx="3134568" cy="864096"/>
          </a:xfrm>
          <a:prstGeom prst="flowChartTerminator">
            <a:avLst/>
          </a:prstGeom>
          <a:solidFill>
            <a:srgbClr val="92D050"/>
          </a:solidFill>
          <a:effectLst>
            <a:glow rad="101600">
              <a:srgbClr val="FFFF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cs typeface="Simplified Arabic" pitchFamily="18" charset="-78"/>
              </a:rPr>
              <a:t>الطحالب الخضراء </a:t>
            </a:r>
            <a:endParaRPr lang="ar-SA" sz="3600" b="1" dirty="0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مخطط انسيابي: محطة طرفية 10"/>
          <p:cNvSpPr/>
          <p:nvPr/>
        </p:nvSpPr>
        <p:spPr>
          <a:xfrm>
            <a:off x="-1" y="1398374"/>
            <a:ext cx="3487829" cy="950506"/>
          </a:xfrm>
          <a:prstGeom prst="flowChartTerminator">
            <a:avLst/>
          </a:prstGeom>
          <a:solidFill>
            <a:srgbClr val="92D050"/>
          </a:solidFill>
          <a:effectLst>
            <a:glow rad="101600">
              <a:srgbClr val="FFFF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cs typeface="Simplified Arabic" pitchFamily="18" charset="-78"/>
              </a:rPr>
              <a:t>الطحالب الخضراء </a:t>
            </a:r>
            <a:r>
              <a:rPr lang="ar-SA" sz="3200" b="1" dirty="0" err="1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cs typeface="Simplified Arabic" pitchFamily="18" charset="-78"/>
              </a:rPr>
              <a:t>المزرقة</a:t>
            </a:r>
            <a:endParaRPr lang="ar-SA" sz="3200" b="1" dirty="0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2" name="سهم للأسفل 11"/>
          <p:cNvSpPr/>
          <p:nvPr/>
        </p:nvSpPr>
        <p:spPr>
          <a:xfrm>
            <a:off x="7092280" y="2348880"/>
            <a:ext cx="1008112" cy="72008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سهم للأسفل 12"/>
          <p:cNvSpPr/>
          <p:nvPr/>
        </p:nvSpPr>
        <p:spPr>
          <a:xfrm>
            <a:off x="1115616" y="2420888"/>
            <a:ext cx="1008112" cy="72008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228184" y="3356992"/>
            <a:ext cx="2808312" cy="2952328"/>
          </a:xfrm>
          <a:prstGeom prst="roundRect">
            <a:avLst/>
          </a:prstGeom>
          <a:solidFill>
            <a:schemeClr val="accent1">
              <a:alpha val="27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en-US" sz="4000" b="1" i="1" dirty="0" err="1" smtClean="0">
                <a:cs typeface="+mj-cs"/>
              </a:rPr>
              <a:t>Trebouxia</a:t>
            </a:r>
            <a:endParaRPr lang="en-US" sz="4000" b="1" i="1" dirty="0" smtClean="0">
              <a:cs typeface="+mj-cs"/>
            </a:endParaRPr>
          </a:p>
          <a:p>
            <a:pPr algn="ctr"/>
            <a:endParaRPr lang="en-US" sz="4000" i="1" dirty="0" smtClean="0"/>
          </a:p>
          <a:p>
            <a:pPr algn="ctr"/>
            <a:r>
              <a:rPr lang="en-US" sz="4000" i="1" dirty="0" err="1" smtClean="0"/>
              <a:t>Myrmecia</a:t>
            </a:r>
            <a:endParaRPr lang="en-US" sz="4000" i="1" dirty="0" smtClean="0"/>
          </a:p>
          <a:p>
            <a:pPr algn="ctr"/>
            <a:endParaRPr lang="en-US" sz="4000" i="1" dirty="0" smtClean="0"/>
          </a:p>
          <a:p>
            <a:pPr algn="ctr"/>
            <a:endParaRPr lang="ar-SA" sz="4000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179512" y="3356992"/>
            <a:ext cx="2808312" cy="2952328"/>
          </a:xfrm>
          <a:prstGeom prst="roundRect">
            <a:avLst/>
          </a:prstGeom>
          <a:solidFill>
            <a:schemeClr val="accent1">
              <a:alpha val="27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en-US" sz="4000" b="1" i="1" dirty="0" err="1" smtClean="0">
                <a:cs typeface="+mj-cs"/>
              </a:rPr>
              <a:t>Nostoc</a:t>
            </a:r>
            <a:endParaRPr lang="en-US" sz="4000" b="1" i="1" dirty="0" smtClean="0">
              <a:cs typeface="+mj-cs"/>
            </a:endParaRPr>
          </a:p>
          <a:p>
            <a:pPr algn="ctr"/>
            <a:endParaRPr lang="ar-SA" sz="4000" b="1" i="1" dirty="0" smtClean="0">
              <a:cs typeface="+mj-cs"/>
            </a:endParaRPr>
          </a:p>
          <a:p>
            <a:pPr algn="ctr"/>
            <a:r>
              <a:rPr lang="en-US" sz="4000" b="1" i="1" dirty="0" err="1" smtClean="0">
                <a:cs typeface="+mj-cs"/>
              </a:rPr>
              <a:t>Scytonema</a:t>
            </a:r>
            <a:endParaRPr lang="en-US" sz="4000" b="1" i="1" dirty="0" smtClean="0">
              <a:cs typeface="+mj-cs"/>
            </a:endParaRPr>
          </a:p>
          <a:p>
            <a:pPr algn="ctr"/>
            <a:endParaRPr lang="en-US" sz="4000" b="1" i="1" dirty="0" smtClean="0">
              <a:cs typeface="+mj-cs"/>
            </a:endParaRPr>
          </a:p>
          <a:p>
            <a:pPr algn="ctr"/>
            <a:endParaRPr lang="ar-SA" sz="4000" b="1" dirty="0"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CAQGDYM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669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 descr="imagesCAH2MWN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صورة 7" descr="48ln6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2214563"/>
            <a:ext cx="571500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مستطيل 10"/>
          <p:cNvSpPr/>
          <p:nvPr/>
        </p:nvSpPr>
        <p:spPr>
          <a:xfrm>
            <a:off x="-285784" y="357166"/>
            <a:ext cx="9429784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9600" b="1" dirty="0">
                <a:ln w="57150" cmpd="sng">
                  <a:solidFill>
                    <a:srgbClr val="0033CC">
                      <a:alpha val="55000"/>
                    </a:srgbClr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rgbClr val="339933">
                      <a:alpha val="4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W1 SHUROOQ 35 029" pitchFamily="2" charset="-78"/>
              </a:rPr>
              <a:t>أ. منيرة </a:t>
            </a:r>
            <a:r>
              <a:rPr lang="ar-SA" sz="9600" b="1" dirty="0" err="1">
                <a:ln w="57150" cmpd="sng">
                  <a:solidFill>
                    <a:srgbClr val="0033CC">
                      <a:alpha val="55000"/>
                    </a:srgbClr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rgbClr val="339933">
                      <a:alpha val="4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W1 SHUROOQ 35 029" pitchFamily="2" charset="-78"/>
              </a:rPr>
              <a:t>الدوسري</a:t>
            </a:r>
            <a:endParaRPr lang="ar-SA" sz="9600" b="1" dirty="0">
              <a:ln w="57150" cmpd="sng">
                <a:solidFill>
                  <a:srgbClr val="0033CC">
                    <a:alpha val="55000"/>
                  </a:srgbClr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rgbClr val="339933">
                    <a:alpha val="4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  <a:cs typeface="W1 SHUROOQ 35 029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ؤؤؤؤ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302091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strike="noStrike" kern="1200" cap="none" spc="50" normalizeH="0" baseline="0" noProof="0" dirty="0" smtClean="0">
                <a:ln w="11430"/>
                <a:solidFill>
                  <a:srgbClr val="D6A3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W1 0024." pitchFamily="2" charset="-78"/>
              </a:rPr>
              <a:t>التركيب التشريحي </a:t>
            </a:r>
            <a:r>
              <a:rPr kumimoji="0" lang="ar-SA" sz="6000" b="1" i="0" strike="noStrike" kern="1200" cap="none" spc="50" normalizeH="0" baseline="0" noProof="0" dirty="0" err="1" smtClean="0">
                <a:ln w="11430"/>
                <a:solidFill>
                  <a:srgbClr val="D6A3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W1 0024." pitchFamily="2" charset="-78"/>
              </a:rPr>
              <a:t>للاشنات</a:t>
            </a:r>
            <a:endParaRPr kumimoji="0" lang="ar-SA" sz="4400" b="1" i="0" strike="noStrike" kern="1200" cap="none" spc="50" normalizeH="0" baseline="0" noProof="0" dirty="0">
              <a:ln w="11430"/>
              <a:solidFill>
                <a:srgbClr val="D6A300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W1 0024." pitchFamily="2" charset="-78"/>
            </a:endParaRP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1285852" y="3929066"/>
            <a:ext cx="6400800" cy="1440160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/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/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6000" b="1" i="0" u="none" strike="noStrike" kern="1200" cap="all" spc="0" normalizeH="0" baseline="0" noProof="0" dirty="0" smtClean="0">
                <a:ln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الدرس العملي الثاني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/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/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 descr="بببب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مستطيل 12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ar-SA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24." pitchFamily="2" charset="-78"/>
              </a:rPr>
              <a:t>التركيب التشريحي </a:t>
            </a:r>
            <a:r>
              <a:rPr lang="ar-SA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24." pitchFamily="2" charset="-78"/>
              </a:rPr>
              <a:t>للاشنات</a:t>
            </a:r>
            <a:endParaRPr lang="ar-SA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0024." pitchFamily="2" charset="-78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760007"/>
            <a:ext cx="889248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D6A300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1- تركيب متشابه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D6A300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الطبقات: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D6A300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D6A300"/>
              </a:solidFill>
              <a:effectLst>
                <a:glow rad="101600">
                  <a:srgbClr val="0070C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يتميز هذا التركيب بأنه بسيط التكوين يتوزع فيه المعاشر الطحلبي بصورة غير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منتظمة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, حيث يعرف هذا النمط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الأشني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بأنه متجانس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homoiomerous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glow rad="101600">
                  <a:srgbClr val="0070C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  <a:sym typeface="AGA Arabesque"/>
              </a:rPr>
              <a:t>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lang="ar-SA" sz="2400" b="1" dirty="0" smtClean="0">
                <a:solidFill>
                  <a:srgbClr val="ED9FFF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لا يكون هذا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التركيب سوى قليل من الاجناس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rgbClr val="ED9FFF"/>
              </a:solidFill>
              <a:effectLst>
                <a:glow rad="101600">
                  <a:srgbClr val="0070C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15" name="صورة 14" descr="تركيب اشن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708920"/>
            <a:ext cx="6984776" cy="37444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 descr="بببب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D6A300">
                      <a:alpha val="60000"/>
                    </a:srgb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W1 0024." pitchFamily="2" charset="-78"/>
              </a:rPr>
              <a:t>التركيب التشريحي </a:t>
            </a:r>
            <a:r>
              <a:rPr lang="ar-SA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D6A300">
                      <a:alpha val="60000"/>
                    </a:srgb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W1 0024." pitchFamily="2" charset="-78"/>
              </a:rPr>
              <a:t>للاشنات</a:t>
            </a:r>
            <a:endParaRPr lang="ar-SA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rgbClr val="D6A300">
                    <a:alpha val="60000"/>
                  </a:srgb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W1 0024." pitchFamily="2" charset="-7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11560" y="1473170"/>
            <a:ext cx="8136904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D6A300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2- تركيب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D6A300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متباين الطبقات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D6A300"/>
              </a:solidFill>
              <a:effectLst>
                <a:glow rad="101600">
                  <a:srgbClr val="00206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هذا التركيب </a:t>
            </a:r>
            <a:r>
              <a:rPr lang="ar-SA" sz="36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يوجد في معظم </a:t>
            </a:r>
            <a:r>
              <a:rPr lang="ar-SA" sz="3600" b="1" dirty="0" err="1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الاشنات</a:t>
            </a:r>
            <a:r>
              <a:rPr lang="ar-SA" sz="36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, و يتميز بكونه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معقد </a:t>
            </a:r>
            <a:r>
              <a:rPr kumimoji="0" lang="ar-SA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التركيب.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101600">
                  <a:srgbClr val="00206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  <a:sym typeface="Symbol"/>
              </a:rPr>
              <a:t></a:t>
            </a:r>
            <a:r>
              <a:rPr kumimoji="0" lang="ar-SA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يعتبر من أكثر الانسجة تميزا في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تركيبه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الداخلي يحتوي هذا النسيج على خلايا المعاشر </a:t>
            </a:r>
            <a:r>
              <a:rPr kumimoji="0" lang="ar-SA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الطحلبي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, والذي يعرف باسم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الطبقة الطحلبية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وتقع الخلايا الطحلبية بين </a:t>
            </a:r>
            <a:r>
              <a:rPr kumimoji="0" lang="ar-SA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الهيفات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الفطرية المتفرعة المكونة لنسيج مفكك يشبه الشبكة في </a:t>
            </a:r>
            <a:r>
              <a:rPr kumimoji="0" lang="ar-SA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شكله.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rgbClr val="002060">
                      <a:alpha val="60000"/>
                    </a:srgb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101600">
                  <a:srgbClr val="00206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101600">
                  <a:srgbClr val="002060">
                    <a:alpha val="60000"/>
                  </a:srgb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 descr="بببب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75448" y="92333"/>
            <a:ext cx="478904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D6A3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2- تركيب متباين الطبقات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D6A3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تتميز الانسجة في هذا التركيب إلى طبقات مميزة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هي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(من السطح العلوى على السطح السفلى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):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ea typeface="Calibri" pitchFamily="34" charset="0"/>
              <a:cs typeface="Simplified Arabic" pitchFamily="18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طبقة القشرة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العليا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(upper cortex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ar-SA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طبقة </a:t>
            </a:r>
            <a:r>
              <a:rPr lang="ar-SA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طحلبية </a:t>
            </a:r>
            <a:r>
              <a:rPr lang="ar-SA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algal layer </a:t>
            </a:r>
            <a:r>
              <a:rPr lang="ar-SA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)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ea typeface="Calibri" pitchFamily="34" charset="0"/>
              <a:cs typeface="Simplified Arabic" pitchFamily="18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طبقة وسطية النخاع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medullary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layer) 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قشرة سفلى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(lower cortex) 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أشباه جذور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rhizoids)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) .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5" name="Picture 1" descr="C:\Users\yaser\Pictures\ثeta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067944" cy="37780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صورة 5" descr="تركيب اشن3"/>
          <p:cNvPicPr/>
          <p:nvPr/>
        </p:nvPicPr>
        <p:blipFill>
          <a:blip r:embed="rId4" cstate="print">
            <a:lum bright="6000" contrast="6000"/>
          </a:blip>
          <a:srcRect/>
          <a:stretch>
            <a:fillRect/>
          </a:stretch>
        </p:blipFill>
        <p:spPr bwMode="auto">
          <a:xfrm>
            <a:off x="179512" y="3861048"/>
            <a:ext cx="8712968" cy="299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imagesCAHIJJ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3491880" y="188640"/>
            <a:ext cx="2429831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W1 0024." pitchFamily="2" charset="-78"/>
              </a:rPr>
              <a:t>القشرة</a:t>
            </a:r>
            <a:endParaRPr lang="en-US" sz="8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W1 0024.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1732095"/>
            <a:ext cx="7992888" cy="456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  <a:sym typeface="Symbol"/>
              </a:rPr>
              <a:t>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تعمل طبقة القشرة كغطاء واقي فوق السطح العلوي للجسد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الأشني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(قشرة عليا) وفي بعض الحالات للسطح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السفلي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(قشرة سفلى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) .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  <a:sym typeface="Symbol"/>
              </a:rPr>
              <a:t>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يختلف سمك طبقة القشرة باختلاف اجناس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الاشنات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.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كما انها قد تكون سميكة او رقيقة بحيث تسمح للخلايا الطحلبية باختراقها والظهور على سطح الجسد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الاشني.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  <a:sym typeface="Symbol"/>
              </a:rPr>
              <a:t>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الثقوب الموجودة في طبقة القشرة تسمح بتبادل الغازات بين الجسد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الاشني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والجو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الخارجي.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imagesCAHIJJ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صورة 3" descr="تركيب اشن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764704"/>
            <a:ext cx="7704856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imagesCAHIJJ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1763688" y="188640"/>
            <a:ext cx="47525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W1 0024." pitchFamily="2" charset="-78"/>
              </a:rPr>
              <a:t>الطبقة الطحلبية</a:t>
            </a:r>
            <a:endParaRPr lang="ar-SA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cs typeface="W1 0024.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51520" y="836712"/>
            <a:ext cx="871296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مكان وجود هذه الطبقة في الجسد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الاشني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ليس ثابتاً فهي تتواجد في منطقة من الجسد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الاشني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تكون فيها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هيفات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المعاشر الفطري مفككة مما يسهل على الخلايا الطحلبية 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النمو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والتكاثر 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، كما يزداد وجود المعاشر الطحلبي حيثما تزداد الكثافة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الضوئية.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وعلى ذلك فمن النادر وجود هذه الخلايا في اعماق الجسد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الاشني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 انما توجد قريبة من السطح المعرض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للضوء.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endParaRPr lang="en-US" sz="28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endParaRPr lang="ar-SA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211960" y="4149080"/>
            <a:ext cx="4752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  <a:sym typeface="Symbol"/>
              </a:rPr>
              <a:t>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وتحيط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هيفات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المعاشر الفطري بخلايا المعاشر الطحلبي احاطة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تامة 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، حيث تبدو خلايا الطحلب كطبقة </a:t>
            </a:r>
            <a:r>
              <a:rPr lang="ar-SA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حشوة</a:t>
            </a:r>
            <a:r>
              <a:rPr lang="ar-SA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implified Arabic" pitchFamily="18" charset="-78"/>
                <a:cs typeface="Simplified Arabic" pitchFamily="18" charset="-78"/>
              </a:rPr>
              <a:t> متصلة متميزة بين طبقتي القشرة العليا والنخاع </a:t>
            </a:r>
            <a:endParaRPr lang="ar-SA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7" name="صورة 6" descr="C:\Users\yaser\Pictures\Lichencs.jpg"/>
          <p:cNvPicPr/>
          <p:nvPr/>
        </p:nvPicPr>
        <p:blipFill>
          <a:blip r:embed="rId4" cstate="print"/>
          <a:srcRect l="5603" t="6224" b="22956"/>
          <a:stretch>
            <a:fillRect/>
          </a:stretch>
        </p:blipFill>
        <p:spPr bwMode="auto">
          <a:xfrm>
            <a:off x="179512" y="3356992"/>
            <a:ext cx="4032448" cy="33123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imagesCAHIJJ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1259632" y="1052736"/>
            <a:ext cx="6768752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24." pitchFamily="2" charset="-78"/>
              </a:rPr>
              <a:t>النخاع </a:t>
            </a:r>
            <a:r>
              <a:rPr lang="ar-S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24." pitchFamily="2" charset="-78"/>
              </a:rPr>
              <a:t>(الطبقة الوسطية</a:t>
            </a:r>
            <a:r>
              <a:rPr lang="ar-SA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24." pitchFamily="2" charset="-78"/>
              </a:rPr>
              <a:t>)</a:t>
            </a:r>
            <a:endParaRPr lang="ar-SA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0024.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9592" y="2082334"/>
            <a:ext cx="730830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يتكون معظم </a:t>
            </a:r>
            <a:r>
              <a:rPr kumimoji="0" lang="ar-SA" sz="4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جسد 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(</a:t>
            </a:r>
            <a:r>
              <a:rPr kumimoji="0" lang="ar-SA" sz="4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الثالوس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) </a:t>
            </a:r>
            <a:r>
              <a:rPr kumimoji="0" lang="ar-SA" sz="4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الاشنات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من نسيج نخاعي يتركب من </a:t>
            </a:r>
            <a:r>
              <a:rPr kumimoji="0" lang="ar-SA" sz="4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هيفات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فطرية مفككة التداخل مرتبة في شكل محيط </a:t>
            </a:r>
            <a:r>
              <a:rPr kumimoji="0" lang="ar-SA" sz="4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دائرة 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، 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تخلو</a:t>
            </a: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من المعاشر الطحلبي.</a:t>
            </a:r>
            <a:endParaRPr kumimoji="0" lang="ar-SA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سمة Office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1137</TotalTime>
  <Words>393</Words>
  <Application>Microsoft Office PowerPoint</Application>
  <PresentationFormat>عرض على الشاشة (3:4)‏</PresentationFormat>
  <Paragraphs>55</Paragraphs>
  <Slides>12</Slides>
  <Notes>6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غاز الإيثيلين على نمو بادرات الفول النامية في الظلام</dc:title>
  <dc:creator>skills2</dc:creator>
  <cp:lastModifiedBy>skills2</cp:lastModifiedBy>
  <cp:revision>97</cp:revision>
  <dcterms:modified xsi:type="dcterms:W3CDTF">2014-02-13T17:47:14Z</dcterms:modified>
</cp:coreProperties>
</file>