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B51B98"/>
    <a:srgbClr val="00FFCC"/>
    <a:srgbClr val="3333CC"/>
    <a:srgbClr val="CC0099"/>
    <a:srgbClr val="FFCCFF"/>
    <a:srgbClr val="11EF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D599-8BB3-4C5F-AD1D-95078E037353}" type="datetimeFigureOut">
              <a:rPr lang="ar-SA" smtClean="0"/>
              <a:pPr/>
              <a:t>04/06/35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9ABB-C5DB-4826-BF90-070CC949279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D599-8BB3-4C5F-AD1D-95078E037353}" type="datetimeFigureOut">
              <a:rPr lang="ar-SA" smtClean="0"/>
              <a:pPr/>
              <a:t>04/06/35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9ABB-C5DB-4826-BF90-070CC949279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D599-8BB3-4C5F-AD1D-95078E037353}" type="datetimeFigureOut">
              <a:rPr lang="ar-SA" smtClean="0"/>
              <a:pPr/>
              <a:t>04/06/35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9ABB-C5DB-4826-BF90-070CC949279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D599-8BB3-4C5F-AD1D-95078E037353}" type="datetimeFigureOut">
              <a:rPr lang="ar-SA" smtClean="0"/>
              <a:pPr/>
              <a:t>04/06/35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9ABB-C5DB-4826-BF90-070CC949279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D599-8BB3-4C5F-AD1D-95078E037353}" type="datetimeFigureOut">
              <a:rPr lang="ar-SA" smtClean="0"/>
              <a:pPr/>
              <a:t>04/06/35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9ABB-C5DB-4826-BF90-070CC949279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D599-8BB3-4C5F-AD1D-95078E037353}" type="datetimeFigureOut">
              <a:rPr lang="ar-SA" smtClean="0"/>
              <a:pPr/>
              <a:t>04/06/35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9ABB-C5DB-4826-BF90-070CC949279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D599-8BB3-4C5F-AD1D-95078E037353}" type="datetimeFigureOut">
              <a:rPr lang="ar-SA" smtClean="0"/>
              <a:pPr/>
              <a:t>04/06/35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9ABB-C5DB-4826-BF90-070CC949279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D599-8BB3-4C5F-AD1D-95078E037353}" type="datetimeFigureOut">
              <a:rPr lang="ar-SA" smtClean="0"/>
              <a:pPr/>
              <a:t>04/06/35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9ABB-C5DB-4826-BF90-070CC949279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D599-8BB3-4C5F-AD1D-95078E037353}" type="datetimeFigureOut">
              <a:rPr lang="ar-SA" smtClean="0"/>
              <a:pPr/>
              <a:t>04/06/35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9ABB-C5DB-4826-BF90-070CC949279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D599-8BB3-4C5F-AD1D-95078E037353}" type="datetimeFigureOut">
              <a:rPr lang="ar-SA" smtClean="0"/>
              <a:pPr/>
              <a:t>04/06/35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9ABB-C5DB-4826-BF90-070CC949279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D599-8BB3-4C5F-AD1D-95078E037353}" type="datetimeFigureOut">
              <a:rPr lang="ar-SA" smtClean="0"/>
              <a:pPr/>
              <a:t>04/06/35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29ABB-C5DB-4826-BF90-070CC949279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2D599-8BB3-4C5F-AD1D-95078E037353}" type="datetimeFigureOut">
              <a:rPr lang="ar-SA" smtClean="0"/>
              <a:pPr/>
              <a:t>04/06/35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29ABB-C5DB-4826-BF90-070CC9492799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galpunknature.co.uk/Others/MossLichGall/Lecanoragang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AIR67D9CAFFEJ4FCATMN9C7CANZ86A7CAS71TO0CA3OA2KHCAU8LVBYCAGAX0L9CAS0NWARCAFZS7VQCAEVL4KMCAXX5RRTCAG1EP4XCAN3D12JCA201BZ7CAL1MV5WCAUPQZZ8CA6R9V6ICAJ9DXE0CACOLN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/>
        </p:nvSpPr>
        <p:spPr bwMode="auto">
          <a:xfrm>
            <a:off x="1028700" y="642918"/>
            <a:ext cx="71152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/>
            <a:r>
              <a:rPr lang="ar-SA" sz="9600" b="1" dirty="0" smtClean="0">
                <a:ln>
                  <a:solidFill>
                    <a:schemeClr val="bg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Farsi Simple Bold" pitchFamily="2" charset="-78"/>
              </a:rPr>
              <a:t>علم </a:t>
            </a:r>
            <a:r>
              <a:rPr lang="ar-SA" sz="9600" b="1" dirty="0" err="1" smtClean="0">
                <a:ln>
                  <a:solidFill>
                    <a:schemeClr val="bg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Farsi Simple Bold" pitchFamily="2" charset="-78"/>
              </a:rPr>
              <a:t>الاشنات</a:t>
            </a:r>
            <a:endParaRPr lang="en-US" sz="9600" b="1" dirty="0">
              <a:ln>
                <a:solidFill>
                  <a:schemeClr val="bg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cs typeface="Farsi Simple Bold" pitchFamily="2" charset="-7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/>
        </p:nvSpPr>
        <p:spPr bwMode="auto">
          <a:xfrm>
            <a:off x="500034" y="5500702"/>
            <a:ext cx="378621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/>
            <a:r>
              <a:rPr lang="ar-SA" sz="6000" b="1" dirty="0" smtClean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Farsi Simple Bold" pitchFamily="2" charset="-78"/>
              </a:rPr>
              <a:t>مقرر 348 حدق</a:t>
            </a:r>
            <a:endParaRPr lang="en-US" sz="6000" b="1" dirty="0">
              <a:ln>
                <a:solidFill>
                  <a:schemeClr val="bg1"/>
                </a:solidFill>
              </a:ln>
              <a:solidFill>
                <a:srgbClr val="92D05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cs typeface="Farsi Simple Bold" pitchFamily="2" charset="-78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AEPUBOACATW2OYQCARGWTJNCAYU9Z0LCA6TZFX2CAGP9I7RCA16CQOBCA7T54P0CA3M2E75CAKOCJ0SCAZE17SXCA4R1EGVCA1OSFJBCAJN0GDPCA04ARLTCA81MWVFCAZ466DHCA9CZ5Y8CAS2LIW4CAXOCV4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2" name="عنصر نائب للمحتوى 2"/>
          <p:cNvSpPr>
            <a:spLocks noGrp="1"/>
          </p:cNvSpPr>
          <p:nvPr>
            <p:ph idx="1"/>
          </p:nvPr>
        </p:nvSpPr>
        <p:spPr>
          <a:xfrm>
            <a:off x="0" y="3143248"/>
            <a:ext cx="8929718" cy="3714752"/>
          </a:xfrm>
        </p:spPr>
        <p:txBody>
          <a:bodyPr>
            <a:normAutofit/>
          </a:bodyPr>
          <a:lstStyle/>
          <a:p>
            <a:pPr algn="r" rtl="1">
              <a:buFont typeface="Arial" charset="0"/>
              <a:buNone/>
              <a:defRPr/>
            </a:pPr>
            <a:r>
              <a:rPr lang="ar-SA" sz="2400" b="1" dirty="0" smtClean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  <a:sym typeface="AGA Arabesque"/>
              </a:rPr>
              <a:t></a:t>
            </a:r>
            <a:r>
              <a:rPr lang="ar-SA" sz="2800" b="1" dirty="0" smtClean="0">
                <a:solidFill>
                  <a:srgbClr val="11EF16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 الجسد </a:t>
            </a:r>
            <a:r>
              <a:rPr lang="ar-SA" sz="2800" b="1" dirty="0" err="1" smtClean="0">
                <a:solidFill>
                  <a:srgbClr val="11EF16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الاشنى</a:t>
            </a:r>
            <a:r>
              <a:rPr lang="ar-SA" sz="2800" b="1" dirty="0">
                <a:solidFill>
                  <a:srgbClr val="11EF16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: </a:t>
            </a:r>
            <a:r>
              <a:rPr lang="ar-SA" sz="2800" b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ورقي </a:t>
            </a:r>
            <a:r>
              <a:rPr lang="ar-SA" sz="2800" b="1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إلى </a:t>
            </a:r>
            <a:r>
              <a:rPr lang="ar-SA" sz="2800" b="1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شجيري</a:t>
            </a:r>
            <a:r>
              <a:rPr lang="ar-SA" sz="2800" b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 </a:t>
            </a:r>
            <a:r>
              <a:rPr lang="ar-SA" sz="2800" b="1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,له </a:t>
            </a:r>
            <a:r>
              <a:rPr lang="ar-SA" sz="2800" b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قشرة على </a:t>
            </a:r>
            <a:r>
              <a:rPr lang="ar-SA" sz="2800" b="1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كلا السطحين,توجد </a:t>
            </a:r>
            <a:r>
              <a:rPr lang="ar-SA" sz="2800" b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شعيرات شبة جذرية </a:t>
            </a:r>
            <a:r>
              <a:rPr lang="en-US" sz="2800" b="1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rhizinae</a:t>
            </a:r>
            <a:r>
              <a:rPr lang="en-US" sz="2800" b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 </a:t>
            </a:r>
            <a:r>
              <a:rPr lang="ar-SA" sz="2800" b="1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 على </a:t>
            </a:r>
            <a:r>
              <a:rPr lang="ar-SA" sz="2800" b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السطح السفلى للجسد الاشنى </a:t>
            </a:r>
            <a:r>
              <a:rPr lang="ar-SA" sz="2800" b="1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أحيانا. </a:t>
            </a:r>
            <a:r>
              <a:rPr lang="ar-SA" sz="2800" b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الجسد </a:t>
            </a:r>
            <a:r>
              <a:rPr lang="ar-SA" sz="2800" b="1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الاشني</a:t>
            </a:r>
            <a:r>
              <a:rPr lang="ar-SA" sz="2800" b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 ملون </a:t>
            </a:r>
            <a:r>
              <a:rPr lang="ar-SA" sz="2800" b="1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بألوان </a:t>
            </a:r>
            <a:r>
              <a:rPr lang="ar-SA" sz="2800" b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زاهية.</a:t>
            </a:r>
            <a:endParaRPr lang="en-US" sz="2800" b="1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Traditional Arabic" pitchFamily="2" charset="-78"/>
              <a:cs typeface="Farsi Simple Bold" pitchFamily="2" charset="-78"/>
            </a:endParaRPr>
          </a:p>
          <a:p>
            <a:pPr>
              <a:buNone/>
              <a:defRPr/>
            </a:pPr>
            <a:r>
              <a:rPr lang="ar-SA" sz="2400" b="1" dirty="0" smtClean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  <a:sym typeface="AGA Arabesque"/>
              </a:rPr>
              <a:t></a:t>
            </a:r>
            <a:r>
              <a:rPr lang="ar-SA" sz="2800" b="1" dirty="0" smtClean="0">
                <a:solidFill>
                  <a:schemeClr val="accent3"/>
                </a:solidFill>
                <a:latin typeface="Traditional Arabic" pitchFamily="2" charset="-78"/>
                <a:cs typeface="Farsi Simple Bold" pitchFamily="2" charset="-78"/>
                <a:sym typeface="AGA Arabesque"/>
              </a:rPr>
              <a:t> </a:t>
            </a:r>
            <a:r>
              <a:rPr lang="ar-SA" sz="2800" b="1" dirty="0" smtClean="0">
                <a:solidFill>
                  <a:srgbClr val="11EF16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الجسم </a:t>
            </a:r>
            <a:r>
              <a:rPr lang="ar-SA" sz="2800" b="1" dirty="0">
                <a:solidFill>
                  <a:srgbClr val="11EF16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الثمرى </a:t>
            </a:r>
            <a:r>
              <a:rPr lang="ar-SA" sz="2800" b="1" dirty="0" err="1">
                <a:solidFill>
                  <a:srgbClr val="11EF16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الاسكي</a:t>
            </a:r>
            <a:r>
              <a:rPr lang="ar-SA" sz="2800" b="1" dirty="0">
                <a:solidFill>
                  <a:srgbClr val="11EF16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: </a:t>
            </a:r>
            <a:r>
              <a:rPr lang="ar-SA" sz="2800" b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طبقي مفتوح ,جالس وقد يكون معنق. </a:t>
            </a:r>
            <a:endParaRPr lang="en-US" sz="2800" b="1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Traditional Arabic" pitchFamily="2" charset="-78"/>
              <a:cs typeface="Farsi Simple Bold" pitchFamily="2" charset="-78"/>
            </a:endParaRPr>
          </a:p>
          <a:p>
            <a:pPr algn="r" rtl="1">
              <a:buFont typeface="Arial" charset="0"/>
              <a:buNone/>
              <a:defRPr/>
            </a:pPr>
            <a:r>
              <a:rPr lang="ar-SA" sz="2800" b="1" dirty="0" smtClean="0">
                <a:solidFill>
                  <a:srgbClr val="11EF16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الأكياس </a:t>
            </a:r>
            <a:r>
              <a:rPr lang="ar-SA" sz="2800" b="1" dirty="0">
                <a:solidFill>
                  <a:srgbClr val="11EF16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الاسكية: </a:t>
            </a:r>
            <a:r>
              <a:rPr lang="ar-SA" sz="2800" b="1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مستطيلة </a:t>
            </a:r>
            <a:r>
              <a:rPr lang="ar-SA" sz="2800" b="1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او</a:t>
            </a:r>
            <a:r>
              <a:rPr lang="ar-SA" sz="2800" b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 صولجانية الشكل,ذات غطاء </a:t>
            </a:r>
            <a:r>
              <a:rPr lang="ar-SA" sz="2800" b="1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قمي</a:t>
            </a:r>
            <a:r>
              <a:rPr lang="ar-SA" sz="2800" b="1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 </a:t>
            </a:r>
            <a:endParaRPr lang="en-US" sz="2800" b="1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Traditional Arabic" pitchFamily="2" charset="-78"/>
              <a:cs typeface="Farsi Simple Bold" pitchFamily="2" charset="-78"/>
            </a:endParaRPr>
          </a:p>
          <a:p>
            <a:pPr>
              <a:buNone/>
              <a:defRPr/>
            </a:pPr>
            <a:r>
              <a:rPr lang="ar-SA" sz="2400" b="1" dirty="0" smtClean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  <a:sym typeface="AGA Arabesque"/>
              </a:rPr>
              <a:t></a:t>
            </a:r>
            <a:r>
              <a:rPr lang="ar-SA" sz="2800" b="1" dirty="0" smtClean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  <a:sym typeface="AGA Arabesque"/>
              </a:rPr>
              <a:t> </a:t>
            </a:r>
            <a:r>
              <a:rPr lang="ar-SA" sz="2800" b="1" dirty="0" smtClean="0">
                <a:solidFill>
                  <a:srgbClr val="11EF16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الجراثيم </a:t>
            </a:r>
            <a:r>
              <a:rPr lang="ar-SA" sz="2800" b="1" dirty="0">
                <a:solidFill>
                  <a:srgbClr val="11EF16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الاسكية: </a:t>
            </a:r>
            <a:r>
              <a:rPr lang="ar-SA" sz="2800" b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متباينة الشكل ,صغيرة الحجم عادة,شفافة,غير مقسمة</a:t>
            </a:r>
            <a:endParaRPr lang="en-US" sz="2800" b="1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Traditional Arabic" pitchFamily="2" charset="-78"/>
              <a:cs typeface="Farsi Simple Bold" pitchFamily="2" charset="-78"/>
            </a:endParaRPr>
          </a:p>
          <a:p>
            <a:pPr algn="r" rtl="1">
              <a:buFont typeface="Arial" charset="0"/>
              <a:buNone/>
              <a:defRPr/>
            </a:pPr>
            <a:r>
              <a:rPr lang="ar-SA" sz="2800" b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من </a:t>
            </a:r>
            <a:r>
              <a:rPr lang="ar-SA" sz="2800" b="1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أهم الأجناس </a:t>
            </a:r>
            <a:r>
              <a:rPr lang="ar-SA" sz="2800" b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التابعة لها </a:t>
            </a:r>
            <a:r>
              <a:rPr lang="ar-SA" sz="2800" b="1" i="1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جنس </a:t>
            </a:r>
            <a:r>
              <a:rPr lang="en-US" sz="2800" b="1" i="1" dirty="0" err="1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Parmelia</a:t>
            </a:r>
            <a:r>
              <a:rPr lang="ar-SA" sz="2800" b="1" i="1" dirty="0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 - </a:t>
            </a:r>
            <a:r>
              <a:rPr lang="en-US" sz="2800" b="1" i="1" dirty="0" err="1" smtClean="0"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Usnea</a:t>
            </a:r>
            <a:endParaRPr lang="en-US" sz="2800" b="1" i="1" dirty="0" smtClean="0">
              <a:solidFill>
                <a:srgbClr val="FFC0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raditional Arabic" pitchFamily="2" charset="-78"/>
              <a:cs typeface="Farsi Simple Bold" pitchFamily="2" charset="-78"/>
            </a:endParaRPr>
          </a:p>
        </p:txBody>
      </p:sp>
      <p:sp>
        <p:nvSpPr>
          <p:cNvPr id="7" name="مستطيل ذو زوايا قطرية مخدوشة 6"/>
          <p:cNvSpPr/>
          <p:nvPr/>
        </p:nvSpPr>
        <p:spPr>
          <a:xfrm>
            <a:off x="571472" y="214290"/>
            <a:ext cx="8063564" cy="1071570"/>
          </a:xfrm>
          <a:prstGeom prst="snip2DiagRect">
            <a:avLst/>
          </a:prstGeom>
          <a:gradFill flip="none" rotWithShape="1">
            <a:gsLst>
              <a:gs pos="0">
                <a:srgbClr val="FFCCFF"/>
              </a:gs>
              <a:gs pos="80000">
                <a:schemeClr val="accent6">
                  <a:lumMod val="75000"/>
                </a:schemeClr>
              </a:gs>
              <a:gs pos="80000">
                <a:schemeClr val="accent6">
                  <a:lumMod val="75000"/>
                </a:schemeClr>
              </a:gs>
              <a:gs pos="80000">
                <a:srgbClr val="CC0099"/>
              </a:gs>
              <a:gs pos="100000">
                <a:srgbClr val="B51B98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  <a:softEdge rad="127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effectLst>
                  <a:glow rad="101600">
                    <a:srgbClr val="3333CC">
                      <a:alpha val="60000"/>
                    </a:srgbClr>
                  </a:glow>
                </a:effectLst>
              </a:rPr>
              <a:t>3-Family:Parmeliaceae (</a:t>
            </a:r>
            <a:r>
              <a:rPr lang="en-US" sz="4000" b="1" dirty="0" err="1" smtClean="0">
                <a:effectLst>
                  <a:glow rad="101600">
                    <a:srgbClr val="3333CC">
                      <a:alpha val="60000"/>
                    </a:srgbClr>
                  </a:glow>
                </a:effectLst>
              </a:rPr>
              <a:t>usneaceae</a:t>
            </a:r>
            <a:r>
              <a:rPr lang="en-US" sz="4000" b="1" dirty="0" smtClean="0">
                <a:effectLst>
                  <a:glow rad="101600">
                    <a:srgbClr val="3333CC">
                      <a:alpha val="60000"/>
                    </a:srgbClr>
                  </a:glow>
                </a:effectLst>
              </a:rPr>
              <a:t>)</a:t>
            </a:r>
            <a:endParaRPr lang="ar-SA" sz="4000" dirty="0">
              <a:effectLst>
                <a:glow rad="101600">
                  <a:srgbClr val="3333CC">
                    <a:alpha val="60000"/>
                  </a:srgbClr>
                </a:glo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71538" y="2214554"/>
            <a:ext cx="6858048" cy="857256"/>
          </a:xfrm>
          <a:prstGeom prst="rect">
            <a:avLst/>
          </a:prstGeom>
          <a:gradFill flip="none" rotWithShape="1">
            <a:gsLst>
              <a:gs pos="0">
                <a:srgbClr val="FFCCFF"/>
              </a:gs>
              <a:gs pos="80000">
                <a:schemeClr val="accent6">
                  <a:lumMod val="75000"/>
                </a:schemeClr>
              </a:gs>
              <a:gs pos="80000">
                <a:schemeClr val="accent6">
                  <a:lumMod val="75000"/>
                </a:schemeClr>
              </a:gs>
              <a:gs pos="80000">
                <a:srgbClr val="CC0099"/>
              </a:gs>
              <a:gs pos="100000">
                <a:srgbClr val="B51B98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  <a:softEdge rad="127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b="1" dirty="0" smtClean="0">
                <a:effectLst>
                  <a:glow rad="101600">
                    <a:srgbClr val="3333CC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تضم هذه العائلة 83 جنس يتبعها 2138 نوع</a:t>
            </a:r>
            <a:endParaRPr lang="en-US" sz="4000" b="1" dirty="0">
              <a:effectLst>
                <a:glow rad="101600">
                  <a:srgbClr val="3333CC">
                    <a:alpha val="60000"/>
                  </a:srgbClr>
                </a:glow>
              </a:effectLst>
              <a:latin typeface="Traditional Arabic" pitchFamily="2" charset="-78"/>
              <a:cs typeface="Farsi Simple Bold" pitchFamily="2" charset="-78"/>
            </a:endParaRPr>
          </a:p>
        </p:txBody>
      </p:sp>
      <p:sp>
        <p:nvSpPr>
          <p:cNvPr id="13" name="سهم للأسفل 12"/>
          <p:cNvSpPr/>
          <p:nvPr/>
        </p:nvSpPr>
        <p:spPr>
          <a:xfrm>
            <a:off x="3500430" y="1357298"/>
            <a:ext cx="1913392" cy="714380"/>
          </a:xfrm>
          <a:prstGeom prst="downArrow">
            <a:avLst/>
          </a:prstGeom>
          <a:gradFill flip="none" rotWithShape="1">
            <a:gsLst>
              <a:gs pos="0">
                <a:srgbClr val="FFCCFF"/>
              </a:gs>
              <a:gs pos="80000">
                <a:schemeClr val="accent6">
                  <a:lumMod val="75000"/>
                </a:schemeClr>
              </a:gs>
              <a:gs pos="80000">
                <a:schemeClr val="accent6">
                  <a:lumMod val="75000"/>
                </a:schemeClr>
              </a:gs>
              <a:gs pos="80000">
                <a:srgbClr val="CC0099"/>
              </a:gs>
              <a:gs pos="100000">
                <a:srgbClr val="B51B98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  <a:softEdge rad="127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effectLst>
                <a:glow rad="101600">
                  <a:srgbClr val="3333CC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7" grpId="0" animBg="1"/>
      <p:bldP spid="8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AEPUBOACATW2OYQCARGWTJNCAYU9Z0LCA6TZFX2CAGP9I7RCA16CQOBCA7T54P0CA3M2E75CAKOCJ0SCAZE17SXCA4R1EGVCA1OSFJBCAJN0GDPCA04ARLTCA81MWVFCAZ466DHCA9CZ5Y8CAS2LIW4CAXOCV4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857752" y="571480"/>
            <a:ext cx="4286248" cy="5975350"/>
          </a:xfrm>
        </p:spPr>
        <p:txBody>
          <a:bodyPr>
            <a:normAutofit fontScale="85000" lnSpcReduction="20000"/>
          </a:bodyPr>
          <a:lstStyle/>
          <a:p>
            <a:pPr algn="ctr" rtl="1">
              <a:buFont typeface="Arial" charset="0"/>
              <a:buNone/>
            </a:pPr>
            <a:r>
              <a:rPr lang="en-US" sz="4300" b="1" i="1" dirty="0" smtClean="0">
                <a:solidFill>
                  <a:srgbClr val="FFC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raditional Arabic" pitchFamily="2" charset="-78"/>
                <a:cs typeface="Farsi Simple Bold" pitchFamily="2" charset="-78"/>
              </a:rPr>
              <a:t> </a:t>
            </a:r>
            <a:r>
              <a:rPr lang="en-US" sz="4300" b="1" i="1" dirty="0" err="1" smtClean="0">
                <a:solidFill>
                  <a:srgbClr val="FFC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raditional Arabic" pitchFamily="2" charset="-78"/>
                <a:cs typeface="Farsi Simple Bold" pitchFamily="2" charset="-78"/>
              </a:rPr>
              <a:t>Parmelia</a:t>
            </a:r>
            <a:r>
              <a:rPr lang="en-US" sz="2800" b="1" i="1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raditional Arabic" pitchFamily="2" charset="-78"/>
                <a:cs typeface="Farsi Simple Bold" pitchFamily="2" charset="-78"/>
              </a:rPr>
              <a:t> </a:t>
            </a:r>
            <a:endParaRPr lang="ar-SA" sz="4000" b="1" i="1" dirty="0" smtClean="0"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raditional Arabic" pitchFamily="2" charset="-78"/>
              <a:cs typeface="Farsi Simple Bold" pitchFamily="2" charset="-78"/>
            </a:endParaRPr>
          </a:p>
          <a:p>
            <a:pPr algn="ctr" rtl="1">
              <a:buFont typeface="Arial" charset="0"/>
              <a:buNone/>
            </a:pPr>
            <a:r>
              <a:rPr lang="ar-SA" sz="4000" b="1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raditional Arabic" pitchFamily="2" charset="-78"/>
                <a:cs typeface="Farsi Simple Bold" pitchFamily="2" charset="-78"/>
              </a:rPr>
              <a:t>*</a:t>
            </a:r>
            <a:r>
              <a:rPr lang="ar-SA" sz="4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raditional Arabic" pitchFamily="2" charset="-78"/>
                <a:cs typeface="Farsi Simple Bold" pitchFamily="2" charset="-78"/>
              </a:rPr>
              <a:t>يضم هذا الجنس العديد من أنواع </a:t>
            </a:r>
            <a:r>
              <a:rPr lang="ar-SA" sz="4000" b="1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raditional Arabic" pitchFamily="2" charset="-78"/>
                <a:cs typeface="Farsi Simple Bold" pitchFamily="2" charset="-78"/>
              </a:rPr>
              <a:t>الاشنات</a:t>
            </a:r>
            <a:r>
              <a:rPr lang="ar-SA" sz="4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raditional Arabic" pitchFamily="2" charset="-78"/>
                <a:cs typeface="Farsi Simple Bold" pitchFamily="2" charset="-78"/>
              </a:rPr>
              <a:t> الورقية شائعة الانتشار. </a:t>
            </a:r>
          </a:p>
          <a:p>
            <a:pPr algn="ctr" rtl="1">
              <a:buFont typeface="Arial" charset="0"/>
              <a:buNone/>
            </a:pPr>
            <a:r>
              <a:rPr lang="ar-SA" sz="4000" b="1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raditional Arabic" pitchFamily="2" charset="-78"/>
                <a:cs typeface="Farsi Simple Bold" pitchFamily="2" charset="-78"/>
              </a:rPr>
              <a:t>*</a:t>
            </a:r>
            <a:r>
              <a:rPr lang="ar-SA" sz="4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raditional Arabic" pitchFamily="2" charset="-78"/>
                <a:cs typeface="Farsi Simple Bold" pitchFamily="2" charset="-78"/>
              </a:rPr>
              <a:t>الجراثيم </a:t>
            </a:r>
            <a:r>
              <a:rPr lang="ar-SA" sz="4000" b="1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raditional Arabic" pitchFamily="2" charset="-78"/>
                <a:cs typeface="Farsi Simple Bold" pitchFamily="2" charset="-78"/>
              </a:rPr>
              <a:t>الاسكية</a:t>
            </a:r>
            <a:r>
              <a:rPr lang="ar-SA" sz="4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raditional Arabic" pitchFamily="2" charset="-78"/>
                <a:cs typeface="Farsi Simple Bold" pitchFamily="2" charset="-78"/>
              </a:rPr>
              <a:t> وحيدة الخلية, غير ملونة</a:t>
            </a:r>
          </a:p>
          <a:p>
            <a:pPr algn="ctr" rtl="1">
              <a:buFont typeface="Arial" charset="0"/>
              <a:buNone/>
            </a:pPr>
            <a:r>
              <a:rPr lang="ar-SA" sz="4000" b="1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raditional Arabic" pitchFamily="2" charset="-78"/>
                <a:cs typeface="Farsi Simple Bold" pitchFamily="2" charset="-78"/>
              </a:rPr>
              <a:t>*</a:t>
            </a:r>
            <a:r>
              <a:rPr lang="ar-SA" sz="4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raditional Arabic" pitchFamily="2" charset="-78"/>
                <a:cs typeface="Farsi Simple Bold" pitchFamily="2" charset="-78"/>
              </a:rPr>
              <a:t>الجسد </a:t>
            </a:r>
            <a:r>
              <a:rPr lang="ar-SA" sz="4000" b="1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raditional Arabic" pitchFamily="2" charset="-78"/>
                <a:cs typeface="Farsi Simple Bold" pitchFamily="2" charset="-78"/>
              </a:rPr>
              <a:t>الاشني</a:t>
            </a:r>
            <a:r>
              <a:rPr lang="ar-SA" sz="4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raditional Arabic" pitchFamily="2" charset="-78"/>
                <a:cs typeface="Farsi Simple Bold" pitchFamily="2" charset="-78"/>
              </a:rPr>
              <a:t> ذو سطح سفلى أملس داكن اللون, تظهر علية شعيرات شبة جذرية.</a:t>
            </a:r>
          </a:p>
          <a:p>
            <a:pPr algn="ctr" rtl="1">
              <a:buFont typeface="Arial" charset="0"/>
              <a:buNone/>
            </a:pPr>
            <a:r>
              <a:rPr lang="ar-SA" sz="4000" b="1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raditional Arabic" pitchFamily="2" charset="-78"/>
                <a:cs typeface="Farsi Simple Bold" pitchFamily="2" charset="-78"/>
              </a:rPr>
              <a:t>*</a:t>
            </a:r>
            <a:r>
              <a:rPr lang="ar-SA" sz="4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raditional Arabic" pitchFamily="2" charset="-78"/>
                <a:cs typeface="Farsi Simple Bold" pitchFamily="2" charset="-78"/>
              </a:rPr>
              <a:t>من أهم </a:t>
            </a:r>
            <a:r>
              <a:rPr lang="ar-SA" sz="4000" b="1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raditional Arabic" pitchFamily="2" charset="-78"/>
                <a:cs typeface="Farsi Simple Bold" pitchFamily="2" charset="-78"/>
              </a:rPr>
              <a:t>انواعة</a:t>
            </a:r>
            <a:r>
              <a:rPr lang="ar-SA" sz="4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raditional Arabic" pitchFamily="2" charset="-78"/>
                <a:cs typeface="Farsi Simple Bold" pitchFamily="2" charset="-78"/>
              </a:rPr>
              <a:t> </a:t>
            </a:r>
            <a:r>
              <a:rPr lang="ar-SA" sz="4000" b="1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raditional Arabic" pitchFamily="2" charset="-78"/>
                <a:cs typeface="Farsi Simple Bold" pitchFamily="2" charset="-78"/>
              </a:rPr>
              <a:t>اشنة</a:t>
            </a:r>
            <a:r>
              <a:rPr lang="ar-SA" sz="4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raditional Arabic" pitchFamily="2" charset="-78"/>
                <a:cs typeface="Farsi Simple Bold" pitchFamily="2" charset="-78"/>
              </a:rPr>
              <a:t> </a:t>
            </a:r>
            <a:r>
              <a:rPr lang="en-US" sz="4000" b="1" i="1" dirty="0" err="1" smtClean="0">
                <a:solidFill>
                  <a:srgbClr val="FFC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raditional Arabic" pitchFamily="2" charset="-78"/>
                <a:cs typeface="Farsi Simple Bold" pitchFamily="2" charset="-78"/>
              </a:rPr>
              <a:t>P.crinita</a:t>
            </a:r>
            <a:r>
              <a:rPr lang="en-US" sz="4000" b="1" dirty="0" smtClean="0">
                <a:solidFill>
                  <a:srgbClr val="FFC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raditional Arabic" pitchFamily="2" charset="-78"/>
                <a:cs typeface="Farsi Simple Bold" pitchFamily="2" charset="-78"/>
              </a:rPr>
              <a:t> </a:t>
            </a:r>
            <a:r>
              <a:rPr lang="ar-SA" sz="4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raditional Arabic" pitchFamily="2" charset="-78"/>
                <a:cs typeface="Farsi Simple Bold" pitchFamily="2" charset="-78"/>
              </a:rPr>
              <a:t> ذات اللون الرمادي.</a:t>
            </a:r>
            <a:endParaRPr lang="en-US" sz="4000" b="1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raditional Arabic" pitchFamily="2" charset="-78"/>
              <a:cs typeface="Farsi Simple Bold" pitchFamily="2" charset="-78"/>
            </a:endParaRPr>
          </a:p>
          <a:p>
            <a:pPr algn="ctr" rtl="1">
              <a:buFont typeface="Arial" charset="0"/>
              <a:buNone/>
            </a:pPr>
            <a:endParaRPr lang="ar-SA" sz="2800" b="1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raditional Arabic" pitchFamily="2" charset="-78"/>
              <a:cs typeface="Farsi Simple Bold" pitchFamily="2" charset="-78"/>
            </a:endParaRPr>
          </a:p>
        </p:txBody>
      </p:sp>
      <p:pic>
        <p:nvPicPr>
          <p:cNvPr id="5" name="Picture 2" descr="C:\Users\yaser\Pictures\Parmelia%20sulcata%203%20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4106892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3" descr="C:\Users\yaser\Pictures\rhizina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644900"/>
            <a:ext cx="4127529" cy="2927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AEPUBOACATW2OYQCARGWTJNCAYU9Z0LCA6TZFX2CAGP9I7RCA16CQOBCA7T54P0CA3M2E75CAKOCJ0SCAZE17SXCA4R1EGVCA1OSFJBCAJN0GDPCA04ARLTCA81MWVFCAZ466DHCA9CZ5Y8CAS2LIW4CAXOCV4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071934" y="285728"/>
            <a:ext cx="5072066" cy="5076845"/>
          </a:xfrm>
        </p:spPr>
        <p:txBody>
          <a:bodyPr>
            <a:noAutofit/>
          </a:bodyPr>
          <a:lstStyle/>
          <a:p>
            <a:pPr algn="ctr" rtl="1">
              <a:buFont typeface="Arial" charset="0"/>
              <a:buNone/>
            </a:pPr>
            <a:r>
              <a:rPr lang="en-US" sz="4000" b="1" i="1" dirty="0" err="1" smtClean="0">
                <a:solidFill>
                  <a:srgbClr val="FFC000"/>
                </a:solidFill>
                <a:latin typeface="Traditional Arabic" pitchFamily="2" charset="-78"/>
                <a:cs typeface="Farsi Simple Bold" pitchFamily="2" charset="-78"/>
              </a:rPr>
              <a:t>Usnea</a:t>
            </a:r>
            <a:r>
              <a:rPr lang="ar-SA" sz="4000" b="1" i="1" dirty="0" smtClean="0">
                <a:latin typeface="Traditional Arabic" pitchFamily="2" charset="-78"/>
                <a:cs typeface="Farsi Simple Bold" pitchFamily="2" charset="-78"/>
              </a:rPr>
              <a:t> </a:t>
            </a:r>
            <a:r>
              <a:rPr lang="ar-SA" sz="4000" b="1" dirty="0" smtClean="0">
                <a:latin typeface="Traditional Arabic" pitchFamily="2" charset="-78"/>
                <a:cs typeface="Farsi Simple Bold" pitchFamily="2" charset="-78"/>
              </a:rPr>
              <a:t> </a:t>
            </a:r>
          </a:p>
          <a:p>
            <a:pPr algn="ctr" rtl="1">
              <a:buFont typeface="Arial" charset="0"/>
              <a:buNone/>
            </a:pPr>
            <a:r>
              <a:rPr lang="ar-SA" sz="4000" b="1" dirty="0" smtClean="0">
                <a:solidFill>
                  <a:srgbClr val="C00000"/>
                </a:solidFill>
                <a:latin typeface="Traditional Arabic" pitchFamily="2" charset="-78"/>
                <a:cs typeface="Farsi Simple Bold" pitchFamily="2" charset="-78"/>
              </a:rPr>
              <a:t>*</a:t>
            </a:r>
            <a:r>
              <a:rPr lang="ar-SA" sz="4000" b="1" dirty="0" err="1" smtClean="0">
                <a:latin typeface="Traditional Arabic" pitchFamily="2" charset="-78"/>
                <a:cs typeface="Farsi Simple Bold" pitchFamily="2" charset="-78"/>
              </a:rPr>
              <a:t>اشنة</a:t>
            </a:r>
            <a:r>
              <a:rPr lang="ar-SA" sz="4000" b="1" dirty="0" smtClean="0">
                <a:latin typeface="Traditional Arabic" pitchFamily="2" charset="-78"/>
                <a:cs typeface="Farsi Simple Bold" pitchFamily="2" charset="-78"/>
              </a:rPr>
              <a:t> </a:t>
            </a:r>
            <a:r>
              <a:rPr lang="ar-SA" sz="4000" b="1" dirty="0" err="1" smtClean="0">
                <a:latin typeface="Traditional Arabic" pitchFamily="2" charset="-78"/>
                <a:cs typeface="Farsi Simple Bold" pitchFamily="2" charset="-78"/>
              </a:rPr>
              <a:t>شجيرية</a:t>
            </a:r>
            <a:r>
              <a:rPr lang="ar-SA" sz="4000" b="1" dirty="0" smtClean="0">
                <a:latin typeface="Traditional Arabic" pitchFamily="2" charset="-78"/>
                <a:cs typeface="Farsi Simple Bold" pitchFamily="2" charset="-78"/>
              </a:rPr>
              <a:t> متدلية,تشبه في شكلها الشعر الآدمي.</a:t>
            </a:r>
          </a:p>
          <a:p>
            <a:pPr algn="ctr" rtl="1">
              <a:buFont typeface="Arial" charset="0"/>
              <a:buNone/>
            </a:pPr>
            <a:r>
              <a:rPr lang="ar-SA" sz="4000" b="1" dirty="0" smtClean="0">
                <a:solidFill>
                  <a:srgbClr val="C00000"/>
                </a:solidFill>
                <a:latin typeface="Traditional Arabic" pitchFamily="2" charset="-78"/>
                <a:cs typeface="Farsi Simple Bold" pitchFamily="2" charset="-78"/>
              </a:rPr>
              <a:t>*</a:t>
            </a:r>
            <a:r>
              <a:rPr lang="ar-SA" sz="4000" b="1" dirty="0" smtClean="0">
                <a:latin typeface="Traditional Arabic" pitchFamily="2" charset="-78"/>
                <a:cs typeface="Farsi Simple Bold" pitchFamily="2" charset="-78"/>
              </a:rPr>
              <a:t>تعرف </a:t>
            </a:r>
            <a:r>
              <a:rPr lang="ar-SA" sz="4000" b="1" dirty="0" err="1" smtClean="0">
                <a:latin typeface="Traditional Arabic" pitchFamily="2" charset="-78"/>
                <a:cs typeface="Farsi Simple Bold" pitchFamily="2" charset="-78"/>
              </a:rPr>
              <a:t>باشنة</a:t>
            </a:r>
            <a:r>
              <a:rPr lang="ar-SA" sz="4000" b="1" dirty="0" smtClean="0">
                <a:latin typeface="Traditional Arabic" pitchFamily="2" charset="-78"/>
                <a:cs typeface="Farsi Simple Bold" pitchFamily="2" charset="-78"/>
              </a:rPr>
              <a:t> اللحية (</a:t>
            </a:r>
            <a:r>
              <a:rPr lang="ar-SA" sz="4000" b="1" dirty="0" err="1" smtClean="0">
                <a:latin typeface="Traditional Arabic" pitchFamily="2" charset="-78"/>
                <a:cs typeface="Farsi Simple Bold" pitchFamily="2" charset="-78"/>
              </a:rPr>
              <a:t>اشنة</a:t>
            </a:r>
            <a:r>
              <a:rPr lang="ar-SA" sz="4000" b="1" dirty="0" smtClean="0">
                <a:latin typeface="Traditional Arabic" pitchFamily="2" charset="-78"/>
                <a:cs typeface="Farsi Simple Bold" pitchFamily="2" charset="-78"/>
              </a:rPr>
              <a:t> لحية العجوز) نظرا لتفرع الجسد </a:t>
            </a:r>
            <a:r>
              <a:rPr lang="ar-SA" sz="4000" b="1" dirty="0" err="1" smtClean="0">
                <a:latin typeface="Traditional Arabic" pitchFamily="2" charset="-78"/>
                <a:cs typeface="Farsi Simple Bold" pitchFamily="2" charset="-78"/>
              </a:rPr>
              <a:t>الاشنى</a:t>
            </a:r>
            <a:r>
              <a:rPr lang="ar-SA" sz="4000" b="1" dirty="0" smtClean="0">
                <a:latin typeface="Traditional Arabic" pitchFamily="2" charset="-78"/>
                <a:cs typeface="Farsi Simple Bold" pitchFamily="2" charset="-78"/>
              </a:rPr>
              <a:t> تفرعا كثيفا.</a:t>
            </a:r>
          </a:p>
          <a:p>
            <a:pPr algn="ctr" rtl="1">
              <a:buFont typeface="Arial" charset="0"/>
              <a:buNone/>
            </a:pPr>
            <a:r>
              <a:rPr lang="ar-SA" sz="4000" b="1" dirty="0" smtClean="0">
                <a:solidFill>
                  <a:srgbClr val="C00000"/>
                </a:solidFill>
                <a:latin typeface="Traditional Arabic" pitchFamily="2" charset="-78"/>
                <a:cs typeface="Farsi Simple Bold" pitchFamily="2" charset="-78"/>
              </a:rPr>
              <a:t>*</a:t>
            </a:r>
            <a:r>
              <a:rPr lang="ar-SA" sz="4000" b="1" dirty="0" smtClean="0">
                <a:latin typeface="Traditional Arabic" pitchFamily="2" charset="-78"/>
                <a:cs typeface="Farsi Simple Bold" pitchFamily="2" charset="-78"/>
              </a:rPr>
              <a:t>تتلون </a:t>
            </a:r>
            <a:r>
              <a:rPr lang="ar-SA" sz="4000" b="1" dirty="0" err="1" smtClean="0">
                <a:latin typeface="Traditional Arabic" pitchFamily="2" charset="-78"/>
                <a:cs typeface="Farsi Simple Bold" pitchFamily="2" charset="-78"/>
              </a:rPr>
              <a:t>النموات</a:t>
            </a:r>
            <a:r>
              <a:rPr lang="ar-SA" sz="4000" b="1" dirty="0" smtClean="0">
                <a:latin typeface="Traditional Arabic" pitchFamily="2" charset="-78"/>
                <a:cs typeface="Farsi Simple Bold" pitchFamily="2" charset="-78"/>
              </a:rPr>
              <a:t> </a:t>
            </a:r>
            <a:r>
              <a:rPr lang="ar-SA" sz="4000" b="1" dirty="0" err="1" smtClean="0">
                <a:latin typeface="Traditional Arabic" pitchFamily="2" charset="-78"/>
                <a:cs typeface="Farsi Simple Bold" pitchFamily="2" charset="-78"/>
              </a:rPr>
              <a:t>الاشنية</a:t>
            </a:r>
            <a:r>
              <a:rPr lang="ar-SA" sz="4000" b="1" dirty="0" smtClean="0">
                <a:latin typeface="Traditional Arabic" pitchFamily="2" charset="-78"/>
                <a:cs typeface="Farsi Simple Bold" pitchFamily="2" charset="-78"/>
              </a:rPr>
              <a:t> باللون الأخضر </a:t>
            </a:r>
            <a:r>
              <a:rPr lang="ar-SA" sz="4000" b="1" dirty="0" err="1" smtClean="0">
                <a:latin typeface="Traditional Arabic" pitchFamily="2" charset="-78"/>
                <a:cs typeface="Farsi Simple Bold" pitchFamily="2" charset="-78"/>
              </a:rPr>
              <a:t>الى</a:t>
            </a:r>
            <a:r>
              <a:rPr lang="ar-SA" sz="4000" b="1" dirty="0" smtClean="0">
                <a:latin typeface="Traditional Arabic" pitchFamily="2" charset="-78"/>
                <a:cs typeface="Farsi Simple Bold" pitchFamily="2" charset="-78"/>
              </a:rPr>
              <a:t> اللون احمر.</a:t>
            </a:r>
          </a:p>
          <a:p>
            <a:pPr algn="ctr" rtl="1">
              <a:buFont typeface="Arial" charset="0"/>
              <a:buNone/>
            </a:pPr>
            <a:r>
              <a:rPr lang="ar-SA" sz="4000" b="1" dirty="0" smtClean="0">
                <a:solidFill>
                  <a:srgbClr val="C00000"/>
                </a:solidFill>
                <a:latin typeface="Traditional Arabic" pitchFamily="2" charset="-78"/>
                <a:cs typeface="Farsi Simple Bold" pitchFamily="2" charset="-78"/>
              </a:rPr>
              <a:t>*</a:t>
            </a:r>
            <a:r>
              <a:rPr lang="ar-SA" sz="4000" b="1" dirty="0" smtClean="0">
                <a:latin typeface="Traditional Arabic" pitchFamily="2" charset="-78"/>
                <a:cs typeface="Farsi Simple Bold" pitchFamily="2" charset="-78"/>
              </a:rPr>
              <a:t>من أهم </a:t>
            </a:r>
            <a:r>
              <a:rPr lang="ar-SA" sz="4000" b="1" dirty="0" err="1" smtClean="0">
                <a:latin typeface="Traditional Arabic" pitchFamily="2" charset="-78"/>
                <a:cs typeface="Farsi Simple Bold" pitchFamily="2" charset="-78"/>
              </a:rPr>
              <a:t>انواعه</a:t>
            </a:r>
            <a:r>
              <a:rPr lang="ar-SA" sz="4000" b="1" dirty="0" smtClean="0">
                <a:latin typeface="Traditional Arabic" pitchFamily="2" charset="-78"/>
                <a:cs typeface="Farsi Simple Bold" pitchFamily="2" charset="-78"/>
              </a:rPr>
              <a:t> </a:t>
            </a:r>
            <a:r>
              <a:rPr lang="ar-SA" sz="4000" b="1" dirty="0" err="1" smtClean="0">
                <a:latin typeface="Traditional Arabic" pitchFamily="2" charset="-78"/>
                <a:cs typeface="Farsi Simple Bold" pitchFamily="2" charset="-78"/>
              </a:rPr>
              <a:t>اشنة</a:t>
            </a:r>
            <a:r>
              <a:rPr lang="en-US" sz="4000" b="1" i="1" dirty="0" err="1" smtClean="0">
                <a:solidFill>
                  <a:srgbClr val="FFC000"/>
                </a:solidFill>
                <a:latin typeface="Traditional Arabic" pitchFamily="2" charset="-78"/>
                <a:cs typeface="Farsi Simple Bold" pitchFamily="2" charset="-78"/>
              </a:rPr>
              <a:t>U.comosa</a:t>
            </a:r>
            <a:r>
              <a:rPr lang="en-US" sz="4000" b="1" i="1" dirty="0" smtClean="0">
                <a:solidFill>
                  <a:srgbClr val="92D050"/>
                </a:solidFill>
                <a:latin typeface="Traditional Arabic" pitchFamily="2" charset="-78"/>
                <a:cs typeface="Farsi Simple Bold" pitchFamily="2" charset="-78"/>
              </a:rPr>
              <a:t> </a:t>
            </a:r>
          </a:p>
          <a:p>
            <a:pPr algn="ctr" rtl="1">
              <a:buFont typeface="Arial" charset="0"/>
              <a:buNone/>
            </a:pPr>
            <a:endParaRPr lang="ar-SA" sz="4000" b="1" dirty="0" smtClean="0">
              <a:latin typeface="Traditional Arabic" pitchFamily="2" charset="-78"/>
              <a:cs typeface="Farsi Simple Bold" pitchFamily="2" charset="-78"/>
            </a:endParaRPr>
          </a:p>
        </p:txBody>
      </p:sp>
      <p:pic>
        <p:nvPicPr>
          <p:cNvPr id="5" name="Picture 4" descr="C:\Users\yaser\Pictures\اشنة شجيرية Usn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42918"/>
            <a:ext cx="3730653" cy="5500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AJF3UU8CAAR3X4BCAD9HXGMCA4OHXELCA3WR01WCAS19G0UCA5CC20ACACJDSXGCA756US8CAPHKANPCAQTEHBECAKN2QF1CA7H4Q9GCAK35ZHQCATWFTBLCA2Y5FXOCAXWR5OXCAHO1TYYCA3ZPKINCAUFB09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1" name="عنصر نائب للمحتوى 2"/>
          <p:cNvSpPr>
            <a:spLocks noGrp="1"/>
          </p:cNvSpPr>
          <p:nvPr>
            <p:ph idx="1"/>
          </p:nvPr>
        </p:nvSpPr>
        <p:spPr>
          <a:xfrm>
            <a:off x="468312" y="2928934"/>
            <a:ext cx="8461405" cy="3929066"/>
          </a:xfrm>
        </p:spPr>
        <p:txBody>
          <a:bodyPr>
            <a:normAutofit/>
          </a:bodyPr>
          <a:lstStyle/>
          <a:p>
            <a:pPr algn="r" rtl="1">
              <a:buFont typeface="Arial" charset="0"/>
              <a:buNone/>
            </a:pPr>
            <a:r>
              <a:rPr lang="ar-SA" sz="4000" b="1" dirty="0" smtClean="0">
                <a:solidFill>
                  <a:schemeClr val="bg1"/>
                </a:solidFill>
                <a:effectLst>
                  <a:glow rad="101600">
                    <a:srgbClr val="CC0099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  <a:sym typeface="AGA Arabesque"/>
              </a:rPr>
              <a:t></a:t>
            </a:r>
            <a:r>
              <a:rPr lang="ar-SA" sz="4000" b="1" dirty="0" smtClean="0">
                <a:solidFill>
                  <a:srgbClr val="FFFF00"/>
                </a:solidFill>
                <a:effectLst>
                  <a:glow rad="101600">
                    <a:srgbClr val="CC0099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الجسد </a:t>
            </a:r>
            <a:r>
              <a:rPr lang="ar-SA" sz="4000" b="1" dirty="0" err="1" smtClean="0">
                <a:solidFill>
                  <a:srgbClr val="FFFF00"/>
                </a:solidFill>
                <a:effectLst>
                  <a:glow rad="101600">
                    <a:srgbClr val="CC0099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الاشنى</a:t>
            </a:r>
            <a:r>
              <a:rPr lang="ar-SA" sz="4000" b="1" dirty="0" smtClean="0">
                <a:solidFill>
                  <a:srgbClr val="FFFF00"/>
                </a:solidFill>
                <a:effectLst>
                  <a:glow rad="101600">
                    <a:srgbClr val="CC0099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: </a:t>
            </a:r>
            <a:r>
              <a:rPr lang="ar-SA" sz="4000" b="1" dirty="0" err="1" smtClean="0">
                <a:effectLst>
                  <a:glow rad="101600">
                    <a:srgbClr val="CC0099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قشرى</a:t>
            </a:r>
            <a:r>
              <a:rPr lang="ar-SA" sz="4000" b="1" dirty="0" smtClean="0">
                <a:effectLst>
                  <a:glow rad="101600">
                    <a:srgbClr val="CC0099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 أو ورقي أو </a:t>
            </a:r>
            <a:r>
              <a:rPr lang="ar-SA" sz="4000" b="1" dirty="0" err="1" smtClean="0">
                <a:effectLst>
                  <a:glow rad="101600">
                    <a:srgbClr val="CC0099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شجيرى</a:t>
            </a:r>
            <a:r>
              <a:rPr lang="ar-SA" sz="4000" b="1" dirty="0" smtClean="0">
                <a:effectLst>
                  <a:glow rad="101600">
                    <a:srgbClr val="CC0099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.</a:t>
            </a:r>
            <a:endParaRPr lang="en-US" sz="4000" dirty="0" smtClean="0">
              <a:effectLst>
                <a:glow rad="101600">
                  <a:srgbClr val="CC0099">
                    <a:alpha val="60000"/>
                  </a:srgbClr>
                </a:glow>
              </a:effectLst>
              <a:latin typeface="Traditional Arabic" pitchFamily="2" charset="-78"/>
              <a:cs typeface="Farsi Simple Bold" pitchFamily="2" charset="-78"/>
            </a:endParaRPr>
          </a:p>
          <a:p>
            <a:pPr algn="r" rtl="1">
              <a:buFont typeface="Arial" charset="0"/>
              <a:buNone/>
            </a:pPr>
            <a:r>
              <a:rPr lang="ar-SA" sz="4000" b="1" dirty="0" smtClean="0">
                <a:solidFill>
                  <a:schemeClr val="bg1"/>
                </a:solidFill>
                <a:effectLst>
                  <a:glow rad="101600">
                    <a:srgbClr val="CC0099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  <a:sym typeface="AGA Arabesque"/>
              </a:rPr>
              <a:t></a:t>
            </a:r>
            <a:r>
              <a:rPr lang="ar-SA" sz="4000" b="1" dirty="0" smtClean="0">
                <a:solidFill>
                  <a:srgbClr val="FFFF00"/>
                </a:solidFill>
                <a:effectLst>
                  <a:glow rad="101600">
                    <a:srgbClr val="CC0099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الجسم </a:t>
            </a:r>
            <a:r>
              <a:rPr lang="ar-SA" sz="4000" b="1" dirty="0" err="1" smtClean="0">
                <a:solidFill>
                  <a:srgbClr val="FFFF00"/>
                </a:solidFill>
                <a:effectLst>
                  <a:glow rad="101600">
                    <a:srgbClr val="CC0099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الثمرى</a:t>
            </a:r>
            <a:r>
              <a:rPr lang="ar-SA" sz="4000" b="1" dirty="0" smtClean="0">
                <a:solidFill>
                  <a:srgbClr val="FFFF00"/>
                </a:solidFill>
                <a:effectLst>
                  <a:glow rad="101600">
                    <a:srgbClr val="CC0099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 </a:t>
            </a:r>
            <a:r>
              <a:rPr lang="ar-SA" sz="4000" b="1" dirty="0" err="1" smtClean="0">
                <a:solidFill>
                  <a:srgbClr val="FFFF00"/>
                </a:solidFill>
                <a:effectLst>
                  <a:glow rad="101600">
                    <a:srgbClr val="CC0099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الاسكي</a:t>
            </a:r>
            <a:r>
              <a:rPr lang="ar-SA" sz="4000" b="1" dirty="0" smtClean="0">
                <a:solidFill>
                  <a:srgbClr val="FFFF00"/>
                </a:solidFill>
                <a:effectLst>
                  <a:glow rad="101600">
                    <a:srgbClr val="CC0099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: </a:t>
            </a:r>
            <a:r>
              <a:rPr lang="ar-SA" sz="4000" b="1" dirty="0" smtClean="0">
                <a:effectLst>
                  <a:glow rad="101600">
                    <a:srgbClr val="CC0099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طبقي مفتوح جالس </a:t>
            </a:r>
            <a:endParaRPr lang="en-US" sz="4000" dirty="0" smtClean="0">
              <a:effectLst>
                <a:glow rad="101600">
                  <a:srgbClr val="CC0099">
                    <a:alpha val="60000"/>
                  </a:srgbClr>
                </a:glow>
              </a:effectLst>
              <a:latin typeface="Traditional Arabic" pitchFamily="2" charset="-78"/>
              <a:cs typeface="Farsi Simple Bold" pitchFamily="2" charset="-78"/>
            </a:endParaRPr>
          </a:p>
          <a:p>
            <a:pPr algn="r" rtl="1">
              <a:buFont typeface="Arial" charset="0"/>
              <a:buNone/>
            </a:pPr>
            <a:r>
              <a:rPr lang="ar-SA" sz="4000" b="1" dirty="0" smtClean="0">
                <a:solidFill>
                  <a:schemeClr val="bg1"/>
                </a:solidFill>
                <a:effectLst>
                  <a:glow rad="101600">
                    <a:srgbClr val="CC0099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  <a:sym typeface="AGA Arabesque"/>
              </a:rPr>
              <a:t></a:t>
            </a:r>
            <a:r>
              <a:rPr lang="ar-SA" sz="4000" b="1" dirty="0" smtClean="0">
                <a:solidFill>
                  <a:srgbClr val="FFFF00"/>
                </a:solidFill>
                <a:effectLst>
                  <a:glow rad="101600">
                    <a:srgbClr val="CC0099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الأكياس </a:t>
            </a:r>
            <a:r>
              <a:rPr lang="ar-SA" sz="4000" b="1" dirty="0" err="1" smtClean="0">
                <a:solidFill>
                  <a:srgbClr val="FFFF00"/>
                </a:solidFill>
                <a:effectLst>
                  <a:glow rad="101600">
                    <a:srgbClr val="CC0099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الاسكية</a:t>
            </a:r>
            <a:r>
              <a:rPr lang="ar-SA" sz="4000" b="1" dirty="0" smtClean="0">
                <a:solidFill>
                  <a:srgbClr val="FFFF00"/>
                </a:solidFill>
                <a:effectLst>
                  <a:glow rad="101600">
                    <a:srgbClr val="CC0099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: </a:t>
            </a:r>
            <a:r>
              <a:rPr lang="ar-SA" sz="4000" b="1" dirty="0" smtClean="0">
                <a:effectLst>
                  <a:glow rad="101600">
                    <a:srgbClr val="CC0099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ذات غطاء </a:t>
            </a:r>
            <a:r>
              <a:rPr lang="ar-SA" sz="4000" b="1" dirty="0" err="1" smtClean="0">
                <a:effectLst>
                  <a:glow rad="101600">
                    <a:srgbClr val="CC0099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قمي</a:t>
            </a:r>
            <a:r>
              <a:rPr lang="ar-SA" sz="4000" b="1" dirty="0" smtClean="0">
                <a:effectLst>
                  <a:glow rad="101600">
                    <a:srgbClr val="CC0099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.</a:t>
            </a:r>
            <a:endParaRPr lang="en-US" sz="4000" dirty="0" smtClean="0">
              <a:effectLst>
                <a:glow rad="101600">
                  <a:srgbClr val="CC0099">
                    <a:alpha val="60000"/>
                  </a:srgbClr>
                </a:glow>
              </a:effectLst>
              <a:latin typeface="Traditional Arabic" pitchFamily="2" charset="-78"/>
              <a:cs typeface="Farsi Simple Bold" pitchFamily="2" charset="-78"/>
            </a:endParaRPr>
          </a:p>
          <a:p>
            <a:pPr algn="r" rtl="1">
              <a:buFont typeface="Arial" charset="0"/>
              <a:buNone/>
            </a:pPr>
            <a:r>
              <a:rPr lang="ar-SA" sz="4000" b="1" dirty="0" smtClean="0">
                <a:solidFill>
                  <a:schemeClr val="bg1"/>
                </a:solidFill>
                <a:effectLst>
                  <a:glow rad="101600">
                    <a:srgbClr val="CC0099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  <a:sym typeface="AGA Arabesque"/>
              </a:rPr>
              <a:t></a:t>
            </a:r>
            <a:r>
              <a:rPr lang="ar-SA" sz="4000" b="1" dirty="0" smtClean="0">
                <a:solidFill>
                  <a:srgbClr val="FFFF00"/>
                </a:solidFill>
                <a:effectLst>
                  <a:glow rad="101600">
                    <a:srgbClr val="CC0099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الجراثيم </a:t>
            </a:r>
            <a:r>
              <a:rPr lang="ar-SA" sz="4000" b="1" dirty="0" err="1" smtClean="0">
                <a:solidFill>
                  <a:srgbClr val="FFFF00"/>
                </a:solidFill>
                <a:effectLst>
                  <a:glow rad="101600">
                    <a:srgbClr val="CC0099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الاسكية</a:t>
            </a:r>
            <a:r>
              <a:rPr lang="ar-SA" sz="4000" b="1" dirty="0" smtClean="0">
                <a:solidFill>
                  <a:srgbClr val="FFFF00"/>
                </a:solidFill>
                <a:effectLst>
                  <a:glow rad="101600">
                    <a:srgbClr val="CC0099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: </a:t>
            </a:r>
            <a:r>
              <a:rPr lang="ar-SA" sz="4000" b="1" dirty="0" smtClean="0">
                <a:effectLst>
                  <a:glow rad="101600">
                    <a:srgbClr val="CC0099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مقسمة سمكية الجدار ,لونها </a:t>
            </a:r>
            <a:r>
              <a:rPr lang="ar-SA" sz="4000" b="1" dirty="0" err="1" smtClean="0">
                <a:effectLst>
                  <a:glow rad="101600">
                    <a:srgbClr val="CC0099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بنى</a:t>
            </a:r>
            <a:r>
              <a:rPr lang="ar-SA" sz="4000" b="1" dirty="0" smtClean="0">
                <a:effectLst>
                  <a:glow rad="101600">
                    <a:srgbClr val="CC0099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 داكن.</a:t>
            </a:r>
            <a:endParaRPr lang="en-US" sz="4000" dirty="0" smtClean="0">
              <a:effectLst>
                <a:glow rad="101600">
                  <a:srgbClr val="CC0099">
                    <a:alpha val="60000"/>
                  </a:srgbClr>
                </a:glow>
              </a:effectLst>
              <a:latin typeface="Traditional Arabic" pitchFamily="2" charset="-78"/>
              <a:cs typeface="Farsi Simple Bold" pitchFamily="2" charset="-78"/>
            </a:endParaRPr>
          </a:p>
          <a:p>
            <a:pPr algn="r" rtl="1">
              <a:buFont typeface="Arial" charset="0"/>
              <a:buNone/>
            </a:pPr>
            <a:r>
              <a:rPr lang="ar-SA" sz="4000" b="1" dirty="0" smtClean="0">
                <a:effectLst>
                  <a:glow rad="101600">
                    <a:srgbClr val="CC0099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من أهم الأجناس التابعة لها جنس</a:t>
            </a:r>
            <a:r>
              <a:rPr lang="en-US" sz="4000" b="1" i="1" dirty="0" err="1" smtClean="0">
                <a:solidFill>
                  <a:schemeClr val="bg1"/>
                </a:solidFill>
                <a:effectLst>
                  <a:glow rad="101600">
                    <a:srgbClr val="CC0099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Physcia</a:t>
            </a:r>
            <a:r>
              <a:rPr lang="en-US" sz="4000" b="1" i="1" dirty="0" smtClean="0">
                <a:solidFill>
                  <a:srgbClr val="FFFF00"/>
                </a:solidFill>
                <a:effectLst>
                  <a:glow rad="101600">
                    <a:srgbClr val="CC0099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 </a:t>
            </a:r>
            <a:endParaRPr lang="ar-SA" sz="4000" dirty="0" smtClean="0">
              <a:solidFill>
                <a:srgbClr val="FFFF00"/>
              </a:solidFill>
              <a:effectLst>
                <a:glow rad="101600">
                  <a:srgbClr val="CC0099">
                    <a:alpha val="60000"/>
                  </a:srgbClr>
                </a:glow>
              </a:effectLst>
              <a:latin typeface="Traditional Arabic" pitchFamily="2" charset="-78"/>
              <a:cs typeface="Farsi Simple Bold" pitchFamily="2" charset="-78"/>
            </a:endParaRPr>
          </a:p>
        </p:txBody>
      </p:sp>
      <p:sp>
        <p:nvSpPr>
          <p:cNvPr id="14" name="مستطيل ذو زوايا قطرية مخدوشة 13"/>
          <p:cNvSpPr/>
          <p:nvPr/>
        </p:nvSpPr>
        <p:spPr>
          <a:xfrm>
            <a:off x="571472" y="0"/>
            <a:ext cx="8063564" cy="1071570"/>
          </a:xfrm>
          <a:prstGeom prst="snip2DiagRect">
            <a:avLst/>
          </a:prstGeom>
          <a:gradFill flip="none" rotWithShape="1">
            <a:gsLst>
              <a:gs pos="0">
                <a:srgbClr val="FFCCFF"/>
              </a:gs>
              <a:gs pos="80000">
                <a:schemeClr val="accent6">
                  <a:lumMod val="75000"/>
                </a:schemeClr>
              </a:gs>
              <a:gs pos="80000">
                <a:schemeClr val="accent6">
                  <a:lumMod val="75000"/>
                </a:schemeClr>
              </a:gs>
              <a:gs pos="80000">
                <a:srgbClr val="CC0099"/>
              </a:gs>
              <a:gs pos="100000">
                <a:srgbClr val="B51B98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  <a:softEdge rad="127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effectLst>
                  <a:glow rad="101600">
                    <a:srgbClr val="3333CC">
                      <a:alpha val="60000"/>
                    </a:srgbClr>
                  </a:glow>
                </a:effectLst>
              </a:rPr>
              <a:t>4-Family:Physciaceae(</a:t>
            </a:r>
            <a:r>
              <a:rPr lang="en-US" sz="4000" b="1" dirty="0" err="1" smtClean="0">
                <a:effectLst>
                  <a:glow rad="101600">
                    <a:srgbClr val="3333CC">
                      <a:alpha val="60000"/>
                    </a:srgbClr>
                  </a:glow>
                </a:effectLst>
              </a:rPr>
              <a:t>Bueliaceae</a:t>
            </a:r>
            <a:r>
              <a:rPr lang="en-US" sz="4000" b="1" dirty="0" smtClean="0">
                <a:effectLst>
                  <a:glow rad="101600">
                    <a:srgbClr val="3333CC">
                      <a:alpha val="60000"/>
                    </a:srgbClr>
                  </a:glow>
                </a:effectLst>
              </a:rPr>
              <a:t>)</a:t>
            </a:r>
            <a:endParaRPr lang="ar-SA" sz="4000" dirty="0">
              <a:effectLst>
                <a:glow rad="101600">
                  <a:srgbClr val="3333CC">
                    <a:alpha val="60000"/>
                  </a:srgbClr>
                </a:glow>
              </a:effectLst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142976" y="1928826"/>
            <a:ext cx="6786610" cy="857256"/>
          </a:xfrm>
          <a:prstGeom prst="rect">
            <a:avLst/>
          </a:prstGeom>
          <a:gradFill flip="none" rotWithShape="1">
            <a:gsLst>
              <a:gs pos="0">
                <a:srgbClr val="FFCCFF"/>
              </a:gs>
              <a:gs pos="80000">
                <a:schemeClr val="accent6">
                  <a:lumMod val="75000"/>
                </a:schemeClr>
              </a:gs>
              <a:gs pos="80000">
                <a:schemeClr val="accent6">
                  <a:lumMod val="75000"/>
                </a:schemeClr>
              </a:gs>
              <a:gs pos="80000">
                <a:srgbClr val="CC0099"/>
              </a:gs>
              <a:gs pos="100000">
                <a:srgbClr val="B51B98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  <a:softEdge rad="127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b="1" dirty="0" smtClean="0">
                <a:effectLst>
                  <a:glow rad="101600">
                    <a:srgbClr val="3333CC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تضم هذه العائلة 23 جنس  يتبعها 488 نوع</a:t>
            </a:r>
            <a:endParaRPr lang="en-US" sz="4000" b="1" dirty="0">
              <a:effectLst>
                <a:glow rad="101600">
                  <a:srgbClr val="3333CC">
                    <a:alpha val="60000"/>
                  </a:srgbClr>
                </a:glow>
              </a:effectLst>
              <a:latin typeface="Traditional Arabic" pitchFamily="2" charset="-78"/>
              <a:cs typeface="Farsi Simple Bold" pitchFamily="2" charset="-78"/>
            </a:endParaRPr>
          </a:p>
        </p:txBody>
      </p:sp>
      <p:sp>
        <p:nvSpPr>
          <p:cNvPr id="16" name="سهم للأسفل 15"/>
          <p:cNvSpPr/>
          <p:nvPr/>
        </p:nvSpPr>
        <p:spPr>
          <a:xfrm>
            <a:off x="3500430" y="1143008"/>
            <a:ext cx="1913392" cy="714380"/>
          </a:xfrm>
          <a:prstGeom prst="downArrow">
            <a:avLst/>
          </a:prstGeom>
          <a:gradFill flip="none" rotWithShape="1">
            <a:gsLst>
              <a:gs pos="0">
                <a:srgbClr val="FFCCFF"/>
              </a:gs>
              <a:gs pos="80000">
                <a:schemeClr val="accent6">
                  <a:lumMod val="75000"/>
                </a:schemeClr>
              </a:gs>
              <a:gs pos="80000">
                <a:schemeClr val="accent6">
                  <a:lumMod val="75000"/>
                </a:schemeClr>
              </a:gs>
              <a:gs pos="80000">
                <a:srgbClr val="CC0099"/>
              </a:gs>
              <a:gs pos="100000">
                <a:srgbClr val="B51B98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  <a:softEdge rad="127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effectLst>
                <a:glow rad="101600">
                  <a:srgbClr val="3333CC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AJF3UU8CAAR3X4BCAD9HXGMCA4OHXELCA3WR01WCAS19G0UCA5CC20ACACJDSXGCA756US8CAPHKANPCAQTEHBECAKN2QF1CA7H4Q9GCAK35ZHQCATWFTBLCA2Y5FXOCAXWR5OXCAHO1TYYCA3ZPKINCAUFB09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143372" y="785794"/>
            <a:ext cx="5000628" cy="5072099"/>
          </a:xfrm>
        </p:spPr>
        <p:txBody>
          <a:bodyPr>
            <a:noAutofit/>
          </a:bodyPr>
          <a:lstStyle/>
          <a:p>
            <a:pPr algn="ctr" rtl="1">
              <a:buFont typeface="Arial" charset="0"/>
              <a:buNone/>
            </a:pPr>
            <a:r>
              <a:rPr lang="ar-SA" sz="4000" b="1" dirty="0" smtClean="0">
                <a:effectLst>
                  <a:glow rad="101600">
                    <a:srgbClr val="3333CC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جنس</a:t>
            </a:r>
            <a:r>
              <a:rPr lang="en-US" sz="4000" b="1" i="1" dirty="0" err="1" smtClean="0">
                <a:solidFill>
                  <a:schemeClr val="bg1"/>
                </a:solidFill>
                <a:effectLst>
                  <a:glow rad="101600">
                    <a:srgbClr val="3333CC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Physcia</a:t>
            </a:r>
            <a:r>
              <a:rPr lang="en-US" sz="4000" b="1" dirty="0" smtClean="0">
                <a:effectLst>
                  <a:glow rad="101600">
                    <a:srgbClr val="3333CC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 </a:t>
            </a:r>
            <a:endParaRPr lang="ar-SA" sz="4000" b="1" dirty="0" smtClean="0">
              <a:effectLst>
                <a:glow rad="101600">
                  <a:srgbClr val="3333CC">
                    <a:alpha val="60000"/>
                  </a:srgbClr>
                </a:glow>
              </a:effectLst>
              <a:latin typeface="Traditional Arabic" pitchFamily="2" charset="-78"/>
              <a:cs typeface="Farsi Simple Bold" pitchFamily="2" charset="-78"/>
            </a:endParaRPr>
          </a:p>
          <a:p>
            <a:pPr algn="ctr" rtl="1">
              <a:buNone/>
            </a:pPr>
            <a:r>
              <a:rPr lang="ar-SA" sz="4000" b="1" dirty="0" smtClean="0">
                <a:solidFill>
                  <a:schemeClr val="bg1"/>
                </a:solidFill>
                <a:effectLst>
                  <a:glow rad="101600">
                    <a:srgbClr val="3333CC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*</a:t>
            </a:r>
            <a:r>
              <a:rPr lang="ar-SA" sz="4000" b="1" dirty="0" smtClean="0">
                <a:effectLst>
                  <a:glow rad="101600">
                    <a:srgbClr val="3333CC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من أكثر </a:t>
            </a:r>
            <a:r>
              <a:rPr lang="ar-SA" sz="4000" b="1" dirty="0" err="1" smtClean="0">
                <a:effectLst>
                  <a:glow rad="101600">
                    <a:srgbClr val="3333CC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الاشنات</a:t>
            </a:r>
            <a:r>
              <a:rPr lang="ar-SA" sz="4000" b="1" dirty="0" smtClean="0">
                <a:effectLst>
                  <a:glow rad="101600">
                    <a:srgbClr val="3333CC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 الورقية انتشارا .</a:t>
            </a:r>
          </a:p>
          <a:p>
            <a:pPr algn="ctr" rtl="1">
              <a:buNone/>
            </a:pPr>
            <a:r>
              <a:rPr lang="ar-SA" sz="4000" b="1" dirty="0" smtClean="0">
                <a:solidFill>
                  <a:schemeClr val="bg1"/>
                </a:solidFill>
                <a:effectLst>
                  <a:glow rad="101600">
                    <a:srgbClr val="3333CC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*</a:t>
            </a:r>
            <a:r>
              <a:rPr lang="ar-SA" sz="4000" b="1" dirty="0" smtClean="0">
                <a:effectLst>
                  <a:glow rad="101600">
                    <a:srgbClr val="3333CC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لونها يتراوح من البني إلى الأخضر القاتم .</a:t>
            </a:r>
          </a:p>
          <a:p>
            <a:pPr algn="ctr" rtl="1">
              <a:buNone/>
            </a:pPr>
            <a:r>
              <a:rPr lang="ar-SA" sz="4000" b="1" dirty="0" smtClean="0">
                <a:solidFill>
                  <a:schemeClr val="bg1"/>
                </a:solidFill>
                <a:effectLst>
                  <a:glow rad="101600">
                    <a:srgbClr val="3333CC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*</a:t>
            </a:r>
            <a:r>
              <a:rPr lang="ar-SA" sz="4000" b="1" dirty="0" smtClean="0">
                <a:effectLst>
                  <a:glow rad="101600">
                    <a:srgbClr val="3333CC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تثبت بالأحجار التي تنمو عليها بواسطة شعيرات شبة جذرية داكنة اللون.</a:t>
            </a:r>
            <a:endParaRPr lang="en-US" sz="4000" dirty="0" smtClean="0">
              <a:effectLst>
                <a:glow rad="101600">
                  <a:srgbClr val="3333CC">
                    <a:alpha val="60000"/>
                  </a:srgbClr>
                </a:glow>
              </a:effectLst>
              <a:latin typeface="Traditional Arabic" pitchFamily="2" charset="-78"/>
              <a:cs typeface="Farsi Simple Bold" pitchFamily="2" charset="-78"/>
            </a:endParaRPr>
          </a:p>
          <a:p>
            <a:pPr algn="ctr" rtl="1">
              <a:buFont typeface="Arial" charset="0"/>
              <a:buNone/>
            </a:pPr>
            <a:endParaRPr lang="en-US" sz="4000" dirty="0" smtClean="0">
              <a:effectLst>
                <a:glow rad="101600">
                  <a:srgbClr val="3333CC">
                    <a:alpha val="60000"/>
                  </a:srgbClr>
                </a:glow>
              </a:effectLst>
              <a:latin typeface="Traditional Arabic" pitchFamily="2" charset="-78"/>
              <a:cs typeface="Farsi Simple Bold" pitchFamily="2" charset="-78"/>
            </a:endParaRPr>
          </a:p>
          <a:p>
            <a:pPr algn="ctr" rtl="1">
              <a:buFont typeface="Arial" charset="0"/>
              <a:buNone/>
            </a:pPr>
            <a:endParaRPr lang="ar-SA" sz="4000" dirty="0" smtClean="0">
              <a:effectLst>
                <a:glow rad="101600">
                  <a:srgbClr val="3333CC">
                    <a:alpha val="60000"/>
                  </a:srgbClr>
                </a:glow>
              </a:effectLst>
              <a:latin typeface="Traditional Arabic" pitchFamily="2" charset="-78"/>
              <a:cs typeface="Farsi Simple Bold" pitchFamily="2" charset="-78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t="6668"/>
          <a:stretch>
            <a:fillRect/>
          </a:stretch>
        </p:blipFill>
        <p:spPr bwMode="auto">
          <a:xfrm>
            <a:off x="357158" y="571480"/>
            <a:ext cx="3714777" cy="5786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imagesv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2" name="عنصر نائب للمحتوى 2"/>
          <p:cNvSpPr>
            <a:spLocks noGrp="1"/>
          </p:cNvSpPr>
          <p:nvPr>
            <p:ph idx="1"/>
          </p:nvPr>
        </p:nvSpPr>
        <p:spPr>
          <a:xfrm>
            <a:off x="468312" y="2857495"/>
            <a:ext cx="8461405" cy="370046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ar-SA" sz="2400" b="1" dirty="0" smtClean="0">
                <a:solidFill>
                  <a:srgbClr val="FFFF00"/>
                </a:solidFill>
                <a:effectLst>
                  <a:glow rad="228600">
                    <a:schemeClr val="tx1"/>
                  </a:glow>
                </a:effectLst>
                <a:latin typeface="Traditional Arabic" pitchFamily="2" charset="-78"/>
                <a:cs typeface="Farsi Simple Bold" pitchFamily="2" charset="-78"/>
                <a:sym typeface="AGA Arabesque"/>
              </a:rPr>
              <a:t></a:t>
            </a:r>
            <a:r>
              <a:rPr lang="ar-SA" b="1" dirty="0" smtClean="0">
                <a:solidFill>
                  <a:srgbClr val="FFFF00"/>
                </a:solidFill>
                <a:effectLst>
                  <a:glow rad="228600">
                    <a:schemeClr val="tx1"/>
                  </a:glow>
                </a:effectLst>
                <a:latin typeface="Traditional Arabic" pitchFamily="2" charset="-78"/>
                <a:cs typeface="Farsi Simple Bold" pitchFamily="2" charset="-78"/>
                <a:sym typeface="AGA Arabesque"/>
              </a:rPr>
              <a:t> </a:t>
            </a:r>
            <a:r>
              <a:rPr lang="ar-SA" b="1" dirty="0" smtClean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Traditional Arabic" pitchFamily="2" charset="-78"/>
                <a:cs typeface="Farsi Simple Bold" pitchFamily="2" charset="-78"/>
              </a:rPr>
              <a:t>الجسد </a:t>
            </a:r>
            <a:r>
              <a:rPr lang="ar-SA" b="1" dirty="0" err="1" smtClean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Traditional Arabic" pitchFamily="2" charset="-78"/>
                <a:cs typeface="Farsi Simple Bold" pitchFamily="2" charset="-78"/>
              </a:rPr>
              <a:t>الاشنى</a:t>
            </a:r>
            <a:r>
              <a:rPr lang="ar-SA" b="1" dirty="0" smtClean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Traditional Arabic" pitchFamily="2" charset="-78"/>
                <a:cs typeface="Farsi Simple Bold" pitchFamily="2" charset="-78"/>
              </a:rPr>
              <a:t>: </a:t>
            </a:r>
            <a:r>
              <a:rPr lang="ar-SA" b="1" dirty="0" smtClean="0">
                <a:effectLst>
                  <a:glow rad="228600">
                    <a:srgbClr val="00FFCC"/>
                  </a:glow>
                </a:effectLst>
                <a:latin typeface="Traditional Arabic" pitchFamily="2" charset="-78"/>
                <a:cs typeface="Farsi Simple Bold" pitchFamily="2" charset="-78"/>
              </a:rPr>
              <a:t>ورقي إلى قشري , توجد شعيرات شبة جذرية </a:t>
            </a:r>
            <a:r>
              <a:rPr lang="en-US" b="1" dirty="0" err="1" smtClean="0">
                <a:effectLst>
                  <a:glow rad="228600">
                    <a:srgbClr val="00FFCC"/>
                  </a:glow>
                </a:effectLst>
                <a:latin typeface="Traditional Arabic" pitchFamily="2" charset="-78"/>
                <a:cs typeface="Farsi Simple Bold" pitchFamily="2" charset="-78"/>
              </a:rPr>
              <a:t>rhizinae</a:t>
            </a:r>
            <a:r>
              <a:rPr lang="en-US" b="1" dirty="0" smtClean="0">
                <a:effectLst>
                  <a:glow rad="228600">
                    <a:srgbClr val="00FFCC"/>
                  </a:glow>
                </a:effectLst>
                <a:latin typeface="Traditional Arabic" pitchFamily="2" charset="-78"/>
                <a:cs typeface="Farsi Simple Bold" pitchFamily="2" charset="-78"/>
              </a:rPr>
              <a:t> </a:t>
            </a:r>
            <a:r>
              <a:rPr lang="ar-SA" b="1" dirty="0" smtClean="0">
                <a:effectLst>
                  <a:glow rad="228600">
                    <a:srgbClr val="00FFCC"/>
                  </a:glow>
                </a:effectLst>
                <a:latin typeface="Traditional Arabic" pitchFamily="2" charset="-78"/>
                <a:cs typeface="Farsi Simple Bold" pitchFamily="2" charset="-78"/>
              </a:rPr>
              <a:t>على السطح السفلى للجسد </a:t>
            </a:r>
            <a:r>
              <a:rPr lang="ar-SA" b="1" dirty="0" err="1" smtClean="0">
                <a:effectLst>
                  <a:glow rad="228600">
                    <a:srgbClr val="00FFCC"/>
                  </a:glow>
                </a:effectLst>
                <a:latin typeface="Traditional Arabic" pitchFamily="2" charset="-78"/>
                <a:cs typeface="Farsi Simple Bold" pitchFamily="2" charset="-78"/>
              </a:rPr>
              <a:t>الاشنى</a:t>
            </a:r>
            <a:r>
              <a:rPr lang="ar-SA" b="1" dirty="0" smtClean="0">
                <a:effectLst>
                  <a:glow rad="228600">
                    <a:srgbClr val="00FFCC"/>
                  </a:glow>
                </a:effectLst>
                <a:latin typeface="Traditional Arabic" pitchFamily="2" charset="-78"/>
                <a:cs typeface="Farsi Simple Bold" pitchFamily="2" charset="-78"/>
              </a:rPr>
              <a:t> </a:t>
            </a:r>
            <a:endParaRPr lang="en-US" dirty="0" smtClean="0">
              <a:effectLst>
                <a:glow rad="228600">
                  <a:srgbClr val="00FFCC"/>
                </a:glow>
              </a:effectLst>
              <a:latin typeface="Traditional Arabic" pitchFamily="2" charset="-78"/>
              <a:cs typeface="Farsi Simple Bold" pitchFamily="2" charset="-78"/>
            </a:endParaRPr>
          </a:p>
          <a:p>
            <a:pPr algn="r" rtl="1">
              <a:buFont typeface="Arial" charset="0"/>
              <a:buNone/>
            </a:pPr>
            <a:r>
              <a:rPr lang="ar-SA" sz="2400" b="1" dirty="0" smtClean="0">
                <a:solidFill>
                  <a:srgbClr val="FFFF00"/>
                </a:solidFill>
                <a:effectLst>
                  <a:glow rad="228600">
                    <a:schemeClr val="tx1"/>
                  </a:glow>
                </a:effectLst>
                <a:latin typeface="Traditional Arabic" pitchFamily="2" charset="-78"/>
                <a:cs typeface="Farsi Simple Bold" pitchFamily="2" charset="-78"/>
                <a:sym typeface="AGA Arabesque"/>
              </a:rPr>
              <a:t></a:t>
            </a:r>
            <a:r>
              <a:rPr lang="ar-SA" b="1" dirty="0" smtClean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Traditional Arabic" pitchFamily="2" charset="-78"/>
                <a:cs typeface="Farsi Simple Bold" pitchFamily="2" charset="-78"/>
              </a:rPr>
              <a:t>الجسم </a:t>
            </a:r>
            <a:r>
              <a:rPr lang="ar-SA" b="1" dirty="0" err="1" smtClean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Traditional Arabic" pitchFamily="2" charset="-78"/>
                <a:cs typeface="Farsi Simple Bold" pitchFamily="2" charset="-78"/>
              </a:rPr>
              <a:t>الثمرى</a:t>
            </a:r>
            <a:r>
              <a:rPr lang="ar-SA" b="1" dirty="0" smtClean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Traditional Arabic" pitchFamily="2" charset="-78"/>
                <a:cs typeface="Farsi Simple Bold" pitchFamily="2" charset="-78"/>
              </a:rPr>
              <a:t> </a:t>
            </a:r>
            <a:r>
              <a:rPr lang="ar-SA" b="1" dirty="0" err="1" smtClean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Traditional Arabic" pitchFamily="2" charset="-78"/>
                <a:cs typeface="Farsi Simple Bold" pitchFamily="2" charset="-78"/>
              </a:rPr>
              <a:t>الاسكي</a:t>
            </a:r>
            <a:r>
              <a:rPr lang="ar-SA" b="1" dirty="0" smtClean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Traditional Arabic" pitchFamily="2" charset="-78"/>
                <a:cs typeface="Farsi Simple Bold" pitchFamily="2" charset="-78"/>
              </a:rPr>
              <a:t>: </a:t>
            </a:r>
            <a:r>
              <a:rPr lang="ar-SA" b="1" dirty="0" smtClean="0">
                <a:effectLst>
                  <a:glow rad="228600">
                    <a:srgbClr val="00FFCC"/>
                  </a:glow>
                </a:effectLst>
                <a:latin typeface="Traditional Arabic" pitchFamily="2" charset="-78"/>
                <a:cs typeface="Farsi Simple Bold" pitchFamily="2" charset="-78"/>
              </a:rPr>
              <a:t>طبقي مفتوح ,جالس ,نادرا ما يكون </a:t>
            </a:r>
            <a:r>
              <a:rPr lang="ar-SA" b="1" dirty="0" err="1" smtClean="0">
                <a:effectLst>
                  <a:glow rad="228600">
                    <a:srgbClr val="00FFCC"/>
                  </a:glow>
                </a:effectLst>
                <a:latin typeface="Traditional Arabic" pitchFamily="2" charset="-78"/>
                <a:cs typeface="Farsi Simple Bold" pitchFamily="2" charset="-78"/>
              </a:rPr>
              <a:t>منغمدا</a:t>
            </a:r>
            <a:r>
              <a:rPr lang="ar-SA" b="1" dirty="0" smtClean="0">
                <a:effectLst>
                  <a:glow rad="228600">
                    <a:srgbClr val="00FFCC"/>
                  </a:glow>
                </a:effectLst>
                <a:latin typeface="Traditional Arabic" pitchFamily="2" charset="-78"/>
                <a:cs typeface="Farsi Simple Bold" pitchFamily="2" charset="-78"/>
              </a:rPr>
              <a:t>,ملون بألوان زاهية. </a:t>
            </a:r>
            <a:endParaRPr lang="en-US" dirty="0" smtClean="0">
              <a:effectLst>
                <a:glow rad="228600">
                  <a:srgbClr val="00FFCC"/>
                </a:glow>
              </a:effectLst>
              <a:latin typeface="Traditional Arabic" pitchFamily="2" charset="-78"/>
              <a:cs typeface="Farsi Simple Bold" pitchFamily="2" charset="-78"/>
            </a:endParaRPr>
          </a:p>
          <a:p>
            <a:pPr algn="r" rtl="1">
              <a:buFont typeface="Arial" charset="0"/>
              <a:buNone/>
            </a:pPr>
            <a:r>
              <a:rPr lang="ar-SA" sz="2400" b="1" dirty="0" smtClean="0">
                <a:solidFill>
                  <a:srgbClr val="FFFF00"/>
                </a:solidFill>
                <a:effectLst>
                  <a:glow rad="228600">
                    <a:schemeClr val="tx1"/>
                  </a:glow>
                </a:effectLst>
                <a:latin typeface="Traditional Arabic" pitchFamily="2" charset="-78"/>
                <a:cs typeface="Farsi Simple Bold" pitchFamily="2" charset="-78"/>
                <a:sym typeface="AGA Arabesque"/>
              </a:rPr>
              <a:t></a:t>
            </a:r>
            <a:r>
              <a:rPr lang="ar-SA" b="1" dirty="0" smtClean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Traditional Arabic" pitchFamily="2" charset="-78"/>
                <a:cs typeface="Farsi Simple Bold" pitchFamily="2" charset="-78"/>
              </a:rPr>
              <a:t>الأكياس </a:t>
            </a:r>
            <a:r>
              <a:rPr lang="ar-SA" b="1" dirty="0" err="1" smtClean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Traditional Arabic" pitchFamily="2" charset="-78"/>
                <a:cs typeface="Farsi Simple Bold" pitchFamily="2" charset="-78"/>
              </a:rPr>
              <a:t>الاسكية</a:t>
            </a:r>
            <a:r>
              <a:rPr lang="ar-SA" b="1" dirty="0" smtClean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Traditional Arabic" pitchFamily="2" charset="-78"/>
                <a:cs typeface="Farsi Simple Bold" pitchFamily="2" charset="-78"/>
              </a:rPr>
              <a:t>: </a:t>
            </a:r>
            <a:r>
              <a:rPr lang="ar-SA" b="1" dirty="0" smtClean="0">
                <a:effectLst>
                  <a:glow rad="228600">
                    <a:srgbClr val="00FFCC"/>
                  </a:glow>
                </a:effectLst>
                <a:latin typeface="Traditional Arabic" pitchFamily="2" charset="-78"/>
                <a:cs typeface="Farsi Simple Bold" pitchFamily="2" charset="-78"/>
              </a:rPr>
              <a:t>ذات غطاء </a:t>
            </a:r>
            <a:r>
              <a:rPr lang="ar-SA" b="1" dirty="0" err="1" smtClean="0">
                <a:effectLst>
                  <a:glow rad="228600">
                    <a:srgbClr val="00FFCC"/>
                  </a:glow>
                </a:effectLst>
                <a:latin typeface="Traditional Arabic" pitchFamily="2" charset="-78"/>
                <a:cs typeface="Farsi Simple Bold" pitchFamily="2" charset="-78"/>
              </a:rPr>
              <a:t>قمي</a:t>
            </a:r>
            <a:r>
              <a:rPr lang="ar-SA" b="1" dirty="0" smtClean="0">
                <a:effectLst>
                  <a:glow rad="228600">
                    <a:srgbClr val="00FFCC"/>
                  </a:glow>
                </a:effectLst>
                <a:latin typeface="Traditional Arabic" pitchFamily="2" charset="-78"/>
                <a:cs typeface="Farsi Simple Bold" pitchFamily="2" charset="-78"/>
              </a:rPr>
              <a:t> </a:t>
            </a:r>
          </a:p>
          <a:p>
            <a:pPr algn="r" rtl="1">
              <a:buFont typeface="Arial" charset="0"/>
              <a:buNone/>
            </a:pPr>
            <a:r>
              <a:rPr lang="en-US" sz="2400" b="1" dirty="0" smtClean="0">
                <a:solidFill>
                  <a:srgbClr val="FFFF00"/>
                </a:solidFill>
                <a:effectLst>
                  <a:glow rad="228600">
                    <a:schemeClr val="tx1"/>
                  </a:glow>
                </a:effectLst>
                <a:latin typeface="Traditional Arabic" pitchFamily="2" charset="-78"/>
                <a:cs typeface="Farsi Simple Bold" pitchFamily="2" charset="-78"/>
                <a:sym typeface="AGA Arabesque"/>
              </a:rPr>
              <a:t></a:t>
            </a:r>
            <a:r>
              <a:rPr lang="ar-SA" b="1" dirty="0" smtClean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Traditional Arabic" pitchFamily="2" charset="-78"/>
                <a:cs typeface="Farsi Simple Bold" pitchFamily="2" charset="-78"/>
              </a:rPr>
              <a:t>الجراثيم </a:t>
            </a:r>
            <a:r>
              <a:rPr lang="ar-SA" b="1" dirty="0" err="1" smtClean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Traditional Arabic" pitchFamily="2" charset="-78"/>
                <a:cs typeface="Farsi Simple Bold" pitchFamily="2" charset="-78"/>
              </a:rPr>
              <a:t>الاسكية</a:t>
            </a:r>
            <a:r>
              <a:rPr lang="ar-SA" b="1" dirty="0" smtClean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Traditional Arabic" pitchFamily="2" charset="-78"/>
                <a:cs typeface="Farsi Simple Bold" pitchFamily="2" charset="-78"/>
              </a:rPr>
              <a:t>: </a:t>
            </a:r>
            <a:r>
              <a:rPr lang="ar-SA" b="1" dirty="0" smtClean="0">
                <a:effectLst>
                  <a:glow rad="228600">
                    <a:srgbClr val="00FFCC"/>
                  </a:glow>
                </a:effectLst>
                <a:latin typeface="Traditional Arabic" pitchFamily="2" charset="-78"/>
                <a:cs typeface="Farsi Simple Bold" pitchFamily="2" charset="-78"/>
              </a:rPr>
              <a:t>شفافة,مقسمة </a:t>
            </a:r>
            <a:r>
              <a:rPr lang="ar-SA" b="1" dirty="0" err="1" smtClean="0">
                <a:effectLst>
                  <a:glow rad="228600">
                    <a:srgbClr val="00FFCC"/>
                  </a:glow>
                </a:effectLst>
                <a:latin typeface="Traditional Arabic" pitchFamily="2" charset="-78"/>
                <a:cs typeface="Farsi Simple Bold" pitchFamily="2" charset="-78"/>
              </a:rPr>
              <a:t>او</a:t>
            </a:r>
            <a:r>
              <a:rPr lang="ar-SA" b="1" dirty="0" smtClean="0">
                <a:effectLst>
                  <a:glow rad="228600">
                    <a:srgbClr val="00FFCC"/>
                  </a:glow>
                </a:effectLst>
                <a:latin typeface="Traditional Arabic" pitchFamily="2" charset="-78"/>
                <a:cs typeface="Farsi Simple Bold" pitchFamily="2" charset="-78"/>
              </a:rPr>
              <a:t> غير مقسمة</a:t>
            </a:r>
            <a:endParaRPr lang="en-US" dirty="0" smtClean="0">
              <a:effectLst>
                <a:glow rad="228600">
                  <a:srgbClr val="00FFCC"/>
                </a:glow>
              </a:effectLst>
              <a:latin typeface="Traditional Arabic" pitchFamily="2" charset="-78"/>
              <a:cs typeface="Farsi Simple Bold" pitchFamily="2" charset="-78"/>
            </a:endParaRPr>
          </a:p>
          <a:p>
            <a:pPr algn="r" rtl="1">
              <a:buFont typeface="Arial" charset="0"/>
              <a:buNone/>
            </a:pPr>
            <a:r>
              <a:rPr lang="ar-SA" b="1" dirty="0" smtClean="0">
                <a:effectLst>
                  <a:glow rad="228600">
                    <a:srgbClr val="00FFCC"/>
                  </a:glow>
                </a:effectLst>
                <a:latin typeface="Traditional Arabic" pitchFamily="2" charset="-78"/>
                <a:cs typeface="Farsi Simple Bold" pitchFamily="2" charset="-78"/>
              </a:rPr>
              <a:t>من أهم الأجناس التابعة لها جنس</a:t>
            </a:r>
            <a:r>
              <a:rPr lang="en-US" b="1" i="1" dirty="0" err="1" smtClean="0">
                <a:solidFill>
                  <a:srgbClr val="FFFF00"/>
                </a:solidFill>
                <a:effectLst>
                  <a:glow rad="228600">
                    <a:schemeClr val="tx1"/>
                  </a:glow>
                </a:effectLst>
                <a:latin typeface="Traditional Arabic" pitchFamily="2" charset="-78"/>
                <a:cs typeface="Farsi Simple Bold" pitchFamily="2" charset="-78"/>
              </a:rPr>
              <a:t>Lecanora</a:t>
            </a:r>
            <a:r>
              <a:rPr lang="en-US" b="1" i="1" dirty="0" smtClean="0">
                <a:solidFill>
                  <a:srgbClr val="FFFF00"/>
                </a:solidFill>
                <a:effectLst>
                  <a:glow rad="228600">
                    <a:srgbClr val="00FFCC"/>
                  </a:glow>
                </a:effectLst>
                <a:latin typeface="Traditional Arabic" pitchFamily="2" charset="-78"/>
                <a:cs typeface="Farsi Simple Bold" pitchFamily="2" charset="-78"/>
              </a:rPr>
              <a:t> </a:t>
            </a:r>
            <a:endParaRPr lang="en-US" dirty="0" smtClean="0">
              <a:solidFill>
                <a:srgbClr val="FFFF00"/>
              </a:solidFill>
              <a:effectLst>
                <a:glow rad="228600">
                  <a:srgbClr val="00FFCC"/>
                </a:glow>
              </a:effectLst>
              <a:latin typeface="Traditional Arabic" pitchFamily="2" charset="-78"/>
              <a:cs typeface="Farsi Simple Bold" pitchFamily="2" charset="-78"/>
            </a:endParaRPr>
          </a:p>
          <a:p>
            <a:pPr algn="r" rtl="1">
              <a:buFont typeface="Arial" charset="0"/>
              <a:buNone/>
            </a:pPr>
            <a:endParaRPr lang="en-US" dirty="0" smtClean="0">
              <a:effectLst>
                <a:glow rad="228600">
                  <a:srgbClr val="00FFCC"/>
                </a:glow>
              </a:effectLst>
              <a:latin typeface="Traditional Arabic" pitchFamily="2" charset="-78"/>
              <a:cs typeface="Farsi Simple Bold" pitchFamily="2" charset="-78"/>
            </a:endParaRPr>
          </a:p>
        </p:txBody>
      </p:sp>
      <p:sp>
        <p:nvSpPr>
          <p:cNvPr id="7" name="مستطيل ذو زوايا قطرية مخدوشة 6"/>
          <p:cNvSpPr/>
          <p:nvPr/>
        </p:nvSpPr>
        <p:spPr>
          <a:xfrm>
            <a:off x="500034" y="0"/>
            <a:ext cx="8063564" cy="1071570"/>
          </a:xfrm>
          <a:prstGeom prst="snip2DiagRect">
            <a:avLst/>
          </a:prstGeom>
          <a:gradFill flip="none" rotWithShape="1">
            <a:gsLst>
              <a:gs pos="0">
                <a:srgbClr val="FFCCFF"/>
              </a:gs>
              <a:gs pos="80000">
                <a:schemeClr val="accent6">
                  <a:lumMod val="75000"/>
                </a:schemeClr>
              </a:gs>
              <a:gs pos="80000">
                <a:schemeClr val="accent6">
                  <a:lumMod val="75000"/>
                </a:schemeClr>
              </a:gs>
              <a:gs pos="80000">
                <a:srgbClr val="CC0099"/>
              </a:gs>
              <a:gs pos="100000">
                <a:srgbClr val="B51B98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  <a:softEdge rad="127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effectLst>
                  <a:glow rad="101600">
                    <a:srgbClr val="3333CC">
                      <a:alpha val="60000"/>
                    </a:srgbClr>
                  </a:glow>
                </a:effectLst>
              </a:rPr>
              <a:t>5-Family:lecanoraceae</a:t>
            </a:r>
            <a:endParaRPr lang="ar-SA" sz="4000" dirty="0">
              <a:effectLst>
                <a:glow rad="101600">
                  <a:srgbClr val="3333CC">
                    <a:alpha val="60000"/>
                  </a:srgbClr>
                </a:glo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000100" y="2000264"/>
            <a:ext cx="6643734" cy="857256"/>
          </a:xfrm>
          <a:prstGeom prst="rect">
            <a:avLst/>
          </a:prstGeom>
          <a:gradFill flip="none" rotWithShape="1">
            <a:gsLst>
              <a:gs pos="0">
                <a:srgbClr val="FFCCFF"/>
              </a:gs>
              <a:gs pos="80000">
                <a:schemeClr val="accent6">
                  <a:lumMod val="75000"/>
                </a:schemeClr>
              </a:gs>
              <a:gs pos="80000">
                <a:schemeClr val="accent6">
                  <a:lumMod val="75000"/>
                </a:schemeClr>
              </a:gs>
              <a:gs pos="80000">
                <a:srgbClr val="CC0099"/>
              </a:gs>
              <a:gs pos="100000">
                <a:srgbClr val="B51B98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  <a:softEdge rad="127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b="1" dirty="0" smtClean="0">
                <a:effectLst>
                  <a:glow rad="101600">
                    <a:srgbClr val="3333CC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تضم هذه العائلة 24 جنس يتبعها 435 نوع</a:t>
            </a:r>
            <a:endParaRPr lang="en-US" sz="4000" b="1" dirty="0">
              <a:effectLst>
                <a:glow rad="101600">
                  <a:srgbClr val="3333CC">
                    <a:alpha val="60000"/>
                  </a:srgbClr>
                </a:glow>
              </a:effectLst>
              <a:latin typeface="Traditional Arabic" pitchFamily="2" charset="-78"/>
              <a:cs typeface="Farsi Simple Bold" pitchFamily="2" charset="-78"/>
            </a:endParaRPr>
          </a:p>
        </p:txBody>
      </p:sp>
      <p:sp>
        <p:nvSpPr>
          <p:cNvPr id="13" name="سهم للأسفل 12"/>
          <p:cNvSpPr/>
          <p:nvPr/>
        </p:nvSpPr>
        <p:spPr>
          <a:xfrm>
            <a:off x="3428992" y="1143008"/>
            <a:ext cx="1913392" cy="714380"/>
          </a:xfrm>
          <a:prstGeom prst="downArrow">
            <a:avLst/>
          </a:prstGeom>
          <a:gradFill flip="none" rotWithShape="1">
            <a:gsLst>
              <a:gs pos="0">
                <a:srgbClr val="FFCCFF"/>
              </a:gs>
              <a:gs pos="80000">
                <a:schemeClr val="accent6">
                  <a:lumMod val="75000"/>
                </a:schemeClr>
              </a:gs>
              <a:gs pos="80000">
                <a:schemeClr val="accent6">
                  <a:lumMod val="75000"/>
                </a:schemeClr>
              </a:gs>
              <a:gs pos="80000">
                <a:srgbClr val="CC0099"/>
              </a:gs>
              <a:gs pos="100000">
                <a:srgbClr val="B51B98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  <a:softEdge rad="127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effectLst>
                <a:glow rad="101600">
                  <a:srgbClr val="3333CC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7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imagesv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29058" y="0"/>
            <a:ext cx="5214942" cy="5649912"/>
          </a:xfrm>
        </p:spPr>
        <p:txBody>
          <a:bodyPr>
            <a:noAutofit/>
          </a:bodyPr>
          <a:lstStyle/>
          <a:p>
            <a:pPr algn="ctr" rtl="1">
              <a:buFont typeface="Arial" charset="0"/>
              <a:buNone/>
            </a:pPr>
            <a:r>
              <a:rPr lang="ar-SA" sz="3600" b="1" dirty="0" smtClean="0">
                <a:effectLst>
                  <a:glow rad="101600">
                    <a:srgbClr val="B51B98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جنس</a:t>
            </a:r>
            <a:r>
              <a:rPr lang="en-US" sz="3600" b="1" i="1" dirty="0" err="1" smtClean="0">
                <a:solidFill>
                  <a:srgbClr val="FFFF00"/>
                </a:solidFill>
                <a:effectLst>
                  <a:glow rad="101600">
                    <a:srgbClr val="B51B98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Lecanora</a:t>
            </a:r>
            <a:r>
              <a:rPr lang="en-US" sz="3600" b="1" i="1" dirty="0" smtClean="0">
                <a:solidFill>
                  <a:srgbClr val="92D050"/>
                </a:solidFill>
                <a:effectLst>
                  <a:glow rad="101600">
                    <a:srgbClr val="B51B98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 </a:t>
            </a:r>
            <a:r>
              <a:rPr lang="ar-SA" sz="3600" b="1" dirty="0" smtClean="0">
                <a:solidFill>
                  <a:srgbClr val="92D050"/>
                </a:solidFill>
                <a:effectLst>
                  <a:glow rad="101600">
                    <a:srgbClr val="B51B98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 </a:t>
            </a:r>
            <a:r>
              <a:rPr lang="ar-SA" sz="3600" b="1" dirty="0" smtClean="0">
                <a:effectLst>
                  <a:glow rad="101600">
                    <a:srgbClr val="B51B98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 </a:t>
            </a:r>
          </a:p>
          <a:p>
            <a:pPr algn="ctr" rtl="1">
              <a:buFont typeface="Arial" charset="0"/>
              <a:buNone/>
            </a:pPr>
            <a:r>
              <a:rPr lang="ar-SA" sz="3600" b="1" dirty="0" smtClean="0">
                <a:solidFill>
                  <a:srgbClr val="FFFF00"/>
                </a:solidFill>
                <a:effectLst>
                  <a:glow rad="101600">
                    <a:srgbClr val="B51B98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*</a:t>
            </a:r>
            <a:r>
              <a:rPr lang="ar-SA" sz="3600" b="1" dirty="0" smtClean="0">
                <a:effectLst>
                  <a:glow rad="101600">
                    <a:srgbClr val="B51B98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الجسد </a:t>
            </a:r>
            <a:r>
              <a:rPr lang="ar-SA" sz="3600" b="1" dirty="0" err="1" smtClean="0">
                <a:effectLst>
                  <a:glow rad="101600">
                    <a:srgbClr val="B51B98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الاشني</a:t>
            </a:r>
            <a:r>
              <a:rPr lang="ar-SA" sz="3600" b="1" dirty="0" smtClean="0">
                <a:effectLst>
                  <a:glow rad="101600">
                    <a:srgbClr val="B51B98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 قشري</a:t>
            </a:r>
          </a:p>
          <a:p>
            <a:pPr algn="ctr" rtl="1">
              <a:buFont typeface="Arial" charset="0"/>
              <a:buNone/>
            </a:pPr>
            <a:r>
              <a:rPr lang="ar-SA" sz="3600" b="1" dirty="0" smtClean="0">
                <a:solidFill>
                  <a:srgbClr val="FFFF00"/>
                </a:solidFill>
                <a:effectLst>
                  <a:glow rad="101600">
                    <a:srgbClr val="B51B98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*</a:t>
            </a:r>
            <a:r>
              <a:rPr lang="ar-SA" sz="3600" b="1" dirty="0" smtClean="0">
                <a:effectLst>
                  <a:glow rad="101600">
                    <a:srgbClr val="B51B98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لا توجد </a:t>
            </a:r>
            <a:r>
              <a:rPr lang="ar-SA" sz="3600" b="1" dirty="0" err="1" smtClean="0">
                <a:effectLst>
                  <a:glow rad="101600">
                    <a:srgbClr val="B51B98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به</a:t>
            </a:r>
            <a:r>
              <a:rPr lang="ar-SA" sz="3600" b="1" dirty="0" smtClean="0">
                <a:effectLst>
                  <a:glow rad="101600">
                    <a:srgbClr val="B51B98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 فصوص أو </a:t>
            </a:r>
            <a:r>
              <a:rPr lang="ar-SA" sz="3600" b="1" dirty="0" err="1" smtClean="0">
                <a:effectLst>
                  <a:glow rad="101600">
                    <a:srgbClr val="B51B98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حراشيف</a:t>
            </a:r>
            <a:r>
              <a:rPr lang="ar-SA" sz="3600" b="1" dirty="0" smtClean="0">
                <a:effectLst>
                  <a:glow rad="101600">
                    <a:srgbClr val="B51B98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 حافية </a:t>
            </a:r>
          </a:p>
          <a:p>
            <a:pPr algn="ctr" rtl="1">
              <a:buFont typeface="Arial" charset="0"/>
              <a:buNone/>
            </a:pPr>
            <a:r>
              <a:rPr lang="ar-SA" sz="3600" b="1" dirty="0" smtClean="0">
                <a:solidFill>
                  <a:srgbClr val="FFFF00"/>
                </a:solidFill>
                <a:effectLst>
                  <a:glow rad="101600">
                    <a:srgbClr val="B51B98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*</a:t>
            </a:r>
            <a:r>
              <a:rPr lang="ar-SA" sz="3600" b="1" dirty="0" smtClean="0">
                <a:effectLst>
                  <a:glow rad="101600">
                    <a:srgbClr val="B51B98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من أهم </a:t>
            </a:r>
            <a:r>
              <a:rPr lang="ar-SA" sz="3600" b="1" dirty="0" err="1" smtClean="0">
                <a:effectLst>
                  <a:glow rad="101600">
                    <a:srgbClr val="B51B98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انواعة</a:t>
            </a:r>
            <a:r>
              <a:rPr lang="ar-SA" sz="3600" b="1" dirty="0" smtClean="0">
                <a:effectLst>
                  <a:glow rad="101600">
                    <a:srgbClr val="B51B98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 </a:t>
            </a:r>
            <a:r>
              <a:rPr lang="ar-SA" sz="3600" b="1" dirty="0" err="1" smtClean="0">
                <a:effectLst>
                  <a:glow rad="101600">
                    <a:srgbClr val="B51B98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الاشنة</a:t>
            </a:r>
            <a:r>
              <a:rPr lang="ar-SA" sz="3600" b="1" dirty="0" smtClean="0">
                <a:effectLst>
                  <a:glow rad="101600">
                    <a:srgbClr val="B51B98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  </a:t>
            </a:r>
            <a:r>
              <a:rPr lang="ar-SA" sz="3600" b="1" i="1" dirty="0" smtClean="0">
                <a:effectLst>
                  <a:glow rad="101600">
                    <a:srgbClr val="B51B98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effectLst>
                  <a:glow rad="101600">
                    <a:srgbClr val="B51B98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L.dispersa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glow rad="101600">
                    <a:srgbClr val="B51B98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 </a:t>
            </a:r>
            <a:endParaRPr lang="ar-SA" sz="3600" b="1" i="1" dirty="0" smtClean="0">
              <a:solidFill>
                <a:srgbClr val="FFFF00"/>
              </a:solidFill>
              <a:effectLst>
                <a:glow rad="101600">
                  <a:srgbClr val="B51B98">
                    <a:alpha val="60000"/>
                  </a:srgbClr>
                </a:glow>
              </a:effectLst>
              <a:latin typeface="Traditional Arabic" pitchFamily="2" charset="-78"/>
              <a:cs typeface="Farsi Simple Bold" pitchFamily="2" charset="-78"/>
            </a:endParaRPr>
          </a:p>
          <a:p>
            <a:pPr algn="ctr" rtl="1">
              <a:buFont typeface="Arial" charset="0"/>
              <a:buNone/>
            </a:pPr>
            <a:r>
              <a:rPr lang="ar-SA" sz="3600" b="1" dirty="0" smtClean="0">
                <a:effectLst>
                  <a:glow rad="101600">
                    <a:srgbClr val="B51B98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التي تنشر على سطح الصخور الجيرية. </a:t>
            </a:r>
          </a:p>
          <a:p>
            <a:pPr algn="ctr" rtl="1">
              <a:buFont typeface="Arial" charset="0"/>
              <a:buNone/>
            </a:pPr>
            <a:r>
              <a:rPr lang="ar-SA" sz="3600" b="1" dirty="0" smtClean="0">
                <a:solidFill>
                  <a:srgbClr val="FFFF00"/>
                </a:solidFill>
                <a:effectLst>
                  <a:glow rad="101600">
                    <a:srgbClr val="B51B98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*</a:t>
            </a:r>
            <a:r>
              <a:rPr lang="ar-SA" sz="3600" b="1" dirty="0" smtClean="0">
                <a:effectLst>
                  <a:glow rad="101600">
                    <a:srgbClr val="B51B98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الأجسام </a:t>
            </a:r>
            <a:r>
              <a:rPr lang="ar-SA" sz="3600" b="1" dirty="0" err="1" smtClean="0">
                <a:effectLst>
                  <a:glow rad="101600">
                    <a:srgbClr val="B51B98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الثمرية</a:t>
            </a:r>
            <a:r>
              <a:rPr lang="ar-SA" sz="3600" b="1" dirty="0" smtClean="0">
                <a:effectLst>
                  <a:glow rad="101600">
                    <a:srgbClr val="B51B98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 كاسية الشكل ذات أقراص مسطحة لونها </a:t>
            </a:r>
            <a:r>
              <a:rPr lang="ar-SA" sz="3600" b="1" dirty="0" err="1" smtClean="0">
                <a:effectLst>
                  <a:glow rad="101600">
                    <a:srgbClr val="B51B98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بنى</a:t>
            </a:r>
            <a:r>
              <a:rPr lang="ar-SA" sz="3600" b="1" dirty="0" smtClean="0">
                <a:effectLst>
                  <a:glow rad="101600">
                    <a:srgbClr val="B51B98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 داكن إلى شاحب.</a:t>
            </a:r>
            <a:endParaRPr lang="en-US" sz="3600" dirty="0" smtClean="0">
              <a:effectLst>
                <a:glow rad="101600">
                  <a:srgbClr val="B51B98">
                    <a:alpha val="60000"/>
                  </a:srgbClr>
                </a:glow>
              </a:effectLst>
              <a:latin typeface="Traditional Arabic" pitchFamily="2" charset="-78"/>
              <a:cs typeface="Farsi Simple Bold" pitchFamily="2" charset="-78"/>
            </a:endParaRPr>
          </a:p>
          <a:p>
            <a:pPr algn="ctr" rtl="1">
              <a:buFont typeface="Arial" charset="0"/>
              <a:buNone/>
            </a:pPr>
            <a:endParaRPr lang="en-US" sz="3600" dirty="0" smtClean="0">
              <a:effectLst>
                <a:glow rad="101600">
                  <a:srgbClr val="B51B98">
                    <a:alpha val="60000"/>
                  </a:srgbClr>
                </a:glow>
              </a:effectLst>
              <a:latin typeface="Traditional Arabic" pitchFamily="2" charset="-78"/>
              <a:cs typeface="Farsi Simple Bold" pitchFamily="2" charset="-78"/>
            </a:endParaRPr>
          </a:p>
        </p:txBody>
      </p:sp>
      <p:pic>
        <p:nvPicPr>
          <p:cNvPr id="5" name="Picture 2" descr="http://www.fungalpunknature.co.uk/Others/MossLichGall/Lecanora%20gangaleoide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0042"/>
            <a:ext cx="3878263" cy="571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imagesmm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صورة 2" descr="t0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286248" cy="3569002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3714744" y="214290"/>
            <a:ext cx="542925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b="1" dirty="0" smtClean="0">
                <a:ln w="1905">
                  <a:noFill/>
                </a:ln>
                <a:solidFill>
                  <a:srgbClr val="FFFF00"/>
                </a:solidFill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W1 0021." pitchFamily="2" charset="-78"/>
              </a:rPr>
              <a:t>أ. منيرة </a:t>
            </a:r>
            <a:r>
              <a:rPr lang="ar-SA" sz="9600" b="1" dirty="0" err="1" smtClean="0">
                <a:ln w="1905">
                  <a:noFill/>
                </a:ln>
                <a:solidFill>
                  <a:srgbClr val="FFFF00"/>
                </a:solidFill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W1 0021." pitchFamily="2" charset="-78"/>
              </a:rPr>
              <a:t>الدوسري</a:t>
            </a:r>
            <a:endParaRPr lang="ar-SA" sz="9600" b="1" cap="none" spc="0" dirty="0">
              <a:ln w="1905">
                <a:noFill/>
              </a:ln>
              <a:solidFill>
                <a:srgbClr val="FFFF00"/>
              </a:solidFill>
              <a:effectLst>
                <a:glow rad="228600">
                  <a:schemeClr val="tx1">
                    <a:lumMod val="95000"/>
                    <a:lumOff val="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W1 0021." pitchFamily="2" charset="-78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AIR67D9CAFFEJ4FCATMN9C7CANZ86A7CAS71TO0CA3OA2KHCAU8LVBYCAGAX0L9CAS0NWARCAFZS7VQCAEVL4KMCAXX5RRTCAG1EP4XCAN3D12JCA201BZ7CAL1MV5WCAUPQZZ8CA6R9V6ICAJ9DXE0CACOLN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عنوان 1"/>
          <p:cNvSpPr txBox="1">
            <a:spLocks/>
          </p:cNvSpPr>
          <p:nvPr/>
        </p:nvSpPr>
        <p:spPr bwMode="auto">
          <a:xfrm>
            <a:off x="0" y="1285860"/>
            <a:ext cx="91440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 eaLnBrk="0" hangingPunct="0">
              <a:defRPr/>
            </a:pPr>
            <a:r>
              <a:rPr lang="ar-SA" sz="6000" b="1" dirty="0">
                <a:ln>
                  <a:solidFill>
                    <a:schemeClr val="bg1"/>
                  </a:solidFill>
                </a:ln>
                <a:solidFill>
                  <a:srgbClr val="B51B98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Farsi Simple Bold" pitchFamily="2" charset="-78"/>
              </a:rPr>
              <a:t>الصفات المستخدمة </a:t>
            </a:r>
            <a:r>
              <a:rPr lang="ar-SA" sz="6000" b="1" dirty="0" err="1">
                <a:ln>
                  <a:solidFill>
                    <a:schemeClr val="bg1"/>
                  </a:solidFill>
                </a:ln>
                <a:solidFill>
                  <a:srgbClr val="B51B98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Farsi Simple Bold" pitchFamily="2" charset="-78"/>
              </a:rPr>
              <a:t>ف</a:t>
            </a:r>
            <a:r>
              <a:rPr lang="ar-SA" sz="6000" b="1" dirty="0">
                <a:ln>
                  <a:solidFill>
                    <a:schemeClr val="bg1"/>
                  </a:solidFill>
                </a:ln>
                <a:solidFill>
                  <a:srgbClr val="B51B98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Farsi Simple Bold" pitchFamily="2" charset="-78"/>
              </a:rPr>
              <a:t>ي تعريف </a:t>
            </a:r>
            <a:r>
              <a:rPr lang="ar-SA" sz="6000" b="1" dirty="0" err="1">
                <a:ln>
                  <a:solidFill>
                    <a:schemeClr val="bg1"/>
                  </a:solidFill>
                </a:ln>
                <a:solidFill>
                  <a:srgbClr val="B51B98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Farsi Simple Bold" pitchFamily="2" charset="-78"/>
              </a:rPr>
              <a:t>الاشنات</a:t>
            </a:r>
            <a:r>
              <a:rPr lang="ar-SA" sz="6000" b="1" dirty="0">
                <a:ln>
                  <a:solidFill>
                    <a:schemeClr val="bg1"/>
                  </a:solidFill>
                </a:ln>
                <a:solidFill>
                  <a:srgbClr val="B51B98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Farsi Simple Bold" pitchFamily="2" charset="-78"/>
              </a:rPr>
              <a:t> </a:t>
            </a:r>
          </a:p>
          <a:p>
            <a:pPr algn="ctr" rtl="1" eaLnBrk="0" hangingPunct="0">
              <a:defRPr/>
            </a:pPr>
            <a:r>
              <a:rPr lang="ar-SA" sz="6000" b="1" dirty="0">
                <a:ln>
                  <a:solidFill>
                    <a:schemeClr val="bg1"/>
                  </a:solidFill>
                </a:ln>
                <a:solidFill>
                  <a:srgbClr val="B51B98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Farsi Simple Bold" pitchFamily="2" charset="-78"/>
              </a:rPr>
              <a:t>و دراسة بعض الأمثلة لبعض الأجناس </a:t>
            </a:r>
            <a:r>
              <a:rPr lang="ar-SA" sz="6000" b="1" dirty="0" err="1">
                <a:ln>
                  <a:solidFill>
                    <a:schemeClr val="bg1"/>
                  </a:solidFill>
                </a:ln>
                <a:solidFill>
                  <a:srgbClr val="B51B98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Farsi Simple Bold" pitchFamily="2" charset="-78"/>
              </a:rPr>
              <a:t>الأشنية</a:t>
            </a:r>
            <a:r>
              <a:rPr lang="en-US" sz="6000" b="1" dirty="0">
                <a:ln>
                  <a:solidFill>
                    <a:schemeClr val="bg1"/>
                  </a:solidFill>
                </a:ln>
                <a:solidFill>
                  <a:srgbClr val="B51B98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Farsi Simple Bold" pitchFamily="2" charset="-78"/>
              </a:rPr>
              <a:t/>
            </a:r>
            <a:br>
              <a:rPr lang="en-US" sz="6000" b="1" dirty="0">
                <a:ln>
                  <a:solidFill>
                    <a:schemeClr val="bg1"/>
                  </a:solidFill>
                </a:ln>
                <a:solidFill>
                  <a:srgbClr val="B51B98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Farsi Simple Bold" pitchFamily="2" charset="-78"/>
              </a:rPr>
            </a:br>
            <a:endParaRPr lang="ar-SA" sz="6000" b="1" dirty="0">
              <a:ln>
                <a:solidFill>
                  <a:schemeClr val="bg1"/>
                </a:solidFill>
              </a:ln>
              <a:solidFill>
                <a:srgbClr val="B51B98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+mj-lt"/>
              <a:ea typeface="+mj-ea"/>
              <a:cs typeface="Farsi Simple Bold" pitchFamily="2" charset="-78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/>
        </p:nvSpPr>
        <p:spPr bwMode="auto">
          <a:xfrm>
            <a:off x="285720" y="5857892"/>
            <a:ext cx="450059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/>
            <a:r>
              <a:rPr lang="ar-SA" sz="48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cs typeface="Farsi Simple Bold" pitchFamily="2" charset="-78"/>
              </a:rPr>
              <a:t>الدرس العملي الثامن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cs typeface="Farsi Simple Bold" pitchFamily="2" charset="-78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AMK02HLCAV3T7KVCAQ9K6C5CAC6V1XACAIUXKS6CAHH30WOCANC1VGBCARH2CPZCAFBMLRYCAA6FXWWCA986O93CAP0ELTLCA31WAU4CACBE42NCAHOEMRJCAUFZKG6CAL1JQ5MCAWF1R75CAZWTEP0CATSMY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عنوان فرعي 2"/>
          <p:cNvSpPr txBox="1">
            <a:spLocks/>
          </p:cNvSpPr>
          <p:nvPr/>
        </p:nvSpPr>
        <p:spPr>
          <a:xfrm>
            <a:off x="428596" y="1928802"/>
            <a:ext cx="8229600" cy="372269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GA Arabesque" pitchFamily="2" charset="2"/>
              <a:buChar char="^"/>
              <a:tabLst/>
              <a:defRPr/>
            </a:pP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 مجموعة من الصفات الخاصة بالأجسام </a:t>
            </a:r>
            <a:r>
              <a:rPr kumimoji="0" lang="ar-S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الثمرية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 </a:t>
            </a:r>
            <a:r>
              <a:rPr kumimoji="0" lang="ar-S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الاسكية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 الطبقية.</a:t>
            </a:r>
            <a:endParaRPr lang="ar-SA" sz="3200" b="1" dirty="0" smtClean="0">
              <a:solidFill>
                <a:schemeClr val="tx2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raditional Arabic" pitchFamily="2" charset="-78"/>
              <a:cs typeface="Farsi Simple Bold" pitchFamily="2" charset="-78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GA Arabesque" pitchFamily="2" charset="2"/>
              <a:buChar char="^"/>
              <a:tabLst/>
              <a:defRPr/>
            </a:pPr>
            <a:r>
              <a:rPr lang="ar-SA" sz="3200" b="1" dirty="0" smtClean="0">
                <a:solidFill>
                  <a:schemeClr val="tx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 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صفات </a:t>
            </a:r>
            <a:r>
              <a:rPr kumimoji="0" lang="ar-S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النموات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 الجسدية.</a:t>
            </a:r>
          </a:p>
          <a:p>
            <a:pPr marL="342900" marR="0" lvl="0" indent="-34290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ar-SA" sz="3200" b="1" dirty="0" smtClean="0">
              <a:solidFill>
                <a:schemeClr val="tx2"/>
              </a:solidFill>
              <a:latin typeface="Traditional Arabic" pitchFamily="2" charset="-78"/>
              <a:cs typeface="Farsi Simple Bold" pitchFamily="2" charset="-78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ar-S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raditional Arabic" pitchFamily="2" charset="-78"/>
              <a:cs typeface="Farsi Simple Bold" pitchFamily="2" charset="-78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raditional Arabic" pitchFamily="2" charset="-78"/>
              <a:cs typeface="Farsi Simple Bold" pitchFamily="2" charset="-78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raditional Arabic" pitchFamily="2" charset="-78"/>
              <a:cs typeface="Farsi Simple Bold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Farsi Simple Bold" pitchFamily="2" charset="-78"/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928662" y="0"/>
            <a:ext cx="7358114" cy="1785926"/>
          </a:xfrm>
          <a:prstGeom prst="ellipse">
            <a:avLst/>
          </a:prstGeom>
          <a:gradFill flip="none" rotWithShape="1">
            <a:gsLst>
              <a:gs pos="18000">
                <a:schemeClr val="accent6">
                  <a:lumMod val="20000"/>
                  <a:lumOff val="80000"/>
                  <a:alpha val="52000"/>
                </a:schemeClr>
              </a:gs>
              <a:gs pos="80000">
                <a:schemeClr val="accent6">
                  <a:lumMod val="75000"/>
                </a:schemeClr>
              </a:gs>
              <a:gs pos="80000">
                <a:schemeClr val="accent6">
                  <a:lumMod val="75000"/>
                </a:schemeClr>
              </a:gs>
              <a:gs pos="80000">
                <a:srgbClr val="CC0099"/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ln>
                  <a:solidFill>
                    <a:srgbClr val="3333CC"/>
                  </a:solidFill>
                </a:ln>
                <a:solidFill>
                  <a:schemeClr val="bg1"/>
                </a:solidFill>
                <a:effectLst>
                  <a:glow rad="139700">
                    <a:srgbClr val="3333CC">
                      <a:alpha val="4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يعتمد في تعريف </a:t>
            </a:r>
            <a:r>
              <a:rPr lang="ar-SA" sz="4400" b="1" dirty="0" err="1" smtClean="0">
                <a:ln>
                  <a:solidFill>
                    <a:srgbClr val="3333CC"/>
                  </a:solidFill>
                </a:ln>
                <a:solidFill>
                  <a:schemeClr val="bg1"/>
                </a:solidFill>
                <a:effectLst>
                  <a:glow rad="139700">
                    <a:srgbClr val="3333CC">
                      <a:alpha val="4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الاشنات</a:t>
            </a:r>
            <a:r>
              <a:rPr lang="ar-SA" sz="4400" b="1" dirty="0" smtClean="0">
                <a:ln>
                  <a:solidFill>
                    <a:srgbClr val="3333CC"/>
                  </a:solidFill>
                </a:ln>
                <a:solidFill>
                  <a:schemeClr val="bg1"/>
                </a:solidFill>
                <a:effectLst>
                  <a:glow rad="139700">
                    <a:srgbClr val="3333CC">
                      <a:alpha val="4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 إلى أجناس وأنواع مختلفة على </a:t>
            </a:r>
            <a:endParaRPr lang="ar-SA" sz="4400" dirty="0">
              <a:ln>
                <a:solidFill>
                  <a:srgbClr val="3333CC"/>
                </a:solidFill>
              </a:ln>
              <a:solidFill>
                <a:schemeClr val="bg1"/>
              </a:solidFill>
              <a:effectLst>
                <a:glow rad="139700">
                  <a:srgbClr val="3333CC">
                    <a:alpha val="40000"/>
                  </a:srgbClr>
                </a:glow>
              </a:effectLst>
              <a:cs typeface="Farsi Simple Bold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42910" y="3071810"/>
            <a:ext cx="7786742" cy="1401458"/>
          </a:xfrm>
          <a:prstGeom prst="rect">
            <a:avLst/>
          </a:prstGeom>
          <a:gradFill flip="none" rotWithShape="1">
            <a:gsLst>
              <a:gs pos="18000">
                <a:schemeClr val="accent6">
                  <a:lumMod val="20000"/>
                  <a:lumOff val="80000"/>
                  <a:alpha val="52000"/>
                </a:schemeClr>
              </a:gs>
              <a:gs pos="80000">
                <a:schemeClr val="accent6">
                  <a:lumMod val="75000"/>
                </a:schemeClr>
              </a:gs>
              <a:gs pos="80000">
                <a:schemeClr val="accent6">
                  <a:lumMod val="75000"/>
                </a:schemeClr>
              </a:gs>
              <a:gs pos="80000">
                <a:srgbClr val="CC0099"/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ar-SA" sz="4800" b="1" dirty="0" smtClean="0">
                <a:ln>
                  <a:solidFill>
                    <a:srgbClr val="3333CC"/>
                  </a:solidFill>
                </a:ln>
                <a:solidFill>
                  <a:schemeClr val="bg1"/>
                </a:solidFill>
                <a:effectLst>
                  <a:glow rad="139700">
                    <a:srgbClr val="3333CC">
                      <a:alpha val="40000"/>
                    </a:srgbClr>
                  </a:glow>
                </a:effectLst>
                <a:latin typeface="Shruti" pitchFamily="34" charset="0"/>
                <a:cs typeface="Farsi Simple Bold" pitchFamily="2" charset="-78"/>
              </a:rPr>
              <a:t>الصفات المستخدمة في تعريف </a:t>
            </a:r>
            <a:r>
              <a:rPr lang="ar-SA" sz="4800" b="1" dirty="0" err="1" smtClean="0">
                <a:ln>
                  <a:solidFill>
                    <a:srgbClr val="3333CC"/>
                  </a:solidFill>
                </a:ln>
                <a:solidFill>
                  <a:schemeClr val="bg1"/>
                </a:solidFill>
                <a:effectLst>
                  <a:glow rad="139700">
                    <a:srgbClr val="3333CC">
                      <a:alpha val="40000"/>
                    </a:srgbClr>
                  </a:glow>
                </a:effectLst>
                <a:latin typeface="Shruti" pitchFamily="34" charset="0"/>
                <a:cs typeface="Farsi Simple Bold" pitchFamily="2" charset="-78"/>
              </a:rPr>
              <a:t>الاشنات</a:t>
            </a:r>
            <a:endParaRPr lang="en-US" sz="4800" b="1" dirty="0" smtClean="0">
              <a:ln>
                <a:solidFill>
                  <a:srgbClr val="3333CC"/>
                </a:solidFill>
              </a:ln>
              <a:solidFill>
                <a:schemeClr val="bg1"/>
              </a:solidFill>
              <a:effectLst>
                <a:glow rad="139700">
                  <a:srgbClr val="3333CC">
                    <a:alpha val="40000"/>
                  </a:srgbClr>
                </a:glow>
              </a:effectLst>
              <a:latin typeface="Shruti" pitchFamily="34" charset="0"/>
              <a:cs typeface="Farsi Simple Bold" pitchFamily="2" charset="-78"/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6506851" y="4542811"/>
            <a:ext cx="2216299" cy="2191820"/>
          </a:xfrm>
          <a:prstGeom prst="ellipse">
            <a:avLst/>
          </a:prstGeom>
          <a:gradFill flip="none" rotWithShape="1">
            <a:gsLst>
              <a:gs pos="18000">
                <a:schemeClr val="accent6">
                  <a:lumMod val="20000"/>
                  <a:lumOff val="80000"/>
                  <a:alpha val="52000"/>
                </a:schemeClr>
              </a:gs>
              <a:gs pos="80000">
                <a:schemeClr val="accent6">
                  <a:lumMod val="75000"/>
                </a:schemeClr>
              </a:gs>
              <a:gs pos="80000">
                <a:schemeClr val="accent6">
                  <a:lumMod val="75000"/>
                </a:schemeClr>
              </a:gs>
              <a:gs pos="80000">
                <a:srgbClr val="CC0099"/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n>
                  <a:solidFill>
                    <a:srgbClr val="3333CC"/>
                  </a:solidFill>
                </a:ln>
                <a:solidFill>
                  <a:schemeClr val="bg1"/>
                </a:solidFill>
                <a:effectLst>
                  <a:glow rad="139700">
                    <a:srgbClr val="3333CC">
                      <a:alpha val="4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أ- الصفات الخاصة بالعائلة</a:t>
            </a:r>
            <a:endParaRPr lang="ar-SA" sz="3200" dirty="0">
              <a:ln>
                <a:solidFill>
                  <a:srgbClr val="3333CC"/>
                </a:solidFill>
              </a:ln>
              <a:solidFill>
                <a:schemeClr val="bg1"/>
              </a:solidFill>
              <a:effectLst>
                <a:glow rad="139700">
                  <a:srgbClr val="3333CC">
                    <a:alpha val="40000"/>
                  </a:srgbClr>
                </a:glow>
              </a:effectLst>
              <a:cs typeface="Farsi Simple Bold" pitchFamily="2" charset="-78"/>
            </a:endParaRPr>
          </a:p>
        </p:txBody>
      </p:sp>
      <p:sp>
        <p:nvSpPr>
          <p:cNvPr id="10" name="شكل بيضاوي 9"/>
          <p:cNvSpPr/>
          <p:nvPr/>
        </p:nvSpPr>
        <p:spPr>
          <a:xfrm>
            <a:off x="3863645" y="4623989"/>
            <a:ext cx="2216299" cy="2104148"/>
          </a:xfrm>
          <a:prstGeom prst="ellipse">
            <a:avLst/>
          </a:prstGeom>
          <a:gradFill flip="none" rotWithShape="1">
            <a:gsLst>
              <a:gs pos="18000">
                <a:schemeClr val="accent6">
                  <a:lumMod val="20000"/>
                  <a:lumOff val="80000"/>
                  <a:alpha val="52000"/>
                </a:schemeClr>
              </a:gs>
              <a:gs pos="80000">
                <a:schemeClr val="accent6">
                  <a:lumMod val="75000"/>
                </a:schemeClr>
              </a:gs>
              <a:gs pos="80000">
                <a:schemeClr val="accent6">
                  <a:lumMod val="75000"/>
                </a:schemeClr>
              </a:gs>
              <a:gs pos="80000">
                <a:srgbClr val="CC0099"/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n>
                  <a:solidFill>
                    <a:srgbClr val="3333CC"/>
                  </a:solidFill>
                </a:ln>
                <a:solidFill>
                  <a:schemeClr val="bg1"/>
                </a:solidFill>
                <a:effectLst>
                  <a:glow rad="139700">
                    <a:srgbClr val="3333CC">
                      <a:alpha val="4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ب- الصفات الخاصة بالجنس</a:t>
            </a:r>
            <a:endParaRPr lang="ar-SA" sz="3200" dirty="0">
              <a:ln>
                <a:solidFill>
                  <a:srgbClr val="3333CC"/>
                </a:solidFill>
              </a:ln>
              <a:solidFill>
                <a:schemeClr val="bg1"/>
              </a:solidFill>
              <a:effectLst>
                <a:glow rad="139700">
                  <a:srgbClr val="3333CC">
                    <a:alpha val="40000"/>
                  </a:srgbClr>
                </a:glow>
              </a:effectLst>
              <a:cs typeface="Farsi Simple Bold" pitchFamily="2" charset="-78"/>
            </a:endParaRPr>
          </a:p>
        </p:txBody>
      </p:sp>
      <p:sp>
        <p:nvSpPr>
          <p:cNvPr id="11" name="شكل بيضاوي 10"/>
          <p:cNvSpPr/>
          <p:nvPr/>
        </p:nvSpPr>
        <p:spPr>
          <a:xfrm>
            <a:off x="1066373" y="4562292"/>
            <a:ext cx="2304951" cy="2016474"/>
          </a:xfrm>
          <a:prstGeom prst="ellipse">
            <a:avLst/>
          </a:prstGeom>
          <a:gradFill flip="none" rotWithShape="1">
            <a:gsLst>
              <a:gs pos="18000">
                <a:schemeClr val="accent6">
                  <a:lumMod val="20000"/>
                  <a:lumOff val="80000"/>
                  <a:alpha val="52000"/>
                </a:schemeClr>
              </a:gs>
              <a:gs pos="80000">
                <a:schemeClr val="accent6">
                  <a:lumMod val="75000"/>
                </a:schemeClr>
              </a:gs>
              <a:gs pos="80000">
                <a:schemeClr val="accent6">
                  <a:lumMod val="75000"/>
                </a:schemeClr>
              </a:gs>
              <a:gs pos="80000">
                <a:srgbClr val="CC0099"/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n>
                  <a:solidFill>
                    <a:srgbClr val="3333CC"/>
                  </a:solidFill>
                </a:ln>
                <a:solidFill>
                  <a:schemeClr val="bg1"/>
                </a:solidFill>
                <a:effectLst>
                  <a:glow rad="139700">
                    <a:srgbClr val="3333CC">
                      <a:alpha val="4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ج- الصفات الخاصة بالنوع</a:t>
            </a:r>
            <a:endParaRPr lang="ar-SA" sz="3200" dirty="0">
              <a:ln>
                <a:solidFill>
                  <a:srgbClr val="3333CC"/>
                </a:solidFill>
              </a:ln>
              <a:solidFill>
                <a:schemeClr val="bg1"/>
              </a:solidFill>
              <a:effectLst>
                <a:glow rad="139700">
                  <a:srgbClr val="3333CC">
                    <a:alpha val="40000"/>
                  </a:srgbClr>
                </a:glow>
              </a:effectLst>
              <a:cs typeface="Farsi Simple Bold" pitchFamily="2" charset="-78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AMK02HLCAV3T7KVCAQ9K6C5CAC6V1XACAIUXKS6CAHH30WOCANC1VGBCARH2CPZCAFBMLRYCAA6FXWWCA986O93CAP0ELTLCA31WAU4CACBE42NCAHOEMRJCAUFZKG6CAL1JQ5MCAWF1R75CAZWTEP0CATSMY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0" y="1142984"/>
            <a:ext cx="9358346" cy="5500703"/>
          </a:xfrm>
          <a:prstGeom prst="rect">
            <a:avLst/>
          </a:prstGeom>
        </p:spPr>
        <p:txBody>
          <a:bodyPr vert="horz" lIns="91440" tIns="45720" rIns="91440" bIns="45720" rtlCol="1">
            <a:normAutofit fontScale="25000" lnSpcReduction="20000"/>
          </a:bodyPr>
          <a:lstStyle/>
          <a:p>
            <a:pPr marL="342900" marR="0" lvl="0" indent="-34290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ar-SA" sz="1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   ا- صفات طبيعة النمو:</a:t>
            </a:r>
            <a:endParaRPr kumimoji="0" lang="en-US" sz="1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uLnTx/>
              <a:uFillTx/>
              <a:latin typeface="Traditional Arabic" pitchFamily="2" charset="-78"/>
              <a:cs typeface="Farsi Simple Bold" pitchFamily="2" charset="-78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ar-SA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    يعود </a:t>
            </a:r>
            <a:r>
              <a:rPr kumimoji="0" lang="ar-SA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الأعتماد</a:t>
            </a:r>
            <a:r>
              <a:rPr kumimoji="0" lang="ar-SA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 على طبيعة نمو الجسد </a:t>
            </a:r>
            <a:r>
              <a:rPr kumimoji="0" lang="ar-SA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الاشني</a:t>
            </a:r>
            <a:r>
              <a:rPr kumimoji="0" lang="ar-SA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 في تحديد العائلات </a:t>
            </a:r>
            <a:r>
              <a:rPr kumimoji="0" lang="ar-SA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الاشنية</a:t>
            </a:r>
            <a:r>
              <a:rPr kumimoji="0" lang="ar-SA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 إلى القرن التاسع عشر , حيث اعتبر </a:t>
            </a:r>
            <a:r>
              <a:rPr kumimoji="0" lang="ar-SA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ان</a:t>
            </a:r>
            <a:r>
              <a:rPr kumimoji="0" lang="ar-SA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 طبيعة النمو هي الصفة الأساسية وبناء على ذلك وضعت </a:t>
            </a:r>
            <a:r>
              <a:rPr kumimoji="0" lang="ar-SA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اجناس</a:t>
            </a:r>
            <a:r>
              <a:rPr kumimoji="0" lang="ar-SA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 </a:t>
            </a:r>
            <a:r>
              <a:rPr kumimoji="0" lang="ar-SA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الاشنات</a:t>
            </a:r>
            <a:r>
              <a:rPr kumimoji="0" lang="ar-SA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 القشرية في عائلة واحدة بينما وضعت أجناس </a:t>
            </a:r>
            <a:r>
              <a:rPr kumimoji="0" lang="ar-SA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الاشنات</a:t>
            </a:r>
            <a:r>
              <a:rPr kumimoji="0" lang="ar-SA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 غير القشرية في عائلة أخرى. إلا أن الدراسات التي أجريت على طبيعة نمو الجسد </a:t>
            </a:r>
            <a:r>
              <a:rPr kumimoji="0" lang="ar-SA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الاشني</a:t>
            </a:r>
            <a:r>
              <a:rPr kumimoji="0" lang="ar-SA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 في بعض العائلات أظهرت عدم وجود أي اختلاف جوهري في تركيب الجسم </a:t>
            </a:r>
            <a:r>
              <a:rPr kumimoji="0" lang="ar-SA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الثمري</a:t>
            </a:r>
            <a:r>
              <a:rPr kumimoji="0" lang="ar-SA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 </a:t>
            </a:r>
            <a:r>
              <a:rPr kumimoji="0" lang="ar-SA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الاسكي</a:t>
            </a:r>
            <a:r>
              <a:rPr kumimoji="0" lang="ar-SA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, وبذلك أدى استبعاد صفة طبيعة نمو الجسد </a:t>
            </a:r>
            <a:r>
              <a:rPr kumimoji="0" lang="ar-SA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الاشني</a:t>
            </a:r>
            <a:r>
              <a:rPr kumimoji="0" lang="ar-SA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 إلى خفض أعداد العائلات </a:t>
            </a:r>
            <a:r>
              <a:rPr kumimoji="0" lang="ar-SA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الاشنية</a:t>
            </a:r>
            <a:r>
              <a:rPr kumimoji="0" lang="ar-SA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. </a:t>
            </a:r>
            <a:endParaRPr kumimoji="0" lang="en-US" sz="1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uLnTx/>
              <a:uFillTx/>
              <a:latin typeface="Traditional Arabic" pitchFamily="2" charset="-78"/>
              <a:cs typeface="Farsi Simple Bold" pitchFamily="2" charset="-78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ar-SA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   </a:t>
            </a:r>
            <a:r>
              <a:rPr kumimoji="0" lang="ar-SA" sz="1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ب- منشأ الجسم </a:t>
            </a:r>
            <a:r>
              <a:rPr kumimoji="0" lang="ar-SA" sz="1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الثمري</a:t>
            </a:r>
            <a:r>
              <a:rPr kumimoji="0" lang="ar-SA" sz="1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 </a:t>
            </a:r>
            <a:r>
              <a:rPr kumimoji="0" lang="ar-SA" sz="1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الاسكي</a:t>
            </a:r>
            <a:r>
              <a:rPr kumimoji="0" lang="ar-SA" sz="1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:</a:t>
            </a:r>
            <a:endParaRPr kumimoji="0" lang="en-US" sz="1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uLnTx/>
              <a:uFillTx/>
              <a:latin typeface="Traditional Arabic" pitchFamily="2" charset="-78"/>
              <a:cs typeface="Farsi Simple Bold" pitchFamily="2" charset="-78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ar-SA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   أظهرت الدراسات الحديثة مدى أهمية الاعتماد على نشأة وتركيب الأجسام </a:t>
            </a:r>
            <a:r>
              <a:rPr kumimoji="0" lang="ar-SA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الثمرية</a:t>
            </a:r>
            <a:r>
              <a:rPr kumimoji="0" lang="ar-SA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 </a:t>
            </a:r>
            <a:r>
              <a:rPr kumimoji="0" lang="ar-SA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الاسكية</a:t>
            </a:r>
            <a:r>
              <a:rPr kumimoji="0" lang="ar-SA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 للفطريات المشاركة في تركيب </a:t>
            </a:r>
            <a:r>
              <a:rPr kumimoji="0" lang="ar-SA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الاشن</a:t>
            </a:r>
            <a:r>
              <a:rPr kumimoji="0" lang="ar-SA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 لتحديد صفات العائلات </a:t>
            </a:r>
            <a:r>
              <a:rPr kumimoji="0" lang="ar-SA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الاشنية</a:t>
            </a:r>
            <a:r>
              <a:rPr kumimoji="0" lang="ar-SA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.</a:t>
            </a:r>
            <a:endParaRPr kumimoji="0" lang="en-US" sz="1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uLnTx/>
              <a:uFillTx/>
              <a:latin typeface="Traditional Arabic" pitchFamily="2" charset="-78"/>
              <a:cs typeface="Farsi Simple Bold" pitchFamily="2" charset="-78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 </a:t>
            </a:r>
            <a:r>
              <a:rPr kumimoji="0" lang="ar-SA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  </a:t>
            </a:r>
            <a:r>
              <a:rPr kumimoji="0" lang="ar-SA" sz="1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ج- الجراثيم </a:t>
            </a:r>
            <a:r>
              <a:rPr kumimoji="0" lang="ar-SA" sz="1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الاسكية</a:t>
            </a:r>
            <a:r>
              <a:rPr kumimoji="0" lang="ar-SA" sz="1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:</a:t>
            </a:r>
            <a:endParaRPr kumimoji="0" lang="en-US" sz="1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uLnTx/>
              <a:uFillTx/>
              <a:latin typeface="Traditional Arabic" pitchFamily="2" charset="-78"/>
              <a:cs typeface="Farsi Simple Bold" pitchFamily="2" charset="-78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ar-SA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    قد تعتمد على صفات الجراثيم </a:t>
            </a:r>
            <a:r>
              <a:rPr kumimoji="0" lang="ar-SA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الاسكية</a:t>
            </a:r>
            <a:r>
              <a:rPr kumimoji="0" lang="ar-SA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 التي تكونها الفطريات المشاركة في تركيب </a:t>
            </a:r>
            <a:r>
              <a:rPr kumimoji="0" lang="ar-SA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الاشن</a:t>
            </a:r>
            <a:r>
              <a:rPr kumimoji="0" lang="ar-SA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 في نفس الوقت مع طبيعة نمو الجسد </a:t>
            </a:r>
            <a:r>
              <a:rPr kumimoji="0" lang="ar-SA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الاشني</a:t>
            </a:r>
            <a:r>
              <a:rPr kumimoji="0" lang="ar-SA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 وذلك لتميز العائلات </a:t>
            </a:r>
            <a:r>
              <a:rPr kumimoji="0" lang="ar-SA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الاشنية</a:t>
            </a:r>
            <a:r>
              <a:rPr kumimoji="0" lang="ar-SA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. </a:t>
            </a:r>
            <a:endParaRPr kumimoji="0" lang="en-US" sz="1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uLnTx/>
              <a:uFillTx/>
              <a:latin typeface="Traditional Arabic" pitchFamily="2" charset="-78"/>
              <a:cs typeface="Farsi Simple Bold" pitchFamily="2" charset="-78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uLnTx/>
              <a:uFillTx/>
              <a:cs typeface="Farsi Simple Bold" pitchFamily="2" charset="-78"/>
            </a:endParaRPr>
          </a:p>
        </p:txBody>
      </p:sp>
      <p:sp>
        <p:nvSpPr>
          <p:cNvPr id="7" name="مستطيل ذو زاويتين مستديرتين في نفس الجانب 6"/>
          <p:cNvSpPr/>
          <p:nvPr/>
        </p:nvSpPr>
        <p:spPr>
          <a:xfrm>
            <a:off x="642910" y="0"/>
            <a:ext cx="7786742" cy="1071570"/>
          </a:xfrm>
          <a:prstGeom prst="round2Same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6350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>
              <a:spcBef>
                <a:spcPct val="0"/>
              </a:spcBef>
              <a:defRPr/>
            </a:pPr>
            <a:r>
              <a:rPr lang="ar-SA" sz="44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cs typeface="Farsi Simple Bold" pitchFamily="2" charset="-78"/>
              </a:rPr>
              <a:t>الصفات الخاصة بالعائلة تعتمد على</a:t>
            </a:r>
            <a:endParaRPr lang="fr-FR" sz="4400" dirty="0" smtClean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cs typeface="Farsi Simple Bold" pitchFamily="2" charset="-78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AMK02HLCAV3T7KVCAQ9K6C5CAC6V1XACAIUXKS6CAHH30WOCANC1VGBCARH2CPZCAFBMLRYCAA6FXWWCA986O93CAP0ELTLCA31WAU4CACBE42NCAHOEMRJCAUFZKG6CAL1JQ5MCAWF1R75CAZWTEP0CATSMY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8" name="عنصر نائب للمحتوى 2"/>
          <p:cNvSpPr txBox="1">
            <a:spLocks/>
          </p:cNvSpPr>
          <p:nvPr/>
        </p:nvSpPr>
        <p:spPr>
          <a:xfrm>
            <a:off x="214281" y="214290"/>
            <a:ext cx="8715437" cy="529274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51B98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  <a:sym typeface="Wingdings 2"/>
              </a:rPr>
              <a:t>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تتبع معظم الفطريات </a:t>
            </a:r>
            <a:r>
              <a:rPr kumimoji="0" lang="ar-S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الاشنية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 طائفة الفطريات </a:t>
            </a:r>
            <a:r>
              <a:rPr kumimoji="0" lang="ar-S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الاسكية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 </a:t>
            </a:r>
            <a:r>
              <a:rPr kumimoji="0" lang="ar-S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الهيفية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 المكونة </a:t>
            </a:r>
            <a:r>
              <a:rPr kumimoji="0" lang="ar-S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لاجسام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 </a:t>
            </a:r>
            <a:r>
              <a:rPr kumimoji="0" lang="ar-S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ثمرية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 طبقية مفتوحة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+mj-cs"/>
              </a:rPr>
              <a:t>(Class: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+mj-cs"/>
              </a:rPr>
              <a:t>Discomycetes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+mj-cs"/>
              </a:rPr>
              <a:t>) </a:t>
            </a:r>
            <a:r>
              <a:rPr kumimoji="0" lang="ar-S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+mj-cs"/>
              </a:rPr>
              <a:t>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51B98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  <a:sym typeface="Wingdings 2"/>
              </a:rPr>
              <a:t>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تتميز هذه الفطريات </a:t>
            </a:r>
            <a:r>
              <a:rPr kumimoji="0" lang="ar-S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الاشنية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 بتكوينها لأجسام </a:t>
            </a:r>
            <a:r>
              <a:rPr kumimoji="0" lang="ar-S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ثمرية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 كبيرة الحجم ملونة بألوان زاهية ,طبقية أو كاسية أو </a:t>
            </a:r>
            <a:r>
              <a:rPr kumimoji="0" lang="ar-S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فنجانية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, تحمل أكياسها </a:t>
            </a:r>
            <a:r>
              <a:rPr kumimoji="0" lang="ar-S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الأسكية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 على السطح الخارجي أو داخل تجاويف مفتوحة 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51B98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  <a:sym typeface="Wingdings 2"/>
              </a:rPr>
              <a:t>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تكون </a:t>
            </a:r>
            <a:r>
              <a:rPr kumimoji="0" lang="ar-S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اكياسها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 بيضاوية إلى اسطوانية الشكل ,يتخللها خيوط عقيمة ينفتح الكيس </a:t>
            </a:r>
            <a:r>
              <a:rPr kumimoji="0" lang="ar-S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الاسكي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 بطريقة غير </a:t>
            </a:r>
            <a:r>
              <a:rPr kumimoji="0" lang="ar-S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غطائى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 قد تكون </a:t>
            </a:r>
            <a:r>
              <a:rPr kumimoji="0" lang="ar-S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ثقبية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 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أو 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منقارية 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في </a:t>
            </a:r>
            <a:r>
              <a:rPr kumimoji="0" lang="ar-S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الاكياس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 </a:t>
            </a:r>
            <a:r>
              <a:rPr kumimoji="0" lang="ar-S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الاسكية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 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51B98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وحيدة الغلاف 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(الجدار) , أما في الأكياس </a:t>
            </a:r>
            <a:r>
              <a:rPr kumimoji="0" lang="ar-S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الاسكية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 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51B98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ثنائية الغلاف 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فان الجراثيم </a:t>
            </a:r>
            <a:r>
              <a:rPr kumimoji="0" lang="ar-S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الاسكية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 تتحرر عن طريق 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تمدد الغلاف الداخلي وخروجه من الغلاف الخارجي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51B98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  <a:sym typeface="Wingdings 2"/>
              </a:rPr>
              <a:t>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سندرس 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51B98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رتبة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51B98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+mj-cs"/>
              </a:rPr>
              <a:t>Order: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51B98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+mj-cs"/>
              </a:rPr>
              <a:t>Lecanorales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 , تضم هذه الرتبة معظم الفطريات المكونة </a:t>
            </a:r>
            <a:r>
              <a:rPr kumimoji="0" lang="ar-S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للاشنات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uLnTx/>
                <a:uFillTx/>
                <a:latin typeface="Traditional Arabic" pitchFamily="2" charset="-78"/>
                <a:cs typeface="Farsi Simple Bold" pitchFamily="2" charset="-78"/>
              </a:rPr>
              <a:t> وفيما يلي بعض العائلات التابعة لهذه الرتبة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rgbClr val="FF9900">
                    <a:alpha val="60000"/>
                  </a:srgbClr>
                </a:glow>
              </a:effectLst>
              <a:uLnTx/>
              <a:uFillTx/>
              <a:latin typeface="Traditional Arabic" pitchFamily="2" charset="-78"/>
              <a:cs typeface="Farsi Simple Bold" pitchFamily="2" charset="-78"/>
            </a:endParaRPr>
          </a:p>
        </p:txBody>
      </p:sp>
    </p:spTree>
  </p:cSld>
  <p:clrMapOvr>
    <a:masterClrMapping/>
  </p:clrMapOvr>
  <p:transition spd="med" advTm="3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A7PK053CAZVD21HCA85BP14CAZ129K1CAL6OAZUCAFIICBQCA204E1SCAYJOBA1CAF6CQLGCAIGSQWJCAMDHELICAZYH5MJCA2Y710VCA82AI0RCAF3KVI7CAJ08FKXCAN7ZEFOCAW019AYCAIB8LMECAWUKYZ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مستطيل ذو زوايا قطرية مخدوشة 8"/>
          <p:cNvSpPr/>
          <p:nvPr/>
        </p:nvSpPr>
        <p:spPr>
          <a:xfrm>
            <a:off x="428596" y="214290"/>
            <a:ext cx="8063564" cy="1071570"/>
          </a:xfrm>
          <a:prstGeom prst="snip2DiagRect">
            <a:avLst/>
          </a:prstGeom>
          <a:gradFill flip="none" rotWithShape="1">
            <a:gsLst>
              <a:gs pos="0">
                <a:srgbClr val="FFCCFF"/>
              </a:gs>
              <a:gs pos="80000">
                <a:schemeClr val="accent6">
                  <a:lumMod val="75000"/>
                </a:schemeClr>
              </a:gs>
              <a:gs pos="80000">
                <a:schemeClr val="accent6">
                  <a:lumMod val="75000"/>
                </a:schemeClr>
              </a:gs>
              <a:gs pos="80000">
                <a:srgbClr val="CC0099"/>
              </a:gs>
              <a:gs pos="100000">
                <a:srgbClr val="B51B98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  <a:softEdge rad="127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effectLst>
                  <a:glow rad="101600">
                    <a:srgbClr val="3333CC">
                      <a:alpha val="60000"/>
                    </a:srgbClr>
                  </a:glow>
                </a:effectLst>
              </a:rPr>
              <a:t>1-Family:Calciaceae</a:t>
            </a:r>
            <a:endParaRPr lang="ar-SA" sz="4000" dirty="0">
              <a:effectLst>
                <a:glow rad="101600">
                  <a:srgbClr val="3333CC">
                    <a:alpha val="60000"/>
                  </a:srgbClr>
                </a:glo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142976" y="2214554"/>
            <a:ext cx="6143668" cy="857256"/>
          </a:xfrm>
          <a:prstGeom prst="rect">
            <a:avLst/>
          </a:prstGeom>
          <a:gradFill flip="none" rotWithShape="1">
            <a:gsLst>
              <a:gs pos="0">
                <a:srgbClr val="FFCCFF"/>
              </a:gs>
              <a:gs pos="80000">
                <a:schemeClr val="accent6">
                  <a:lumMod val="75000"/>
                </a:schemeClr>
              </a:gs>
              <a:gs pos="80000">
                <a:schemeClr val="accent6">
                  <a:lumMod val="75000"/>
                </a:schemeClr>
              </a:gs>
              <a:gs pos="80000">
                <a:srgbClr val="CC0099"/>
              </a:gs>
              <a:gs pos="100000">
                <a:srgbClr val="B51B98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  <a:softEdge rad="127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b="1" dirty="0" smtClean="0">
                <a:effectLst>
                  <a:glow rad="101600">
                    <a:srgbClr val="3333CC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تضم هذه العائلة 6أجناس يتبعها 47 نوع</a:t>
            </a:r>
            <a:endParaRPr lang="en-US" sz="4000" b="1" dirty="0">
              <a:effectLst>
                <a:glow rad="101600">
                  <a:srgbClr val="3333CC">
                    <a:alpha val="60000"/>
                  </a:srgbClr>
                </a:glow>
              </a:effectLst>
              <a:latin typeface="Traditional Arabic" pitchFamily="2" charset="-78"/>
              <a:cs typeface="Farsi Simple Bold" pitchFamily="2" charset="-78"/>
            </a:endParaRPr>
          </a:p>
        </p:txBody>
      </p:sp>
      <p:sp>
        <p:nvSpPr>
          <p:cNvPr id="11" name="سهم للأسفل 10"/>
          <p:cNvSpPr/>
          <p:nvPr/>
        </p:nvSpPr>
        <p:spPr>
          <a:xfrm>
            <a:off x="3357554" y="1357298"/>
            <a:ext cx="1913392" cy="714380"/>
          </a:xfrm>
          <a:prstGeom prst="downArrow">
            <a:avLst/>
          </a:prstGeom>
          <a:gradFill flip="none" rotWithShape="1">
            <a:gsLst>
              <a:gs pos="0">
                <a:srgbClr val="FFCCFF"/>
              </a:gs>
              <a:gs pos="80000">
                <a:schemeClr val="accent6">
                  <a:lumMod val="75000"/>
                </a:schemeClr>
              </a:gs>
              <a:gs pos="80000">
                <a:schemeClr val="accent6">
                  <a:lumMod val="75000"/>
                </a:schemeClr>
              </a:gs>
              <a:gs pos="80000">
                <a:srgbClr val="CC0099"/>
              </a:gs>
              <a:gs pos="100000">
                <a:srgbClr val="B51B98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  <a:softEdge rad="127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effectLst>
                <a:glow rad="101600">
                  <a:srgbClr val="3333CC">
                    <a:alpha val="60000"/>
                  </a:srgbClr>
                </a:glow>
              </a:effectLst>
            </a:endParaRPr>
          </a:p>
        </p:txBody>
      </p:sp>
      <p:sp>
        <p:nvSpPr>
          <p:cNvPr id="12" name="عنصر نائب للمحتوى 2"/>
          <p:cNvSpPr>
            <a:spLocks noGrp="1"/>
          </p:cNvSpPr>
          <p:nvPr>
            <p:ph idx="1"/>
          </p:nvPr>
        </p:nvSpPr>
        <p:spPr>
          <a:xfrm>
            <a:off x="-357222" y="2500306"/>
            <a:ext cx="9286940" cy="4000505"/>
          </a:xfrm>
        </p:spPr>
        <p:txBody>
          <a:bodyPr>
            <a:noAutofit/>
          </a:bodyPr>
          <a:lstStyle/>
          <a:p>
            <a:pPr algn="ctr" rtl="1">
              <a:buFont typeface="Arial" charset="0"/>
              <a:buNone/>
              <a:defRPr/>
            </a:pPr>
            <a:endParaRPr lang="en-US" sz="3400" b="1" dirty="0" smtClean="0"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cs typeface="Farsi Simple Bold" pitchFamily="2" charset="-78"/>
            </a:endParaRPr>
          </a:p>
          <a:p>
            <a:pPr algn="r" rtl="1">
              <a:buFont typeface="Arial" charset="0"/>
              <a:buNone/>
              <a:defRPr/>
            </a:pPr>
            <a:r>
              <a:rPr lang="ar-SA" sz="3400" b="1" dirty="0" smtClean="0">
                <a:solidFill>
                  <a:srgbClr val="FFC0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  <a:sym typeface="AGA Arabesque"/>
              </a:rPr>
              <a:t></a:t>
            </a:r>
            <a:r>
              <a:rPr lang="ar-SA" sz="3400" b="1" dirty="0" smtClean="0">
                <a:solidFill>
                  <a:srgbClr val="CC0099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الجسد </a:t>
            </a:r>
            <a:r>
              <a:rPr lang="ar-SA" sz="3400" b="1" dirty="0" err="1">
                <a:solidFill>
                  <a:srgbClr val="CC0099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الاشنى</a:t>
            </a:r>
            <a:r>
              <a:rPr lang="ar-SA" sz="3400" b="1" dirty="0" smtClean="0">
                <a:solidFill>
                  <a:srgbClr val="CC0099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: </a:t>
            </a:r>
            <a:r>
              <a:rPr lang="ar-SA" sz="3400" b="1" dirty="0" err="1" smtClean="0">
                <a:solidFill>
                  <a:srgbClr val="00B0F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قشرى</a:t>
            </a:r>
            <a:r>
              <a:rPr lang="ar-SA" sz="3400" b="1" dirty="0" smtClean="0">
                <a:solidFill>
                  <a:srgbClr val="00B0F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 أو </a:t>
            </a:r>
            <a:r>
              <a:rPr lang="ar-SA" sz="3400" b="1" dirty="0">
                <a:solidFill>
                  <a:srgbClr val="00B0F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غائب.</a:t>
            </a:r>
            <a:endParaRPr lang="en-US" sz="3400" b="1" dirty="0">
              <a:solidFill>
                <a:srgbClr val="00B0F0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Traditional Arabic" pitchFamily="2" charset="-78"/>
              <a:cs typeface="Farsi Simple Bold" pitchFamily="2" charset="-78"/>
            </a:endParaRPr>
          </a:p>
          <a:p>
            <a:pPr algn="r" rtl="1">
              <a:buFont typeface="Arial" charset="0"/>
              <a:buNone/>
              <a:defRPr/>
            </a:pPr>
            <a:r>
              <a:rPr lang="ar-SA" sz="3400" b="1" dirty="0" smtClean="0">
                <a:solidFill>
                  <a:srgbClr val="FFC0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  <a:sym typeface="AGA Arabesque"/>
              </a:rPr>
              <a:t></a:t>
            </a:r>
            <a:r>
              <a:rPr lang="ar-SA" sz="3400" b="1" dirty="0" smtClean="0">
                <a:solidFill>
                  <a:srgbClr val="B51B98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الجسم </a:t>
            </a:r>
            <a:r>
              <a:rPr lang="ar-SA" sz="3400" b="1" dirty="0">
                <a:solidFill>
                  <a:srgbClr val="B51B98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الثمرى </a:t>
            </a:r>
            <a:r>
              <a:rPr lang="ar-SA" sz="3400" b="1" dirty="0" err="1">
                <a:solidFill>
                  <a:srgbClr val="B51B98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الاسكي</a:t>
            </a:r>
            <a:r>
              <a:rPr lang="ar-SA" sz="3400" b="1" dirty="0">
                <a:solidFill>
                  <a:srgbClr val="B51B98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: </a:t>
            </a:r>
            <a:r>
              <a:rPr lang="ar-SA" sz="3400" b="1" dirty="0">
                <a:solidFill>
                  <a:srgbClr val="00B0F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طبقي مفتوح </a:t>
            </a:r>
            <a:r>
              <a:rPr lang="ar-SA" sz="3400" b="1" dirty="0" err="1">
                <a:solidFill>
                  <a:srgbClr val="00B0F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معنق</a:t>
            </a:r>
            <a:r>
              <a:rPr lang="ar-SA" sz="3400" b="1" dirty="0">
                <a:solidFill>
                  <a:srgbClr val="00B0F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 </a:t>
            </a:r>
            <a:endParaRPr lang="en-US" sz="3400" b="1" dirty="0">
              <a:solidFill>
                <a:srgbClr val="00B0F0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Traditional Arabic" pitchFamily="2" charset="-78"/>
              <a:cs typeface="Farsi Simple Bold" pitchFamily="2" charset="-78"/>
            </a:endParaRPr>
          </a:p>
          <a:p>
            <a:pPr algn="r" rtl="1">
              <a:buFont typeface="Arial" charset="0"/>
              <a:buNone/>
              <a:defRPr/>
            </a:pPr>
            <a:r>
              <a:rPr lang="ar-SA" sz="3400" b="1" dirty="0" smtClean="0">
                <a:solidFill>
                  <a:srgbClr val="FFC0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  <a:sym typeface="AGA Arabesque"/>
              </a:rPr>
              <a:t></a:t>
            </a:r>
            <a:r>
              <a:rPr lang="ar-SA" sz="3400" b="1" dirty="0" smtClean="0">
                <a:solidFill>
                  <a:srgbClr val="B51B98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الأكياس </a:t>
            </a:r>
            <a:r>
              <a:rPr lang="ar-SA" sz="3400" b="1" dirty="0">
                <a:solidFill>
                  <a:srgbClr val="B51B98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الاسكية: </a:t>
            </a:r>
            <a:r>
              <a:rPr lang="ar-SA" sz="3400" b="1" dirty="0">
                <a:solidFill>
                  <a:srgbClr val="00B0F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اسطوانية </a:t>
            </a:r>
            <a:r>
              <a:rPr lang="ar-SA" sz="3400" b="1" dirty="0" smtClean="0">
                <a:solidFill>
                  <a:srgbClr val="00B0F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الشكل</a:t>
            </a:r>
            <a:endParaRPr lang="ar-SA" sz="3400" b="1" dirty="0">
              <a:solidFill>
                <a:srgbClr val="00B0F0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Traditional Arabic" pitchFamily="2" charset="-78"/>
              <a:cs typeface="Farsi Simple Bold" pitchFamily="2" charset="-78"/>
            </a:endParaRPr>
          </a:p>
          <a:p>
            <a:pPr algn="r" rtl="1">
              <a:buFont typeface="Arial" charset="0"/>
              <a:buNone/>
              <a:defRPr/>
            </a:pPr>
            <a:r>
              <a:rPr lang="ar-SA" sz="3400" b="1" dirty="0" smtClean="0">
                <a:solidFill>
                  <a:srgbClr val="FFC0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  <a:sym typeface="AGA Arabesque"/>
              </a:rPr>
              <a:t></a:t>
            </a:r>
            <a:r>
              <a:rPr lang="ar-SA" sz="3400" b="1" dirty="0" smtClean="0">
                <a:solidFill>
                  <a:srgbClr val="B51B98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الجراثيم </a:t>
            </a:r>
            <a:r>
              <a:rPr lang="ar-SA" sz="3400" b="1" dirty="0">
                <a:solidFill>
                  <a:srgbClr val="B51B98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الاسكية: </a:t>
            </a:r>
            <a:r>
              <a:rPr lang="ar-SA" sz="3400" b="1" dirty="0">
                <a:solidFill>
                  <a:srgbClr val="00B0F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مقسمة بحجز جداري واحد </a:t>
            </a:r>
            <a:r>
              <a:rPr lang="ar-SA" sz="3400" b="1" dirty="0" err="1" smtClean="0">
                <a:solidFill>
                  <a:srgbClr val="00B0F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او</a:t>
            </a:r>
            <a:r>
              <a:rPr lang="ar-SA" sz="3400" b="1" dirty="0" smtClean="0">
                <a:solidFill>
                  <a:srgbClr val="00B0F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 غير </a:t>
            </a:r>
            <a:r>
              <a:rPr lang="ar-SA" sz="3400" b="1" dirty="0">
                <a:solidFill>
                  <a:srgbClr val="00B0F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مقسم ,لونها </a:t>
            </a:r>
            <a:r>
              <a:rPr lang="ar-SA" sz="3400" b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بنى داكن.</a:t>
            </a:r>
            <a:endParaRPr lang="en-US" sz="3400" b="1" dirty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Traditional Arabic" pitchFamily="2" charset="-78"/>
              <a:cs typeface="Farsi Simple Bold" pitchFamily="2" charset="-78"/>
            </a:endParaRPr>
          </a:p>
          <a:p>
            <a:pPr algn="r" rtl="1">
              <a:buFont typeface="Arial" charset="0"/>
              <a:buNone/>
              <a:defRPr/>
            </a:pPr>
            <a:r>
              <a:rPr lang="ar-SA" sz="34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من أهم الأجناس </a:t>
            </a:r>
            <a:r>
              <a:rPr lang="ar-SA" sz="34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التابعة لها جنس</a:t>
            </a:r>
            <a:r>
              <a:rPr lang="en-US" sz="3400" b="1" i="1" dirty="0" smtClean="0">
                <a:solidFill>
                  <a:srgbClr val="FFC0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Calcium</a:t>
            </a:r>
            <a:r>
              <a:rPr lang="en-US" sz="3400" b="1" i="1" dirty="0" smtClean="0"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 </a:t>
            </a:r>
            <a:endParaRPr lang="en-US" sz="3400" b="1" dirty="0">
              <a:solidFill>
                <a:srgbClr val="FFFF00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Traditional Arabic" pitchFamily="2" charset="-78"/>
              <a:cs typeface="Farsi Simple Bold" pitchFamily="2" charset="-78"/>
            </a:endParaRPr>
          </a:p>
          <a:p>
            <a:pPr algn="r" rtl="1">
              <a:buFont typeface="Arial" charset="0"/>
              <a:buNone/>
              <a:defRPr/>
            </a:pPr>
            <a:endParaRPr lang="ar-SA" sz="3400" dirty="0"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cs typeface="Farsi Simple Bold" pitchFamily="2" charset="-78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A7PK053CAZVD21HCA85BP14CAZ129K1CAL6OAZUCAFIICBQCA204E1SCAYJOBA1CAF6CQLGCAIGSQWJCAMDHELICAZYH5MJCA2Y710VCA82AI0RCAF3KVI7CAJ08FKXCAN7ZEFOCAW019AYCAIB8LMECAWUKYZ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429124" y="285728"/>
            <a:ext cx="4714876" cy="5429288"/>
          </a:xfrm>
        </p:spPr>
        <p:txBody>
          <a:bodyPr>
            <a:noAutofit/>
          </a:bodyPr>
          <a:lstStyle/>
          <a:p>
            <a:pPr rtl="0">
              <a:buFont typeface="Arial" charset="0"/>
              <a:buNone/>
            </a:pPr>
            <a:r>
              <a:rPr lang="ar-SA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-</a:t>
            </a:r>
            <a:r>
              <a:rPr lang="ar-SA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 هو أشن قشري</a:t>
            </a:r>
          </a:p>
          <a:p>
            <a:pPr rtl="0">
              <a:buFont typeface="Arial" charset="0"/>
              <a:buNone/>
            </a:pPr>
            <a:r>
              <a:rPr lang="ar-SA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-</a:t>
            </a:r>
            <a:r>
              <a:rPr lang="ar-SA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 الأجسام </a:t>
            </a:r>
            <a:r>
              <a:rPr lang="ar-SA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الثمرية</a:t>
            </a:r>
            <a:r>
              <a:rPr lang="ar-SA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 </a:t>
            </a:r>
            <a:r>
              <a:rPr lang="ar-SA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الاسكية</a:t>
            </a:r>
            <a:r>
              <a:rPr lang="ar-SA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 فيه دقيقة الحجم تشبه </a:t>
            </a:r>
            <a:r>
              <a:rPr lang="ar-SA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راس</a:t>
            </a:r>
            <a:r>
              <a:rPr lang="ar-SA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 الدبوس, تتكون على الجسد </a:t>
            </a:r>
            <a:r>
              <a:rPr lang="ar-SA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الاشني</a:t>
            </a:r>
            <a:r>
              <a:rPr lang="ar-SA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 القشري الرقيق . </a:t>
            </a:r>
          </a:p>
          <a:p>
            <a:pPr rtl="0">
              <a:buFont typeface="Arial" charset="0"/>
              <a:buNone/>
            </a:pPr>
            <a:r>
              <a:rPr lang="ar-SA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-</a:t>
            </a:r>
            <a:r>
              <a:rPr lang="ar-SA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 الجسم </a:t>
            </a:r>
            <a:r>
              <a:rPr lang="ar-SA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الثمري</a:t>
            </a:r>
            <a:r>
              <a:rPr lang="ar-SA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 كاسي الشكل, ذو قرص اسود اللون نظرا لتكون الجراثيم </a:t>
            </a:r>
            <a:r>
              <a:rPr lang="ar-SA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الاسكية</a:t>
            </a:r>
            <a:r>
              <a:rPr lang="ar-SA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 بنية اللون داخل </a:t>
            </a:r>
          </a:p>
          <a:p>
            <a:pPr rtl="0">
              <a:buFont typeface="Arial" charset="0"/>
              <a:buNone/>
            </a:pPr>
            <a:r>
              <a:rPr lang="ar-SA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اكياسها</a:t>
            </a:r>
            <a:r>
              <a:rPr lang="ar-SA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 </a:t>
            </a:r>
            <a:r>
              <a:rPr lang="ar-SA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الاسكية</a:t>
            </a:r>
            <a:r>
              <a:rPr lang="ar-SA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.</a:t>
            </a:r>
          </a:p>
          <a:p>
            <a:pPr rtl="0">
              <a:buFont typeface="Arial" charset="0"/>
              <a:buNone/>
            </a:pPr>
            <a:r>
              <a:rPr lang="ar-SA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-</a:t>
            </a:r>
            <a:r>
              <a:rPr lang="ar-SA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الجرثومة </a:t>
            </a:r>
            <a:r>
              <a:rPr lang="ar-SA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الاسكية</a:t>
            </a:r>
            <a:r>
              <a:rPr lang="ar-SA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 مقسمة بحجز جداري واحد.من أهم أنواعها </a:t>
            </a:r>
            <a:r>
              <a:rPr lang="ar-SA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اشنة</a:t>
            </a:r>
            <a:r>
              <a:rPr lang="ar-SA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C.viride</a:t>
            </a:r>
            <a:endParaRPr lang="en-US" b="1" dirty="0" smtClean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raditional Arabic" pitchFamily="2" charset="-78"/>
              <a:cs typeface="Farsi Simple Bold" pitchFamily="2" charset="-78"/>
            </a:endParaRPr>
          </a:p>
          <a:p>
            <a:pPr rtl="1">
              <a:buFont typeface="Arial" charset="0"/>
              <a:buNone/>
            </a:pPr>
            <a:endParaRPr lang="ar-SA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Traditional Arabic" pitchFamily="2" charset="-78"/>
              <a:cs typeface="Farsi Simple Bold" pitchFamily="2" charset="-78"/>
            </a:endParaRPr>
          </a:p>
        </p:txBody>
      </p:sp>
      <p:pic>
        <p:nvPicPr>
          <p:cNvPr id="5" name="Picture 2" descr="C:\Users\yaser\Pictures\Calicium_viride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285728"/>
            <a:ext cx="4143403" cy="3406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C:\Users\yaser\Pictures\اشنة calicium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857628"/>
            <a:ext cx="2071702" cy="2786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 descr="C:\Users\yaser\Pictures\اشنة calicium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3" y="3857628"/>
            <a:ext cx="2143140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1333744189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عنصر نائب للمحتوى 2"/>
          <p:cNvSpPr>
            <a:spLocks noGrp="1"/>
          </p:cNvSpPr>
          <p:nvPr>
            <p:ph idx="1"/>
          </p:nvPr>
        </p:nvSpPr>
        <p:spPr>
          <a:xfrm>
            <a:off x="0" y="3000372"/>
            <a:ext cx="9144000" cy="4286280"/>
          </a:xfrm>
        </p:spPr>
        <p:txBody>
          <a:bodyPr>
            <a:normAutofit/>
          </a:bodyPr>
          <a:lstStyle/>
          <a:p>
            <a:pPr algn="r" rtl="1">
              <a:buFont typeface="Arial" charset="0"/>
              <a:buNone/>
              <a:defRPr/>
            </a:pPr>
            <a:r>
              <a:rPr lang="ar-SA" b="1" dirty="0" smtClean="0">
                <a:solidFill>
                  <a:srgbClr val="CC0099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  <a:sym typeface="AGA Arabesque"/>
              </a:rPr>
              <a:t></a:t>
            </a:r>
            <a:r>
              <a:rPr lang="ar-SA" b="1" dirty="0" smtClean="0">
                <a:solidFill>
                  <a:srgbClr val="FFC000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الجسد </a:t>
            </a:r>
            <a:r>
              <a:rPr lang="ar-SA" b="1" dirty="0" err="1" smtClean="0">
                <a:solidFill>
                  <a:srgbClr val="FFC000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الاشنى</a:t>
            </a:r>
            <a:r>
              <a:rPr lang="ar-SA" b="1" dirty="0" smtClean="0">
                <a:solidFill>
                  <a:srgbClr val="FFC000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: </a:t>
            </a:r>
            <a:r>
              <a:rPr lang="ar-SA" b="1" dirty="0" smtClean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ورقي إلى حرشفي مفصص.</a:t>
            </a:r>
            <a:endParaRPr lang="en-US" dirty="0" smtClean="0">
              <a:effectLst>
                <a:glow rad="101600">
                  <a:srgbClr val="00B0F0">
                    <a:alpha val="60000"/>
                  </a:srgbClr>
                </a:glow>
              </a:effectLst>
              <a:latin typeface="Traditional Arabic" pitchFamily="2" charset="-78"/>
              <a:cs typeface="Farsi Simple Bold" pitchFamily="2" charset="-78"/>
            </a:endParaRPr>
          </a:p>
          <a:p>
            <a:pPr algn="r" rtl="1">
              <a:buFont typeface="Arial" charset="0"/>
              <a:buNone/>
              <a:defRPr/>
            </a:pPr>
            <a:r>
              <a:rPr lang="ar-SA" b="1" dirty="0" smtClean="0">
                <a:solidFill>
                  <a:srgbClr val="CC0099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  <a:sym typeface="AGA Arabesque"/>
              </a:rPr>
              <a:t></a:t>
            </a:r>
            <a:r>
              <a:rPr lang="ar-SA" b="1" dirty="0" smtClean="0">
                <a:solidFill>
                  <a:srgbClr val="FFC000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الجسم </a:t>
            </a:r>
            <a:r>
              <a:rPr lang="ar-SA" b="1" dirty="0" err="1" smtClean="0">
                <a:solidFill>
                  <a:srgbClr val="FFC000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الثمرى</a:t>
            </a:r>
            <a:r>
              <a:rPr lang="ar-SA" b="1" dirty="0" smtClean="0">
                <a:solidFill>
                  <a:srgbClr val="FFC000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 </a:t>
            </a:r>
            <a:r>
              <a:rPr lang="ar-SA" b="1" dirty="0" err="1" smtClean="0">
                <a:solidFill>
                  <a:srgbClr val="FFC000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الاسكي</a:t>
            </a:r>
            <a:r>
              <a:rPr lang="ar-SA" b="1" dirty="0" smtClean="0">
                <a:solidFill>
                  <a:srgbClr val="FFC000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: </a:t>
            </a:r>
            <a:r>
              <a:rPr lang="ar-SA" b="1" dirty="0" smtClean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طبقي مفتوح,بدون حافة جسدية ,ملون عادة بالوان زاهية</a:t>
            </a:r>
            <a:endParaRPr lang="en-US" dirty="0" smtClean="0">
              <a:effectLst>
                <a:glow rad="101600">
                  <a:srgbClr val="00B0F0">
                    <a:alpha val="60000"/>
                  </a:srgbClr>
                </a:glow>
              </a:effectLst>
              <a:latin typeface="Traditional Arabic" pitchFamily="2" charset="-78"/>
              <a:cs typeface="Farsi Simple Bold" pitchFamily="2" charset="-78"/>
            </a:endParaRPr>
          </a:p>
          <a:p>
            <a:pPr algn="r" rtl="1">
              <a:buFont typeface="Arial" charset="0"/>
              <a:buNone/>
              <a:defRPr/>
            </a:pPr>
            <a:r>
              <a:rPr lang="ar-SA" b="1" dirty="0" smtClean="0">
                <a:solidFill>
                  <a:srgbClr val="CC0099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  <a:sym typeface="AGA Arabesque"/>
              </a:rPr>
              <a:t></a:t>
            </a:r>
            <a:r>
              <a:rPr lang="ar-SA" b="1" dirty="0" smtClean="0">
                <a:solidFill>
                  <a:srgbClr val="FFC000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الأكياس </a:t>
            </a:r>
            <a:r>
              <a:rPr lang="ar-SA" b="1" dirty="0" err="1" smtClean="0">
                <a:solidFill>
                  <a:srgbClr val="FFC000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الاسكية</a:t>
            </a:r>
            <a:r>
              <a:rPr lang="ar-SA" b="1" dirty="0" smtClean="0">
                <a:solidFill>
                  <a:srgbClr val="FFC000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: </a:t>
            </a:r>
            <a:r>
              <a:rPr lang="ar-SA" b="1" dirty="0" smtClean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ذات غطاء </a:t>
            </a:r>
            <a:r>
              <a:rPr lang="ar-SA" b="1" dirty="0" err="1" smtClean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قمي</a:t>
            </a:r>
            <a:r>
              <a:rPr lang="ar-SA" b="1" dirty="0" smtClean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 , يحيط </a:t>
            </a:r>
            <a:r>
              <a:rPr lang="ar-SA" b="1" dirty="0" err="1" smtClean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الاكياس</a:t>
            </a:r>
            <a:r>
              <a:rPr lang="ar-SA" b="1" dirty="0" smtClean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 </a:t>
            </a:r>
            <a:r>
              <a:rPr lang="ar-SA" b="1" dirty="0" err="1" smtClean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الاسكية</a:t>
            </a:r>
            <a:r>
              <a:rPr lang="ar-SA" b="1" dirty="0" smtClean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 غلاف جيلا تيني خارجي</a:t>
            </a:r>
            <a:endParaRPr lang="en-US" dirty="0" smtClean="0">
              <a:effectLst>
                <a:glow rad="101600">
                  <a:srgbClr val="00B0F0">
                    <a:alpha val="60000"/>
                  </a:srgbClr>
                </a:glow>
              </a:effectLst>
              <a:latin typeface="Traditional Arabic" pitchFamily="2" charset="-78"/>
              <a:cs typeface="Farsi Simple Bold" pitchFamily="2" charset="-78"/>
            </a:endParaRPr>
          </a:p>
          <a:p>
            <a:pPr algn="r" rtl="1">
              <a:buFont typeface="Arial" charset="0"/>
              <a:buNone/>
              <a:defRPr/>
            </a:pPr>
            <a:r>
              <a:rPr lang="ar-SA" b="1" dirty="0" smtClean="0">
                <a:solidFill>
                  <a:srgbClr val="CC0099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  <a:sym typeface="AGA Arabesque"/>
              </a:rPr>
              <a:t></a:t>
            </a:r>
            <a:r>
              <a:rPr lang="ar-SA" b="1" dirty="0" smtClean="0">
                <a:solidFill>
                  <a:srgbClr val="FFC000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الجراثيم </a:t>
            </a:r>
            <a:r>
              <a:rPr lang="ar-SA" b="1" dirty="0" err="1" smtClean="0">
                <a:solidFill>
                  <a:srgbClr val="FFC000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الاسكية</a:t>
            </a:r>
            <a:r>
              <a:rPr lang="ar-SA" b="1" dirty="0" smtClean="0">
                <a:solidFill>
                  <a:srgbClr val="FFC000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: </a:t>
            </a:r>
            <a:r>
              <a:rPr lang="ar-SA" b="1" dirty="0" smtClean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غير مقسمة عادة وغير ملونة.</a:t>
            </a:r>
            <a:endParaRPr lang="en-US" dirty="0" smtClean="0">
              <a:effectLst>
                <a:glow rad="101600">
                  <a:srgbClr val="00B0F0">
                    <a:alpha val="60000"/>
                  </a:srgbClr>
                </a:glow>
              </a:effectLst>
              <a:latin typeface="Traditional Arabic" pitchFamily="2" charset="-78"/>
              <a:cs typeface="Farsi Simple Bold" pitchFamily="2" charset="-78"/>
            </a:endParaRPr>
          </a:p>
          <a:p>
            <a:pPr algn="r" rtl="1">
              <a:buFont typeface="Arial" charset="0"/>
              <a:buNone/>
              <a:defRPr/>
            </a:pPr>
            <a:r>
              <a:rPr lang="ar-SA" b="1" dirty="0" smtClean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من أهم الأجناس التابعة لها جنس</a:t>
            </a:r>
            <a:r>
              <a:rPr lang="en-US" b="1" i="1" dirty="0" smtClean="0">
                <a:solidFill>
                  <a:srgbClr val="FFFF00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 </a:t>
            </a:r>
            <a:r>
              <a:rPr lang="en-US" sz="2800" b="1" i="1" dirty="0" err="1" smtClean="0">
                <a:solidFill>
                  <a:srgbClr val="CC0099"/>
                </a:solidFill>
                <a:latin typeface="Traditional Arabic" pitchFamily="2" charset="-78"/>
                <a:cs typeface="Farsi Simple Bold" pitchFamily="2" charset="-78"/>
              </a:rPr>
              <a:t>Cladonia</a:t>
            </a:r>
            <a:r>
              <a:rPr lang="en-US" sz="2800" b="1" dirty="0" smtClean="0">
                <a:latin typeface="Traditional Arabic" pitchFamily="2" charset="-78"/>
                <a:cs typeface="Farsi Simple Bold" pitchFamily="2" charset="-78"/>
              </a:rPr>
              <a:t> </a:t>
            </a:r>
            <a:endParaRPr lang="en-US" sz="2800" dirty="0" smtClean="0">
              <a:solidFill>
                <a:srgbClr val="FFFF00"/>
              </a:solidFill>
              <a:latin typeface="Traditional Arabic" pitchFamily="2" charset="-78"/>
              <a:cs typeface="Farsi Simple Bold" pitchFamily="2" charset="-78"/>
            </a:endParaRPr>
          </a:p>
        </p:txBody>
      </p:sp>
      <p:sp>
        <p:nvSpPr>
          <p:cNvPr id="7" name="مستطيل ذو زوايا قطرية مخدوشة 6"/>
          <p:cNvSpPr/>
          <p:nvPr/>
        </p:nvSpPr>
        <p:spPr>
          <a:xfrm>
            <a:off x="571472" y="285728"/>
            <a:ext cx="8063564" cy="1071570"/>
          </a:xfrm>
          <a:prstGeom prst="snip2DiagRect">
            <a:avLst/>
          </a:prstGeom>
          <a:gradFill flip="none" rotWithShape="1">
            <a:gsLst>
              <a:gs pos="0">
                <a:srgbClr val="FFCCFF"/>
              </a:gs>
              <a:gs pos="80000">
                <a:schemeClr val="accent6">
                  <a:lumMod val="75000"/>
                </a:schemeClr>
              </a:gs>
              <a:gs pos="80000">
                <a:schemeClr val="accent6">
                  <a:lumMod val="75000"/>
                </a:schemeClr>
              </a:gs>
              <a:gs pos="80000">
                <a:srgbClr val="CC0099"/>
              </a:gs>
              <a:gs pos="100000">
                <a:srgbClr val="B51B98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  <a:softEdge rad="127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effectLst>
                  <a:glow rad="101600">
                    <a:srgbClr val="3333CC">
                      <a:alpha val="60000"/>
                    </a:srgbClr>
                  </a:glow>
                </a:effectLst>
              </a:rPr>
              <a:t>2-Family:Cladoniaceae</a:t>
            </a:r>
            <a:endParaRPr lang="ar-SA" sz="4000" dirty="0">
              <a:effectLst>
                <a:glow rad="101600">
                  <a:srgbClr val="3333CC">
                    <a:alpha val="60000"/>
                  </a:srgbClr>
                </a:glo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00100" y="2143116"/>
            <a:ext cx="6357982" cy="857256"/>
          </a:xfrm>
          <a:prstGeom prst="rect">
            <a:avLst/>
          </a:prstGeom>
          <a:gradFill flip="none" rotWithShape="1">
            <a:gsLst>
              <a:gs pos="0">
                <a:srgbClr val="FFCCFF"/>
              </a:gs>
              <a:gs pos="80000">
                <a:schemeClr val="accent6">
                  <a:lumMod val="75000"/>
                </a:schemeClr>
              </a:gs>
              <a:gs pos="80000">
                <a:schemeClr val="accent6">
                  <a:lumMod val="75000"/>
                </a:schemeClr>
              </a:gs>
              <a:gs pos="80000">
                <a:srgbClr val="CC0099"/>
              </a:gs>
              <a:gs pos="100000">
                <a:srgbClr val="B51B98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  <a:softEdge rad="127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b="1" dirty="0" smtClean="0">
                <a:effectLst>
                  <a:glow rad="101600">
                    <a:srgbClr val="3333CC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تضم هذه العائلة 11جنس يتبعها 38 نوع</a:t>
            </a:r>
            <a:endParaRPr lang="en-US" sz="4000" b="1" dirty="0">
              <a:effectLst>
                <a:glow rad="101600">
                  <a:srgbClr val="3333CC">
                    <a:alpha val="60000"/>
                  </a:srgbClr>
                </a:glow>
              </a:effectLst>
              <a:latin typeface="Traditional Arabic" pitchFamily="2" charset="-78"/>
              <a:cs typeface="Farsi Simple Bold" pitchFamily="2" charset="-78"/>
            </a:endParaRPr>
          </a:p>
        </p:txBody>
      </p:sp>
      <p:sp>
        <p:nvSpPr>
          <p:cNvPr id="13" name="سهم للأسفل 12"/>
          <p:cNvSpPr/>
          <p:nvPr/>
        </p:nvSpPr>
        <p:spPr>
          <a:xfrm>
            <a:off x="3428992" y="1428736"/>
            <a:ext cx="1913392" cy="714380"/>
          </a:xfrm>
          <a:prstGeom prst="downArrow">
            <a:avLst/>
          </a:prstGeom>
          <a:gradFill flip="none" rotWithShape="1">
            <a:gsLst>
              <a:gs pos="0">
                <a:srgbClr val="FFCCFF"/>
              </a:gs>
              <a:gs pos="80000">
                <a:schemeClr val="accent6">
                  <a:lumMod val="75000"/>
                </a:schemeClr>
              </a:gs>
              <a:gs pos="80000">
                <a:schemeClr val="accent6">
                  <a:lumMod val="75000"/>
                </a:schemeClr>
              </a:gs>
              <a:gs pos="80000">
                <a:srgbClr val="CC0099"/>
              </a:gs>
              <a:gs pos="100000">
                <a:srgbClr val="B51B98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  <a:softEdge rad="127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effectLst>
                <a:glow rad="101600">
                  <a:srgbClr val="3333CC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7" grpId="0" animBg="1"/>
      <p:bldP spid="8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1333744189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429124" y="0"/>
            <a:ext cx="4714876" cy="3719524"/>
          </a:xfrm>
        </p:spPr>
        <p:txBody>
          <a:bodyPr>
            <a:noAutofit/>
          </a:bodyPr>
          <a:lstStyle/>
          <a:p>
            <a:pPr algn="ctr" rtl="1">
              <a:buFont typeface="Arial" charset="0"/>
              <a:buNone/>
              <a:defRPr/>
            </a:pPr>
            <a:r>
              <a:rPr lang="en-US" sz="4400" b="1" i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 </a:t>
            </a:r>
            <a:r>
              <a:rPr lang="en-US" sz="4400" b="1" i="1" dirty="0" err="1" smtClean="0"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Cladonia</a:t>
            </a:r>
            <a:r>
              <a:rPr lang="en-US" sz="4400" b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 </a:t>
            </a:r>
            <a:endParaRPr lang="ar-SA" sz="4400" b="1" dirty="0" smtClean="0"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Farsi Simple Bold" pitchFamily="2" charset="-78"/>
            </a:endParaRPr>
          </a:p>
          <a:p>
            <a:pPr algn="ctr" rtl="1">
              <a:buFont typeface="Arial" charset="0"/>
              <a:buNone/>
              <a:defRPr/>
            </a:pPr>
            <a:r>
              <a:rPr lang="ar-SA" sz="4400" b="1" dirty="0" smtClean="0">
                <a:latin typeface="Traditional Arabic" pitchFamily="2" charset="-78"/>
                <a:cs typeface="Farsi Simple Bold" pitchFamily="2" charset="-78"/>
              </a:rPr>
              <a:t> </a:t>
            </a:r>
            <a:r>
              <a:rPr lang="ar-SA" sz="4400" b="1" dirty="0" smtClean="0">
                <a:solidFill>
                  <a:srgbClr val="C00000"/>
                </a:solidFill>
                <a:latin typeface="Traditional Arabic" pitchFamily="2" charset="-78"/>
                <a:cs typeface="Farsi Simple Bold" pitchFamily="2" charset="-78"/>
              </a:rPr>
              <a:t>*</a:t>
            </a:r>
            <a:r>
              <a:rPr lang="ar-SA" sz="4400" b="1" dirty="0" smtClean="0">
                <a:effectLst>
                  <a:glow rad="101600">
                    <a:srgbClr val="FF990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الجسد </a:t>
            </a:r>
            <a:r>
              <a:rPr lang="ar-SA" sz="4400" b="1" dirty="0" err="1" smtClean="0">
                <a:effectLst>
                  <a:glow rad="101600">
                    <a:srgbClr val="FF990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الاشنى</a:t>
            </a:r>
            <a:r>
              <a:rPr lang="ar-SA" sz="4400" b="1" dirty="0" smtClean="0">
                <a:effectLst>
                  <a:glow rad="101600">
                    <a:srgbClr val="FF990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 عبارة عن </a:t>
            </a:r>
            <a:r>
              <a:rPr lang="ar-SA" sz="4400" b="1" dirty="0" err="1" smtClean="0">
                <a:effectLst>
                  <a:glow rad="101600">
                    <a:srgbClr val="FF990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حراشيف</a:t>
            </a:r>
            <a:endParaRPr lang="ar-SA" sz="4400" b="1" dirty="0" smtClean="0">
              <a:effectLst>
                <a:glow rad="101600">
                  <a:srgbClr val="FF9900">
                    <a:alpha val="60000"/>
                  </a:srgbClr>
                </a:glow>
              </a:effectLst>
              <a:latin typeface="Traditional Arabic" pitchFamily="2" charset="-78"/>
              <a:cs typeface="Farsi Simple Bold" pitchFamily="2" charset="-78"/>
            </a:endParaRPr>
          </a:p>
          <a:p>
            <a:pPr algn="ctr" rtl="1">
              <a:buFont typeface="Arial" charset="0"/>
              <a:buNone/>
              <a:defRPr/>
            </a:pPr>
            <a:r>
              <a:rPr lang="ar-SA" sz="4400" b="1" dirty="0" smtClean="0">
                <a:solidFill>
                  <a:srgbClr val="C00000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*</a:t>
            </a:r>
            <a:r>
              <a:rPr lang="ar-SA" sz="4400" b="1" dirty="0" smtClean="0">
                <a:effectLst>
                  <a:glow rad="101600">
                    <a:srgbClr val="FF990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تظهر نامية على سطح بيئة النمو. </a:t>
            </a:r>
          </a:p>
          <a:p>
            <a:pPr algn="ctr" rtl="1">
              <a:buFont typeface="Arial" charset="0"/>
              <a:buNone/>
              <a:defRPr/>
            </a:pPr>
            <a:r>
              <a:rPr lang="ar-SA" sz="4400" b="1" dirty="0" smtClean="0">
                <a:solidFill>
                  <a:srgbClr val="C00000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*</a:t>
            </a:r>
            <a:r>
              <a:rPr lang="ar-SA" sz="4400" b="1" dirty="0" smtClean="0">
                <a:effectLst>
                  <a:glow rad="101600">
                    <a:srgbClr val="FF990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الجسم </a:t>
            </a:r>
            <a:r>
              <a:rPr lang="ar-SA" sz="4400" b="1" dirty="0" err="1" smtClean="0">
                <a:effectLst>
                  <a:glow rad="101600">
                    <a:srgbClr val="FF990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الثمري</a:t>
            </a:r>
            <a:r>
              <a:rPr lang="ar-SA" sz="4400" b="1" dirty="0" smtClean="0">
                <a:effectLst>
                  <a:glow rad="101600">
                    <a:srgbClr val="FF990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 كاسي الشكل, بنى </a:t>
            </a:r>
            <a:r>
              <a:rPr lang="ar-SA" sz="4400" b="1" dirty="0" err="1" smtClean="0">
                <a:effectLst>
                  <a:glow rad="101600">
                    <a:srgbClr val="FF990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او</a:t>
            </a:r>
            <a:r>
              <a:rPr lang="ar-SA" sz="4400" b="1" dirty="0" smtClean="0">
                <a:effectLst>
                  <a:glow rad="101600">
                    <a:srgbClr val="FF990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 احمر اللون </a:t>
            </a:r>
            <a:r>
              <a:rPr lang="ar-SA" sz="4400" b="1" dirty="0" smtClean="0">
                <a:solidFill>
                  <a:srgbClr val="C00000"/>
                </a:solidFill>
                <a:effectLst>
                  <a:glow rad="101600">
                    <a:srgbClr val="FF990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*</a:t>
            </a:r>
            <a:r>
              <a:rPr lang="ar-SA" sz="4400" b="1" dirty="0" smtClean="0">
                <a:effectLst>
                  <a:glow rad="101600">
                    <a:srgbClr val="FF990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من أهم أنواعها </a:t>
            </a:r>
            <a:r>
              <a:rPr lang="ar-SA" sz="4400" b="1" dirty="0" err="1" smtClean="0">
                <a:effectLst>
                  <a:glow rad="101600">
                    <a:srgbClr val="FF990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اشنة</a:t>
            </a:r>
            <a:r>
              <a:rPr lang="en-US" sz="4400" b="1" i="1" dirty="0" smtClean="0">
                <a:effectLst>
                  <a:glow rad="101600">
                    <a:srgbClr val="FF9900">
                      <a:alpha val="60000"/>
                    </a:srgbClr>
                  </a:glow>
                </a:effectLst>
                <a:latin typeface="Traditional Arabic" pitchFamily="2" charset="-78"/>
                <a:cs typeface="Farsi Simple Bold" pitchFamily="2" charset="-78"/>
              </a:rPr>
              <a:t>  </a:t>
            </a:r>
            <a:r>
              <a:rPr lang="en-US" sz="4400" b="1" i="1" dirty="0" err="1" smtClean="0"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Farsi Simple Bold" pitchFamily="2" charset="-78"/>
              </a:rPr>
              <a:t>C.impexa</a:t>
            </a:r>
            <a:r>
              <a:rPr lang="en-US" sz="4400" b="1" dirty="0" smtClean="0">
                <a:solidFill>
                  <a:schemeClr val="accent3"/>
                </a:solidFill>
                <a:latin typeface="Traditional Arabic" pitchFamily="2" charset="-78"/>
                <a:cs typeface="Farsi Simple Bold" pitchFamily="2" charset="-78"/>
              </a:rPr>
              <a:t>  </a:t>
            </a:r>
            <a:endParaRPr lang="en-US" sz="4400" dirty="0" smtClean="0">
              <a:solidFill>
                <a:schemeClr val="accent3"/>
              </a:solidFill>
              <a:latin typeface="Traditional Arabic" pitchFamily="2" charset="-78"/>
              <a:cs typeface="Farsi Simple Bold" pitchFamily="2" charset="-78"/>
            </a:endParaRPr>
          </a:p>
          <a:p>
            <a:pPr algn="ctr" rtl="1">
              <a:defRPr/>
            </a:pPr>
            <a:endParaRPr lang="ar-SA" sz="4400" dirty="0" smtClean="0">
              <a:latin typeface="Traditional Arabic" pitchFamily="2" charset="-78"/>
              <a:cs typeface="Farsi Simple Bold" pitchFamily="2" charset="-78"/>
            </a:endParaRPr>
          </a:p>
          <a:p>
            <a:pPr algn="ctr" rtl="1">
              <a:defRPr/>
            </a:pPr>
            <a:endParaRPr lang="ar-SA" sz="4400" dirty="0" smtClean="0">
              <a:latin typeface="Traditional Arabic" pitchFamily="2" charset="-78"/>
              <a:cs typeface="Farsi Simple Bold" pitchFamily="2" charset="-78"/>
            </a:endParaRPr>
          </a:p>
        </p:txBody>
      </p:sp>
      <p:pic>
        <p:nvPicPr>
          <p:cNvPr id="5" name="Picture 3" descr="C:\Users\yaser\Pictures\cladonia_rangiferina_6th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04"/>
            <a:ext cx="4071966" cy="5786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912</Words>
  <Application>Microsoft Office PowerPoint</Application>
  <PresentationFormat>عرض على الشاشة (3:4)‏</PresentationFormat>
  <Paragraphs>92</Paragraphs>
  <Slides>17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win7</dc:creator>
  <cp:lastModifiedBy>win7</cp:lastModifiedBy>
  <cp:revision>48</cp:revision>
  <dcterms:created xsi:type="dcterms:W3CDTF">2014-03-02T10:17:53Z</dcterms:created>
  <dcterms:modified xsi:type="dcterms:W3CDTF">2014-04-04T19:49:11Z</dcterms:modified>
</cp:coreProperties>
</file>