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63" r:id="rId4"/>
    <p:sldId id="266" r:id="rId5"/>
    <p:sldId id="259" r:id="rId6"/>
    <p:sldId id="265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35C8EB"/>
    <a:srgbClr val="FF99FF"/>
    <a:srgbClr val="FFCCFF"/>
    <a:srgbClr val="EB35A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1D960-46DE-4C92-91E2-5C523136C5DE}" type="datetimeFigureOut">
              <a:rPr lang="ar-SA" smtClean="0"/>
              <a:pPr/>
              <a:t>05/05/35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0518-5884-4B4C-92E3-E4901033EB1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1D960-46DE-4C92-91E2-5C523136C5DE}" type="datetimeFigureOut">
              <a:rPr lang="ar-SA" smtClean="0"/>
              <a:pPr/>
              <a:t>05/05/35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0518-5884-4B4C-92E3-E4901033EB1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1D960-46DE-4C92-91E2-5C523136C5DE}" type="datetimeFigureOut">
              <a:rPr lang="ar-SA" smtClean="0"/>
              <a:pPr/>
              <a:t>05/05/35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0518-5884-4B4C-92E3-E4901033EB1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1D960-46DE-4C92-91E2-5C523136C5DE}" type="datetimeFigureOut">
              <a:rPr lang="ar-SA" smtClean="0"/>
              <a:pPr/>
              <a:t>05/05/35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0518-5884-4B4C-92E3-E4901033EB1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1D960-46DE-4C92-91E2-5C523136C5DE}" type="datetimeFigureOut">
              <a:rPr lang="ar-SA" smtClean="0"/>
              <a:pPr/>
              <a:t>05/05/35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0518-5884-4B4C-92E3-E4901033EB1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1D960-46DE-4C92-91E2-5C523136C5DE}" type="datetimeFigureOut">
              <a:rPr lang="ar-SA" smtClean="0"/>
              <a:pPr/>
              <a:t>05/05/35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0518-5884-4B4C-92E3-E4901033EB1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1D960-46DE-4C92-91E2-5C523136C5DE}" type="datetimeFigureOut">
              <a:rPr lang="ar-SA" smtClean="0"/>
              <a:pPr/>
              <a:t>05/05/35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0518-5884-4B4C-92E3-E4901033EB1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1D960-46DE-4C92-91E2-5C523136C5DE}" type="datetimeFigureOut">
              <a:rPr lang="ar-SA" smtClean="0"/>
              <a:pPr/>
              <a:t>05/05/35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0518-5884-4B4C-92E3-E4901033EB1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1D960-46DE-4C92-91E2-5C523136C5DE}" type="datetimeFigureOut">
              <a:rPr lang="ar-SA" smtClean="0"/>
              <a:pPr/>
              <a:t>05/05/35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0518-5884-4B4C-92E3-E4901033EB1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1D960-46DE-4C92-91E2-5C523136C5DE}" type="datetimeFigureOut">
              <a:rPr lang="ar-SA" smtClean="0"/>
              <a:pPr/>
              <a:t>05/05/35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0518-5884-4B4C-92E3-E4901033EB1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1D960-46DE-4C92-91E2-5C523136C5DE}" type="datetimeFigureOut">
              <a:rPr lang="ar-SA" smtClean="0"/>
              <a:pPr/>
              <a:t>05/05/35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0518-5884-4B4C-92E3-E4901033EB1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1D960-46DE-4C92-91E2-5C523136C5DE}" type="datetimeFigureOut">
              <a:rPr lang="ar-SA" smtClean="0"/>
              <a:pPr/>
              <a:t>05/05/35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40518-5884-4B4C-92E3-E4901033EB17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2"/>
          <p:cNvSpPr>
            <a:spLocks noGrp="1" noChangeArrowheads="1"/>
          </p:cNvSpPr>
          <p:nvPr/>
        </p:nvSpPr>
        <p:spPr bwMode="auto">
          <a:xfrm>
            <a:off x="1028700" y="1214422"/>
            <a:ext cx="4757746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b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9pPr>
          </a:lstStyle>
          <a:p>
            <a:pPr algn="ctr"/>
            <a:r>
              <a:rPr lang="ar-SA" sz="8800" b="1" dirty="0" smtClean="0">
                <a:ln>
                  <a:solidFill>
                    <a:schemeClr val="bg1"/>
                  </a:solidFill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علم </a:t>
            </a:r>
            <a:r>
              <a:rPr lang="ar-SA" sz="8800" b="1" dirty="0" err="1" smtClean="0">
                <a:ln>
                  <a:solidFill>
                    <a:schemeClr val="bg1"/>
                  </a:solidFill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الاشنات</a:t>
            </a:r>
            <a:endParaRPr lang="en-US" sz="8800" b="1" dirty="0">
              <a:ln>
                <a:solidFill>
                  <a:schemeClr val="bg1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/>
        </p:nvSpPr>
        <p:spPr bwMode="auto">
          <a:xfrm>
            <a:off x="1428728" y="4929198"/>
            <a:ext cx="3786214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b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9pPr>
          </a:lstStyle>
          <a:p>
            <a:pPr algn="ctr"/>
            <a:r>
              <a:rPr lang="ar-SA" sz="6000" b="1" dirty="0" smtClean="0">
                <a:ln>
                  <a:solidFill>
                    <a:schemeClr val="bg1"/>
                  </a:solidFill>
                </a:ln>
                <a:solidFill>
                  <a:srgbClr val="92D05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مقرر 348 حدق</a:t>
            </a:r>
            <a:endParaRPr lang="en-US" sz="6000" b="1" dirty="0">
              <a:ln>
                <a:solidFill>
                  <a:schemeClr val="bg1"/>
                </a:solidFill>
              </a:ln>
              <a:solidFill>
                <a:srgbClr val="92D05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3"/>
          <p:cNvSpPr>
            <a:spLocks noGrp="1" noChangeArrowheads="1"/>
          </p:cNvSpPr>
          <p:nvPr/>
        </p:nvSpPr>
        <p:spPr bwMode="auto">
          <a:xfrm>
            <a:off x="357158" y="357166"/>
            <a:ext cx="8786842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ar-SA" sz="5400" b="1" dirty="0">
                <a:ln>
                  <a:solidFill>
                    <a:schemeClr val="bg1"/>
                  </a:solidFill>
                </a:ln>
                <a:solidFill>
                  <a:srgbClr val="EB35A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أهم المركبات الكيميائية المتواجدة في </a:t>
            </a:r>
            <a:r>
              <a:rPr lang="ar-SA" sz="5400" b="1" dirty="0" err="1">
                <a:ln>
                  <a:solidFill>
                    <a:schemeClr val="bg1"/>
                  </a:solidFill>
                </a:ln>
                <a:solidFill>
                  <a:srgbClr val="EB35A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الاشنات</a:t>
            </a:r>
            <a:endParaRPr lang="en-US" sz="5400" dirty="0">
              <a:ln>
                <a:solidFill>
                  <a:schemeClr val="bg1"/>
                </a:solidFill>
              </a:ln>
              <a:solidFill>
                <a:srgbClr val="EB35A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/>
        </p:nvSpPr>
        <p:spPr bwMode="auto">
          <a:xfrm>
            <a:off x="1028700" y="5286388"/>
            <a:ext cx="4257680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b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9pPr>
          </a:lstStyle>
          <a:p>
            <a:pPr algn="ctr"/>
            <a:r>
              <a:rPr lang="ar-SA" sz="4800" b="1" dirty="0" smtClean="0">
                <a:ln>
                  <a:solidFill>
                    <a:schemeClr val="tx1"/>
                  </a:solidFill>
                </a:ln>
                <a:effectLst>
                  <a:glow rad="228600">
                    <a:srgbClr val="C00000">
                      <a:alpha val="40000"/>
                    </a:srgbClr>
                  </a:glow>
                </a:effectLst>
                <a:cs typeface="Farsi Simple Bold" pitchFamily="2" charset="-78"/>
              </a:rPr>
              <a:t>الدرس العملي الخامس</a:t>
            </a:r>
            <a:endParaRPr lang="en-US" sz="4800" b="1" dirty="0">
              <a:ln>
                <a:solidFill>
                  <a:schemeClr val="tx1"/>
                </a:solidFill>
              </a:ln>
              <a:effectLst>
                <a:glow rad="228600">
                  <a:srgbClr val="C00000">
                    <a:alpha val="40000"/>
                  </a:srgbClr>
                </a:glow>
              </a:effectLst>
              <a:cs typeface="Farsi Simple Bold" pitchFamily="2" charset="-78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images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مستطيل مستدير الزوايا 4"/>
          <p:cNvSpPr/>
          <p:nvPr/>
        </p:nvSpPr>
        <p:spPr>
          <a:xfrm>
            <a:off x="6143636" y="1785926"/>
            <a:ext cx="2786082" cy="228601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endParaRPr lang="ar-SA" sz="2800" b="1" dirty="0" smtClean="0">
              <a:effectLst>
                <a:glow rad="101600">
                  <a:schemeClr val="tx1">
                    <a:alpha val="60000"/>
                  </a:schemeClr>
                </a:glow>
              </a:effectLst>
              <a:cs typeface="Farsi Simple Bold" pitchFamily="2" charset="-78"/>
            </a:endParaRPr>
          </a:p>
          <a:p>
            <a:pPr lvl="0" algn="ctr"/>
            <a:r>
              <a:rPr lang="ar-SA" sz="2800" b="1" dirty="0" smtClean="0"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نواتج التمثيل الغذائي الداخلية</a:t>
            </a:r>
          </a:p>
          <a:p>
            <a:pPr algn="ctr"/>
            <a:endParaRPr lang="ar-SA" sz="2800" b="1" dirty="0">
              <a:effectLst>
                <a:glow rad="101600">
                  <a:schemeClr val="tx1">
                    <a:alpha val="60000"/>
                  </a:schemeClr>
                </a:glow>
              </a:effectLst>
              <a:cs typeface="Farsi Simple Bold" pitchFamily="2" charset="-78"/>
            </a:endParaRPr>
          </a:p>
        </p:txBody>
      </p:sp>
      <p:sp>
        <p:nvSpPr>
          <p:cNvPr id="6" name="خماسي 5"/>
          <p:cNvSpPr/>
          <p:nvPr/>
        </p:nvSpPr>
        <p:spPr>
          <a:xfrm>
            <a:off x="214282" y="1714488"/>
            <a:ext cx="6143668" cy="2357454"/>
          </a:xfrm>
          <a:prstGeom prst="homePlat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lvl="0"/>
            <a:r>
              <a:rPr lang="ar-SA" sz="2000" b="1" dirty="0" smtClean="0">
                <a:solidFill>
                  <a:schemeClr val="tx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      </a:t>
            </a:r>
          </a:p>
          <a:p>
            <a:pPr lvl="0"/>
            <a:r>
              <a:rPr lang="ar-SA" sz="2000" b="1" dirty="0" smtClean="0">
                <a:solidFill>
                  <a:schemeClr val="tx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   * بعض هذه النواتج الحيوية يتم تمثيلها بواسطة </a:t>
            </a:r>
            <a:r>
              <a:rPr lang="ar-SA" sz="2000" b="1" dirty="0" smtClean="0">
                <a:solidFill>
                  <a:srgbClr val="35C8EB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المعاشر الطحلبي </a:t>
            </a:r>
            <a:r>
              <a:rPr lang="ar-SA" sz="2000" b="1" dirty="0" smtClean="0">
                <a:solidFill>
                  <a:schemeClr val="tx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, ولكن من الصعب تحديد الكائن المسئول عن إنتاج مركب حيوي معين.</a:t>
            </a:r>
          </a:p>
          <a:p>
            <a:pPr lvl="0"/>
            <a:r>
              <a:rPr lang="ar-SA" sz="2000" b="1" dirty="0" smtClean="0">
                <a:solidFill>
                  <a:schemeClr val="tx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* معظم المركبات المتكونة داخل الجسد </a:t>
            </a:r>
            <a:r>
              <a:rPr lang="ar-SA" sz="2000" b="1" dirty="0" err="1" smtClean="0">
                <a:solidFill>
                  <a:schemeClr val="tx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الاشني</a:t>
            </a:r>
            <a:r>
              <a:rPr lang="ar-SA" sz="2000" b="1" dirty="0" smtClean="0">
                <a:solidFill>
                  <a:schemeClr val="tx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ليست مركبات        متخصصة , حيث توجد في الفطريات والطحالب حرة النمو , وأيضا       في خلايا النباتات الخضراء الراقية .</a:t>
            </a:r>
            <a:endParaRPr lang="ar-SA" sz="2000" dirty="0" smtClean="0">
              <a:solidFill>
                <a:schemeClr val="tx1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  <a:p>
            <a:pPr algn="ctr"/>
            <a:endParaRPr lang="ar-SA" sz="2000" dirty="0">
              <a:solidFill>
                <a:schemeClr val="tx1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6143636" y="4357694"/>
            <a:ext cx="2786082" cy="228601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endParaRPr lang="ar-SA" sz="2800" b="1" dirty="0" smtClean="0">
              <a:effectLst>
                <a:glow rad="101600">
                  <a:schemeClr val="tx1">
                    <a:alpha val="60000"/>
                  </a:schemeClr>
                </a:glow>
              </a:effectLst>
              <a:cs typeface="Farsi Simple Bold" pitchFamily="2" charset="-78"/>
            </a:endParaRPr>
          </a:p>
          <a:p>
            <a:pPr lvl="0" algn="ctr"/>
            <a:r>
              <a:rPr lang="ar-SA" sz="2800" b="1" dirty="0" smtClean="0"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نواتج التمثيل الغذائي الخارجية</a:t>
            </a:r>
            <a:endParaRPr lang="ar-SA" sz="2800" dirty="0" smtClean="0">
              <a:effectLst>
                <a:glow rad="101600">
                  <a:schemeClr val="tx1">
                    <a:alpha val="60000"/>
                  </a:schemeClr>
                </a:glow>
              </a:effectLst>
              <a:cs typeface="Farsi Simple Bold" pitchFamily="2" charset="-78"/>
            </a:endParaRPr>
          </a:p>
          <a:p>
            <a:pPr algn="ctr"/>
            <a:endParaRPr lang="ar-SA" sz="2800" dirty="0">
              <a:effectLst>
                <a:glow rad="101600">
                  <a:schemeClr val="tx1">
                    <a:alpha val="60000"/>
                  </a:schemeClr>
                </a:glow>
              </a:effectLst>
              <a:cs typeface="Farsi Simple Bold" pitchFamily="2" charset="-78"/>
            </a:endParaRPr>
          </a:p>
        </p:txBody>
      </p:sp>
      <p:sp>
        <p:nvSpPr>
          <p:cNvPr id="8" name="خماسي 7"/>
          <p:cNvSpPr/>
          <p:nvPr/>
        </p:nvSpPr>
        <p:spPr>
          <a:xfrm>
            <a:off x="214282" y="4357694"/>
            <a:ext cx="6143668" cy="2286016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lvl="0"/>
            <a:r>
              <a:rPr lang="ar-SA" sz="2000" b="1" dirty="0" smtClean="0"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      </a:t>
            </a:r>
          </a:p>
          <a:p>
            <a:pPr lvl="0"/>
            <a:r>
              <a:rPr lang="ar-SA" sz="2000" b="1" dirty="0" smtClean="0"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    * يتم تصنيع نواتج التمثيل الغذائي الخارجية بصورة أساسية في </a:t>
            </a:r>
            <a:r>
              <a:rPr lang="ar-SA" sz="2000" b="1" dirty="0" err="1" smtClean="0"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هيفات</a:t>
            </a:r>
            <a:r>
              <a:rPr lang="ar-SA" sz="2000" b="1" dirty="0" smtClean="0"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</a:t>
            </a:r>
            <a:r>
              <a:rPr lang="ar-SA" sz="2000" b="1" dirty="0" smtClean="0">
                <a:solidFill>
                  <a:schemeClr val="accent3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cs typeface="Farsi Simple Bold" pitchFamily="2" charset="-78"/>
              </a:rPr>
              <a:t>المعاشر الفطري </a:t>
            </a:r>
            <a:r>
              <a:rPr lang="ar-SA" sz="2000" b="1" dirty="0" smtClean="0"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ثم تترسب هذه النواتج على سطح </a:t>
            </a:r>
            <a:r>
              <a:rPr lang="ar-SA" sz="2000" b="1" dirty="0" err="1" smtClean="0"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الهيفات</a:t>
            </a:r>
            <a:r>
              <a:rPr lang="ar-SA" sz="2000" b="1" dirty="0" smtClean="0"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في صورة متبلورة </a:t>
            </a:r>
            <a:r>
              <a:rPr lang="ar-SA" sz="2000" b="1" dirty="0" err="1" smtClean="0"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او</a:t>
            </a:r>
            <a:r>
              <a:rPr lang="ar-SA" sz="2000" b="1" dirty="0" smtClean="0"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غير متبلورة.</a:t>
            </a:r>
            <a:endParaRPr lang="ar-SA" sz="2000" dirty="0" smtClean="0">
              <a:solidFill>
                <a:schemeClr val="tx1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  <a:p>
            <a:pPr lvl="0"/>
            <a:r>
              <a:rPr lang="ar-SA" sz="2000" b="1" dirty="0" smtClean="0"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  * يتم استخلاص المركبات السابقة باستعمال مذيبات عضوية ,  مثل الأسيتون,  وتعتبر </a:t>
            </a:r>
            <a:r>
              <a:rPr lang="ar-SA" sz="2000" b="1" dirty="0" err="1" smtClean="0"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أكسالات</a:t>
            </a:r>
            <a:r>
              <a:rPr lang="ar-SA" sz="2000" b="1" dirty="0" smtClean="0">
                <a:solidFill>
                  <a:schemeClr val="tx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الكالسيوم أكثر هذه المركبات المتكونة شيوعا</a:t>
            </a:r>
            <a:endParaRPr lang="en-US" sz="2000" dirty="0" smtClean="0">
              <a:solidFill>
                <a:schemeClr val="tx1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  <a:p>
            <a:pPr algn="ctr"/>
            <a:endParaRPr lang="ar-SA" sz="2000" dirty="0">
              <a:solidFill>
                <a:schemeClr val="tx1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</p:txBody>
      </p:sp>
      <p:sp>
        <p:nvSpPr>
          <p:cNvPr id="9" name="عنوان 1"/>
          <p:cNvSpPr>
            <a:spLocks noGrp="1"/>
          </p:cNvSpPr>
          <p:nvPr/>
        </p:nvSpPr>
        <p:spPr bwMode="auto">
          <a:xfrm>
            <a:off x="457200" y="285728"/>
            <a:ext cx="822960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9pPr>
          </a:lstStyle>
          <a:p>
            <a:pPr rtl="1"/>
            <a:r>
              <a:rPr lang="ar-SA" dirty="0" smtClean="0">
                <a:ln>
                  <a:solidFill>
                    <a:srgbClr val="7030A0"/>
                  </a:solidFill>
                </a:ln>
                <a:solidFill>
                  <a:schemeClr val="bg1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cs typeface="Farsi Simple Bold" pitchFamily="2" charset="-78"/>
              </a:rPr>
              <a:t>أهم المركبات الكيميائية المتواجدة في </a:t>
            </a:r>
            <a:r>
              <a:rPr lang="ar-SA" dirty="0" err="1" smtClean="0">
                <a:ln>
                  <a:solidFill>
                    <a:srgbClr val="7030A0"/>
                  </a:solidFill>
                </a:ln>
                <a:solidFill>
                  <a:schemeClr val="bg1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cs typeface="Farsi Simple Bold" pitchFamily="2" charset="-78"/>
              </a:rPr>
              <a:t>الاشنات</a:t>
            </a:r>
            <a:endParaRPr lang="en-US" dirty="0">
              <a:ln>
                <a:solidFill>
                  <a:srgbClr val="7030A0"/>
                </a:solidFill>
              </a:ln>
              <a:solidFill>
                <a:schemeClr val="bg1"/>
              </a:solidFill>
              <a:effectLst>
                <a:glow rad="101600">
                  <a:srgbClr val="FFFF00">
                    <a:alpha val="60000"/>
                  </a:srgbClr>
                </a:glow>
              </a:effectLst>
              <a:cs typeface="Farsi Simple Bold" pitchFamily="2" charset="-78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750"/>
                            </p:stCondLst>
                            <p:childTnLst>
                              <p:par>
                                <p:cTn id="21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250"/>
                            </p:stCondLst>
                            <p:childTnLst>
                              <p:par>
                                <p:cTn id="2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images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عنوان 1"/>
          <p:cNvSpPr>
            <a:spLocks noGrp="1"/>
          </p:cNvSpPr>
          <p:nvPr/>
        </p:nvSpPr>
        <p:spPr bwMode="auto">
          <a:xfrm>
            <a:off x="457200" y="0"/>
            <a:ext cx="8229600" cy="1500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FFFFFF"/>
                </a:solidFill>
                <a:latin typeface="Arial" charset="0"/>
              </a:defRPr>
            </a:lvl9pPr>
          </a:lstStyle>
          <a:p>
            <a:pPr lvl="0"/>
            <a:r>
              <a:rPr lang="ar-SA" dirty="0" smtClean="0">
                <a:ln>
                  <a:solidFill>
                    <a:srgbClr val="7030A0"/>
                  </a:solidFill>
                </a:ln>
                <a:solidFill>
                  <a:schemeClr val="bg1"/>
                </a:solidFill>
                <a:cs typeface="Farsi Simple Bold" pitchFamily="2" charset="-78"/>
              </a:rPr>
              <a:t>نواتج التمثيل الغذائي الداخلية</a:t>
            </a:r>
            <a:endParaRPr lang="en-US" dirty="0">
              <a:ln>
                <a:solidFill>
                  <a:srgbClr val="7030A0"/>
                </a:solidFill>
              </a:ln>
              <a:solidFill>
                <a:schemeClr val="bg1"/>
              </a:solidFill>
              <a:cs typeface="Farsi Simple Bold" pitchFamily="2" charset="-78"/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6357950" y="1285860"/>
            <a:ext cx="2571768" cy="1214446"/>
          </a:xfrm>
          <a:prstGeom prst="roundRect">
            <a:avLst>
              <a:gd name="adj" fmla="val 22382"/>
            </a:avLst>
          </a:prstGeom>
          <a:solidFill>
            <a:srgbClr val="EB35A1">
              <a:alpha val="71000"/>
            </a:srgbClr>
          </a:solidFill>
          <a:ln>
            <a:noFill/>
          </a:ln>
          <a:effectLst>
            <a:glow rad="101600">
              <a:srgbClr val="FFFF00">
                <a:alpha val="60000"/>
              </a:srgbClr>
            </a:glow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 prstMaterial="matte"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8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1- البروتينات</a:t>
            </a:r>
            <a:r>
              <a:rPr lang="ar-SA" sz="2800" b="1" u="sng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 </a:t>
            </a:r>
            <a:r>
              <a:rPr lang="ar-SA" sz="2800" b="1" dirty="0" err="1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والاحماض</a:t>
            </a:r>
            <a:r>
              <a:rPr lang="ar-SA" sz="28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 </a:t>
            </a:r>
            <a:r>
              <a:rPr lang="ar-SA" sz="2800" b="1" dirty="0" err="1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الامينية</a:t>
            </a:r>
            <a:r>
              <a:rPr lang="ar-SA" sz="28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 </a:t>
            </a:r>
            <a:endParaRPr lang="ar-SA" sz="2800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Farsi Simple Bold" pitchFamily="2" charset="-78"/>
            </a:endParaRPr>
          </a:p>
          <a:p>
            <a:pPr algn="ctr"/>
            <a:endParaRPr lang="ar-SA" sz="2800" dirty="0"/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6215074" y="2428868"/>
            <a:ext cx="2714644" cy="4429132"/>
          </a:xfrm>
          <a:prstGeom prst="roundRect">
            <a:avLst/>
          </a:prstGeom>
          <a:ln>
            <a:noFill/>
          </a:ln>
          <a:effectLst>
            <a:glow rad="101600">
              <a:schemeClr val="tx1">
                <a:lumMod val="95000"/>
                <a:lumOff val="5000"/>
                <a:alpha val="6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*يتشابه تركيبها مع تلك المنتجة بواسطة الفطريات والطحالب حرة المعيشة</a:t>
            </a:r>
          </a:p>
          <a:p>
            <a:pPr lvl="0" algn="ctr"/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*وجدت صعوبة في عزل البروتينات من كتلة </a:t>
            </a:r>
            <a:r>
              <a:rPr lang="ar-SA" sz="2400" b="1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النموات</a:t>
            </a:r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</a:t>
            </a:r>
            <a:r>
              <a:rPr lang="ar-SA" sz="2400" b="1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الهيفية</a:t>
            </a:r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</a:t>
            </a:r>
            <a:r>
              <a:rPr lang="ar-SA" sz="2400" b="1" dirty="0" smtClean="0">
                <a:solidFill>
                  <a:schemeClr val="accent3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cs typeface="Farsi Simple Bold" pitchFamily="2" charset="-78"/>
              </a:rPr>
              <a:t>للمعاشر الفطري</a:t>
            </a:r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داخل الجسد </a:t>
            </a:r>
            <a:r>
              <a:rPr lang="ar-SA" sz="2400" b="1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الاشني</a:t>
            </a:r>
            <a:endParaRPr lang="ar-SA" sz="2400" dirty="0" smtClean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  <a:p>
            <a:pPr algn="ctr"/>
            <a:endParaRPr lang="ar-SA" sz="2400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3357554" y="1357298"/>
            <a:ext cx="2571768" cy="1214446"/>
          </a:xfrm>
          <a:prstGeom prst="roundRect">
            <a:avLst>
              <a:gd name="adj" fmla="val 22382"/>
            </a:avLst>
          </a:prstGeom>
          <a:solidFill>
            <a:srgbClr val="92D050">
              <a:alpha val="71000"/>
            </a:srgbClr>
          </a:solidFill>
          <a:ln>
            <a:noFill/>
          </a:ln>
          <a:effectLst>
            <a:glow rad="101600">
              <a:srgbClr val="FFFF00">
                <a:alpha val="60000"/>
              </a:srgbClr>
            </a:glow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 prstMaterial="matte"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800" b="1" dirty="0" smtClean="0"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2- </a:t>
            </a:r>
            <a:r>
              <a:rPr lang="ar-SA" sz="2800" b="1" dirty="0" err="1" smtClean="0"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الكربوهيدرات</a:t>
            </a:r>
            <a:endParaRPr lang="ar-SA" sz="2800" dirty="0" smtClean="0">
              <a:effectLst>
                <a:glow rad="101600">
                  <a:schemeClr val="tx1">
                    <a:alpha val="60000"/>
                  </a:schemeClr>
                </a:glow>
              </a:effectLst>
              <a:cs typeface="Farsi Simple Bold" pitchFamily="2" charset="-78"/>
            </a:endParaRPr>
          </a:p>
          <a:p>
            <a:pPr algn="ctr"/>
            <a:endParaRPr lang="ar-SA" sz="2800" dirty="0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3286116" y="2428868"/>
            <a:ext cx="2714644" cy="4429132"/>
          </a:xfrm>
          <a:prstGeom prst="roundRect">
            <a:avLst/>
          </a:prstGeom>
          <a:ln>
            <a:noFill/>
          </a:ln>
          <a:effectLst>
            <a:glow rad="101600">
              <a:schemeClr val="tx1">
                <a:lumMod val="95000"/>
                <a:lumOff val="5000"/>
                <a:alpha val="6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*تتركب الجدر الخلوية </a:t>
            </a:r>
            <a:r>
              <a:rPr lang="ar-SA" sz="2400" b="1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لهيفات</a:t>
            </a:r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المعاشر الفطري في </a:t>
            </a:r>
            <a:r>
              <a:rPr lang="ar-SA" sz="2400" b="1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الاشن</a:t>
            </a:r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من </a:t>
            </a:r>
            <a:r>
              <a:rPr lang="ar-SA" sz="2400" b="1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ليفات</a:t>
            </a:r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</a:t>
            </a:r>
            <a:r>
              <a:rPr lang="ar-SA" sz="2400" b="1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كيتينية</a:t>
            </a:r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. </a:t>
            </a:r>
            <a:endParaRPr lang="ar-SA" sz="2400" dirty="0" smtClean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  <a:p>
            <a:pPr lvl="0" algn="ctr"/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*تظهر المادتان </a:t>
            </a:r>
            <a:r>
              <a:rPr lang="en-US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lichenin , </a:t>
            </a:r>
            <a:r>
              <a:rPr lang="en-US" sz="2400" b="1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isolichenin</a:t>
            </a:r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</a:t>
            </a:r>
            <a:endParaRPr lang="ar-SA" sz="2400" b="1" dirty="0" smtClean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  <a:p>
            <a:pPr lvl="0" algn="ctr"/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في </a:t>
            </a:r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الأجسام </a:t>
            </a:r>
            <a:r>
              <a:rPr lang="ar-SA" sz="2400" b="1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الثمرية</a:t>
            </a:r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</a:t>
            </a:r>
            <a:r>
              <a:rPr lang="ar-SA" sz="2400" b="1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الاسكية</a:t>
            </a:r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دون غيرها.</a:t>
            </a:r>
            <a:endParaRPr lang="ar-SA" sz="2400" dirty="0" smtClean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  <a:p>
            <a:pPr algn="ctr"/>
            <a:endParaRPr lang="ar-SA" sz="2400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357158" y="1357298"/>
            <a:ext cx="2643206" cy="1214446"/>
          </a:xfrm>
          <a:prstGeom prst="roundRect">
            <a:avLst>
              <a:gd name="adj" fmla="val 22382"/>
            </a:avLst>
          </a:prstGeom>
          <a:solidFill>
            <a:srgbClr val="35C8EB">
              <a:alpha val="70980"/>
            </a:srgbClr>
          </a:solidFill>
          <a:ln>
            <a:noFill/>
          </a:ln>
          <a:effectLst>
            <a:glow rad="101600">
              <a:srgbClr val="FFFF00">
                <a:alpha val="60000"/>
              </a:srgbClr>
            </a:glow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 prstMaterial="matte"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/>
            <a:r>
              <a:rPr lang="ar-SA" sz="2800" b="1" dirty="0" smtClean="0"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3- </a:t>
            </a:r>
            <a:r>
              <a:rPr lang="ar-SA" sz="2800" b="1" dirty="0" err="1" smtClean="0"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الكاروتينويدات</a:t>
            </a:r>
            <a:r>
              <a:rPr lang="ar-SA" sz="2800" b="1" dirty="0" smtClean="0"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 والفيتامينات</a:t>
            </a:r>
            <a:endParaRPr lang="ar-SA" sz="2800" dirty="0" smtClean="0">
              <a:effectLst>
                <a:glow rad="101600">
                  <a:schemeClr val="tx1">
                    <a:alpha val="60000"/>
                  </a:schemeClr>
                </a:glow>
              </a:effectLst>
              <a:cs typeface="Farsi Simple Bold" pitchFamily="2" charset="-78"/>
            </a:endParaRPr>
          </a:p>
          <a:p>
            <a:pPr algn="ctr"/>
            <a:endParaRPr lang="ar-SA" sz="2800" dirty="0"/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357158" y="2428868"/>
            <a:ext cx="2786082" cy="4429132"/>
          </a:xfrm>
          <a:prstGeom prst="roundRect">
            <a:avLst/>
          </a:prstGeom>
          <a:ln>
            <a:noFill/>
          </a:ln>
          <a:effectLst>
            <a:glow rad="101600">
              <a:schemeClr val="tx1">
                <a:lumMod val="95000"/>
                <a:lumOff val="5000"/>
                <a:alpha val="6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*تحتوي بعض </a:t>
            </a:r>
            <a:r>
              <a:rPr lang="ar-SA" sz="2400" b="1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الاشنات</a:t>
            </a:r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على </a:t>
            </a:r>
            <a:r>
              <a:rPr lang="ar-SA" sz="2400" b="1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كاروتينويدات</a:t>
            </a:r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معظمها يتبع جنس </a:t>
            </a:r>
            <a:r>
              <a:rPr lang="en-US" sz="2400" b="1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Collema</a:t>
            </a:r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, وهو أشن </a:t>
            </a:r>
            <a:r>
              <a:rPr lang="ar-SA" sz="2400" b="1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جيلاتيني</a:t>
            </a:r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</a:t>
            </a:r>
            <a:r>
              <a:rPr lang="ar-SA" sz="2400" b="1" dirty="0" smtClean="0">
                <a:solidFill>
                  <a:srgbClr val="006666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cs typeface="Farsi Simple Bold" pitchFamily="2" charset="-78"/>
              </a:rPr>
              <a:t>معاشرة الطحلبي أخضر </a:t>
            </a:r>
            <a:r>
              <a:rPr lang="ar-SA" sz="2400" b="1" dirty="0" err="1" smtClean="0">
                <a:solidFill>
                  <a:srgbClr val="006666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cs typeface="Farsi Simple Bold" pitchFamily="2" charset="-78"/>
              </a:rPr>
              <a:t>مزرق</a:t>
            </a:r>
            <a:endParaRPr lang="ar-SA" sz="2400" dirty="0" smtClean="0">
              <a:solidFill>
                <a:srgbClr val="006666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cs typeface="Farsi Simple Bold" pitchFamily="2" charset="-78"/>
            </a:endParaRPr>
          </a:p>
          <a:p>
            <a:pPr lvl="0" algn="ctr"/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*يحتوي الجسد </a:t>
            </a:r>
            <a:r>
              <a:rPr lang="ar-SA" sz="2400" b="1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الاشني</a:t>
            </a:r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على بعض الفيتامينات </a:t>
            </a:r>
            <a:r>
              <a:rPr lang="ar-SA" sz="2400" b="1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الا</a:t>
            </a:r>
            <a:r>
              <a:rPr lang="ar-SA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أن تركيزها منخفض نسبيا بالمقارنة بما تحتويه النباتات الراقية. </a:t>
            </a:r>
            <a:endParaRPr lang="en-US" sz="2400" dirty="0" smtClean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  <a:p>
            <a:pPr algn="ctr"/>
            <a:endParaRPr lang="ar-SA" sz="2400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8" grpId="0" build="allAtOnce" animBg="1"/>
      <p:bldP spid="9" grpId="0" animBg="1"/>
      <p:bldP spid="10" grpId="0" build="allAtOnce" animBg="1"/>
      <p:bldP spid="11" grpId="0" animBg="1"/>
      <p:bldP spid="12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images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عنوان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ar-SA" sz="4800" dirty="0" smtClean="0">
                <a:solidFill>
                  <a:srgbClr val="FFFF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توزيع المركبات </a:t>
            </a:r>
            <a:r>
              <a:rPr lang="ar-SA" sz="4800" dirty="0" err="1" smtClean="0">
                <a:solidFill>
                  <a:srgbClr val="FFFF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الأشنية</a:t>
            </a:r>
            <a:r>
              <a:rPr lang="ar-SA" sz="4800" dirty="0" smtClean="0">
                <a:solidFill>
                  <a:srgbClr val="FFFF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 في الجسد </a:t>
            </a:r>
            <a:r>
              <a:rPr lang="ar-SA" sz="4800" dirty="0" err="1" smtClean="0">
                <a:solidFill>
                  <a:srgbClr val="FFFF00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cs typeface="Farsi Simple Bold" pitchFamily="2" charset="-78"/>
              </a:rPr>
              <a:t>الاشني</a:t>
            </a:r>
            <a:endParaRPr lang="en-US" sz="4800" dirty="0">
              <a:solidFill>
                <a:srgbClr val="FFFF00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cs typeface="Farsi Simple Bold" pitchFamily="2" charset="-78"/>
            </a:endParaRPr>
          </a:p>
        </p:txBody>
      </p:sp>
      <p:sp>
        <p:nvSpPr>
          <p:cNvPr id="10" name="عنصر نائب للمحتوى 2"/>
          <p:cNvSpPr>
            <a:spLocks noGrp="1"/>
          </p:cNvSpPr>
          <p:nvPr/>
        </p:nvSpPr>
        <p:spPr bwMode="auto">
          <a:xfrm>
            <a:off x="457200" y="2214554"/>
            <a:ext cx="8229600" cy="3553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o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rtl="1">
              <a:buNone/>
            </a:pPr>
            <a:r>
              <a:rPr lang="ar-SA" sz="4000" b="1" dirty="0" smtClean="0">
                <a:ln>
                  <a:solidFill>
                    <a:schemeClr val="tx1"/>
                  </a:solidFill>
                </a:ln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يتركز </a:t>
            </a:r>
            <a:r>
              <a:rPr lang="ar-SA" sz="4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وجود المركبات السابقة في الطبقة الوسطى (النخاع) من الجسد الاشني , وفي القشرة بينما </a:t>
            </a:r>
            <a:r>
              <a:rPr lang="ar-SA" sz="4000" b="1" dirty="0" smtClean="0">
                <a:ln>
                  <a:solidFill>
                    <a:schemeClr val="tx1"/>
                  </a:solidFill>
                </a:ln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يقل تركيزها </a:t>
            </a:r>
            <a:r>
              <a:rPr lang="ar-SA" sz="4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كثيرا في الطبقة السفلى أو العليا منه ويختلف نوع هذه المركبات باختلاف نوع الاشنه.</a:t>
            </a:r>
            <a:endParaRPr lang="en-US" sz="4000" b="1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  <a:p>
            <a:pPr algn="r" rtl="1">
              <a:buNone/>
            </a:pPr>
            <a:endParaRPr lang="en-US" sz="4000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AZ04UUXCAWIIFSOCADDSMHDCADR0ON5CAFYHTBNCA6IQJIVCAFKJ7SQCA8RNQT4CAY96IXKCAIFXVRTCAQXMVQLCA9825FNCAOMU20KCAKWN6PFCA4EFHOTCABDBIQOCA8AQVZNCAGB3A97CA4I4RQKCAWX5O2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7999"/>
          </a:xfrm>
          <a:prstGeom prst="rect">
            <a:avLst/>
          </a:prstGeom>
        </p:spPr>
      </p:pic>
      <p:sp>
        <p:nvSpPr>
          <p:cNvPr id="5" name="مستطيل 4"/>
          <p:cNvSpPr/>
          <p:nvPr/>
        </p:nvSpPr>
        <p:spPr>
          <a:xfrm>
            <a:off x="714348" y="857232"/>
            <a:ext cx="809862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9600" b="1" dirty="0" smtClean="0">
                <a:ln w="1905"/>
                <a:solidFill>
                  <a:srgbClr val="EB35A1"/>
                </a:solidFill>
                <a:effectLst>
                  <a:glow rad="101600">
                    <a:srgbClr val="FFFF00">
                      <a:alpha val="60000"/>
                    </a:srgbClr>
                  </a:glow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أ. منيرة </a:t>
            </a:r>
            <a:r>
              <a:rPr lang="ar-SA" sz="9600" b="1" dirty="0" err="1" smtClean="0">
                <a:ln w="1905"/>
                <a:solidFill>
                  <a:srgbClr val="EB35A1"/>
                </a:solidFill>
                <a:effectLst>
                  <a:glow rad="101600">
                    <a:srgbClr val="FFFF00">
                      <a:alpha val="60000"/>
                    </a:srgbClr>
                  </a:glow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الدوسري</a:t>
            </a:r>
            <a:endParaRPr lang="ar-SA" sz="9600" b="1" cap="none" spc="0" dirty="0">
              <a:ln w="1905"/>
              <a:solidFill>
                <a:srgbClr val="EB35A1"/>
              </a:solidFill>
              <a:effectLst>
                <a:glow rad="101600">
                  <a:srgbClr val="FFFF00">
                    <a:alpha val="60000"/>
                  </a:srgbClr>
                </a:glow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cs typeface="Farsi Simple Bold" pitchFamily="2" charset="-78"/>
            </a:endParaRPr>
          </a:p>
        </p:txBody>
      </p:sp>
      <p:pic>
        <p:nvPicPr>
          <p:cNvPr id="6" name="Picture 3" descr="C:\Users\A1\Pictures\Thanks-1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71767"/>
            <a:ext cx="9144000" cy="3986233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274</Words>
  <Application>Microsoft Office PowerPoint</Application>
  <PresentationFormat>عرض على الشاشة (3:4)‏</PresentationFormat>
  <Paragraphs>29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سمة Office</vt:lpstr>
      <vt:lpstr>الشريحة 1</vt:lpstr>
      <vt:lpstr>الشريحة 2</vt:lpstr>
      <vt:lpstr>الشريحة 3</vt:lpstr>
      <vt:lpstr>الشريحة 4</vt:lpstr>
      <vt:lpstr>توزيع المركبات الأشنية في الجسد الاشني</vt:lpstr>
      <vt:lpstr>الشريحة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win7</dc:creator>
  <cp:lastModifiedBy>win7</cp:lastModifiedBy>
  <cp:revision>24</cp:revision>
  <dcterms:created xsi:type="dcterms:W3CDTF">2014-02-21T20:11:45Z</dcterms:created>
  <dcterms:modified xsi:type="dcterms:W3CDTF">2014-03-06T14:52:18Z</dcterms:modified>
</cp:coreProperties>
</file>