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07df95bb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07df95bb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07df95bb7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07df95bb7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07eeb133e_0_17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07eeb133e_0_17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07df95b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07df95b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07df95bb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07df95bb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07df95bb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07df95bb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07df95bb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07df95bb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07eeb133e_0_17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07eeb133e_0_17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07df95bb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07df95bb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07df95bb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07df95bb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07df95bb7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07df95bb7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المبحث الثالث 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أشكال الشركات التجارية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>
            <p:ph idx="4294967295" type="body"/>
          </p:nvPr>
        </p:nvSpPr>
        <p:spPr>
          <a:xfrm>
            <a:off x="311700" y="129550"/>
            <a:ext cx="8520600" cy="501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أولا</a:t>
            </a:r>
            <a:r>
              <a:rPr lang="en-GB"/>
              <a:t> : خصائص الأسهم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تتميز الأسهم بخصائص ثلاثة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1- الأسهم متساوية القيمة : يقسم رأس مال شركة المساهمة إلى أسهم اسمية متساوية القيمة , على الا تقل القيمة الاسمية للسهم عن 10 ريالات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2- الأسهم قابلة للتداول بالطرق التجارية , ومقتضى ذلك انه يجوز للمساهم أن يتنازل عن ملكية اسهمه للغير مساهما كان او غير مساهم بمقابل او بدون مقابل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3- الأسهم غير قابلة للتجزئة , يمثل السهم قيمة مالية موحدة لاتقبل التجزئة بمعنى انه اذا تملك أكثر من شخص سهما , كما هو الشأن في حالة الإرث .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/>
              <a:t>ثانيا</a:t>
            </a:r>
            <a:r>
              <a:rPr lang="en-GB"/>
              <a:t> : أنواع الأسهم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تتنوع الأسهم بحسب الزاوية التي ينظر منها إليه فمن حيث الشكل تتقسم إلى أسهم اسمية واسهم لحاملها واسهم اذنية يتم تداولها بالتظهير وظاهر إن المنظمة لم يأخذ بهذا النوع الأخير.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idx="4294967295" type="body"/>
          </p:nvPr>
        </p:nvSpPr>
        <p:spPr>
          <a:xfrm>
            <a:off x="311700" y="77725"/>
            <a:ext cx="8520600" cy="49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الصك الثاني : </a:t>
            </a:r>
            <a:r>
              <a:rPr b="1" lang="en-GB"/>
              <a:t>السندات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و قد جاء النص عليها في المادة 122 من نظام الشركات تحت مسمى أدوات الدين والصكوك التمويلية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1- قيمة السند لاتمثل حصة في رأس مال الشركة و انما حصة في الدين أما السهم فيمثل حصة في رأس المال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2- حامل السند دائن مقرض للشركة و ليس شريكا فيها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3- حامل السند له أن يسترد قيمة القرض عند حلول الأجل أي كان المركز المالي للشركة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4- لحامل السند ضمان عام على أموال الشركة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9900"/>
                </a:solidFill>
              </a:rPr>
              <a:t>الفرع الثاني</a:t>
            </a:r>
            <a:r>
              <a:rPr lang="en-GB"/>
              <a:t> : </a:t>
            </a:r>
            <a:r>
              <a:rPr b="1" lang="en-GB"/>
              <a:t>الشركة ذات المسؤولية المحدودة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ان الشركة ذات المسؤولية المحدودة تعد نوعا مستحدثا من الشركات , و هي في الحقيقة شركة مختلطة , جمعت بين مزايا شركات الاشخاص و شركات الاموال.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/>
        </p:nvSpPr>
        <p:spPr>
          <a:xfrm>
            <a:off x="-315800" y="443575"/>
            <a:ext cx="7062600" cy="41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3200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Proxima Nova"/>
                <a:ea typeface="Proxima Nova"/>
                <a:cs typeface="Proxima Nova"/>
                <a:sym typeface="Proxima Nova"/>
              </a:rPr>
              <a:t>شكرا لحسن استماعكم. </a:t>
            </a:r>
            <a:r>
              <a:rPr b="1" lang="en-GB" sz="3000">
                <a:solidFill>
                  <a:srgbClr val="EFEFEF"/>
                </a:solidFill>
                <a:latin typeface="Proxima Nova"/>
                <a:ea typeface="Proxima Nova"/>
                <a:cs typeface="Proxima Nova"/>
                <a:sym typeface="Proxima Nova"/>
              </a:rPr>
              <a:t>ا</a:t>
            </a:r>
            <a:endParaRPr b="1" sz="3000">
              <a:solidFill>
                <a:srgbClr val="EFEFE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4294967295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تقسم الشركات التجارية إلى قسمين رئيسيين :    </a:t>
            </a:r>
            <a:r>
              <a:rPr lang="en-GB">
                <a:solidFill>
                  <a:srgbClr val="F3F3F3"/>
                </a:solidFill>
              </a:rPr>
              <a:t>ا </a:t>
            </a:r>
            <a:endParaRPr>
              <a:solidFill>
                <a:srgbClr val="F3F3F3"/>
              </a:solidFill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0000"/>
                </a:solidFill>
              </a:rPr>
              <a:t>شركات أشخاص</a:t>
            </a:r>
            <a:r>
              <a:rPr lang="en-GB"/>
              <a:t> : يكون الاعتبار الأول لإنشائها على هذا النحو هو الثقة المتبادلة بين الشركاء.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0000"/>
                </a:solidFill>
              </a:rPr>
              <a:t>شركات الاموال</a:t>
            </a:r>
            <a:r>
              <a:rPr lang="en-GB"/>
              <a:t> : لاتعتد بشخصية الشريك وإنما بما يقدمه من مال في رأس مال الشركة.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 sz="2400"/>
              <a:t> </a:t>
            </a:r>
            <a:endParaRPr sz="2400"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: ويترتب على هذا التقسيم عدة نتائج منها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1- ان رأس مال شركات الاشخاص يقسم الى حصص ,غالبا تكون متفاوتة من شريك لآخر, أما رأس مال شركات الاموال فيقسم الى اسهم متساوية.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2- الاعتبار الشخصي يفرض قيودا على دخول شركاء جدد الى شركات الاشخاص او الخروج منها, وتسمى الشركة المغلقة. والعكس في شركة الأموال ولذلك تسمى الشركة المفتوحة.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  <a:p>
            <a:pPr indent="0" lvl="0" marL="45720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/>
              <a:t>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4294967295" type="body"/>
          </p:nvPr>
        </p:nvSpPr>
        <p:spPr>
          <a:xfrm>
            <a:off x="195100" y="64775"/>
            <a:ext cx="8520600" cy="48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3- تعتمد شركات الأشخاص على ما يحظى به الشريك من اعتبار و سمعة ولذلك فإن اسمها يتكون من اسم احد الشركاء فيها , اما شركات الاموال فإن اسمها يرتبط عادة بنشاطها.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 4- مسؤولية الشريك في شركات الأشخاص تكون مسؤولية شخصية تضامنية مطلقة عن ديون الشركة . أما في شركات الأموال فتكون محدودة بمقدار المساهمة في رأس المال.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المطلب الأول</a:t>
            </a:r>
            <a:r>
              <a:rPr lang="en-GB"/>
              <a:t> : </a:t>
            </a:r>
            <a:r>
              <a:rPr b="1" lang="en-GB">
                <a:solidFill>
                  <a:srgbClr val="FF0000"/>
                </a:solidFill>
              </a:rPr>
              <a:t>شركات الأشخاص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إن شركات الأشخاص وفقا للنظام السعودي هي : شركة التضامن , و شركة التوصية البسيطة و شركة المحاصة 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وتعد شركة التضامن الصورة الأبرز والنموذج الأمثل لهذا النوع من الشركات , كذلك هي الأكثر شيوعا. </a:t>
            </a:r>
            <a:r>
              <a:rPr lang="en-GB">
                <a:solidFill>
                  <a:srgbClr val="F3F3F3"/>
                </a:solidFill>
              </a:rPr>
              <a:t>ا</a:t>
            </a:r>
            <a:endParaRPr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4294967295" type="body"/>
          </p:nvPr>
        </p:nvSpPr>
        <p:spPr>
          <a:xfrm>
            <a:off x="311700" y="124125"/>
            <a:ext cx="8520600" cy="444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9900"/>
                </a:solidFill>
              </a:rPr>
              <a:t>الفقرة الاولى</a:t>
            </a:r>
            <a:r>
              <a:rPr lang="en-GB"/>
              <a:t> : </a:t>
            </a:r>
            <a:r>
              <a:rPr b="1" lang="en-GB">
                <a:solidFill>
                  <a:srgbClr val="434343"/>
                </a:solidFill>
              </a:rPr>
              <a:t>شركات التضامن</a:t>
            </a:r>
            <a:endParaRPr b="1">
              <a:solidFill>
                <a:srgbClr val="434343"/>
              </a:solidFill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تعد شركة التضامن النموذج التقليدي الأكثر شيوعا للشركات التجارية عموما , فهي الأقدم ظهورا بين سائر الشركات إذ ترجع أصولها إلى القانون الروماني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و شركة التضامن هي : شركة بين أشخاص من ذوي الصفة الطبيعية يكونون فيها مسؤولين شخصيا في جميع أموالهم و بالتضامن عن ديون الشركة والتزاماتها , ويكتسب الشريك فيها صفة التاجر.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/>
              <a:t>أولا</a:t>
            </a:r>
            <a:r>
              <a:rPr lang="en-GB"/>
              <a:t> : </a:t>
            </a:r>
            <a:r>
              <a:rPr b="1" lang="en-GB"/>
              <a:t>خصائص شركة التضامن</a:t>
            </a:r>
            <a:endParaRPr b="1"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1- مسؤولية الشركاء الشخصية والمطلقة والتضامنية.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تعد هذه الخصيصة أبرز خصائص شركة التضامن و يقصد بشخصية المسؤولية الشخصية أن الشريك يكون مسؤولا عن ديون الشركة في امواله الخاصة.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idx="4294967295" type="body"/>
          </p:nvPr>
        </p:nvSpPr>
        <p:spPr>
          <a:xfrm>
            <a:off x="363525" y="181375"/>
            <a:ext cx="8520600" cy="485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2- ظهور اسم الشريك في عنوان الشركة : وفقا لنص المادة 17 من نظام الشركات فإنه يلزم أن يظهر في اسم الشركة شريك أو أكثر.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3- عدم جواز تداول حصة الشريك : إن الثقة التي تقتضيها المسؤولية الشخصية و التضامنية بين الشركاء تحول بحسب الأصل دون تداول حصص الشركاء.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4- اكتساب الشريك صفة التاجر : يكتسب الشريك في شركة التضامن التي تقوم على غرض تجاري صفة التاجر ولو لم تكن له هذه الصفة من قبل.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/>
        </p:nvSpPr>
        <p:spPr>
          <a:xfrm>
            <a:off x="769825" y="474300"/>
            <a:ext cx="7852200" cy="45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ثانيا</a:t>
            </a: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: الأسباب الخاصة لانقضاء الشركة 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1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1- وفاة احد الشركاء. 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1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2- الحجر على شريك او اعساره او إفلاسه : الحجر هو غل يد المحجور عليه من تصرف بأمواله و قد يكون الحجر بسبب الجنون او العته , اما الاعسار فهو نظام مدني يطبق على المدين غير التاجر إذا عجز عن سداد ديونه.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1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3- انسحاب أحد الشركاء, وتفصل كالآتي: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1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-</a:t>
            </a: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إذا كانت الشركة محددة المدة فلا يجوز للشريك إنسحاب منها, إلا بقرار قضائي مبني على أسباب سائغة. </a:t>
            </a:r>
            <a:r>
              <a:rPr lang="en-GB" sz="1800">
                <a:solidFill>
                  <a:srgbClr val="F3F3F3"/>
                </a:solidFill>
                <a:latin typeface="Proxima Nova"/>
                <a:ea typeface="Proxima Nova"/>
                <a:cs typeface="Proxima Nova"/>
                <a:sym typeface="Proxima Nova"/>
              </a:rPr>
              <a:t>ا</a:t>
            </a: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1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-</a:t>
            </a:r>
            <a:r>
              <a:rPr lang="en-GB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إذا كانت الشركة غير محددة المدة فيثبت لكل واحد من الشركاء الحق في الانسحاب من الشركة في أي وقت , شريطة ألا يتعسف الشريك في استعمال هذا الحق. </a:t>
            </a:r>
            <a:r>
              <a:rPr lang="en-GB" sz="1800">
                <a:solidFill>
                  <a:srgbClr val="F3F3F3"/>
                </a:solidFill>
                <a:latin typeface="Proxima Nova"/>
                <a:ea typeface="Proxima Nova"/>
                <a:cs typeface="Proxima Nova"/>
                <a:sym typeface="Proxima Nova"/>
              </a:rPr>
              <a:t>ا</a:t>
            </a:r>
            <a:endParaRPr sz="1800">
              <a:solidFill>
                <a:srgbClr val="F3F3F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idx="4294967295" type="body"/>
          </p:nvPr>
        </p:nvSpPr>
        <p:spPr>
          <a:xfrm>
            <a:off x="233975" y="129550"/>
            <a:ext cx="8520600" cy="49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9900"/>
                </a:solidFill>
              </a:rPr>
              <a:t>الفقرة الثانية</a:t>
            </a:r>
            <a:r>
              <a:rPr lang="en-GB"/>
              <a:t> : </a:t>
            </a:r>
            <a:r>
              <a:rPr b="1" lang="en-GB"/>
              <a:t>شركة التوصية البسيطة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هي شركة تتكون من فريقين من الشركاء 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1- فريق يضم على الأقل شريكا متضامنا و مسؤولا في جميع أمواله من ديون الشركة و التزاماتها , و يكتسب الشريك المتضامن صفة التاجر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 2- فريق أخر يضم على الأقل شريكا موصيا لا يكون مسؤولا عن ديون الشركة والتزاماتها, ولا يكتسب الشريك الموصي صفة التاجر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9900"/>
                </a:solidFill>
              </a:rPr>
              <a:t>الفقرة الثالثة </a:t>
            </a:r>
            <a:r>
              <a:rPr lang="en-GB"/>
              <a:t>: </a:t>
            </a:r>
            <a:r>
              <a:rPr b="1" lang="en-GB"/>
              <a:t>شركة المحاصة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هي شركة تجارية تعقد بين شخصين او اكثر, يقدم كل منهما مالا, نقدا او عينا او حصة بعمل, لاستثماره في مشروع مال و اقتسام ما ينشأ عنه من ارباح او خسائر بالنسبة التي يتفقان عليها. </a:t>
            </a:r>
            <a:r>
              <a:rPr lang="en-GB">
                <a:solidFill>
                  <a:srgbClr val="F3F3F3"/>
                </a:solidFill>
              </a:rPr>
              <a:t>ا</a:t>
            </a:r>
            <a:endParaRPr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idx="4294967295" type="body"/>
          </p:nvPr>
        </p:nvSpPr>
        <p:spPr>
          <a:xfrm>
            <a:off x="311700" y="103650"/>
            <a:ext cx="8520600" cy="5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المطلب الثاني</a:t>
            </a:r>
            <a:r>
              <a:rPr lang="en-GB"/>
              <a:t> : </a:t>
            </a:r>
            <a:r>
              <a:rPr b="1" lang="en-GB">
                <a:solidFill>
                  <a:srgbClr val="FF0000"/>
                </a:solidFill>
              </a:rPr>
              <a:t>شركات الأموال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تعد شركة المساهمة النموذج الأمثل لشركات الاموال بل إنها النموذج الوحيد في نظام الشركات , اما الشركة ذات المسؤولية المحدودة فهي في الحقيقة شركة مختلطة حيث تجمع بين خصائص شركات الاشخاص و شركات الأموال في الوقت نفسه.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9900"/>
                </a:solidFill>
              </a:rPr>
              <a:t>الفرع الأول</a:t>
            </a:r>
            <a:r>
              <a:rPr lang="en-GB"/>
              <a:t> : </a:t>
            </a:r>
            <a:r>
              <a:rPr b="1" lang="en-GB"/>
              <a:t>شركة المساهمة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لاشك في أن شركة المساهمة باتت تحظى بأهمية بالغة في الحياة الإقتصادية بوجه عام , و ما رد ذلك هو أن تنظيمها القانوني يتيح لها تجميع رؤوس الأموال الضخمة لتنهض بالمشروعات الكبرى في كافة القطاعات , مثل صناعات الطائرات والسيارات , و اعمال البنوك والتأمين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AA84F"/>
                </a:solidFill>
              </a:rPr>
              <a:t>الفقرة الاولى</a:t>
            </a:r>
            <a:r>
              <a:rPr lang="en-GB"/>
              <a:t> : </a:t>
            </a:r>
            <a:r>
              <a:rPr b="1" lang="en-GB"/>
              <a:t>مفهوم شركة المساهمة وخصائصها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هي شركة رأس مالها مقسم إلى أسهم متساوية القيمة وقابلة للتداول , وتكون الشركة وحدها مسؤولة عن الديون والإلتزامات المترتبة على ممارسة نشاطها.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3F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idx="4294967295" type="body"/>
          </p:nvPr>
        </p:nvSpPr>
        <p:spPr>
          <a:xfrm>
            <a:off x="311700" y="51825"/>
            <a:ext cx="8520600" cy="5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 </a:t>
            </a:r>
            <a:endParaRPr b="1"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/>
              <a:t> </a:t>
            </a:r>
            <a:r>
              <a:rPr lang="en-GB"/>
              <a:t>خصائصها: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/>
              <a:t>اولا</a:t>
            </a:r>
            <a:r>
              <a:rPr lang="en-GB"/>
              <a:t> : تقوم على الاعتبار المالي , ذلك ان شركة المساهمة تعد الصورة المثلى لشركات الأموال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/>
              <a:t>ثانيا</a:t>
            </a:r>
            <a:r>
              <a:rPr lang="en-GB"/>
              <a:t> : إرتباط عنوان الشركة بالغرض الذي انشئت من اجله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/>
              <a:t>ثالثا</a:t>
            </a:r>
            <a:r>
              <a:rPr lang="en-GB"/>
              <a:t> : يقسم رأس مالها إلى أسهم متساوية القيمة قابلة للتداول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/>
              <a:t>رابعا</a:t>
            </a:r>
            <a:r>
              <a:rPr lang="en-GB"/>
              <a:t> : المسؤولية المحدودة للشريك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AA84F"/>
                </a:solidFill>
              </a:rPr>
              <a:t>الفقرة الثانية</a:t>
            </a:r>
            <a:r>
              <a:rPr lang="en-GB"/>
              <a:t> : </a:t>
            </a:r>
            <a:r>
              <a:rPr b="1" lang="en-GB"/>
              <a:t>الصكوك التي تصدرها شركة المساهمة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الصكوك هي أوراق مالية ذات قيمة متساوية تصدر عن شخص مخول بذلك. </a:t>
            </a:r>
            <a:r>
              <a:rPr lang="en-GB">
                <a:solidFill>
                  <a:srgbClr val="F3F3F3"/>
                </a:solidFill>
              </a:rPr>
              <a:t>ا</a:t>
            </a:r>
            <a:r>
              <a:rPr lang="en-GB"/>
              <a:t> </a:t>
            </a:r>
            <a:endParaRPr/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الصك الاول : </a:t>
            </a:r>
            <a:r>
              <a:rPr b="1" lang="en-GB"/>
              <a:t>الأسهم</a:t>
            </a:r>
            <a:r>
              <a:rPr lang="en-GB"/>
              <a:t> : يعرف السهم بأنه صك يمثل حصة الشريك في رأس مال الشركة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