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1" r:id="rId16"/>
    <p:sldId id="272" r:id="rId17"/>
    <p:sldId id="273" r:id="rId18"/>
    <p:sldId id="270" r:id="rId1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بلا نمط، بلا شبكة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004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9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8C0DCB-B535-48A0-BA39-35B458F4A1DB}" type="doc">
      <dgm:prSet loTypeId="urn:microsoft.com/office/officeart/2005/8/layout/hierarchy1" loCatId="hierarchy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pPr rtl="1"/>
          <a:endParaRPr lang="ar-SA"/>
        </a:p>
      </dgm:t>
    </dgm:pt>
    <dgm:pt modelId="{3E24CE25-19F5-416B-B2DE-CF4620FB3F8C}">
      <dgm:prSet phldrT="[نص]"/>
      <dgm:spPr/>
      <dgm:t>
        <a:bodyPr/>
        <a:lstStyle/>
        <a:p>
          <a:pPr rtl="1"/>
          <a:r>
            <a:rPr lang="ar-SA" b="1" dirty="0"/>
            <a:t>أشكال الشركات التجارية</a:t>
          </a:r>
        </a:p>
      </dgm:t>
    </dgm:pt>
    <dgm:pt modelId="{4B20C0D2-D065-44DB-9C99-8EAB2282BFD2}" type="parTrans" cxnId="{44059474-A22C-46B9-9D82-BA3412D82EF4}">
      <dgm:prSet/>
      <dgm:spPr/>
      <dgm:t>
        <a:bodyPr/>
        <a:lstStyle/>
        <a:p>
          <a:pPr rtl="1"/>
          <a:endParaRPr lang="ar-SA"/>
        </a:p>
      </dgm:t>
    </dgm:pt>
    <dgm:pt modelId="{8FE69AA9-5D1E-4493-958C-929B85AE1EEA}" type="sibTrans" cxnId="{44059474-A22C-46B9-9D82-BA3412D82EF4}">
      <dgm:prSet/>
      <dgm:spPr/>
      <dgm:t>
        <a:bodyPr/>
        <a:lstStyle/>
        <a:p>
          <a:pPr rtl="1"/>
          <a:endParaRPr lang="ar-SA"/>
        </a:p>
      </dgm:t>
    </dgm:pt>
    <dgm:pt modelId="{FF04A5A4-F049-4876-8B88-19A2BDA1E74B}">
      <dgm:prSet phldrT="[نص]"/>
      <dgm:spPr/>
      <dgm:t>
        <a:bodyPr/>
        <a:lstStyle/>
        <a:p>
          <a:pPr rtl="1"/>
          <a:r>
            <a:rPr lang="ar-SA" b="1" dirty="0"/>
            <a:t>شركات أموال </a:t>
          </a:r>
        </a:p>
      </dgm:t>
    </dgm:pt>
    <dgm:pt modelId="{678BF56C-3371-47D4-AA4B-6FBEDE18B767}" type="parTrans" cxnId="{D46FE1E6-A855-4914-B0FA-DF4B48D7A782}">
      <dgm:prSet/>
      <dgm:spPr/>
      <dgm:t>
        <a:bodyPr/>
        <a:lstStyle/>
        <a:p>
          <a:pPr rtl="1"/>
          <a:endParaRPr lang="ar-SA"/>
        </a:p>
      </dgm:t>
    </dgm:pt>
    <dgm:pt modelId="{2CBE968B-FE3A-4DC6-8F37-E04A7BC45B23}" type="sibTrans" cxnId="{D46FE1E6-A855-4914-B0FA-DF4B48D7A782}">
      <dgm:prSet/>
      <dgm:spPr/>
      <dgm:t>
        <a:bodyPr/>
        <a:lstStyle/>
        <a:p>
          <a:pPr rtl="1"/>
          <a:endParaRPr lang="ar-SA"/>
        </a:p>
      </dgm:t>
    </dgm:pt>
    <dgm:pt modelId="{5115D670-4A84-4B93-8552-CB72226C8CDA}">
      <dgm:prSet phldrT="[نص]"/>
      <dgm:spPr/>
      <dgm:t>
        <a:bodyPr/>
        <a:lstStyle/>
        <a:p>
          <a:pPr rtl="1"/>
          <a:r>
            <a:rPr lang="ar-SA" b="1" dirty="0"/>
            <a:t>الشركات ذات المسؤولية المحدودة</a:t>
          </a:r>
        </a:p>
      </dgm:t>
    </dgm:pt>
    <dgm:pt modelId="{88C1C122-FF4B-4B2E-A2FB-1FE65D14F123}" type="parTrans" cxnId="{CA242776-FA04-4DCB-B1A8-0AF0950602F7}">
      <dgm:prSet/>
      <dgm:spPr>
        <a:ln>
          <a:solidFill>
            <a:srgbClr val="7030A0"/>
          </a:solidFill>
        </a:ln>
      </dgm:spPr>
      <dgm:t>
        <a:bodyPr/>
        <a:lstStyle/>
        <a:p>
          <a:pPr rtl="1"/>
          <a:endParaRPr lang="ar-SA"/>
        </a:p>
      </dgm:t>
    </dgm:pt>
    <dgm:pt modelId="{3DE17E3A-DB4A-4EC5-A638-76EFF63D598D}" type="sibTrans" cxnId="{CA242776-FA04-4DCB-B1A8-0AF0950602F7}">
      <dgm:prSet/>
      <dgm:spPr/>
      <dgm:t>
        <a:bodyPr/>
        <a:lstStyle/>
        <a:p>
          <a:pPr rtl="1"/>
          <a:endParaRPr lang="ar-SA"/>
        </a:p>
      </dgm:t>
    </dgm:pt>
    <dgm:pt modelId="{D93954E5-F8DA-4402-A8F1-33BB5D9B95EC}">
      <dgm:prSet phldrT="[نص]"/>
      <dgm:spPr/>
      <dgm:t>
        <a:bodyPr/>
        <a:lstStyle/>
        <a:p>
          <a:pPr rtl="1"/>
          <a:r>
            <a:rPr lang="ar-SA" b="1" dirty="0"/>
            <a:t>شركة المساهمة</a:t>
          </a:r>
        </a:p>
      </dgm:t>
    </dgm:pt>
    <dgm:pt modelId="{A4EBFCEE-CBDD-4BBF-9E0C-11C2964FC197}" type="parTrans" cxnId="{FCD09B22-1E3B-420D-95C4-243B3B41BBFB}">
      <dgm:prSet/>
      <dgm:spPr>
        <a:solidFill>
          <a:srgbClr val="7030A0"/>
        </a:solidFill>
        <a:ln>
          <a:solidFill>
            <a:srgbClr val="7030A0"/>
          </a:solidFill>
        </a:ln>
      </dgm:spPr>
      <dgm:t>
        <a:bodyPr/>
        <a:lstStyle/>
        <a:p>
          <a:pPr rtl="1"/>
          <a:endParaRPr lang="ar-SA"/>
        </a:p>
      </dgm:t>
    </dgm:pt>
    <dgm:pt modelId="{DC438FEA-CDA6-4343-8F15-B61AE13D3EFC}" type="sibTrans" cxnId="{FCD09B22-1E3B-420D-95C4-243B3B41BBFB}">
      <dgm:prSet/>
      <dgm:spPr/>
      <dgm:t>
        <a:bodyPr/>
        <a:lstStyle/>
        <a:p>
          <a:pPr rtl="1"/>
          <a:endParaRPr lang="ar-SA"/>
        </a:p>
      </dgm:t>
    </dgm:pt>
    <dgm:pt modelId="{D182100F-EE26-47F4-ABB1-D54C75A80C05}">
      <dgm:prSet phldrT="[نص]"/>
      <dgm:spPr/>
      <dgm:t>
        <a:bodyPr/>
        <a:lstStyle/>
        <a:p>
          <a:pPr rtl="1"/>
          <a:r>
            <a:rPr lang="ar-SA" b="1" dirty="0"/>
            <a:t>شركات أشخاص </a:t>
          </a:r>
        </a:p>
      </dgm:t>
    </dgm:pt>
    <dgm:pt modelId="{D4FEDB3F-C5D9-44C7-AA6E-A861C7F147FB}" type="parTrans" cxnId="{B4DF7503-1F08-4167-B911-6FCDF2466AEA}">
      <dgm:prSet/>
      <dgm:spPr/>
      <dgm:t>
        <a:bodyPr/>
        <a:lstStyle/>
        <a:p>
          <a:pPr rtl="1"/>
          <a:endParaRPr lang="ar-SA"/>
        </a:p>
      </dgm:t>
    </dgm:pt>
    <dgm:pt modelId="{12CF4674-4C48-4E04-8637-29BF2C3E4CA8}" type="sibTrans" cxnId="{B4DF7503-1F08-4167-B911-6FCDF2466AEA}">
      <dgm:prSet/>
      <dgm:spPr/>
      <dgm:t>
        <a:bodyPr/>
        <a:lstStyle/>
        <a:p>
          <a:pPr rtl="1"/>
          <a:endParaRPr lang="ar-SA"/>
        </a:p>
      </dgm:t>
    </dgm:pt>
    <dgm:pt modelId="{0A8155C6-1778-42E0-AC8B-356F2E429305}">
      <dgm:prSet phldrT="[نص]"/>
      <dgm:spPr/>
      <dgm:t>
        <a:bodyPr/>
        <a:lstStyle/>
        <a:p>
          <a:pPr rtl="1"/>
          <a:r>
            <a:rPr lang="ar-SA" b="1" dirty="0"/>
            <a:t>شركة المحاصة</a:t>
          </a:r>
        </a:p>
      </dgm:t>
    </dgm:pt>
    <dgm:pt modelId="{623D9638-A0B2-4881-9534-CAA8CBCC7621}" type="parTrans" cxnId="{F191D9DD-9DFE-42A6-BFE7-42963D080904}">
      <dgm:prSet/>
      <dgm:spPr>
        <a:ln>
          <a:solidFill>
            <a:srgbClr val="FF0000"/>
          </a:solidFill>
        </a:ln>
      </dgm:spPr>
      <dgm:t>
        <a:bodyPr/>
        <a:lstStyle/>
        <a:p>
          <a:pPr rtl="1"/>
          <a:endParaRPr lang="ar-SA"/>
        </a:p>
      </dgm:t>
    </dgm:pt>
    <dgm:pt modelId="{26D0F92F-749E-4994-879F-D828A257EF35}" type="sibTrans" cxnId="{F191D9DD-9DFE-42A6-BFE7-42963D080904}">
      <dgm:prSet/>
      <dgm:spPr/>
      <dgm:t>
        <a:bodyPr/>
        <a:lstStyle/>
        <a:p>
          <a:pPr rtl="1"/>
          <a:endParaRPr lang="ar-SA"/>
        </a:p>
      </dgm:t>
    </dgm:pt>
    <dgm:pt modelId="{D3E477B1-A249-48AC-96F6-F3D3FD2C02CA}">
      <dgm:prSet/>
      <dgm:spPr/>
      <dgm:t>
        <a:bodyPr/>
        <a:lstStyle/>
        <a:p>
          <a:pPr rtl="1"/>
          <a:r>
            <a:rPr lang="ar-SA" b="1" dirty="0"/>
            <a:t>شركة التوصية البسيطة</a:t>
          </a:r>
        </a:p>
      </dgm:t>
    </dgm:pt>
    <dgm:pt modelId="{BDD4771A-4187-481A-8808-EAE0968A0131}" type="parTrans" cxnId="{3849C5BC-30DE-4C98-B17C-D4324648714B}">
      <dgm:prSet/>
      <dgm:spPr>
        <a:ln>
          <a:solidFill>
            <a:srgbClr val="FF0000"/>
          </a:solidFill>
        </a:ln>
      </dgm:spPr>
      <dgm:t>
        <a:bodyPr/>
        <a:lstStyle/>
        <a:p>
          <a:pPr rtl="1"/>
          <a:endParaRPr lang="ar-SA"/>
        </a:p>
      </dgm:t>
    </dgm:pt>
    <dgm:pt modelId="{D46D1D55-66A9-4E72-A910-32CA3C131D5F}" type="sibTrans" cxnId="{3849C5BC-30DE-4C98-B17C-D4324648714B}">
      <dgm:prSet/>
      <dgm:spPr/>
      <dgm:t>
        <a:bodyPr/>
        <a:lstStyle/>
        <a:p>
          <a:pPr rtl="1"/>
          <a:endParaRPr lang="ar-SA"/>
        </a:p>
      </dgm:t>
    </dgm:pt>
    <dgm:pt modelId="{3207C5DB-7E69-40D8-939C-43ABD119130A}">
      <dgm:prSet/>
      <dgm:spPr/>
      <dgm:t>
        <a:bodyPr/>
        <a:lstStyle/>
        <a:p>
          <a:pPr rtl="1"/>
          <a:r>
            <a:rPr lang="ar-SA" b="1" dirty="0"/>
            <a:t>شركة تضامن </a:t>
          </a:r>
        </a:p>
      </dgm:t>
    </dgm:pt>
    <dgm:pt modelId="{027353BB-5F32-4D8B-ABE0-3AB5B13D08BA}" type="parTrans" cxnId="{C1207E3E-56B1-4E8E-9D34-582F4273739B}">
      <dgm:prSet/>
      <dgm:spPr>
        <a:solidFill>
          <a:srgbClr val="FF0000"/>
        </a:solidFill>
        <a:ln>
          <a:solidFill>
            <a:srgbClr val="FF0000"/>
          </a:solidFill>
        </a:ln>
      </dgm:spPr>
      <dgm:t>
        <a:bodyPr/>
        <a:lstStyle/>
        <a:p>
          <a:pPr rtl="1"/>
          <a:endParaRPr lang="ar-SA"/>
        </a:p>
      </dgm:t>
    </dgm:pt>
    <dgm:pt modelId="{4290087D-3EE7-4312-85DC-5A87B12C276A}" type="sibTrans" cxnId="{C1207E3E-56B1-4E8E-9D34-582F4273739B}">
      <dgm:prSet/>
      <dgm:spPr/>
      <dgm:t>
        <a:bodyPr/>
        <a:lstStyle/>
        <a:p>
          <a:pPr rtl="1"/>
          <a:endParaRPr lang="ar-SA"/>
        </a:p>
      </dgm:t>
    </dgm:pt>
    <dgm:pt modelId="{C20E0CD8-541C-468C-9E1A-21BAD522C059}" type="pres">
      <dgm:prSet presAssocID="{6D8C0DCB-B535-48A0-BA39-35B458F4A1D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947D0E6-349B-407B-8AB5-B3429B6FE9F7}" type="pres">
      <dgm:prSet presAssocID="{3E24CE25-19F5-416B-B2DE-CF4620FB3F8C}" presName="hierRoot1" presStyleCnt="0"/>
      <dgm:spPr/>
    </dgm:pt>
    <dgm:pt modelId="{9FCC817F-88A6-4AB3-841F-EE78BDB5C335}" type="pres">
      <dgm:prSet presAssocID="{3E24CE25-19F5-416B-B2DE-CF4620FB3F8C}" presName="composite" presStyleCnt="0"/>
      <dgm:spPr/>
    </dgm:pt>
    <dgm:pt modelId="{46C467C2-7A78-4A91-B376-6AD338418075}" type="pres">
      <dgm:prSet presAssocID="{3E24CE25-19F5-416B-B2DE-CF4620FB3F8C}" presName="background" presStyleLbl="node0" presStyleIdx="0" presStyleCnt="1"/>
      <dgm:spPr/>
    </dgm:pt>
    <dgm:pt modelId="{AFD380E3-F26C-4563-86D3-A9A0B6B903AA}" type="pres">
      <dgm:prSet presAssocID="{3E24CE25-19F5-416B-B2DE-CF4620FB3F8C}" presName="text" presStyleLbl="fgAcc0" presStyleIdx="0" presStyleCnt="1">
        <dgm:presLayoutVars>
          <dgm:chPref val="3"/>
        </dgm:presLayoutVars>
      </dgm:prSet>
      <dgm:spPr/>
    </dgm:pt>
    <dgm:pt modelId="{8BDAE6BD-E916-4B72-A490-DAE41FC317F2}" type="pres">
      <dgm:prSet presAssocID="{3E24CE25-19F5-416B-B2DE-CF4620FB3F8C}" presName="hierChild2" presStyleCnt="0"/>
      <dgm:spPr/>
    </dgm:pt>
    <dgm:pt modelId="{B37A9C17-80D5-480D-BE31-242A5EDF9095}" type="pres">
      <dgm:prSet presAssocID="{678BF56C-3371-47D4-AA4B-6FBEDE18B767}" presName="Name10" presStyleLbl="parChTrans1D2" presStyleIdx="0" presStyleCnt="2"/>
      <dgm:spPr/>
    </dgm:pt>
    <dgm:pt modelId="{ABF428AC-AEEE-4C81-86FA-57BF4881B23F}" type="pres">
      <dgm:prSet presAssocID="{FF04A5A4-F049-4876-8B88-19A2BDA1E74B}" presName="hierRoot2" presStyleCnt="0"/>
      <dgm:spPr/>
    </dgm:pt>
    <dgm:pt modelId="{9B594571-1006-4182-BDAB-C02CCC2525EE}" type="pres">
      <dgm:prSet presAssocID="{FF04A5A4-F049-4876-8B88-19A2BDA1E74B}" presName="composite2" presStyleCnt="0"/>
      <dgm:spPr/>
    </dgm:pt>
    <dgm:pt modelId="{BDF2D37D-2E3D-4014-9CE7-651228D4DAF6}" type="pres">
      <dgm:prSet presAssocID="{FF04A5A4-F049-4876-8B88-19A2BDA1E74B}" presName="background2" presStyleLbl="node2" presStyleIdx="0" presStyleCnt="2"/>
      <dgm:spPr/>
    </dgm:pt>
    <dgm:pt modelId="{17CA838E-D259-4AE6-972C-308D20FFEF58}" type="pres">
      <dgm:prSet presAssocID="{FF04A5A4-F049-4876-8B88-19A2BDA1E74B}" presName="text2" presStyleLbl="fgAcc2" presStyleIdx="0" presStyleCnt="2">
        <dgm:presLayoutVars>
          <dgm:chPref val="3"/>
        </dgm:presLayoutVars>
      </dgm:prSet>
      <dgm:spPr/>
    </dgm:pt>
    <dgm:pt modelId="{362494D8-496D-49C1-AD62-5F6291612258}" type="pres">
      <dgm:prSet presAssocID="{FF04A5A4-F049-4876-8B88-19A2BDA1E74B}" presName="hierChild3" presStyleCnt="0"/>
      <dgm:spPr/>
    </dgm:pt>
    <dgm:pt modelId="{8FFAD359-7F8E-4B8D-91A8-E638AF7F9046}" type="pres">
      <dgm:prSet presAssocID="{88C1C122-FF4B-4B2E-A2FB-1FE65D14F123}" presName="Name17" presStyleLbl="parChTrans1D3" presStyleIdx="0" presStyleCnt="5"/>
      <dgm:spPr/>
    </dgm:pt>
    <dgm:pt modelId="{897219BB-95A3-4D95-89EF-BE0D9055CE4E}" type="pres">
      <dgm:prSet presAssocID="{5115D670-4A84-4B93-8552-CB72226C8CDA}" presName="hierRoot3" presStyleCnt="0"/>
      <dgm:spPr/>
    </dgm:pt>
    <dgm:pt modelId="{227E98E4-6E68-4456-A384-62D5D048E32C}" type="pres">
      <dgm:prSet presAssocID="{5115D670-4A84-4B93-8552-CB72226C8CDA}" presName="composite3" presStyleCnt="0"/>
      <dgm:spPr/>
    </dgm:pt>
    <dgm:pt modelId="{B86C45A4-CB6B-4B1E-8A7F-337465778EFA}" type="pres">
      <dgm:prSet presAssocID="{5115D670-4A84-4B93-8552-CB72226C8CDA}" presName="background3" presStyleLbl="node3" presStyleIdx="0" presStyleCnt="5"/>
      <dgm:spPr>
        <a:solidFill>
          <a:srgbClr val="7030A0"/>
        </a:solidFill>
      </dgm:spPr>
    </dgm:pt>
    <dgm:pt modelId="{97715BA3-723B-430A-B823-373142763EC5}" type="pres">
      <dgm:prSet presAssocID="{5115D670-4A84-4B93-8552-CB72226C8CDA}" presName="text3" presStyleLbl="fgAcc3" presStyleIdx="0" presStyleCnt="5">
        <dgm:presLayoutVars>
          <dgm:chPref val="3"/>
        </dgm:presLayoutVars>
      </dgm:prSet>
      <dgm:spPr/>
    </dgm:pt>
    <dgm:pt modelId="{E21EB996-DA47-4706-9743-11450D4E7D11}" type="pres">
      <dgm:prSet presAssocID="{5115D670-4A84-4B93-8552-CB72226C8CDA}" presName="hierChild4" presStyleCnt="0"/>
      <dgm:spPr/>
    </dgm:pt>
    <dgm:pt modelId="{ADCF1952-5278-4EED-AF41-4D646DEABF80}" type="pres">
      <dgm:prSet presAssocID="{A4EBFCEE-CBDD-4BBF-9E0C-11C2964FC197}" presName="Name17" presStyleLbl="parChTrans1D3" presStyleIdx="1" presStyleCnt="5"/>
      <dgm:spPr/>
    </dgm:pt>
    <dgm:pt modelId="{99628C82-C8F0-4136-82E3-611D85039653}" type="pres">
      <dgm:prSet presAssocID="{D93954E5-F8DA-4402-A8F1-33BB5D9B95EC}" presName="hierRoot3" presStyleCnt="0"/>
      <dgm:spPr/>
    </dgm:pt>
    <dgm:pt modelId="{0DBC796E-1293-4D3F-85D3-ECA5692C84F7}" type="pres">
      <dgm:prSet presAssocID="{D93954E5-F8DA-4402-A8F1-33BB5D9B95EC}" presName="composite3" presStyleCnt="0"/>
      <dgm:spPr/>
    </dgm:pt>
    <dgm:pt modelId="{AB966E98-630E-4E86-BB9C-011FB0380B9F}" type="pres">
      <dgm:prSet presAssocID="{D93954E5-F8DA-4402-A8F1-33BB5D9B95EC}" presName="background3" presStyleLbl="node3" presStyleIdx="1" presStyleCnt="5"/>
      <dgm:spPr>
        <a:solidFill>
          <a:srgbClr val="7030A0"/>
        </a:solidFill>
      </dgm:spPr>
    </dgm:pt>
    <dgm:pt modelId="{EB2E1A98-8C30-4DF7-A6D6-881F4C4B6F9D}" type="pres">
      <dgm:prSet presAssocID="{D93954E5-F8DA-4402-A8F1-33BB5D9B95EC}" presName="text3" presStyleLbl="fgAcc3" presStyleIdx="1" presStyleCnt="5">
        <dgm:presLayoutVars>
          <dgm:chPref val="3"/>
        </dgm:presLayoutVars>
      </dgm:prSet>
      <dgm:spPr/>
    </dgm:pt>
    <dgm:pt modelId="{F787E4F6-DC92-4C43-BC39-0E022F76A22B}" type="pres">
      <dgm:prSet presAssocID="{D93954E5-F8DA-4402-A8F1-33BB5D9B95EC}" presName="hierChild4" presStyleCnt="0"/>
      <dgm:spPr/>
    </dgm:pt>
    <dgm:pt modelId="{1F085B90-40DD-4D21-8098-06EDB14C3EBB}" type="pres">
      <dgm:prSet presAssocID="{D4FEDB3F-C5D9-44C7-AA6E-A861C7F147FB}" presName="Name10" presStyleLbl="parChTrans1D2" presStyleIdx="1" presStyleCnt="2"/>
      <dgm:spPr/>
    </dgm:pt>
    <dgm:pt modelId="{3BE2B76B-C966-4E28-95EA-9CB87316F5E0}" type="pres">
      <dgm:prSet presAssocID="{D182100F-EE26-47F4-ABB1-D54C75A80C05}" presName="hierRoot2" presStyleCnt="0"/>
      <dgm:spPr/>
    </dgm:pt>
    <dgm:pt modelId="{10641850-F8F6-40D2-B284-C35C1302E3D2}" type="pres">
      <dgm:prSet presAssocID="{D182100F-EE26-47F4-ABB1-D54C75A80C05}" presName="composite2" presStyleCnt="0"/>
      <dgm:spPr/>
    </dgm:pt>
    <dgm:pt modelId="{CBEBEA10-A3E3-41DF-AB1E-4BAC4FBF0C85}" type="pres">
      <dgm:prSet presAssocID="{D182100F-EE26-47F4-ABB1-D54C75A80C05}" presName="background2" presStyleLbl="node2" presStyleIdx="1" presStyleCnt="2"/>
      <dgm:spPr/>
    </dgm:pt>
    <dgm:pt modelId="{A0ADCFA8-1313-4300-AF88-D1C39D6035E5}" type="pres">
      <dgm:prSet presAssocID="{D182100F-EE26-47F4-ABB1-D54C75A80C05}" presName="text2" presStyleLbl="fgAcc2" presStyleIdx="1" presStyleCnt="2">
        <dgm:presLayoutVars>
          <dgm:chPref val="3"/>
        </dgm:presLayoutVars>
      </dgm:prSet>
      <dgm:spPr/>
    </dgm:pt>
    <dgm:pt modelId="{378ADB8A-F050-4AB8-9763-FA8C8C950257}" type="pres">
      <dgm:prSet presAssocID="{D182100F-EE26-47F4-ABB1-D54C75A80C05}" presName="hierChild3" presStyleCnt="0"/>
      <dgm:spPr/>
    </dgm:pt>
    <dgm:pt modelId="{A9DD265E-25BE-433C-820D-C778B67243FE}" type="pres">
      <dgm:prSet presAssocID="{623D9638-A0B2-4881-9534-CAA8CBCC7621}" presName="Name17" presStyleLbl="parChTrans1D3" presStyleIdx="2" presStyleCnt="5"/>
      <dgm:spPr/>
    </dgm:pt>
    <dgm:pt modelId="{16FC965A-A3B3-4F92-83C5-C61996E99B37}" type="pres">
      <dgm:prSet presAssocID="{0A8155C6-1778-42E0-AC8B-356F2E429305}" presName="hierRoot3" presStyleCnt="0"/>
      <dgm:spPr/>
    </dgm:pt>
    <dgm:pt modelId="{C9B4C25F-9B71-42B4-9E9A-A93CB41FF9E8}" type="pres">
      <dgm:prSet presAssocID="{0A8155C6-1778-42E0-AC8B-356F2E429305}" presName="composite3" presStyleCnt="0"/>
      <dgm:spPr/>
    </dgm:pt>
    <dgm:pt modelId="{5493021A-1AA0-4D60-B9D9-BA0A1DC99020}" type="pres">
      <dgm:prSet presAssocID="{0A8155C6-1778-42E0-AC8B-356F2E429305}" presName="background3" presStyleLbl="node3" presStyleIdx="2" presStyleCnt="5"/>
      <dgm:spPr>
        <a:solidFill>
          <a:srgbClr val="FF0000"/>
        </a:solidFill>
      </dgm:spPr>
    </dgm:pt>
    <dgm:pt modelId="{2A156B96-7713-4EE0-92F3-A60345B53234}" type="pres">
      <dgm:prSet presAssocID="{0A8155C6-1778-42E0-AC8B-356F2E429305}" presName="text3" presStyleLbl="fgAcc3" presStyleIdx="2" presStyleCnt="5">
        <dgm:presLayoutVars>
          <dgm:chPref val="3"/>
        </dgm:presLayoutVars>
      </dgm:prSet>
      <dgm:spPr/>
    </dgm:pt>
    <dgm:pt modelId="{0A111AA0-1917-40C7-ABE4-CD9F1607CD03}" type="pres">
      <dgm:prSet presAssocID="{0A8155C6-1778-42E0-AC8B-356F2E429305}" presName="hierChild4" presStyleCnt="0"/>
      <dgm:spPr/>
    </dgm:pt>
    <dgm:pt modelId="{796BAD8E-0717-437E-9313-E46E8C609F20}" type="pres">
      <dgm:prSet presAssocID="{BDD4771A-4187-481A-8808-EAE0968A0131}" presName="Name17" presStyleLbl="parChTrans1D3" presStyleIdx="3" presStyleCnt="5"/>
      <dgm:spPr/>
    </dgm:pt>
    <dgm:pt modelId="{D5E3A29E-6F0D-4588-804F-E4AE633875A5}" type="pres">
      <dgm:prSet presAssocID="{D3E477B1-A249-48AC-96F6-F3D3FD2C02CA}" presName="hierRoot3" presStyleCnt="0"/>
      <dgm:spPr/>
    </dgm:pt>
    <dgm:pt modelId="{ABF9CD8A-90F3-4045-808D-AE7C94F2A2D2}" type="pres">
      <dgm:prSet presAssocID="{D3E477B1-A249-48AC-96F6-F3D3FD2C02CA}" presName="composite3" presStyleCnt="0"/>
      <dgm:spPr/>
    </dgm:pt>
    <dgm:pt modelId="{598B2D4C-6E40-4148-B53D-C6D937C14D1E}" type="pres">
      <dgm:prSet presAssocID="{D3E477B1-A249-48AC-96F6-F3D3FD2C02CA}" presName="background3" presStyleLbl="node3" presStyleIdx="3" presStyleCnt="5"/>
      <dgm:spPr>
        <a:solidFill>
          <a:srgbClr val="FF0000"/>
        </a:solidFill>
      </dgm:spPr>
    </dgm:pt>
    <dgm:pt modelId="{EBD86593-5751-43B0-B4EF-0F23BBAD25AC}" type="pres">
      <dgm:prSet presAssocID="{D3E477B1-A249-48AC-96F6-F3D3FD2C02CA}" presName="text3" presStyleLbl="fgAcc3" presStyleIdx="3" presStyleCnt="5">
        <dgm:presLayoutVars>
          <dgm:chPref val="3"/>
        </dgm:presLayoutVars>
      </dgm:prSet>
      <dgm:spPr/>
    </dgm:pt>
    <dgm:pt modelId="{46BE7095-81BE-4FD5-B423-D18D9567A3AE}" type="pres">
      <dgm:prSet presAssocID="{D3E477B1-A249-48AC-96F6-F3D3FD2C02CA}" presName="hierChild4" presStyleCnt="0"/>
      <dgm:spPr/>
    </dgm:pt>
    <dgm:pt modelId="{7AB83D32-EBC5-4FC3-B609-3D9150F58300}" type="pres">
      <dgm:prSet presAssocID="{027353BB-5F32-4D8B-ABE0-3AB5B13D08BA}" presName="Name17" presStyleLbl="parChTrans1D3" presStyleIdx="4" presStyleCnt="5"/>
      <dgm:spPr/>
    </dgm:pt>
    <dgm:pt modelId="{6C158435-593E-4A81-811E-802BEF42C856}" type="pres">
      <dgm:prSet presAssocID="{3207C5DB-7E69-40D8-939C-43ABD119130A}" presName="hierRoot3" presStyleCnt="0"/>
      <dgm:spPr/>
    </dgm:pt>
    <dgm:pt modelId="{85E91489-F399-463B-A3F8-A28D90082C2D}" type="pres">
      <dgm:prSet presAssocID="{3207C5DB-7E69-40D8-939C-43ABD119130A}" presName="composite3" presStyleCnt="0"/>
      <dgm:spPr/>
    </dgm:pt>
    <dgm:pt modelId="{B7E141B1-5903-48F3-AA93-D5EAA37C5159}" type="pres">
      <dgm:prSet presAssocID="{3207C5DB-7E69-40D8-939C-43ABD119130A}" presName="background3" presStyleLbl="node3" presStyleIdx="4" presStyleCnt="5"/>
      <dgm:spPr>
        <a:solidFill>
          <a:srgbClr val="FF0000"/>
        </a:solidFill>
      </dgm:spPr>
    </dgm:pt>
    <dgm:pt modelId="{BB642251-2787-49EB-802A-2660922923DC}" type="pres">
      <dgm:prSet presAssocID="{3207C5DB-7E69-40D8-939C-43ABD119130A}" presName="text3" presStyleLbl="fgAcc3" presStyleIdx="4" presStyleCnt="5">
        <dgm:presLayoutVars>
          <dgm:chPref val="3"/>
        </dgm:presLayoutVars>
      </dgm:prSet>
      <dgm:spPr/>
    </dgm:pt>
    <dgm:pt modelId="{211F29EE-4B2C-4BD2-B6E8-C1D9BD0DAB14}" type="pres">
      <dgm:prSet presAssocID="{3207C5DB-7E69-40D8-939C-43ABD119130A}" presName="hierChild4" presStyleCnt="0"/>
      <dgm:spPr/>
    </dgm:pt>
  </dgm:ptLst>
  <dgm:cxnLst>
    <dgm:cxn modelId="{B4DF7503-1F08-4167-B911-6FCDF2466AEA}" srcId="{3E24CE25-19F5-416B-B2DE-CF4620FB3F8C}" destId="{D182100F-EE26-47F4-ABB1-D54C75A80C05}" srcOrd="1" destOrd="0" parTransId="{D4FEDB3F-C5D9-44C7-AA6E-A861C7F147FB}" sibTransId="{12CF4674-4C48-4E04-8637-29BF2C3E4CA8}"/>
    <dgm:cxn modelId="{B6620007-267E-445D-8A51-CDAC3A4290BE}" type="presOf" srcId="{BDD4771A-4187-481A-8808-EAE0968A0131}" destId="{796BAD8E-0717-437E-9313-E46E8C609F20}" srcOrd="0" destOrd="0" presId="urn:microsoft.com/office/officeart/2005/8/layout/hierarchy1"/>
    <dgm:cxn modelId="{FCD09B22-1E3B-420D-95C4-243B3B41BBFB}" srcId="{FF04A5A4-F049-4876-8B88-19A2BDA1E74B}" destId="{D93954E5-F8DA-4402-A8F1-33BB5D9B95EC}" srcOrd="1" destOrd="0" parTransId="{A4EBFCEE-CBDD-4BBF-9E0C-11C2964FC197}" sibTransId="{DC438FEA-CDA6-4343-8F15-B61AE13D3EFC}"/>
    <dgm:cxn modelId="{59ACB02B-B240-4F1A-A443-43367DDA6FA1}" type="presOf" srcId="{678BF56C-3371-47D4-AA4B-6FBEDE18B767}" destId="{B37A9C17-80D5-480D-BE31-242A5EDF9095}" srcOrd="0" destOrd="0" presId="urn:microsoft.com/office/officeart/2005/8/layout/hierarchy1"/>
    <dgm:cxn modelId="{C1207E3E-56B1-4E8E-9D34-582F4273739B}" srcId="{D182100F-EE26-47F4-ABB1-D54C75A80C05}" destId="{3207C5DB-7E69-40D8-939C-43ABD119130A}" srcOrd="2" destOrd="0" parTransId="{027353BB-5F32-4D8B-ABE0-3AB5B13D08BA}" sibTransId="{4290087D-3EE7-4312-85DC-5A87B12C276A}"/>
    <dgm:cxn modelId="{43093E5D-C329-4919-B5FF-1AD93DA2F6AA}" type="presOf" srcId="{D4FEDB3F-C5D9-44C7-AA6E-A861C7F147FB}" destId="{1F085B90-40DD-4D21-8098-06EDB14C3EBB}" srcOrd="0" destOrd="0" presId="urn:microsoft.com/office/officeart/2005/8/layout/hierarchy1"/>
    <dgm:cxn modelId="{5357DD64-A2A0-47CB-9729-4A0155FB5B87}" type="presOf" srcId="{FF04A5A4-F049-4876-8B88-19A2BDA1E74B}" destId="{17CA838E-D259-4AE6-972C-308D20FFEF58}" srcOrd="0" destOrd="0" presId="urn:microsoft.com/office/officeart/2005/8/layout/hierarchy1"/>
    <dgm:cxn modelId="{44059474-A22C-46B9-9D82-BA3412D82EF4}" srcId="{6D8C0DCB-B535-48A0-BA39-35B458F4A1DB}" destId="{3E24CE25-19F5-416B-B2DE-CF4620FB3F8C}" srcOrd="0" destOrd="0" parTransId="{4B20C0D2-D065-44DB-9C99-8EAB2282BFD2}" sibTransId="{8FE69AA9-5D1E-4493-958C-929B85AE1EEA}"/>
    <dgm:cxn modelId="{CA242776-FA04-4DCB-B1A8-0AF0950602F7}" srcId="{FF04A5A4-F049-4876-8B88-19A2BDA1E74B}" destId="{5115D670-4A84-4B93-8552-CB72226C8CDA}" srcOrd="0" destOrd="0" parTransId="{88C1C122-FF4B-4B2E-A2FB-1FE65D14F123}" sibTransId="{3DE17E3A-DB4A-4EC5-A638-76EFF63D598D}"/>
    <dgm:cxn modelId="{6CC82E9D-FA97-41F5-9C0E-7872601A4920}" type="presOf" srcId="{D3E477B1-A249-48AC-96F6-F3D3FD2C02CA}" destId="{EBD86593-5751-43B0-B4EF-0F23BBAD25AC}" srcOrd="0" destOrd="0" presId="urn:microsoft.com/office/officeart/2005/8/layout/hierarchy1"/>
    <dgm:cxn modelId="{B5605FA2-0E67-446C-ABE3-4A51BD415F5C}" type="presOf" srcId="{623D9638-A0B2-4881-9534-CAA8CBCC7621}" destId="{A9DD265E-25BE-433C-820D-C778B67243FE}" srcOrd="0" destOrd="0" presId="urn:microsoft.com/office/officeart/2005/8/layout/hierarchy1"/>
    <dgm:cxn modelId="{F2BEC7A3-805E-4ED7-B4D0-5C6C5CD9E9E4}" type="presOf" srcId="{D182100F-EE26-47F4-ABB1-D54C75A80C05}" destId="{A0ADCFA8-1313-4300-AF88-D1C39D6035E5}" srcOrd="0" destOrd="0" presId="urn:microsoft.com/office/officeart/2005/8/layout/hierarchy1"/>
    <dgm:cxn modelId="{71AC87AA-4C17-4F66-BA6E-84B1DDDA1C38}" type="presOf" srcId="{A4EBFCEE-CBDD-4BBF-9E0C-11C2964FC197}" destId="{ADCF1952-5278-4EED-AF41-4D646DEABF80}" srcOrd="0" destOrd="0" presId="urn:microsoft.com/office/officeart/2005/8/layout/hierarchy1"/>
    <dgm:cxn modelId="{C5B59BAA-4376-42DE-A0AD-D6653A361948}" type="presOf" srcId="{027353BB-5F32-4D8B-ABE0-3AB5B13D08BA}" destId="{7AB83D32-EBC5-4FC3-B609-3D9150F58300}" srcOrd="0" destOrd="0" presId="urn:microsoft.com/office/officeart/2005/8/layout/hierarchy1"/>
    <dgm:cxn modelId="{C8D7A9AE-C6F9-4CE6-9628-CC4A5CAF7308}" type="presOf" srcId="{6D8C0DCB-B535-48A0-BA39-35B458F4A1DB}" destId="{C20E0CD8-541C-468C-9E1A-21BAD522C059}" srcOrd="0" destOrd="0" presId="urn:microsoft.com/office/officeart/2005/8/layout/hierarchy1"/>
    <dgm:cxn modelId="{2FA3E4B5-71A6-4CE8-BA25-205091CDF25C}" type="presOf" srcId="{88C1C122-FF4B-4B2E-A2FB-1FE65D14F123}" destId="{8FFAD359-7F8E-4B8D-91A8-E638AF7F9046}" srcOrd="0" destOrd="0" presId="urn:microsoft.com/office/officeart/2005/8/layout/hierarchy1"/>
    <dgm:cxn modelId="{3849C5BC-30DE-4C98-B17C-D4324648714B}" srcId="{D182100F-EE26-47F4-ABB1-D54C75A80C05}" destId="{D3E477B1-A249-48AC-96F6-F3D3FD2C02CA}" srcOrd="1" destOrd="0" parTransId="{BDD4771A-4187-481A-8808-EAE0968A0131}" sibTransId="{D46D1D55-66A9-4E72-A910-32CA3C131D5F}"/>
    <dgm:cxn modelId="{67B314BD-0A57-4117-BCAB-6B2F788388B5}" type="presOf" srcId="{D93954E5-F8DA-4402-A8F1-33BB5D9B95EC}" destId="{EB2E1A98-8C30-4DF7-A6D6-881F4C4B6F9D}" srcOrd="0" destOrd="0" presId="urn:microsoft.com/office/officeart/2005/8/layout/hierarchy1"/>
    <dgm:cxn modelId="{4782ABC6-E66A-47BF-B810-BDB47BCE65DA}" type="presOf" srcId="{0A8155C6-1778-42E0-AC8B-356F2E429305}" destId="{2A156B96-7713-4EE0-92F3-A60345B53234}" srcOrd="0" destOrd="0" presId="urn:microsoft.com/office/officeart/2005/8/layout/hierarchy1"/>
    <dgm:cxn modelId="{F191D9DD-9DFE-42A6-BFE7-42963D080904}" srcId="{D182100F-EE26-47F4-ABB1-D54C75A80C05}" destId="{0A8155C6-1778-42E0-AC8B-356F2E429305}" srcOrd="0" destOrd="0" parTransId="{623D9638-A0B2-4881-9534-CAA8CBCC7621}" sibTransId="{26D0F92F-749E-4994-879F-D828A257EF35}"/>
    <dgm:cxn modelId="{FE3905E2-5E30-470B-BCE0-72F655272681}" type="presOf" srcId="{3E24CE25-19F5-416B-B2DE-CF4620FB3F8C}" destId="{AFD380E3-F26C-4563-86D3-A9A0B6B903AA}" srcOrd="0" destOrd="0" presId="urn:microsoft.com/office/officeart/2005/8/layout/hierarchy1"/>
    <dgm:cxn modelId="{D46FE1E6-A855-4914-B0FA-DF4B48D7A782}" srcId="{3E24CE25-19F5-416B-B2DE-CF4620FB3F8C}" destId="{FF04A5A4-F049-4876-8B88-19A2BDA1E74B}" srcOrd="0" destOrd="0" parTransId="{678BF56C-3371-47D4-AA4B-6FBEDE18B767}" sibTransId="{2CBE968B-FE3A-4DC6-8F37-E04A7BC45B23}"/>
    <dgm:cxn modelId="{E4F05BF6-3C38-48FC-BFE7-2139226425F2}" type="presOf" srcId="{5115D670-4A84-4B93-8552-CB72226C8CDA}" destId="{97715BA3-723B-430A-B823-373142763EC5}" srcOrd="0" destOrd="0" presId="urn:microsoft.com/office/officeart/2005/8/layout/hierarchy1"/>
    <dgm:cxn modelId="{36520DFD-5E71-4AC6-8F91-8C22C203ECD4}" type="presOf" srcId="{3207C5DB-7E69-40D8-939C-43ABD119130A}" destId="{BB642251-2787-49EB-802A-2660922923DC}" srcOrd="0" destOrd="0" presId="urn:microsoft.com/office/officeart/2005/8/layout/hierarchy1"/>
    <dgm:cxn modelId="{64983F9D-48CF-4154-BDFA-4A260FE2723E}" type="presParOf" srcId="{C20E0CD8-541C-468C-9E1A-21BAD522C059}" destId="{6947D0E6-349B-407B-8AB5-B3429B6FE9F7}" srcOrd="0" destOrd="0" presId="urn:microsoft.com/office/officeart/2005/8/layout/hierarchy1"/>
    <dgm:cxn modelId="{FFE96EFE-5AA3-440A-B17B-9637D974A1C7}" type="presParOf" srcId="{6947D0E6-349B-407B-8AB5-B3429B6FE9F7}" destId="{9FCC817F-88A6-4AB3-841F-EE78BDB5C335}" srcOrd="0" destOrd="0" presId="urn:microsoft.com/office/officeart/2005/8/layout/hierarchy1"/>
    <dgm:cxn modelId="{C4D8C421-E039-4F0D-A780-BB6D0E8F3F85}" type="presParOf" srcId="{9FCC817F-88A6-4AB3-841F-EE78BDB5C335}" destId="{46C467C2-7A78-4A91-B376-6AD338418075}" srcOrd="0" destOrd="0" presId="urn:microsoft.com/office/officeart/2005/8/layout/hierarchy1"/>
    <dgm:cxn modelId="{2AD794B1-ACFA-471D-A7A5-9F07E214DF31}" type="presParOf" srcId="{9FCC817F-88A6-4AB3-841F-EE78BDB5C335}" destId="{AFD380E3-F26C-4563-86D3-A9A0B6B903AA}" srcOrd="1" destOrd="0" presId="urn:microsoft.com/office/officeart/2005/8/layout/hierarchy1"/>
    <dgm:cxn modelId="{6791AF87-9717-4680-82EA-97CC7E55A0F6}" type="presParOf" srcId="{6947D0E6-349B-407B-8AB5-B3429B6FE9F7}" destId="{8BDAE6BD-E916-4B72-A490-DAE41FC317F2}" srcOrd="1" destOrd="0" presId="urn:microsoft.com/office/officeart/2005/8/layout/hierarchy1"/>
    <dgm:cxn modelId="{9E03C172-52DE-4CDC-9544-CF30EE020000}" type="presParOf" srcId="{8BDAE6BD-E916-4B72-A490-DAE41FC317F2}" destId="{B37A9C17-80D5-480D-BE31-242A5EDF9095}" srcOrd="0" destOrd="0" presId="urn:microsoft.com/office/officeart/2005/8/layout/hierarchy1"/>
    <dgm:cxn modelId="{ACB0D4E4-5F00-45DB-B4B8-E3B06873CF80}" type="presParOf" srcId="{8BDAE6BD-E916-4B72-A490-DAE41FC317F2}" destId="{ABF428AC-AEEE-4C81-86FA-57BF4881B23F}" srcOrd="1" destOrd="0" presId="urn:microsoft.com/office/officeart/2005/8/layout/hierarchy1"/>
    <dgm:cxn modelId="{F86E71AF-E55F-42B0-A41B-F5C11270E163}" type="presParOf" srcId="{ABF428AC-AEEE-4C81-86FA-57BF4881B23F}" destId="{9B594571-1006-4182-BDAB-C02CCC2525EE}" srcOrd="0" destOrd="0" presId="urn:microsoft.com/office/officeart/2005/8/layout/hierarchy1"/>
    <dgm:cxn modelId="{1AC6AB4D-0BF9-4A46-8054-5F437B355195}" type="presParOf" srcId="{9B594571-1006-4182-BDAB-C02CCC2525EE}" destId="{BDF2D37D-2E3D-4014-9CE7-651228D4DAF6}" srcOrd="0" destOrd="0" presId="urn:microsoft.com/office/officeart/2005/8/layout/hierarchy1"/>
    <dgm:cxn modelId="{3A82E54A-4E7B-4E7D-B41A-7F58EE845AD8}" type="presParOf" srcId="{9B594571-1006-4182-BDAB-C02CCC2525EE}" destId="{17CA838E-D259-4AE6-972C-308D20FFEF58}" srcOrd="1" destOrd="0" presId="urn:microsoft.com/office/officeart/2005/8/layout/hierarchy1"/>
    <dgm:cxn modelId="{3EB236C6-9B76-4EB2-A34C-F6F84B8B924D}" type="presParOf" srcId="{ABF428AC-AEEE-4C81-86FA-57BF4881B23F}" destId="{362494D8-496D-49C1-AD62-5F6291612258}" srcOrd="1" destOrd="0" presId="urn:microsoft.com/office/officeart/2005/8/layout/hierarchy1"/>
    <dgm:cxn modelId="{0D3A7102-19F1-4D07-8F5B-D150A79CA1FF}" type="presParOf" srcId="{362494D8-496D-49C1-AD62-5F6291612258}" destId="{8FFAD359-7F8E-4B8D-91A8-E638AF7F9046}" srcOrd="0" destOrd="0" presId="urn:microsoft.com/office/officeart/2005/8/layout/hierarchy1"/>
    <dgm:cxn modelId="{22028FFF-B6B4-4161-9948-83DC9158970A}" type="presParOf" srcId="{362494D8-496D-49C1-AD62-5F6291612258}" destId="{897219BB-95A3-4D95-89EF-BE0D9055CE4E}" srcOrd="1" destOrd="0" presId="urn:microsoft.com/office/officeart/2005/8/layout/hierarchy1"/>
    <dgm:cxn modelId="{41D13D25-014F-428B-A312-459D48E6D5CB}" type="presParOf" srcId="{897219BB-95A3-4D95-89EF-BE0D9055CE4E}" destId="{227E98E4-6E68-4456-A384-62D5D048E32C}" srcOrd="0" destOrd="0" presId="urn:microsoft.com/office/officeart/2005/8/layout/hierarchy1"/>
    <dgm:cxn modelId="{F6064797-F356-4FA7-822A-E5214A1847D9}" type="presParOf" srcId="{227E98E4-6E68-4456-A384-62D5D048E32C}" destId="{B86C45A4-CB6B-4B1E-8A7F-337465778EFA}" srcOrd="0" destOrd="0" presId="urn:microsoft.com/office/officeart/2005/8/layout/hierarchy1"/>
    <dgm:cxn modelId="{6B99FF9D-FEBF-4FBD-8FD3-EA9FC8C0089D}" type="presParOf" srcId="{227E98E4-6E68-4456-A384-62D5D048E32C}" destId="{97715BA3-723B-430A-B823-373142763EC5}" srcOrd="1" destOrd="0" presId="urn:microsoft.com/office/officeart/2005/8/layout/hierarchy1"/>
    <dgm:cxn modelId="{4F099C59-D654-4852-82A3-51E2F33C7416}" type="presParOf" srcId="{897219BB-95A3-4D95-89EF-BE0D9055CE4E}" destId="{E21EB996-DA47-4706-9743-11450D4E7D11}" srcOrd="1" destOrd="0" presId="urn:microsoft.com/office/officeart/2005/8/layout/hierarchy1"/>
    <dgm:cxn modelId="{B2109A63-F8B3-4D14-B18B-65100495736B}" type="presParOf" srcId="{362494D8-496D-49C1-AD62-5F6291612258}" destId="{ADCF1952-5278-4EED-AF41-4D646DEABF80}" srcOrd="2" destOrd="0" presId="urn:microsoft.com/office/officeart/2005/8/layout/hierarchy1"/>
    <dgm:cxn modelId="{D9A68018-AE4A-47BD-AD6E-23B18709EECB}" type="presParOf" srcId="{362494D8-496D-49C1-AD62-5F6291612258}" destId="{99628C82-C8F0-4136-82E3-611D85039653}" srcOrd="3" destOrd="0" presId="urn:microsoft.com/office/officeart/2005/8/layout/hierarchy1"/>
    <dgm:cxn modelId="{DC1D87C9-00F4-4C93-ACBD-260892D4A53F}" type="presParOf" srcId="{99628C82-C8F0-4136-82E3-611D85039653}" destId="{0DBC796E-1293-4D3F-85D3-ECA5692C84F7}" srcOrd="0" destOrd="0" presId="urn:microsoft.com/office/officeart/2005/8/layout/hierarchy1"/>
    <dgm:cxn modelId="{E415721F-E159-4E73-B0CF-2C852219D092}" type="presParOf" srcId="{0DBC796E-1293-4D3F-85D3-ECA5692C84F7}" destId="{AB966E98-630E-4E86-BB9C-011FB0380B9F}" srcOrd="0" destOrd="0" presId="urn:microsoft.com/office/officeart/2005/8/layout/hierarchy1"/>
    <dgm:cxn modelId="{591398E6-C77E-4DE5-839E-C310B2BCA95B}" type="presParOf" srcId="{0DBC796E-1293-4D3F-85D3-ECA5692C84F7}" destId="{EB2E1A98-8C30-4DF7-A6D6-881F4C4B6F9D}" srcOrd="1" destOrd="0" presId="urn:microsoft.com/office/officeart/2005/8/layout/hierarchy1"/>
    <dgm:cxn modelId="{5B466094-C580-4DFD-A880-491797B809CF}" type="presParOf" srcId="{99628C82-C8F0-4136-82E3-611D85039653}" destId="{F787E4F6-DC92-4C43-BC39-0E022F76A22B}" srcOrd="1" destOrd="0" presId="urn:microsoft.com/office/officeart/2005/8/layout/hierarchy1"/>
    <dgm:cxn modelId="{29F2EE2A-23B2-4EF7-A983-2D30FFB2586F}" type="presParOf" srcId="{8BDAE6BD-E916-4B72-A490-DAE41FC317F2}" destId="{1F085B90-40DD-4D21-8098-06EDB14C3EBB}" srcOrd="2" destOrd="0" presId="urn:microsoft.com/office/officeart/2005/8/layout/hierarchy1"/>
    <dgm:cxn modelId="{511EDDE5-03A8-42D1-BF60-4CB13D4FEC0C}" type="presParOf" srcId="{8BDAE6BD-E916-4B72-A490-DAE41FC317F2}" destId="{3BE2B76B-C966-4E28-95EA-9CB87316F5E0}" srcOrd="3" destOrd="0" presId="urn:microsoft.com/office/officeart/2005/8/layout/hierarchy1"/>
    <dgm:cxn modelId="{506F0517-AD94-47FD-90BC-81DD07153A94}" type="presParOf" srcId="{3BE2B76B-C966-4E28-95EA-9CB87316F5E0}" destId="{10641850-F8F6-40D2-B284-C35C1302E3D2}" srcOrd="0" destOrd="0" presId="urn:microsoft.com/office/officeart/2005/8/layout/hierarchy1"/>
    <dgm:cxn modelId="{DAA558D5-CA26-4EB2-867F-DB563DE69C7A}" type="presParOf" srcId="{10641850-F8F6-40D2-B284-C35C1302E3D2}" destId="{CBEBEA10-A3E3-41DF-AB1E-4BAC4FBF0C85}" srcOrd="0" destOrd="0" presId="urn:microsoft.com/office/officeart/2005/8/layout/hierarchy1"/>
    <dgm:cxn modelId="{5365C7ED-BD6D-4068-8BCF-75BEB6143C14}" type="presParOf" srcId="{10641850-F8F6-40D2-B284-C35C1302E3D2}" destId="{A0ADCFA8-1313-4300-AF88-D1C39D6035E5}" srcOrd="1" destOrd="0" presId="urn:microsoft.com/office/officeart/2005/8/layout/hierarchy1"/>
    <dgm:cxn modelId="{6F596CCA-4DB7-499C-A9EA-D5038B3D176C}" type="presParOf" srcId="{3BE2B76B-C966-4E28-95EA-9CB87316F5E0}" destId="{378ADB8A-F050-4AB8-9763-FA8C8C950257}" srcOrd="1" destOrd="0" presId="urn:microsoft.com/office/officeart/2005/8/layout/hierarchy1"/>
    <dgm:cxn modelId="{95504155-2867-42BB-874C-36777AD4F152}" type="presParOf" srcId="{378ADB8A-F050-4AB8-9763-FA8C8C950257}" destId="{A9DD265E-25BE-433C-820D-C778B67243FE}" srcOrd="0" destOrd="0" presId="urn:microsoft.com/office/officeart/2005/8/layout/hierarchy1"/>
    <dgm:cxn modelId="{79FA9AD4-AB7A-46C2-B61C-406D858C4D86}" type="presParOf" srcId="{378ADB8A-F050-4AB8-9763-FA8C8C950257}" destId="{16FC965A-A3B3-4F92-83C5-C61996E99B37}" srcOrd="1" destOrd="0" presId="urn:microsoft.com/office/officeart/2005/8/layout/hierarchy1"/>
    <dgm:cxn modelId="{3720C649-510B-4594-BB31-ACC55F146388}" type="presParOf" srcId="{16FC965A-A3B3-4F92-83C5-C61996E99B37}" destId="{C9B4C25F-9B71-42B4-9E9A-A93CB41FF9E8}" srcOrd="0" destOrd="0" presId="urn:microsoft.com/office/officeart/2005/8/layout/hierarchy1"/>
    <dgm:cxn modelId="{436CD137-ED74-4F28-AF72-F06EC068E708}" type="presParOf" srcId="{C9B4C25F-9B71-42B4-9E9A-A93CB41FF9E8}" destId="{5493021A-1AA0-4D60-B9D9-BA0A1DC99020}" srcOrd="0" destOrd="0" presId="urn:microsoft.com/office/officeart/2005/8/layout/hierarchy1"/>
    <dgm:cxn modelId="{AF961647-626F-459E-B228-2BE373AB5DFA}" type="presParOf" srcId="{C9B4C25F-9B71-42B4-9E9A-A93CB41FF9E8}" destId="{2A156B96-7713-4EE0-92F3-A60345B53234}" srcOrd="1" destOrd="0" presId="urn:microsoft.com/office/officeart/2005/8/layout/hierarchy1"/>
    <dgm:cxn modelId="{E7BF9336-C733-4627-B6F1-24BEE3F0E637}" type="presParOf" srcId="{16FC965A-A3B3-4F92-83C5-C61996E99B37}" destId="{0A111AA0-1917-40C7-ABE4-CD9F1607CD03}" srcOrd="1" destOrd="0" presId="urn:microsoft.com/office/officeart/2005/8/layout/hierarchy1"/>
    <dgm:cxn modelId="{185CFF5D-8467-4A4D-9471-807D600B6032}" type="presParOf" srcId="{378ADB8A-F050-4AB8-9763-FA8C8C950257}" destId="{796BAD8E-0717-437E-9313-E46E8C609F20}" srcOrd="2" destOrd="0" presId="urn:microsoft.com/office/officeart/2005/8/layout/hierarchy1"/>
    <dgm:cxn modelId="{F2BC2C9C-26E9-4B03-BC96-C08C31C25CC8}" type="presParOf" srcId="{378ADB8A-F050-4AB8-9763-FA8C8C950257}" destId="{D5E3A29E-6F0D-4588-804F-E4AE633875A5}" srcOrd="3" destOrd="0" presId="urn:microsoft.com/office/officeart/2005/8/layout/hierarchy1"/>
    <dgm:cxn modelId="{5529F2EF-301C-4136-86FB-28455AB43A9B}" type="presParOf" srcId="{D5E3A29E-6F0D-4588-804F-E4AE633875A5}" destId="{ABF9CD8A-90F3-4045-808D-AE7C94F2A2D2}" srcOrd="0" destOrd="0" presId="urn:microsoft.com/office/officeart/2005/8/layout/hierarchy1"/>
    <dgm:cxn modelId="{CE791087-0F5B-40A8-9DA0-F321CD6C5FB9}" type="presParOf" srcId="{ABF9CD8A-90F3-4045-808D-AE7C94F2A2D2}" destId="{598B2D4C-6E40-4148-B53D-C6D937C14D1E}" srcOrd="0" destOrd="0" presId="urn:microsoft.com/office/officeart/2005/8/layout/hierarchy1"/>
    <dgm:cxn modelId="{2EAD24FB-D412-4DF6-A213-ADD0EE6DB7CA}" type="presParOf" srcId="{ABF9CD8A-90F3-4045-808D-AE7C94F2A2D2}" destId="{EBD86593-5751-43B0-B4EF-0F23BBAD25AC}" srcOrd="1" destOrd="0" presId="urn:microsoft.com/office/officeart/2005/8/layout/hierarchy1"/>
    <dgm:cxn modelId="{1E8FA3DB-B07D-4EBB-9AFF-AAD24CCC3517}" type="presParOf" srcId="{D5E3A29E-6F0D-4588-804F-E4AE633875A5}" destId="{46BE7095-81BE-4FD5-B423-D18D9567A3AE}" srcOrd="1" destOrd="0" presId="urn:microsoft.com/office/officeart/2005/8/layout/hierarchy1"/>
    <dgm:cxn modelId="{1FE30F22-FA66-45A3-ABB3-FDE6CC6F49B2}" type="presParOf" srcId="{378ADB8A-F050-4AB8-9763-FA8C8C950257}" destId="{7AB83D32-EBC5-4FC3-B609-3D9150F58300}" srcOrd="4" destOrd="0" presId="urn:microsoft.com/office/officeart/2005/8/layout/hierarchy1"/>
    <dgm:cxn modelId="{2A9F1793-1C67-4A28-9CC8-8FC8AE327984}" type="presParOf" srcId="{378ADB8A-F050-4AB8-9763-FA8C8C950257}" destId="{6C158435-593E-4A81-811E-802BEF42C856}" srcOrd="5" destOrd="0" presId="urn:microsoft.com/office/officeart/2005/8/layout/hierarchy1"/>
    <dgm:cxn modelId="{D83F987D-0364-4915-8A32-57D8617F7CEE}" type="presParOf" srcId="{6C158435-593E-4A81-811E-802BEF42C856}" destId="{85E91489-F399-463B-A3F8-A28D90082C2D}" srcOrd="0" destOrd="0" presId="urn:microsoft.com/office/officeart/2005/8/layout/hierarchy1"/>
    <dgm:cxn modelId="{4CF54D04-1D29-4A12-A87E-47A18F8D75A1}" type="presParOf" srcId="{85E91489-F399-463B-A3F8-A28D90082C2D}" destId="{B7E141B1-5903-48F3-AA93-D5EAA37C5159}" srcOrd="0" destOrd="0" presId="urn:microsoft.com/office/officeart/2005/8/layout/hierarchy1"/>
    <dgm:cxn modelId="{D06D9784-F885-4D9B-9F3B-B11C6F66434E}" type="presParOf" srcId="{85E91489-F399-463B-A3F8-A28D90082C2D}" destId="{BB642251-2787-49EB-802A-2660922923DC}" srcOrd="1" destOrd="0" presId="urn:microsoft.com/office/officeart/2005/8/layout/hierarchy1"/>
    <dgm:cxn modelId="{0B9A3F9E-E457-4845-8A17-0E1A6123CBF4}" type="presParOf" srcId="{6C158435-593E-4A81-811E-802BEF42C856}" destId="{211F29EE-4B2C-4BD2-B6E8-C1D9BD0DAB1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B83D32-EBC5-4FC3-B609-3D9150F58300}">
      <dsp:nvSpPr>
        <dsp:cNvPr id="0" name=""/>
        <dsp:cNvSpPr/>
      </dsp:nvSpPr>
      <dsp:spPr>
        <a:xfrm>
          <a:off x="7301102" y="3250087"/>
          <a:ext cx="2140602" cy="5093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7118"/>
              </a:lnTo>
              <a:lnTo>
                <a:pt x="2140602" y="347118"/>
              </a:lnTo>
              <a:lnTo>
                <a:pt x="2140602" y="509366"/>
              </a:lnTo>
            </a:path>
          </a:pathLst>
        </a:custGeom>
        <a:noFill/>
        <a:ln w="12700" cap="flat" cmpd="sng" algn="ctr">
          <a:solidFill>
            <a:srgbClr val="FF0000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6BAD8E-0717-437E-9313-E46E8C609F20}">
      <dsp:nvSpPr>
        <dsp:cNvPr id="0" name=""/>
        <dsp:cNvSpPr/>
      </dsp:nvSpPr>
      <dsp:spPr>
        <a:xfrm>
          <a:off x="7255382" y="3250087"/>
          <a:ext cx="91440" cy="5093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9366"/>
              </a:lnTo>
            </a:path>
          </a:pathLst>
        </a:custGeom>
        <a:noFill/>
        <a:ln w="12700" cap="flat" cmpd="sng" algn="ctr">
          <a:solidFill>
            <a:srgbClr val="FF0000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DD265E-25BE-433C-820D-C778B67243FE}">
      <dsp:nvSpPr>
        <dsp:cNvPr id="0" name=""/>
        <dsp:cNvSpPr/>
      </dsp:nvSpPr>
      <dsp:spPr>
        <a:xfrm>
          <a:off x="5160499" y="3250087"/>
          <a:ext cx="2140602" cy="509366"/>
        </a:xfrm>
        <a:custGeom>
          <a:avLst/>
          <a:gdLst/>
          <a:ahLst/>
          <a:cxnLst/>
          <a:rect l="0" t="0" r="0" b="0"/>
          <a:pathLst>
            <a:path>
              <a:moveTo>
                <a:pt x="2140602" y="0"/>
              </a:moveTo>
              <a:lnTo>
                <a:pt x="2140602" y="347118"/>
              </a:lnTo>
              <a:lnTo>
                <a:pt x="0" y="347118"/>
              </a:lnTo>
              <a:lnTo>
                <a:pt x="0" y="509366"/>
              </a:lnTo>
            </a:path>
          </a:pathLst>
        </a:custGeom>
        <a:noFill/>
        <a:ln w="12700" cap="flat" cmpd="sng" algn="ctr">
          <a:solidFill>
            <a:srgbClr val="FF0000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085B90-40DD-4D21-8098-06EDB14C3EBB}">
      <dsp:nvSpPr>
        <dsp:cNvPr id="0" name=""/>
        <dsp:cNvSpPr/>
      </dsp:nvSpPr>
      <dsp:spPr>
        <a:xfrm>
          <a:off x="4625349" y="1628581"/>
          <a:ext cx="2675752" cy="5093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7118"/>
              </a:lnTo>
              <a:lnTo>
                <a:pt x="2675752" y="347118"/>
              </a:lnTo>
              <a:lnTo>
                <a:pt x="2675752" y="50936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CF1952-5278-4EED-AF41-4D646DEABF80}">
      <dsp:nvSpPr>
        <dsp:cNvPr id="0" name=""/>
        <dsp:cNvSpPr/>
      </dsp:nvSpPr>
      <dsp:spPr>
        <a:xfrm>
          <a:off x="1949596" y="3250087"/>
          <a:ext cx="1070301" cy="5093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7118"/>
              </a:lnTo>
              <a:lnTo>
                <a:pt x="1070301" y="347118"/>
              </a:lnTo>
              <a:lnTo>
                <a:pt x="1070301" y="509366"/>
              </a:lnTo>
            </a:path>
          </a:pathLst>
        </a:custGeom>
        <a:noFill/>
        <a:ln w="12700" cap="flat" cmpd="sng" algn="ctr">
          <a:solidFill>
            <a:srgbClr val="7030A0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FAD359-7F8E-4B8D-91A8-E638AF7F9046}">
      <dsp:nvSpPr>
        <dsp:cNvPr id="0" name=""/>
        <dsp:cNvSpPr/>
      </dsp:nvSpPr>
      <dsp:spPr>
        <a:xfrm>
          <a:off x="879295" y="3250087"/>
          <a:ext cx="1070301" cy="509366"/>
        </a:xfrm>
        <a:custGeom>
          <a:avLst/>
          <a:gdLst/>
          <a:ahLst/>
          <a:cxnLst/>
          <a:rect l="0" t="0" r="0" b="0"/>
          <a:pathLst>
            <a:path>
              <a:moveTo>
                <a:pt x="1070301" y="0"/>
              </a:moveTo>
              <a:lnTo>
                <a:pt x="1070301" y="347118"/>
              </a:lnTo>
              <a:lnTo>
                <a:pt x="0" y="347118"/>
              </a:lnTo>
              <a:lnTo>
                <a:pt x="0" y="509366"/>
              </a:lnTo>
            </a:path>
          </a:pathLst>
        </a:custGeom>
        <a:noFill/>
        <a:ln w="12700" cap="flat" cmpd="sng" algn="ctr">
          <a:solidFill>
            <a:srgbClr val="7030A0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7A9C17-80D5-480D-BE31-242A5EDF9095}">
      <dsp:nvSpPr>
        <dsp:cNvPr id="0" name=""/>
        <dsp:cNvSpPr/>
      </dsp:nvSpPr>
      <dsp:spPr>
        <a:xfrm>
          <a:off x="1949596" y="1628581"/>
          <a:ext cx="2675752" cy="509366"/>
        </a:xfrm>
        <a:custGeom>
          <a:avLst/>
          <a:gdLst/>
          <a:ahLst/>
          <a:cxnLst/>
          <a:rect l="0" t="0" r="0" b="0"/>
          <a:pathLst>
            <a:path>
              <a:moveTo>
                <a:pt x="2675752" y="0"/>
              </a:moveTo>
              <a:lnTo>
                <a:pt x="2675752" y="347118"/>
              </a:lnTo>
              <a:lnTo>
                <a:pt x="0" y="347118"/>
              </a:lnTo>
              <a:lnTo>
                <a:pt x="0" y="50936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C467C2-7A78-4A91-B376-6AD338418075}">
      <dsp:nvSpPr>
        <dsp:cNvPr id="0" name=""/>
        <dsp:cNvSpPr/>
      </dsp:nvSpPr>
      <dsp:spPr>
        <a:xfrm>
          <a:off x="3749648" y="516440"/>
          <a:ext cx="1751401" cy="11121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FD380E3-F26C-4563-86D3-A9A0B6B903AA}">
      <dsp:nvSpPr>
        <dsp:cNvPr id="0" name=""/>
        <dsp:cNvSpPr/>
      </dsp:nvSpPr>
      <dsp:spPr>
        <a:xfrm>
          <a:off x="3944248" y="701311"/>
          <a:ext cx="1751401" cy="11121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b="1" kern="1200" dirty="0"/>
            <a:t>أشكال الشركات التجارية</a:t>
          </a:r>
        </a:p>
      </dsp:txBody>
      <dsp:txXfrm>
        <a:off x="3976821" y="733884"/>
        <a:ext cx="1686255" cy="1046994"/>
      </dsp:txXfrm>
    </dsp:sp>
    <dsp:sp modelId="{BDF2D37D-2E3D-4014-9CE7-651228D4DAF6}">
      <dsp:nvSpPr>
        <dsp:cNvPr id="0" name=""/>
        <dsp:cNvSpPr/>
      </dsp:nvSpPr>
      <dsp:spPr>
        <a:xfrm>
          <a:off x="1073895" y="2137947"/>
          <a:ext cx="1751401" cy="11121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7CA838E-D259-4AE6-972C-308D20FFEF58}">
      <dsp:nvSpPr>
        <dsp:cNvPr id="0" name=""/>
        <dsp:cNvSpPr/>
      </dsp:nvSpPr>
      <dsp:spPr>
        <a:xfrm>
          <a:off x="1268495" y="2322817"/>
          <a:ext cx="1751401" cy="11121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b="1" kern="1200" dirty="0"/>
            <a:t>شركات أموال </a:t>
          </a:r>
        </a:p>
      </dsp:txBody>
      <dsp:txXfrm>
        <a:off x="1301068" y="2355390"/>
        <a:ext cx="1686255" cy="1046994"/>
      </dsp:txXfrm>
    </dsp:sp>
    <dsp:sp modelId="{B86C45A4-CB6B-4B1E-8A7F-337465778EFA}">
      <dsp:nvSpPr>
        <dsp:cNvPr id="0" name=""/>
        <dsp:cNvSpPr/>
      </dsp:nvSpPr>
      <dsp:spPr>
        <a:xfrm>
          <a:off x="3594" y="3759453"/>
          <a:ext cx="1751401" cy="1112140"/>
        </a:xfrm>
        <a:prstGeom prst="roundRect">
          <a:avLst>
            <a:gd name="adj" fmla="val 10000"/>
          </a:avLst>
        </a:prstGeom>
        <a:solidFill>
          <a:srgbClr val="7030A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7715BA3-723B-430A-B823-373142763EC5}">
      <dsp:nvSpPr>
        <dsp:cNvPr id="0" name=""/>
        <dsp:cNvSpPr/>
      </dsp:nvSpPr>
      <dsp:spPr>
        <a:xfrm>
          <a:off x="198194" y="3944323"/>
          <a:ext cx="1751401" cy="11121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b="1" kern="1200" dirty="0"/>
            <a:t>الشركات ذات المسؤولية المحدودة</a:t>
          </a:r>
        </a:p>
      </dsp:txBody>
      <dsp:txXfrm>
        <a:off x="230767" y="3976896"/>
        <a:ext cx="1686255" cy="1046994"/>
      </dsp:txXfrm>
    </dsp:sp>
    <dsp:sp modelId="{AB966E98-630E-4E86-BB9C-011FB0380B9F}">
      <dsp:nvSpPr>
        <dsp:cNvPr id="0" name=""/>
        <dsp:cNvSpPr/>
      </dsp:nvSpPr>
      <dsp:spPr>
        <a:xfrm>
          <a:off x="2144196" y="3759453"/>
          <a:ext cx="1751401" cy="1112140"/>
        </a:xfrm>
        <a:prstGeom prst="roundRect">
          <a:avLst>
            <a:gd name="adj" fmla="val 10000"/>
          </a:avLst>
        </a:prstGeom>
        <a:solidFill>
          <a:srgbClr val="7030A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B2E1A98-8C30-4DF7-A6D6-881F4C4B6F9D}">
      <dsp:nvSpPr>
        <dsp:cNvPr id="0" name=""/>
        <dsp:cNvSpPr/>
      </dsp:nvSpPr>
      <dsp:spPr>
        <a:xfrm>
          <a:off x="2338796" y="3944323"/>
          <a:ext cx="1751401" cy="11121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b="1" kern="1200" dirty="0"/>
            <a:t>شركة المساهمة</a:t>
          </a:r>
        </a:p>
      </dsp:txBody>
      <dsp:txXfrm>
        <a:off x="2371369" y="3976896"/>
        <a:ext cx="1686255" cy="1046994"/>
      </dsp:txXfrm>
    </dsp:sp>
    <dsp:sp modelId="{CBEBEA10-A3E3-41DF-AB1E-4BAC4FBF0C85}">
      <dsp:nvSpPr>
        <dsp:cNvPr id="0" name=""/>
        <dsp:cNvSpPr/>
      </dsp:nvSpPr>
      <dsp:spPr>
        <a:xfrm>
          <a:off x="6425401" y="2137947"/>
          <a:ext cx="1751401" cy="11121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0ADCFA8-1313-4300-AF88-D1C39D6035E5}">
      <dsp:nvSpPr>
        <dsp:cNvPr id="0" name=""/>
        <dsp:cNvSpPr/>
      </dsp:nvSpPr>
      <dsp:spPr>
        <a:xfrm>
          <a:off x="6620001" y="2322817"/>
          <a:ext cx="1751401" cy="11121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b="1" kern="1200" dirty="0"/>
            <a:t>شركات أشخاص </a:t>
          </a:r>
        </a:p>
      </dsp:txBody>
      <dsp:txXfrm>
        <a:off x="6652574" y="2355390"/>
        <a:ext cx="1686255" cy="1046994"/>
      </dsp:txXfrm>
    </dsp:sp>
    <dsp:sp modelId="{5493021A-1AA0-4D60-B9D9-BA0A1DC99020}">
      <dsp:nvSpPr>
        <dsp:cNvPr id="0" name=""/>
        <dsp:cNvSpPr/>
      </dsp:nvSpPr>
      <dsp:spPr>
        <a:xfrm>
          <a:off x="4284798" y="3759453"/>
          <a:ext cx="1751401" cy="1112140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A156B96-7713-4EE0-92F3-A60345B53234}">
      <dsp:nvSpPr>
        <dsp:cNvPr id="0" name=""/>
        <dsp:cNvSpPr/>
      </dsp:nvSpPr>
      <dsp:spPr>
        <a:xfrm>
          <a:off x="4479399" y="3944323"/>
          <a:ext cx="1751401" cy="11121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b="1" kern="1200" dirty="0"/>
            <a:t>شركة المحاصة</a:t>
          </a:r>
        </a:p>
      </dsp:txBody>
      <dsp:txXfrm>
        <a:off x="4511972" y="3976896"/>
        <a:ext cx="1686255" cy="1046994"/>
      </dsp:txXfrm>
    </dsp:sp>
    <dsp:sp modelId="{598B2D4C-6E40-4148-B53D-C6D937C14D1E}">
      <dsp:nvSpPr>
        <dsp:cNvPr id="0" name=""/>
        <dsp:cNvSpPr/>
      </dsp:nvSpPr>
      <dsp:spPr>
        <a:xfrm>
          <a:off x="6425401" y="3759453"/>
          <a:ext cx="1751401" cy="1112140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BD86593-5751-43B0-B4EF-0F23BBAD25AC}">
      <dsp:nvSpPr>
        <dsp:cNvPr id="0" name=""/>
        <dsp:cNvSpPr/>
      </dsp:nvSpPr>
      <dsp:spPr>
        <a:xfrm>
          <a:off x="6620001" y="3944323"/>
          <a:ext cx="1751401" cy="11121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b="1" kern="1200" dirty="0"/>
            <a:t>شركة التوصية البسيطة</a:t>
          </a:r>
        </a:p>
      </dsp:txBody>
      <dsp:txXfrm>
        <a:off x="6652574" y="3976896"/>
        <a:ext cx="1686255" cy="1046994"/>
      </dsp:txXfrm>
    </dsp:sp>
    <dsp:sp modelId="{B7E141B1-5903-48F3-AA93-D5EAA37C5159}">
      <dsp:nvSpPr>
        <dsp:cNvPr id="0" name=""/>
        <dsp:cNvSpPr/>
      </dsp:nvSpPr>
      <dsp:spPr>
        <a:xfrm>
          <a:off x="8566003" y="3759453"/>
          <a:ext cx="1751401" cy="1112140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642251-2787-49EB-802A-2660922923DC}">
      <dsp:nvSpPr>
        <dsp:cNvPr id="0" name=""/>
        <dsp:cNvSpPr/>
      </dsp:nvSpPr>
      <dsp:spPr>
        <a:xfrm>
          <a:off x="8760603" y="3944323"/>
          <a:ext cx="1751401" cy="11121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b="1" kern="1200" dirty="0"/>
            <a:t>شركة تضامن </a:t>
          </a:r>
        </a:p>
      </dsp:txBody>
      <dsp:txXfrm>
        <a:off x="8793176" y="3976896"/>
        <a:ext cx="1686255" cy="10469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415939C-7EEA-473F-9349-BCD1C2A7FC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2BE7288E-BC5E-456A-A067-063A455639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B43BB42-A479-4624-A587-E5E24C4A0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63CC-D774-43BE-8D8D-DEA040D10003}" type="datetimeFigureOut">
              <a:rPr lang="ar-SA" smtClean="0"/>
              <a:t>2/29/1441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CF23F8D-F167-4A5E-9F5C-7F07A89E5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9FF2D87-01F6-4121-9B02-67668F1A8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F3872-5BE5-48F1-B11D-EB20A695635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22621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D87666A-C80E-4119-8B04-83F9C9EE0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C1CEAAC-9BAC-4734-9A5F-755D651036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7264DD1-015B-43C1-9E27-4CA38CDD1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63CC-D774-43BE-8D8D-DEA040D10003}" type="datetimeFigureOut">
              <a:rPr lang="ar-SA" smtClean="0"/>
              <a:t>2/29/1441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CDC1288-9C4C-4856-A9C1-ABB9F1865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E05B873-86D0-4334-8174-92FFE78E5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F3872-5BE5-48F1-B11D-EB20A695635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67786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7A1AE256-E533-4073-842C-4CAE22D30D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CE08617-684A-4A74-9334-2A7558B1BC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1697B80-6656-487C-9E03-9DFE033FB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63CC-D774-43BE-8D8D-DEA040D10003}" type="datetimeFigureOut">
              <a:rPr lang="ar-SA" smtClean="0"/>
              <a:t>2/29/1441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5020F65-3643-4235-8034-AD3611DC6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15DD562-9350-46E6-94A2-FA7E32BD5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F3872-5BE5-48F1-B11D-EB20A695635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039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56DAA45-1425-4335-9517-6F53417C8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C58FE21-6928-4007-8F96-7AA92E4ED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DDE408F-9808-4B8B-B262-40B0D3BC1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63CC-D774-43BE-8D8D-DEA040D10003}" type="datetimeFigureOut">
              <a:rPr lang="ar-SA" smtClean="0"/>
              <a:t>2/29/1441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C013D1D-C1A0-45E3-AB8D-6E5C42CA3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2A478A5-8EC0-4FDD-B576-87103FDCB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F3872-5BE5-48F1-B11D-EB20A695635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5343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7391F4C-45F5-417A-8A79-21E74A2BE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01C78AA-4B4D-48D8-A50D-6B3784EFF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1D0D223-2AD7-4B3E-A1E5-B3A2809E1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63CC-D774-43BE-8D8D-DEA040D10003}" type="datetimeFigureOut">
              <a:rPr lang="ar-SA" smtClean="0"/>
              <a:t>2/29/1441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C239F80-8EDE-48B1-9850-637D8D636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B5584A4-324E-48B6-8BB5-1EB3163CE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F3872-5BE5-48F1-B11D-EB20A695635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10082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F3CBC6A-4580-46F6-B2DF-7CBCDA8B6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BA8D72A-C4D9-49AB-A17E-8EFB51C728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92E533F-9F96-421D-A94B-003A3C7B69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9B91CF6-1044-451B-9077-6A7E151D1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63CC-D774-43BE-8D8D-DEA040D10003}" type="datetimeFigureOut">
              <a:rPr lang="ar-SA" smtClean="0"/>
              <a:t>2/29/1441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A9F1AFD-0A82-485F-B625-97F3DF6A4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C106602-9437-4161-840B-370836BE3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F3872-5BE5-48F1-B11D-EB20A695635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15336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3AF1E33-CBCE-4122-B7E9-CC990BF27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AD9877D-3E61-43CD-BE0A-BDD50E0C9F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5959EBB-BC2D-4C90-AA22-67CEB8647C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02AEF4BE-E5C3-4F42-88C9-A27F2F1166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F92A5FCC-0DAF-462B-B562-5CA8F3B01C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709925C7-642B-41EB-8996-1D2BEE5A3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63CC-D774-43BE-8D8D-DEA040D10003}" type="datetimeFigureOut">
              <a:rPr lang="ar-SA" smtClean="0"/>
              <a:t>2/29/1441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83A66D9C-19DE-4F1A-9193-92B8956AE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0E0EB8A5-3B46-4A93-9930-91C1ABCEF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F3872-5BE5-48F1-B11D-EB20A695635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54668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B1716E2-94C4-4771-BDF8-57EDD9B89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FB9B6278-8069-4ED4-B5A5-697CD8111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63CC-D774-43BE-8D8D-DEA040D10003}" type="datetimeFigureOut">
              <a:rPr lang="ar-SA" smtClean="0"/>
              <a:t>2/29/1441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1A09CDF3-A4BE-49D5-A664-5892A4A28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D5ADA373-8253-4613-A3AB-AB144CD3A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F3872-5BE5-48F1-B11D-EB20A695635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5835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166AC7A9-ACC4-42EC-83D8-793B73C3E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63CC-D774-43BE-8D8D-DEA040D10003}" type="datetimeFigureOut">
              <a:rPr lang="ar-SA" smtClean="0"/>
              <a:t>2/29/1441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07CCDD65-E806-49C3-9E7D-F5437A4EE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21DCA64B-66CF-434C-A87F-EF289193F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F3872-5BE5-48F1-B11D-EB20A695635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12098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B462F7E-EF9B-4BB0-830C-23F3103B4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D57DE46-0008-43F0-86F4-9ED4B918F7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7966CB3-B2C5-4992-833B-F1C5C9A5ED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40B9E9F-199E-49C7-972C-B4F13D5B8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63CC-D774-43BE-8D8D-DEA040D10003}" type="datetimeFigureOut">
              <a:rPr lang="ar-SA" smtClean="0"/>
              <a:t>2/29/1441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D39635B-BDC7-4DAD-BE57-390959629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FC715B6-F8D2-4017-B08C-BA8CF9FAE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F3872-5BE5-48F1-B11D-EB20A695635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03691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6761C3B-7260-4547-B572-7C91E8709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9EE95428-CCCC-4135-A540-918898BCAE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AD9F41A-4D5B-4DF0-9643-12C74123EF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EE429CD-4E62-4FE1-A61C-9C28C131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63CC-D774-43BE-8D8D-DEA040D10003}" type="datetimeFigureOut">
              <a:rPr lang="ar-SA" smtClean="0"/>
              <a:t>2/29/1441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6FE77EA-6F21-4F71-913E-7C8AB8D42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FB9205F-B13E-42C3-8A63-94D75995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F3872-5BE5-48F1-B11D-EB20A695635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48881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D1537D4E-7F05-41AC-AC01-E34D4CCAB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DA67E00-220A-4445-9E41-8950CDC045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102CD19-A627-40A1-9AB7-A4DFE2F0BE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863CC-D774-43BE-8D8D-DEA040D10003}" type="datetimeFigureOut">
              <a:rPr lang="ar-SA" smtClean="0"/>
              <a:t>2/29/1441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DF491E9-68E1-407B-B6EB-F6F18BC16E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214BC04-D9C5-44F6-9D16-8BC6C2405B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F3872-5BE5-48F1-B11D-EB20A695635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5968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D635F13-86B0-430E-8A9E-D89D33E731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8335" y="543098"/>
            <a:ext cx="9144000" cy="3133119"/>
          </a:xfrm>
        </p:spPr>
        <p:txBody>
          <a:bodyPr>
            <a:normAutofit/>
          </a:bodyPr>
          <a:lstStyle/>
          <a:p>
            <a:r>
              <a:rPr lang="ar-SA" dirty="0">
                <a:latin typeface="Andalus" panose="02020603050405020304" pitchFamily="18" charset="-78"/>
                <a:cs typeface="Andalus" panose="02020603050405020304" pitchFamily="18" charset="-78"/>
              </a:rPr>
              <a:t>الفصل السابع</a:t>
            </a:r>
            <a:br>
              <a:rPr lang="ar-SA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SA" dirty="0">
                <a:latin typeface="Andalus" panose="02020603050405020304" pitchFamily="18" charset="-78"/>
                <a:cs typeface="Andalus" panose="02020603050405020304" pitchFamily="18" charset="-78"/>
              </a:rPr>
              <a:t>المبحث الثالث</a:t>
            </a:r>
            <a:br>
              <a:rPr lang="ar-SA" dirty="0"/>
            </a:br>
            <a:r>
              <a:rPr lang="ar-SA" dirty="0">
                <a:latin typeface="Calibri Light" panose="020F0302020204030204" pitchFamily="34" charset="0"/>
                <a:cs typeface="Calibri Light" panose="020F0302020204030204" pitchFamily="34" charset="0"/>
              </a:rPr>
              <a:t>أشكال الشركات التجارية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2F261C0F-5FCB-43C6-8070-A8342C99C4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4713" y="4571857"/>
            <a:ext cx="9144000" cy="1655762"/>
          </a:xfrm>
        </p:spPr>
        <p:txBody>
          <a:bodyPr/>
          <a:lstStyle/>
          <a:p>
            <a:r>
              <a:rPr lang="ar-SA" dirty="0">
                <a:solidFill>
                  <a:srgbClr val="0070C0"/>
                </a:solidFill>
              </a:rPr>
              <a:t>عبدالخالق الفريحي </a:t>
            </a:r>
          </a:p>
          <a:p>
            <a:r>
              <a:rPr lang="ar-SA" dirty="0">
                <a:solidFill>
                  <a:srgbClr val="0070C0"/>
                </a:solidFill>
              </a:rPr>
              <a:t>رائد القحطاني </a:t>
            </a:r>
          </a:p>
          <a:p>
            <a:r>
              <a:rPr lang="ar-SA" dirty="0">
                <a:solidFill>
                  <a:srgbClr val="0070C0"/>
                </a:solidFill>
              </a:rPr>
              <a:t>محمد بن جبر</a:t>
            </a:r>
          </a:p>
        </p:txBody>
      </p:sp>
    </p:spTree>
    <p:extLst>
      <p:ext uri="{BB962C8B-B14F-4D97-AF65-F5344CB8AC3E}">
        <p14:creationId xmlns:p14="http://schemas.microsoft.com/office/powerpoint/2010/main" val="1645335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631366F-AAB3-4AD7-99B9-AFB1822A0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324" y="254860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ar-SA" sz="6600" dirty="0">
                <a:solidFill>
                  <a:schemeClr val="accent6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شركات الأموال </a:t>
            </a:r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E5AEE528-E11D-4025-BBE2-9659AE9366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4502" y="4201399"/>
            <a:ext cx="2242996" cy="2074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317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431837E-3648-47EE-AA04-F868339A3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1598"/>
            <a:ext cx="10515600" cy="1325563"/>
          </a:xfrm>
        </p:spPr>
        <p:txBody>
          <a:bodyPr/>
          <a:lstStyle/>
          <a:p>
            <a:r>
              <a:rPr lang="ar-SA" dirty="0">
                <a:solidFill>
                  <a:srgbClr val="7030A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شركة المساهمة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1E9A617-3104-4CD9-BF58-A362A074B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0244" y="3111327"/>
            <a:ext cx="10515600" cy="11059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2000" dirty="0">
                <a:solidFill>
                  <a:srgbClr val="0070C0"/>
                </a:solidFill>
              </a:rPr>
              <a:t>شركة رأس مال مقسم إلى أسهم متساوية القيمة وقابلة للتداول , وتكون الشركة وحدها مسؤولة عن الديون والالتزامات .</a:t>
            </a:r>
          </a:p>
          <a:p>
            <a:pPr marL="0" indent="0">
              <a:buNone/>
            </a:pPr>
            <a:endParaRPr lang="ar-SA" sz="20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endParaRPr lang="ar-SA" sz="2000" dirty="0"/>
          </a:p>
        </p:txBody>
      </p:sp>
    </p:spTree>
    <p:extLst>
      <p:ext uri="{BB962C8B-B14F-4D97-AF65-F5344CB8AC3E}">
        <p14:creationId xmlns:p14="http://schemas.microsoft.com/office/powerpoint/2010/main" val="2077806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A4B591F-3566-4F01-B68F-9D2D71DC7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9583"/>
            <a:ext cx="10515600" cy="1325563"/>
          </a:xfrm>
        </p:spPr>
        <p:txBody>
          <a:bodyPr/>
          <a:lstStyle/>
          <a:p>
            <a:r>
              <a:rPr lang="ar-SA" dirty="0">
                <a:solidFill>
                  <a:srgbClr val="00B0F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خصائص شركة المساهمة :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40AB253-4D3C-4EAA-8E45-157CBB971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727" y="1825625"/>
            <a:ext cx="106610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2000" dirty="0">
                <a:solidFill>
                  <a:srgbClr val="FF0000"/>
                </a:solidFill>
              </a:rPr>
              <a:t>1) تقوم على الاعتبار المالي :</a:t>
            </a:r>
          </a:p>
          <a:p>
            <a:pPr marL="0" indent="0">
              <a:buNone/>
            </a:pPr>
            <a:r>
              <a:rPr lang="ar-SA" sz="2000" dirty="0"/>
              <a:t>- قيمة الشريك تعتبر بقدر ما يقدمه من مال .</a:t>
            </a:r>
          </a:p>
          <a:p>
            <a:pPr marL="0" indent="0">
              <a:buNone/>
            </a:pPr>
            <a:r>
              <a:rPr lang="ar-SA" sz="2000" dirty="0"/>
              <a:t>- يجب الا يقل راس مال الشركة عن </a:t>
            </a:r>
            <a:r>
              <a:rPr lang="ar-SA" sz="2000" dirty="0">
                <a:highlight>
                  <a:srgbClr val="FFFF00"/>
                </a:highlight>
              </a:rPr>
              <a:t>500000 ريال</a:t>
            </a:r>
            <a:r>
              <a:rPr lang="ar-SA" sz="2000" dirty="0"/>
              <a:t> , وان يكون كافيا لتحقيق الغرض منها ,والا يقل المدفوع عن الربع عند التأسيس .</a:t>
            </a:r>
          </a:p>
          <a:p>
            <a:pPr marL="0" indent="0">
              <a:buNone/>
            </a:pPr>
            <a:r>
              <a:rPr lang="ar-SA" sz="2000" dirty="0"/>
              <a:t>- نشاط الشركة لا يتأثر بظروف الشركاء بشتى أنواعها , وللشريك الحرية في الخروج بأي وقت عن طريق بيع أسهمه في الشركة .</a:t>
            </a:r>
          </a:p>
          <a:p>
            <a:pPr marL="0" indent="0">
              <a:buNone/>
            </a:pPr>
            <a:r>
              <a:rPr lang="ar-SA" sz="2000" dirty="0">
                <a:solidFill>
                  <a:srgbClr val="FF0000"/>
                </a:solidFill>
              </a:rPr>
              <a:t>2) ارتباط عنوان الشركة بالغرض منها :</a:t>
            </a:r>
          </a:p>
          <a:p>
            <a:pPr marL="0" indent="0">
              <a:buNone/>
            </a:pPr>
            <a:r>
              <a:rPr lang="ar-SA" sz="2000" dirty="0"/>
              <a:t>- لا يجوز تسمية شركة المساهمة باسم اشخاص إلا في حالات معينة </a:t>
            </a:r>
            <a:r>
              <a:rPr lang="ar-SA" sz="2000" dirty="0">
                <a:solidFill>
                  <a:srgbClr val="00B050"/>
                </a:solidFill>
              </a:rPr>
              <a:t>(براءة اختراع مسجلة باسم شخص , شركة مساهمة مملوكة لشخص واحد ) </a:t>
            </a:r>
            <a:r>
              <a:rPr lang="ar-SA" sz="2000" dirty="0"/>
              <a:t>.</a:t>
            </a:r>
          </a:p>
          <a:p>
            <a:pPr marL="0" indent="0">
              <a:buNone/>
            </a:pPr>
            <a:r>
              <a:rPr lang="ar-SA" sz="2000" dirty="0">
                <a:solidFill>
                  <a:srgbClr val="FF0000"/>
                </a:solidFill>
              </a:rPr>
              <a:t>3) ينقسم رأس مال الشركة إلى اسهم متساوية القيمة قابلة للتداول :</a:t>
            </a:r>
          </a:p>
          <a:p>
            <a:pPr marL="0" indent="0">
              <a:buNone/>
            </a:pPr>
            <a:r>
              <a:rPr lang="ar-SA" sz="2000" dirty="0"/>
              <a:t>يحق للشريك التصرف بأسهمه بمقابل أو بدون مقابل . </a:t>
            </a:r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endParaRPr lang="ar-SA" sz="2000" dirty="0"/>
          </a:p>
        </p:txBody>
      </p:sp>
    </p:spTree>
    <p:extLst>
      <p:ext uri="{BB962C8B-B14F-4D97-AF65-F5344CB8AC3E}">
        <p14:creationId xmlns:p14="http://schemas.microsoft.com/office/powerpoint/2010/main" val="3499294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945310A-CBA3-4FF4-A431-4CA6B6EF6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>
                <a:solidFill>
                  <a:srgbClr val="00B0F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خصائص شركة المساهمة :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49A865-9537-411E-91DC-189632E0AB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SA" sz="2000" dirty="0">
                <a:solidFill>
                  <a:srgbClr val="FF0000"/>
                </a:solidFill>
              </a:rPr>
              <a:t>4) المسؤولية المحدودة للشريك : </a:t>
            </a:r>
          </a:p>
          <a:p>
            <a:pPr marL="0" indent="0">
              <a:buNone/>
            </a:pPr>
            <a:r>
              <a:rPr lang="ar-SA" sz="2000" dirty="0"/>
              <a:t>- تحدد مسؤولية الشريك بمقدار ما يملك من أسهم في الشركة .</a:t>
            </a:r>
          </a:p>
          <a:p>
            <a:pPr marL="0" indent="0">
              <a:buNone/>
            </a:pPr>
            <a:r>
              <a:rPr lang="ar-SA" sz="2000" dirty="0"/>
              <a:t>- ليس للدائنين الرجوع للشريك المساهم بأمواله الخاصة .</a:t>
            </a:r>
          </a:p>
          <a:p>
            <a:pPr marL="0" indent="0">
              <a:buNone/>
            </a:pPr>
            <a:r>
              <a:rPr lang="ar-SA" sz="2000" dirty="0"/>
              <a:t>- المسؤولية المحدودة من حقوق الشريك وهي جوهر شركات المساهمة .</a:t>
            </a:r>
          </a:p>
          <a:p>
            <a:pPr marL="0" indent="0">
              <a:buNone/>
            </a:pPr>
            <a:r>
              <a:rPr lang="ar-SA" sz="2000" dirty="0"/>
              <a:t>- الشريك لا يكتسب صفة التاجر وإفلاسه لا يؤثر على الشركة  و العكس صحيح إذا كان المساهم تاجراً .</a:t>
            </a:r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endParaRPr lang="ar-SA" sz="2000" dirty="0"/>
          </a:p>
        </p:txBody>
      </p:sp>
    </p:spTree>
    <p:extLst>
      <p:ext uri="{BB962C8B-B14F-4D97-AF65-F5344CB8AC3E}">
        <p14:creationId xmlns:p14="http://schemas.microsoft.com/office/powerpoint/2010/main" val="33608828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42DA88D-CE83-4AFE-9E14-AAD430D5E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>
                <a:solidFill>
                  <a:srgbClr val="00B0F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الصكوك التي تصدرها شركات المساهمة :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A2B0C29-6557-402F-8DF1-28E0B1CD7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6746" y="164828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2000" dirty="0">
                <a:solidFill>
                  <a:srgbClr val="FF0000"/>
                </a:solidFill>
              </a:rPr>
              <a:t>الصكوك :</a:t>
            </a:r>
            <a:r>
              <a:rPr lang="ar-SA" sz="2000" dirty="0"/>
              <a:t> </a:t>
            </a:r>
            <a:r>
              <a:rPr lang="ar-SA" sz="2000" dirty="0">
                <a:solidFill>
                  <a:srgbClr val="0070C0"/>
                </a:solidFill>
              </a:rPr>
              <a:t>هي أوراق مالية ذات قيمة متساوية تصدر عن شخص مخول بذلك وتحمل أرقام تسلسليه وتصدر لأجل محدد طويل نسبياً</a:t>
            </a:r>
            <a:r>
              <a:rPr lang="ar-SA" sz="2000" dirty="0"/>
              <a:t> . </a:t>
            </a:r>
            <a:r>
              <a:rPr lang="ar-SA" sz="2000" dirty="0">
                <a:solidFill>
                  <a:srgbClr val="00B050"/>
                </a:solidFill>
              </a:rPr>
              <a:t>(تختلف عن الأوراق التجارية ) </a:t>
            </a:r>
          </a:p>
          <a:p>
            <a:pPr marL="0" indent="0">
              <a:buNone/>
            </a:pPr>
            <a:r>
              <a:rPr lang="ar-SA" sz="2000" dirty="0"/>
              <a:t>ومن أهمها :</a:t>
            </a:r>
          </a:p>
          <a:p>
            <a:pPr marL="0" indent="0">
              <a:buNone/>
            </a:pPr>
            <a:r>
              <a:rPr lang="ar-SA" sz="2000" dirty="0">
                <a:solidFill>
                  <a:srgbClr val="FF0000"/>
                </a:solidFill>
              </a:rPr>
              <a:t>* الأسهم : </a:t>
            </a:r>
            <a:r>
              <a:rPr lang="ar-SA" sz="2000" dirty="0">
                <a:solidFill>
                  <a:srgbClr val="0070C0"/>
                </a:solidFill>
              </a:rPr>
              <a:t>هي عبارة عن صك يمثل حصة الشريك في رأس مال الشركة </a:t>
            </a:r>
            <a:r>
              <a:rPr lang="ar-SA" sz="2000" dirty="0"/>
              <a:t>.</a:t>
            </a:r>
          </a:p>
          <a:p>
            <a:pPr marL="0" indent="0">
              <a:buNone/>
            </a:pPr>
            <a:r>
              <a:rPr lang="ar-SA" sz="2000" dirty="0">
                <a:solidFill>
                  <a:srgbClr val="FF0000"/>
                </a:solidFill>
              </a:rPr>
              <a:t>* السندات : </a:t>
            </a:r>
            <a:r>
              <a:rPr lang="ar-SA" sz="2000" dirty="0">
                <a:solidFill>
                  <a:srgbClr val="0070C0"/>
                </a:solidFill>
              </a:rPr>
              <a:t>هي صكوك متساوية القيمة وقابلة للتداول تمثل قرضاً للشركة وتستحق الوفاء في أجل معين وتمنح صاحبها حق استرداد القيمة في وقتها </a:t>
            </a:r>
            <a:r>
              <a:rPr lang="ar-SA" sz="2000" dirty="0"/>
              <a:t>. </a:t>
            </a:r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endParaRPr lang="ar-SA" sz="2000" dirty="0"/>
          </a:p>
        </p:txBody>
      </p:sp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DA7DC624-87AF-4031-8A08-13C1C37A4D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501782"/>
              </p:ext>
            </p:extLst>
          </p:nvPr>
        </p:nvGraphicFramePr>
        <p:xfrm>
          <a:off x="2801389" y="3923708"/>
          <a:ext cx="6866313" cy="271623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403678">
                  <a:extLst>
                    <a:ext uri="{9D8B030D-6E8A-4147-A177-3AD203B41FA5}">
                      <a16:colId xmlns:a16="http://schemas.microsoft.com/office/drawing/2014/main" val="640583460"/>
                    </a:ext>
                  </a:extLst>
                </a:gridCol>
                <a:gridCol w="2709095">
                  <a:extLst>
                    <a:ext uri="{9D8B030D-6E8A-4147-A177-3AD203B41FA5}">
                      <a16:colId xmlns:a16="http://schemas.microsoft.com/office/drawing/2014/main" val="7130050"/>
                    </a:ext>
                  </a:extLst>
                </a:gridCol>
                <a:gridCol w="2753540">
                  <a:extLst>
                    <a:ext uri="{9D8B030D-6E8A-4147-A177-3AD203B41FA5}">
                      <a16:colId xmlns:a16="http://schemas.microsoft.com/office/drawing/2014/main" val="3348116751"/>
                    </a:ext>
                  </a:extLst>
                </a:gridCol>
              </a:tblGrid>
              <a:tr h="452706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فروقات 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أوراق مالية (صكوك)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أوراق تجارية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609183"/>
                  </a:ext>
                </a:extLst>
              </a:tr>
              <a:tr h="452706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المدة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طويلة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قصيرة نسبياً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6973091"/>
                  </a:ext>
                </a:extLst>
              </a:tr>
              <a:tr h="452706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القيمة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قيمة ثابتة متساوية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قيمة مختلفة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268154"/>
                  </a:ext>
                </a:extLst>
              </a:tr>
              <a:tr h="452706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الصرف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غير قابلة للصرف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قابلة للصرف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2687865"/>
                  </a:ext>
                </a:extLst>
              </a:tr>
              <a:tr h="452706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التعهد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لا يوجد تعهد بيسر الشركة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تعهد بالوفاء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312627"/>
                  </a:ext>
                </a:extLst>
              </a:tr>
              <a:tr h="452706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التداول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عن طريق البيع والشراء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عن طريق التظهير والتسليم لحامله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04300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65143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E858893-EE54-4FD1-9E4C-97C483BA4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>
                <a:solidFill>
                  <a:srgbClr val="00B0F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خصائص الأسهم :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DD114F5-5853-4D29-8421-015EF8CDA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2000" dirty="0">
                <a:solidFill>
                  <a:srgbClr val="FF0000"/>
                </a:solidFill>
              </a:rPr>
              <a:t>1) الأسهم متساوية القيمة :</a:t>
            </a:r>
          </a:p>
          <a:p>
            <a:pPr marL="0" indent="0">
              <a:buNone/>
            </a:pPr>
            <a:r>
              <a:rPr lang="ar-SA" sz="2000" dirty="0"/>
              <a:t>* الحد الأدنى للقيمة الاسمية للسهم </a:t>
            </a:r>
            <a:r>
              <a:rPr lang="ar-SA" sz="2000" dirty="0">
                <a:highlight>
                  <a:srgbClr val="FFFF00"/>
                </a:highlight>
              </a:rPr>
              <a:t>10 ريالات </a:t>
            </a:r>
            <a:r>
              <a:rPr lang="ar-SA" sz="2000" dirty="0"/>
              <a:t>.</a:t>
            </a:r>
          </a:p>
          <a:p>
            <a:pPr marL="0" indent="0">
              <a:buNone/>
            </a:pPr>
            <a:r>
              <a:rPr lang="ar-SA" sz="2000" dirty="0"/>
              <a:t>* يجوز للشركة إصدار أسهم بقيمة أعلى .</a:t>
            </a:r>
          </a:p>
          <a:p>
            <a:pPr marL="0" indent="0">
              <a:buNone/>
            </a:pPr>
            <a:r>
              <a:rPr lang="ar-SA" sz="2000" dirty="0"/>
              <a:t>* حق الحضور والتصويت في الجمعيات العامة صلاحيات تمنح لحامل السهم بمعدل صوت لكل سهم . </a:t>
            </a:r>
          </a:p>
          <a:p>
            <a:pPr marL="0" indent="0">
              <a:buNone/>
            </a:pPr>
            <a:r>
              <a:rPr lang="ar-SA" sz="2000" dirty="0">
                <a:solidFill>
                  <a:srgbClr val="FF0000"/>
                </a:solidFill>
              </a:rPr>
              <a:t>2) الأسهم قابلة للتداول بالطرق التجارية :</a:t>
            </a:r>
          </a:p>
          <a:p>
            <a:pPr marL="0" indent="0">
              <a:buNone/>
            </a:pPr>
            <a:r>
              <a:rPr lang="ar-SA" sz="2000" dirty="0"/>
              <a:t>* يجوز للمساهم التنازل عن ملكية أسهمه للغير بمقابل أو بدون ويكون بالقيد إذا كان السهم اسمياً وبالتسليم لحامله .</a:t>
            </a:r>
          </a:p>
          <a:p>
            <a:pPr marL="0" indent="0">
              <a:buNone/>
            </a:pPr>
            <a:r>
              <a:rPr lang="ar-SA" sz="2000" dirty="0"/>
              <a:t>* لا يجوز تداول اسهم المؤسسين إلا بعد نشر القوائم المالية عن سنتين 12 شهراً لكليهما . </a:t>
            </a:r>
          </a:p>
          <a:p>
            <a:pPr marL="0" indent="0">
              <a:buNone/>
            </a:pPr>
            <a:r>
              <a:rPr lang="ar-SA" sz="2000" dirty="0"/>
              <a:t>* لا يجوز الحظر المطلق لتداول الأسهم .</a:t>
            </a:r>
          </a:p>
          <a:p>
            <a:pPr marL="0" indent="0">
              <a:buNone/>
            </a:pPr>
            <a:r>
              <a:rPr lang="ar-SA" sz="2000" dirty="0">
                <a:solidFill>
                  <a:srgbClr val="FF0000"/>
                </a:solidFill>
              </a:rPr>
              <a:t>3) الأسهم غير قابلة للتجزئة :</a:t>
            </a:r>
          </a:p>
          <a:p>
            <a:pPr marL="0" indent="0">
              <a:buNone/>
            </a:pPr>
            <a:r>
              <a:rPr lang="ar-SA" sz="2000" dirty="0"/>
              <a:t>* في حال تملك أكثر من شخص نفس السهم يعينون أحدهم لينوب عنهم في استعمال الحقوق المتعلقة به ويكونون مسؤولين بالتضامن عن الالتزامات الناشئة عن هذا السهم .</a:t>
            </a:r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endParaRPr lang="ar-SA" sz="2000" dirty="0"/>
          </a:p>
        </p:txBody>
      </p:sp>
    </p:spTree>
    <p:extLst>
      <p:ext uri="{BB962C8B-B14F-4D97-AF65-F5344CB8AC3E}">
        <p14:creationId xmlns:p14="http://schemas.microsoft.com/office/powerpoint/2010/main" val="8554239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4BABC37-E82A-4659-86B7-6131A0381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>
                <a:solidFill>
                  <a:srgbClr val="00B0F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أنواع الأسهم :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7C3D8FD-1A51-4D63-8EFD-D141975D3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78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2000" dirty="0">
                <a:solidFill>
                  <a:srgbClr val="FF0000"/>
                </a:solidFill>
              </a:rPr>
              <a:t>* من حيث الشكل :</a:t>
            </a:r>
          </a:p>
          <a:p>
            <a:pPr marL="0" indent="0">
              <a:buNone/>
            </a:pPr>
            <a:r>
              <a:rPr lang="ar-SA" sz="2000" dirty="0"/>
              <a:t>1) أسهم اسمية .</a:t>
            </a:r>
          </a:p>
          <a:p>
            <a:pPr marL="0" indent="0">
              <a:buNone/>
            </a:pPr>
            <a:r>
              <a:rPr lang="ar-SA" sz="2000" dirty="0"/>
              <a:t>2) أسهم لحامله .</a:t>
            </a:r>
          </a:p>
          <a:p>
            <a:pPr marL="0" indent="0">
              <a:buNone/>
            </a:pPr>
            <a:r>
              <a:rPr lang="ar-SA" sz="2000" dirty="0">
                <a:solidFill>
                  <a:srgbClr val="FF0000"/>
                </a:solidFill>
              </a:rPr>
              <a:t>* من حيث طبيعتها :</a:t>
            </a:r>
          </a:p>
          <a:p>
            <a:pPr marL="0" indent="0">
              <a:buNone/>
            </a:pPr>
            <a:r>
              <a:rPr lang="ar-SA" sz="2000" dirty="0"/>
              <a:t>1) أسهم نقدية . </a:t>
            </a:r>
            <a:r>
              <a:rPr lang="ar-SA" sz="2000" dirty="0">
                <a:solidFill>
                  <a:srgbClr val="00B050"/>
                </a:solidFill>
              </a:rPr>
              <a:t>(يجب الوفاء بقيمتها خلال خمس سنوات )</a:t>
            </a:r>
          </a:p>
          <a:p>
            <a:pPr marL="0" indent="0">
              <a:buNone/>
            </a:pPr>
            <a:r>
              <a:rPr lang="ar-SA" sz="2000" dirty="0"/>
              <a:t>2) أسهم عينية . </a:t>
            </a:r>
            <a:r>
              <a:rPr lang="ar-SA" sz="2000" dirty="0">
                <a:solidFill>
                  <a:srgbClr val="00B050"/>
                </a:solidFill>
              </a:rPr>
              <a:t>(لا تُسلم إلا بعد نقل الملكية الكاملة للشركة )</a:t>
            </a:r>
          </a:p>
          <a:p>
            <a:pPr marL="0" indent="0">
              <a:buNone/>
            </a:pPr>
            <a:r>
              <a:rPr lang="ar-SA" sz="2000" dirty="0">
                <a:solidFill>
                  <a:srgbClr val="FF0000"/>
                </a:solidFill>
              </a:rPr>
              <a:t>* من حيث الحقوق :</a:t>
            </a:r>
          </a:p>
          <a:p>
            <a:pPr marL="0" indent="0">
              <a:buNone/>
            </a:pPr>
            <a:r>
              <a:rPr lang="ar-SA" sz="2000" dirty="0"/>
              <a:t>1) أسهم عادية .</a:t>
            </a:r>
          </a:p>
          <a:p>
            <a:pPr marL="0" indent="0">
              <a:buNone/>
            </a:pPr>
            <a:r>
              <a:rPr lang="ar-SA" sz="2000" dirty="0"/>
              <a:t>2) أسهم ممتازة . </a:t>
            </a:r>
            <a:r>
              <a:rPr lang="ar-SA" sz="2000" dirty="0">
                <a:solidFill>
                  <a:srgbClr val="00B050"/>
                </a:solidFill>
              </a:rPr>
              <a:t>(أولوية في الحصول على الأرباح أو موجودات الشركة عند التصفية )</a:t>
            </a:r>
          </a:p>
          <a:p>
            <a:pPr marL="0" indent="0">
              <a:buNone/>
            </a:pPr>
            <a:r>
              <a:rPr lang="ar-SA" sz="2000" dirty="0">
                <a:solidFill>
                  <a:srgbClr val="FF0000"/>
                </a:solidFill>
              </a:rPr>
              <a:t>* من حيث إمكانية استرداد قيمة السهم :</a:t>
            </a:r>
          </a:p>
          <a:p>
            <a:pPr marL="0" indent="0">
              <a:buNone/>
            </a:pPr>
            <a:r>
              <a:rPr lang="ar-SA" sz="2000" dirty="0"/>
              <a:t>1) أسهم رأس المال . </a:t>
            </a:r>
            <a:r>
              <a:rPr lang="ar-SA" sz="2000" dirty="0">
                <a:solidFill>
                  <a:srgbClr val="00B050"/>
                </a:solidFill>
              </a:rPr>
              <a:t>(لم يقبض قيمتها في فترة حياة الشركة وقبل انقضائها ) </a:t>
            </a:r>
          </a:p>
          <a:p>
            <a:pPr marL="0" indent="0">
              <a:buNone/>
            </a:pPr>
            <a:r>
              <a:rPr lang="ar-SA" sz="2000" dirty="0"/>
              <a:t>2) أسهم التمتع . </a:t>
            </a:r>
            <a:r>
              <a:rPr lang="ar-SA" sz="2000" dirty="0">
                <a:solidFill>
                  <a:srgbClr val="00B050"/>
                </a:solidFill>
              </a:rPr>
              <a:t>(تم استهلاكها ورد قيمتها الاسمية للمساهم في فترة حياة الشركة وقبل انقضائها )</a:t>
            </a:r>
          </a:p>
        </p:txBody>
      </p:sp>
    </p:spTree>
    <p:extLst>
      <p:ext uri="{BB962C8B-B14F-4D97-AF65-F5344CB8AC3E}">
        <p14:creationId xmlns:p14="http://schemas.microsoft.com/office/powerpoint/2010/main" val="33377365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EA8B501-14A2-45A7-84D6-86A7D5F8B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>
                <a:solidFill>
                  <a:srgbClr val="00B0F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السندات 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AAC6A02-C2EE-4B45-A5FF-60DF709F82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ar-SA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ar-SA" sz="2000" dirty="0">
                <a:solidFill>
                  <a:srgbClr val="FF0000"/>
                </a:solidFill>
              </a:rPr>
              <a:t>1) </a:t>
            </a:r>
            <a:r>
              <a:rPr lang="ar-SA" sz="2000" dirty="0"/>
              <a:t>قيمة السند لا تمثل حصة في رأس مال الشركة مثل الأسهم , وإنما هي حصة من الدين .</a:t>
            </a:r>
          </a:p>
          <a:p>
            <a:pPr marL="0" indent="0">
              <a:buNone/>
            </a:pPr>
            <a:r>
              <a:rPr lang="ar-SA" sz="2000" dirty="0">
                <a:solidFill>
                  <a:srgbClr val="FF0000"/>
                </a:solidFill>
              </a:rPr>
              <a:t>2) </a:t>
            </a:r>
            <a:r>
              <a:rPr lang="ar-SA" sz="2000" dirty="0"/>
              <a:t>حامل السند دائن مقرض للشركة وليس شريكاً فيها , ويحصل على الفائدة المقررة على السند حتى لو لم تحقق الشركة أرباح . </a:t>
            </a:r>
          </a:p>
          <a:p>
            <a:pPr marL="0" indent="0">
              <a:buNone/>
            </a:pPr>
            <a:r>
              <a:rPr lang="ar-SA" sz="2000" dirty="0">
                <a:solidFill>
                  <a:srgbClr val="FF0000"/>
                </a:solidFill>
              </a:rPr>
              <a:t>3) </a:t>
            </a:r>
            <a:r>
              <a:rPr lang="ar-SA" sz="2000" dirty="0"/>
              <a:t>حامل السند له استرداد قيمة القرض بحلول الأجل أياً كان مركز الشركة المالي .</a:t>
            </a:r>
          </a:p>
          <a:p>
            <a:pPr marL="0" indent="0">
              <a:buNone/>
            </a:pPr>
            <a:r>
              <a:rPr lang="ar-SA" sz="2000" dirty="0">
                <a:solidFill>
                  <a:srgbClr val="FF0000"/>
                </a:solidFill>
              </a:rPr>
              <a:t>4) </a:t>
            </a:r>
            <a:r>
              <a:rPr lang="ar-SA" sz="2000" dirty="0"/>
              <a:t>لحامل السند ضمان عام على أموال الشركة , فإذا انقضت الشركة قبل حلول أجل سداد قيمة السند فإن حامل السند يستوفي قيمة سنده وفوائده قبل استرداد الشركاء قيمة أسهمهم .</a:t>
            </a:r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endParaRPr lang="ar-SA" sz="2000" dirty="0"/>
          </a:p>
        </p:txBody>
      </p:sp>
    </p:spTree>
    <p:extLst>
      <p:ext uri="{BB962C8B-B14F-4D97-AF65-F5344CB8AC3E}">
        <p14:creationId xmlns:p14="http://schemas.microsoft.com/office/powerpoint/2010/main" val="7355142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2D965EB-2653-47D0-BE47-2B6420697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>
                <a:solidFill>
                  <a:srgbClr val="7030A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الشركات ذات المسؤولية المحدودة 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39A301E-64F9-4028-8CAF-F5DA96B332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r>
              <a:rPr lang="ar-SA" sz="2000" dirty="0">
                <a:solidFill>
                  <a:srgbClr val="0070C0"/>
                </a:solidFill>
              </a:rPr>
              <a:t> شركة لا يزيد فيها عدد الشركاء عن </a:t>
            </a:r>
            <a:r>
              <a:rPr lang="ar-SA" sz="2000" dirty="0">
                <a:solidFill>
                  <a:srgbClr val="0070C0"/>
                </a:solidFill>
                <a:highlight>
                  <a:srgbClr val="FFFF00"/>
                </a:highlight>
              </a:rPr>
              <a:t>خمسين شريك </a:t>
            </a:r>
            <a:r>
              <a:rPr lang="ar-SA" sz="2000" dirty="0">
                <a:solidFill>
                  <a:srgbClr val="0070C0"/>
                </a:solidFill>
              </a:rPr>
              <a:t>, والذمة المالية مستقلة لكل شريك , والشركة وحدها مسؤولة عن الديون والالتزامات المترتبة عليها </a:t>
            </a:r>
            <a:r>
              <a:rPr lang="ar-SA" sz="2000" dirty="0"/>
              <a:t>. </a:t>
            </a:r>
          </a:p>
          <a:p>
            <a:pPr marL="0" indent="0">
              <a:buNone/>
            </a:pPr>
            <a:r>
              <a:rPr lang="ar-SA" sz="2000" dirty="0"/>
              <a:t>* نوع مستحدث من الشركات وهي شركة مختلطة جمعت بين مزايا شركات الأموال وشركات الأشخاص .</a:t>
            </a:r>
          </a:p>
          <a:p>
            <a:pPr marL="0" indent="0">
              <a:buNone/>
            </a:pPr>
            <a:r>
              <a:rPr lang="ar-SA" sz="2000" dirty="0"/>
              <a:t>* إذا زاد عدد الشركاء عن خمسين وجب تحويل الشركة إلى شركة مساهمة خلال سنة واحدة 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ar-SA" sz="2000" dirty="0">
                <a:solidFill>
                  <a:srgbClr val="FF0000"/>
                </a:solidFill>
              </a:rPr>
              <a:t> أعمال محظورة على الشركات ذات المسؤولية المحدودة وفق النظام :</a:t>
            </a:r>
          </a:p>
          <a:p>
            <a:pPr marL="0" indent="0">
              <a:buNone/>
            </a:pPr>
            <a:r>
              <a:rPr lang="ar-SA" sz="2000" dirty="0"/>
              <a:t>- أعمال البنوك </a:t>
            </a:r>
            <a:r>
              <a:rPr lang="ar-SA" sz="2000" dirty="0">
                <a:solidFill>
                  <a:srgbClr val="00B050"/>
                </a:solidFill>
              </a:rPr>
              <a:t>(تمويل – ادخار – استثمار للغير – تأمين ) </a:t>
            </a:r>
          </a:p>
          <a:p>
            <a:pPr marL="0" indent="0">
              <a:buNone/>
            </a:pPr>
            <a:r>
              <a:rPr lang="ar-SA" sz="2000" dirty="0"/>
              <a:t>- الاكتتاب لتكوين رأس مال للشركة أو زيادته .</a:t>
            </a:r>
          </a:p>
          <a:p>
            <a:pPr marL="0" indent="0">
              <a:buNone/>
            </a:pPr>
            <a:r>
              <a:rPr lang="ar-SA" sz="2000" dirty="0"/>
              <a:t>- لا تصدر صكوك قابلة للتداول .</a:t>
            </a:r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endParaRPr lang="ar-SA" sz="2000" dirty="0"/>
          </a:p>
        </p:txBody>
      </p:sp>
    </p:spTree>
    <p:extLst>
      <p:ext uri="{BB962C8B-B14F-4D97-AF65-F5344CB8AC3E}">
        <p14:creationId xmlns:p14="http://schemas.microsoft.com/office/powerpoint/2010/main" val="1794619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>
            <a:extLst>
              <a:ext uri="{FF2B5EF4-FFF2-40B4-BE49-F238E27FC236}">
                <a16:creationId xmlns:a16="http://schemas.microsoft.com/office/drawing/2014/main" id="{A7024FB8-9852-4145-BD61-732DDDDB47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9373605"/>
              </p:ext>
            </p:extLst>
          </p:nvPr>
        </p:nvGraphicFramePr>
        <p:xfrm>
          <a:off x="838200" y="604058"/>
          <a:ext cx="10515600" cy="55729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7712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C2D9E12-5406-4D30-A4F7-27E9E5DED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324" y="259847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ar-SA" sz="6600">
                <a:solidFill>
                  <a:schemeClr val="accent6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شركات الأشخاص </a:t>
            </a:r>
            <a:endParaRPr lang="ar-SA" sz="6600" dirty="0">
              <a:solidFill>
                <a:schemeClr val="accent6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4" name="صورة 3" descr="صورة تحتوي على رسم&#10;&#10;تم إنشاء الوصف تلقائياً">
            <a:extLst>
              <a:ext uri="{FF2B5EF4-FFF2-40B4-BE49-F238E27FC236}">
                <a16:creationId xmlns:a16="http://schemas.microsoft.com/office/drawing/2014/main" id="{583423ED-B56F-4D14-9D9B-4AEC6B6512E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1005" y="4088476"/>
            <a:ext cx="1798063" cy="179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731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0EC60DE-F9CE-401D-8710-94161DFE9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5343"/>
            <a:ext cx="10515600" cy="1325563"/>
          </a:xfrm>
        </p:spPr>
        <p:txBody>
          <a:bodyPr/>
          <a:lstStyle/>
          <a:p>
            <a:r>
              <a:rPr lang="ar-SA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شركة التضامن 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70BA6FC-DE80-4E71-8FFC-37BBF058C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156" y="3089159"/>
            <a:ext cx="10515600" cy="1782099"/>
          </a:xfrm>
        </p:spPr>
        <p:txBody>
          <a:bodyPr/>
          <a:lstStyle/>
          <a:p>
            <a:pPr marL="0" indent="0">
              <a:buNone/>
            </a:pPr>
            <a:r>
              <a:rPr lang="ar-SA" dirty="0">
                <a:solidFill>
                  <a:srgbClr val="0070C0"/>
                </a:solidFill>
              </a:rPr>
              <a:t>هي شركة بين أشخاص من ذوي الصفة الطبيعية يكونون فيها مسؤولين شخصياً في جميع أموالهم وبالتضامن عن ديون الشركة والتزاماتها ويكتسب الشريك فيها صفة التاجر.</a:t>
            </a:r>
          </a:p>
          <a:p>
            <a:pPr marL="0" indent="0">
              <a:buNone/>
            </a:pPr>
            <a:endParaRPr lang="ar-SA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612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4A4155A-EA44-442D-9933-0B8CD2F57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>
                <a:solidFill>
                  <a:srgbClr val="00B0F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خصائص شركة التضامن :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0F28D0A-2A01-4A0F-9D47-0762A5F55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SA" sz="2000" dirty="0">
                <a:solidFill>
                  <a:srgbClr val="FF0000"/>
                </a:solidFill>
              </a:rPr>
              <a:t>1) مسؤولية الشركاء :</a:t>
            </a:r>
          </a:p>
          <a:p>
            <a:pPr marL="0" indent="0">
              <a:buNone/>
            </a:pPr>
            <a:r>
              <a:rPr lang="ar-SA" sz="2000" dirty="0"/>
              <a:t>* مسؤولية شخصية : </a:t>
            </a:r>
            <a:r>
              <a:rPr lang="ar-SA" sz="2000" dirty="0">
                <a:solidFill>
                  <a:srgbClr val="0070C0"/>
                </a:solidFill>
              </a:rPr>
              <a:t>الشركاء مسؤولون عن ديون الشركة في أموالهم الخاصة .</a:t>
            </a:r>
          </a:p>
          <a:p>
            <a:pPr marL="0" indent="0">
              <a:buNone/>
            </a:pPr>
            <a:r>
              <a:rPr lang="ar-SA" sz="2000" dirty="0"/>
              <a:t>* مسؤولية مطلقة : </a:t>
            </a:r>
            <a:r>
              <a:rPr lang="ar-SA" sz="2000" dirty="0">
                <a:solidFill>
                  <a:srgbClr val="0070C0"/>
                </a:solidFill>
              </a:rPr>
              <a:t>الشركاء مسؤولون عن ديون الشركة في جميع أموالهم الخاصة .</a:t>
            </a:r>
            <a:r>
              <a:rPr lang="ar-SA" sz="2000" dirty="0"/>
              <a:t> </a:t>
            </a:r>
            <a:r>
              <a:rPr lang="ar-SA" sz="2000" dirty="0">
                <a:solidFill>
                  <a:srgbClr val="00B050"/>
                </a:solidFill>
              </a:rPr>
              <a:t>(كأنه دين شخصي )</a:t>
            </a:r>
          </a:p>
          <a:p>
            <a:pPr marL="0" indent="0">
              <a:buNone/>
            </a:pPr>
            <a:r>
              <a:rPr lang="ar-SA" sz="2000" dirty="0"/>
              <a:t>* مسؤولية تضامنية : </a:t>
            </a:r>
            <a:r>
              <a:rPr lang="ar-SA" sz="2000" dirty="0">
                <a:solidFill>
                  <a:srgbClr val="0070C0"/>
                </a:solidFill>
              </a:rPr>
              <a:t>الشركاء ملتزمون بديون الشركة تجاه دائنيها وللدائن الرجوع لأي شريك منهم .</a:t>
            </a:r>
          </a:p>
          <a:p>
            <a:pPr marL="0" indent="0">
              <a:buNone/>
            </a:pPr>
            <a:r>
              <a:rPr lang="ar-SA" sz="2000" dirty="0"/>
              <a:t>في حال انضم الشريك تضامنياً فإنه يكون مسؤول عن ديون الشركة السابقة ويجوز الاتفاق على إعفائه منه .</a:t>
            </a:r>
          </a:p>
          <a:p>
            <a:pPr marL="0" indent="0">
              <a:buNone/>
            </a:pPr>
            <a:r>
              <a:rPr lang="ar-SA" sz="2000" dirty="0">
                <a:solidFill>
                  <a:srgbClr val="FF0000"/>
                </a:solidFill>
              </a:rPr>
              <a:t>2) ظهور اسم الشريك في عنوان الشركة :</a:t>
            </a:r>
          </a:p>
          <a:p>
            <a:pPr marL="0" indent="0">
              <a:buNone/>
            </a:pPr>
            <a:r>
              <a:rPr lang="ar-SA" sz="2000" dirty="0"/>
              <a:t>* يحمل اسم الشركة بالغالب اسم أكثر الشركاء شهرة وسمعة وثقة بين الناس مقروناً بكلمة شركاه أو أبناؤه ..الخ .</a:t>
            </a:r>
          </a:p>
          <a:p>
            <a:pPr marL="0" indent="0">
              <a:buNone/>
            </a:pPr>
            <a:r>
              <a:rPr lang="ar-SA" sz="2000" dirty="0"/>
              <a:t>* لا يجوز أن يحمل اسم الشركة اسم شخص اجنبي وفي حال حدوث ذلك يكون هذا الشخص مسؤول عن ديون الشركة في حال علمه بذلك وعدم رفع قضية تجاه الشركة .</a:t>
            </a:r>
          </a:p>
          <a:p>
            <a:pPr marL="0" indent="0">
              <a:buNone/>
            </a:pPr>
            <a:r>
              <a:rPr lang="ar-SA" sz="2000" dirty="0"/>
              <a:t>* في حال وفاة أو انسحاب الشريك الذي تحمل الشركة اسمه فإن اسمه يحذف من اسم الشركة .</a:t>
            </a:r>
          </a:p>
        </p:txBody>
      </p:sp>
    </p:spTree>
    <p:extLst>
      <p:ext uri="{BB962C8B-B14F-4D97-AF65-F5344CB8AC3E}">
        <p14:creationId xmlns:p14="http://schemas.microsoft.com/office/powerpoint/2010/main" val="2786808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258F92E-C933-4CC1-9D06-AD65BCF5F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>
                <a:solidFill>
                  <a:srgbClr val="00B0F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خصائص شركة التضامن :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FDC19E2-30BD-45D7-9CB9-ADF476548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SA" sz="2000" dirty="0">
                <a:solidFill>
                  <a:srgbClr val="FF0000"/>
                </a:solidFill>
              </a:rPr>
              <a:t>3) عدم جواز تداول حصة الشريك :</a:t>
            </a:r>
          </a:p>
          <a:p>
            <a:pPr marL="0" indent="0">
              <a:buNone/>
            </a:pPr>
            <a:r>
              <a:rPr lang="ar-SA" sz="2000" dirty="0"/>
              <a:t>* لا يجوز النص في عقد الشركة على إباحة تداول حصة الشريك وفي حال وجود ذلك يعتبر الشرط باطلاً .</a:t>
            </a:r>
          </a:p>
          <a:p>
            <a:pPr marL="0" indent="0">
              <a:buNone/>
            </a:pPr>
            <a:r>
              <a:rPr lang="ar-SA" sz="2000" dirty="0"/>
              <a:t>* يجوز للشريك التنازل عن الحقوق المالية المتصلة بحصته </a:t>
            </a:r>
            <a:r>
              <a:rPr lang="ar-SA" sz="2000" dirty="0">
                <a:solidFill>
                  <a:srgbClr val="00B050"/>
                </a:solidFill>
              </a:rPr>
              <a:t>(كأن يتنازل عن نصيبه في الأرباح لأخر) </a:t>
            </a:r>
            <a:r>
              <a:rPr lang="ar-SA" sz="2000" dirty="0"/>
              <a:t>.</a:t>
            </a:r>
          </a:p>
          <a:p>
            <a:pPr marL="0" indent="0">
              <a:buNone/>
            </a:pPr>
            <a:r>
              <a:rPr lang="ar-SA" sz="2000" dirty="0"/>
              <a:t>* لا يجوز التنازل عن الحقوق الشخصية </a:t>
            </a:r>
            <a:r>
              <a:rPr lang="ar-SA" sz="2000" dirty="0">
                <a:solidFill>
                  <a:srgbClr val="00B050"/>
                </a:solidFill>
              </a:rPr>
              <a:t>(حق التصويت , حق المشاركة في الإدارة ) </a:t>
            </a:r>
            <a:r>
              <a:rPr lang="ar-SA" sz="2000" dirty="0"/>
              <a:t>.</a:t>
            </a:r>
          </a:p>
          <a:p>
            <a:pPr marL="0" indent="0">
              <a:buNone/>
            </a:pPr>
            <a:r>
              <a:rPr lang="ar-SA" sz="2000" dirty="0"/>
              <a:t>* في حال وفاة الشريك لا تنتقل حصته إلى ورثته وإنما تنقضي للشركة كأصل عام . </a:t>
            </a:r>
            <a:r>
              <a:rPr lang="ar-SA" sz="2000" dirty="0">
                <a:solidFill>
                  <a:srgbClr val="00B050"/>
                </a:solidFill>
              </a:rPr>
              <a:t>(قاعدة مكملة يجوز الاتفاق على غيرها)</a:t>
            </a:r>
          </a:p>
          <a:p>
            <a:pPr marL="0" indent="0">
              <a:buNone/>
            </a:pPr>
            <a:r>
              <a:rPr lang="ar-SA" sz="2000" dirty="0"/>
              <a:t>* يجوز للشريك التنازل عن حصته للغير </a:t>
            </a:r>
            <a:r>
              <a:rPr lang="ar-SA" sz="2000" dirty="0">
                <a:solidFill>
                  <a:srgbClr val="00B050"/>
                </a:solidFill>
              </a:rPr>
              <a:t>(بمقابل أو بدون) </a:t>
            </a:r>
            <a:r>
              <a:rPr lang="ar-SA" sz="2000" dirty="0"/>
              <a:t>بموافقة جميع الشركاء ويجب إشهار هذا التنازل .</a:t>
            </a:r>
          </a:p>
          <a:p>
            <a:pPr marL="0" indent="0">
              <a:buNone/>
            </a:pPr>
            <a:r>
              <a:rPr lang="ar-SA" sz="2000" dirty="0">
                <a:solidFill>
                  <a:srgbClr val="FF0000"/>
                </a:solidFill>
              </a:rPr>
              <a:t>4) اكتساب الشريك صفة التاجر (ولو لم يكن تاجراً قبل دخوله ) :</a:t>
            </a:r>
          </a:p>
          <a:p>
            <a:pPr marL="0" indent="0">
              <a:buNone/>
            </a:pPr>
            <a:r>
              <a:rPr lang="ar-SA" sz="2000" dirty="0"/>
              <a:t>* الشريك معفي من مسك الدفاتر التجارية حسب العرف .</a:t>
            </a:r>
          </a:p>
          <a:p>
            <a:pPr marL="0" indent="0">
              <a:buNone/>
            </a:pPr>
            <a:r>
              <a:rPr lang="ar-SA" sz="2000" dirty="0"/>
              <a:t>* خضوع الشريك لأحكام القانون التجاري .</a:t>
            </a:r>
          </a:p>
          <a:p>
            <a:pPr marL="0" indent="0">
              <a:buNone/>
            </a:pPr>
            <a:r>
              <a:rPr lang="ar-SA" sz="2000" dirty="0"/>
              <a:t>* إفلاس الشركة يعني إفلاس الشريك وإفلاس الشريك لا يعني إفلاس الشركة .</a:t>
            </a:r>
          </a:p>
          <a:p>
            <a:pPr marL="0" indent="0">
              <a:buNone/>
            </a:pPr>
            <a:endParaRPr lang="ar-SA" sz="2000" dirty="0"/>
          </a:p>
        </p:txBody>
      </p:sp>
    </p:spTree>
    <p:extLst>
      <p:ext uri="{BB962C8B-B14F-4D97-AF65-F5344CB8AC3E}">
        <p14:creationId xmlns:p14="http://schemas.microsoft.com/office/powerpoint/2010/main" val="2157463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64E7323-F652-4A2C-BAE8-CBD899589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>
                <a:solidFill>
                  <a:srgbClr val="00B0F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الأسباب الخاصة لانقضاء شركة التضامن :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56EB2DB-BBE2-44B3-A36E-F2FA477E8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ar-SA" sz="2000" dirty="0"/>
              <a:t>* هذه الأسباب لا تتعلق بالنظام العام لذلك يجوز للشركاء الاتفاق على استمرارية الشركة في حال وقوع أحد الأسباب .</a:t>
            </a:r>
          </a:p>
          <a:p>
            <a:pPr marL="0" indent="0">
              <a:buNone/>
            </a:pPr>
            <a:r>
              <a:rPr lang="ar-SA" sz="2000" dirty="0">
                <a:solidFill>
                  <a:srgbClr val="FF0000"/>
                </a:solidFill>
              </a:rPr>
              <a:t>1) وفاة أحد الشركاء :</a:t>
            </a:r>
          </a:p>
          <a:p>
            <a:pPr marL="0" indent="0">
              <a:buNone/>
            </a:pPr>
            <a:r>
              <a:rPr lang="ar-SA" sz="2000" dirty="0">
                <a:solidFill>
                  <a:srgbClr val="FF0000"/>
                </a:solidFill>
              </a:rPr>
              <a:t>2) الحجر على الشريك أو إعساره أو إفلاسه :</a:t>
            </a:r>
          </a:p>
          <a:p>
            <a:pPr marL="0" indent="0">
              <a:buNone/>
            </a:pPr>
            <a:r>
              <a:rPr lang="ar-SA" sz="2000" dirty="0"/>
              <a:t>- الحجر :</a:t>
            </a:r>
            <a:r>
              <a:rPr lang="ar-SA" sz="2000" dirty="0">
                <a:solidFill>
                  <a:srgbClr val="0070C0"/>
                </a:solidFill>
              </a:rPr>
              <a:t>غل يد المحجور عن التصرف بأمواله </a:t>
            </a:r>
            <a:r>
              <a:rPr lang="ar-SA" sz="2000" dirty="0"/>
              <a:t>. </a:t>
            </a:r>
            <a:r>
              <a:rPr lang="ar-SA" sz="2000" dirty="0">
                <a:solidFill>
                  <a:srgbClr val="00B050"/>
                </a:solidFill>
              </a:rPr>
              <a:t>(الأسباب : الجنون , العته , الغفلة , السفه )</a:t>
            </a:r>
          </a:p>
          <a:p>
            <a:pPr marL="0" indent="0">
              <a:buNone/>
            </a:pPr>
            <a:r>
              <a:rPr lang="ar-SA" sz="2000" dirty="0"/>
              <a:t>- الإعسار : </a:t>
            </a:r>
            <a:r>
              <a:rPr lang="ar-SA" sz="2000" dirty="0">
                <a:solidFill>
                  <a:srgbClr val="0070C0"/>
                </a:solidFill>
              </a:rPr>
              <a:t>نظام مدني يطبق على المدين غير التاجر إذا عجز عن سداد ديونه </a:t>
            </a:r>
            <a:r>
              <a:rPr lang="ar-SA" sz="2000" dirty="0"/>
              <a:t>.</a:t>
            </a:r>
          </a:p>
          <a:p>
            <a:pPr marL="0" indent="0">
              <a:buNone/>
            </a:pPr>
            <a:r>
              <a:rPr lang="ar-SA" sz="2000" dirty="0"/>
              <a:t>- الإفلاس : </a:t>
            </a:r>
            <a:r>
              <a:rPr lang="ar-SA" sz="2000" dirty="0">
                <a:solidFill>
                  <a:srgbClr val="0070C0"/>
                </a:solidFill>
              </a:rPr>
              <a:t>نظام تجاري يطبق على التاجر الذي توقف عن وفاء ديونه التجارية في تاريخ استحقاقها </a:t>
            </a:r>
            <a:r>
              <a:rPr lang="ar-SA" sz="2000" dirty="0"/>
              <a:t>.</a:t>
            </a:r>
          </a:p>
          <a:p>
            <a:pPr marL="0" indent="0">
              <a:buNone/>
            </a:pPr>
            <a:r>
              <a:rPr lang="ar-SA" sz="2000" dirty="0">
                <a:solidFill>
                  <a:srgbClr val="FF0000"/>
                </a:solidFill>
              </a:rPr>
              <a:t>3) انسحاب أحد الشركاء :</a:t>
            </a:r>
          </a:p>
          <a:p>
            <a:pPr marL="0" indent="0">
              <a:buNone/>
            </a:pPr>
            <a:r>
              <a:rPr lang="ar-SA" sz="2000" dirty="0"/>
              <a:t>وهو خروج الشريك وانفصاله عن باقي الشركاء بإرادته وينقسم إلى امرين :</a:t>
            </a:r>
          </a:p>
          <a:p>
            <a:pPr marL="0" indent="0">
              <a:buNone/>
            </a:pPr>
            <a:r>
              <a:rPr lang="ar-SA" sz="2000" dirty="0">
                <a:solidFill>
                  <a:schemeClr val="accent4">
                    <a:lumMod val="75000"/>
                  </a:schemeClr>
                </a:solidFill>
              </a:rPr>
              <a:t> أ ) إذا كانت الشركة محددة المدة : </a:t>
            </a:r>
            <a:r>
              <a:rPr lang="ar-SA" sz="2000" dirty="0"/>
              <a:t>لا يجوز له الانسحاب الا بقرار قضائي مبني على أسباب سائغة .</a:t>
            </a:r>
          </a:p>
          <a:p>
            <a:pPr marL="0" indent="0">
              <a:buNone/>
            </a:pPr>
            <a:r>
              <a:rPr lang="ar-SA" sz="2000" dirty="0">
                <a:solidFill>
                  <a:schemeClr val="accent4">
                    <a:lumMod val="75000"/>
                  </a:schemeClr>
                </a:solidFill>
              </a:rPr>
              <a:t>ب) إذا كانت الشركة غير محددة المدة : </a:t>
            </a:r>
            <a:r>
              <a:rPr lang="ar-SA" sz="2000" dirty="0"/>
              <a:t>لكل شريك الحق بالانسحاب في أي وقت مع الإعلان عن رغبته بالانسحاب قبل وقت كافٍ ,</a:t>
            </a:r>
          </a:p>
          <a:p>
            <a:pPr marL="0" indent="0">
              <a:buNone/>
            </a:pPr>
            <a:r>
              <a:rPr lang="ar-SA" sz="2000" dirty="0"/>
              <a:t>والانسحاب في وقت ضيق على الشركة يقضى ببطلانه لكونه من صور الغش .</a:t>
            </a:r>
          </a:p>
          <a:p>
            <a:pPr marL="0" indent="0">
              <a:buNone/>
            </a:pPr>
            <a:r>
              <a:rPr lang="ar-SA" sz="2000" dirty="0"/>
              <a:t>* الاتفاق على حرمان الشريك من حق الانسحاب يعد باطلاً . </a:t>
            </a:r>
          </a:p>
        </p:txBody>
      </p:sp>
    </p:spTree>
    <p:extLst>
      <p:ext uri="{BB962C8B-B14F-4D97-AF65-F5344CB8AC3E}">
        <p14:creationId xmlns:p14="http://schemas.microsoft.com/office/powerpoint/2010/main" val="2014820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0ACC449-5ACE-4AED-A1A5-0477C2FF5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شركة التوصية البسيطة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5083EAC-ECC0-4504-BC38-860F091093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SA" sz="2000" dirty="0">
                <a:solidFill>
                  <a:srgbClr val="0070C0"/>
                </a:solidFill>
              </a:rPr>
              <a:t>هي شركة تتكون من فريقين من الشركاء :</a:t>
            </a:r>
          </a:p>
          <a:p>
            <a:pPr marL="0" indent="0">
              <a:buNone/>
            </a:pPr>
            <a:r>
              <a:rPr lang="ar-SA" sz="2000" dirty="0">
                <a:solidFill>
                  <a:srgbClr val="FF0000"/>
                </a:solidFill>
              </a:rPr>
              <a:t>1) </a:t>
            </a:r>
            <a:r>
              <a:rPr lang="ar-SA" sz="2000" dirty="0">
                <a:solidFill>
                  <a:srgbClr val="0070C0"/>
                </a:solidFill>
              </a:rPr>
              <a:t>فريق يضم على الأقل شريكاً متضامناً ومسؤولاً في جميع أمواله عن ديون الشركة والتزاماتها ويكتسب الشريك صفة التاجر</a:t>
            </a:r>
            <a:r>
              <a:rPr lang="ar-SA" sz="2000" dirty="0"/>
              <a:t>. </a:t>
            </a:r>
          </a:p>
          <a:p>
            <a:pPr marL="0" indent="0">
              <a:buNone/>
            </a:pPr>
            <a:r>
              <a:rPr lang="ar-SA" sz="2000" dirty="0">
                <a:solidFill>
                  <a:srgbClr val="FF0000"/>
                </a:solidFill>
              </a:rPr>
              <a:t>2) </a:t>
            </a:r>
            <a:r>
              <a:rPr lang="ar-SA" sz="2000" dirty="0">
                <a:solidFill>
                  <a:srgbClr val="0070C0"/>
                </a:solidFill>
              </a:rPr>
              <a:t>فريق آخر يضم على الأقل شريكاً موصياً لا يكون مسؤولاً عن ديون الشركة والتزاماتها ولا يكتسب الشريك صفة التاجر </a:t>
            </a:r>
            <a:r>
              <a:rPr lang="ar-SA" sz="2000" dirty="0"/>
              <a:t>.</a:t>
            </a:r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r>
              <a:rPr lang="ar-SA" sz="2000" dirty="0"/>
              <a:t>* تخضع شركات التوصية البسيطة للأحكام المطبقة على الشركاء في شركة التضامن بوصفها المرجع العام لشركات الأشخاص .</a:t>
            </a:r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r>
              <a:rPr lang="ar-SA" sz="2000" dirty="0"/>
              <a:t>* خلافاً لشركة التضامن لا تنقضي شركات التوصية البسيطة لأحد الأسباب المذكورة لشركة التضامن مالم يتم الاتفاق على خلاف ذلك .</a:t>
            </a:r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r>
              <a:rPr lang="ar-SA" sz="2000" dirty="0"/>
              <a:t>*يجوز للشريك التنازل عن حصته لأحد الشركاء بعد موافقة جميع الشركاء</a:t>
            </a:r>
            <a:r>
              <a:rPr lang="ar-SA" sz="2000" dirty="0">
                <a:solidFill>
                  <a:srgbClr val="00B050"/>
                </a:solidFill>
              </a:rPr>
              <a:t>(تضامن-توصية) </a:t>
            </a:r>
            <a:r>
              <a:rPr lang="ar-SA" sz="2000" dirty="0"/>
              <a:t>مالم ينص قانون الشركة على خلاف ذلك .</a:t>
            </a:r>
          </a:p>
        </p:txBody>
      </p:sp>
    </p:spTree>
    <p:extLst>
      <p:ext uri="{BB962C8B-B14F-4D97-AF65-F5344CB8AC3E}">
        <p14:creationId xmlns:p14="http://schemas.microsoft.com/office/powerpoint/2010/main" val="767844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E8FDE7D-4879-4558-8E8B-2EC2B1A8A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شركة المحاصة 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FE246BF-5759-4A5D-9E10-A466EE84D3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1167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ar-SA" sz="2000" dirty="0">
                <a:solidFill>
                  <a:srgbClr val="0070C0"/>
                </a:solidFill>
              </a:rPr>
              <a:t>هي شركة تجارية بين شخصين أو أكثر يقدم كل منهما حصته </a:t>
            </a:r>
            <a:r>
              <a:rPr lang="ar-SA" sz="2000" dirty="0">
                <a:solidFill>
                  <a:srgbClr val="00B050"/>
                </a:solidFill>
              </a:rPr>
              <a:t>(مال نقدي –عيني أو حصة بعمل) </a:t>
            </a:r>
            <a:r>
              <a:rPr lang="ar-SA" sz="2000" dirty="0">
                <a:solidFill>
                  <a:srgbClr val="0070C0"/>
                </a:solidFill>
              </a:rPr>
              <a:t>لاستثماره بمشروع مالي واقتسام الأرباح والخسائر بالاتفاق .</a:t>
            </a:r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r>
              <a:rPr lang="ar-SA" sz="2000" dirty="0"/>
              <a:t>* لها شخصية اعتبارية ولا تخضع  لإجراءات الشهر ولا تقيد في السجل التجاري , لهذا جاز إثباتها بجميع طرق الإثبات .</a:t>
            </a:r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r>
              <a:rPr lang="ar-SA" sz="2000" dirty="0"/>
              <a:t>* لا يسمح بانضمام شريك إلا بعد موافقة جميع الشركاء .</a:t>
            </a:r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r>
              <a:rPr lang="ar-SA" sz="2000" dirty="0"/>
              <a:t>* تأخذ حكم الشركات  التضامنية في انقضائها مالم ينص عقد الشركة على استمرارها بين الشركاء الباقين .</a:t>
            </a:r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endParaRPr lang="ar-SA" sz="2000" dirty="0"/>
          </a:p>
          <a:p>
            <a:pPr marL="0" indent="0">
              <a:buNone/>
            </a:pPr>
            <a:r>
              <a:rPr lang="ar-SA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4183046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1528</Words>
  <Application>Microsoft Office PowerPoint</Application>
  <PresentationFormat>شاشة عريضة</PresentationFormat>
  <Paragraphs>180</Paragraphs>
  <Slides>18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18</vt:i4>
      </vt:variant>
    </vt:vector>
  </HeadingPairs>
  <TitlesOfParts>
    <vt:vector size="24" baseType="lpstr">
      <vt:lpstr>Andalus</vt:lpstr>
      <vt:lpstr>Arial</vt:lpstr>
      <vt:lpstr>Calibri</vt:lpstr>
      <vt:lpstr>Calibri Light</vt:lpstr>
      <vt:lpstr>Wingdings</vt:lpstr>
      <vt:lpstr>نسق Office</vt:lpstr>
      <vt:lpstr>الفصل السابع المبحث الثالث أشكال الشركات التجارية</vt:lpstr>
      <vt:lpstr>عرض تقديمي في PowerPoint</vt:lpstr>
      <vt:lpstr>شركات الأشخاص </vt:lpstr>
      <vt:lpstr>شركة التضامن </vt:lpstr>
      <vt:lpstr>خصائص شركة التضامن :</vt:lpstr>
      <vt:lpstr>خصائص شركة التضامن :</vt:lpstr>
      <vt:lpstr>الأسباب الخاصة لانقضاء شركة التضامن :</vt:lpstr>
      <vt:lpstr>شركة التوصية البسيطة</vt:lpstr>
      <vt:lpstr>شركة المحاصة </vt:lpstr>
      <vt:lpstr>شركات الأموال </vt:lpstr>
      <vt:lpstr>شركة المساهمة</vt:lpstr>
      <vt:lpstr>خصائص شركة المساهمة :</vt:lpstr>
      <vt:lpstr>خصائص شركة المساهمة :</vt:lpstr>
      <vt:lpstr>الصكوك التي تصدرها شركات المساهمة :</vt:lpstr>
      <vt:lpstr>خصائص الأسهم :</vt:lpstr>
      <vt:lpstr>أنواع الأسهم :</vt:lpstr>
      <vt:lpstr>السندات </vt:lpstr>
      <vt:lpstr>الشركات ذات المسؤولية المحدودة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أشكال الشركات التجارية</dc:title>
  <dc:creator>عبدالخالق الفريحي</dc:creator>
  <cp:lastModifiedBy>عبدالخالق الفريحي</cp:lastModifiedBy>
  <cp:revision>42</cp:revision>
  <dcterms:created xsi:type="dcterms:W3CDTF">2019-10-21T09:16:43Z</dcterms:created>
  <dcterms:modified xsi:type="dcterms:W3CDTF">2019-10-28T08:54:49Z</dcterms:modified>
</cp:coreProperties>
</file>