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latin typeface="Comic Sans MS" panose="030F0702030302020204" pitchFamily="66" charset="0"/>
        <a:ea typeface="+mn-ea"/>
        <a:cs typeface="+mn-cs"/>
        <a:sym typeface="Symbol" panose="05050102010706020507" pitchFamily="18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FF3300"/>
    <a:srgbClr val="66FF33"/>
    <a:srgbClr val="00FFFF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B5569FC-5D53-4203-A466-A362508E75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482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002FABE-AF49-46BD-8357-8AEFBB80C17F}" type="slidenum">
              <a:rPr lang="en-CA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CA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0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7817-46A0-4D3E-88A4-A783CFCCC670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C8053-F3D1-41C3-A0CB-DC36D9EE4B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91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0D38-E0EC-49D7-8AE7-9DE44063F8AF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2289-DD3D-48E0-93B2-F31EA69B7CC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12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DC89D-EE26-4F9B-9562-F0FD408EDC8C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848D6-1C42-43E7-843D-0810C70EC5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0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7E33-BB98-4B74-97CD-77CF77176E78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1270-0B86-4997-87B8-4740885535E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B25-370D-4B26-963B-98C9FFE915A1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7BDCC-FEA6-4D6D-A793-CC6EC24891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13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4A7EE-F652-4B64-920D-F123ACCACA1B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9225-DFF8-488F-9DAE-F85C0FB4E8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7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4A51-F004-479B-BF9E-2A1A6CE855A6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21A24-2036-45F5-A39A-157035B3C8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78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2FEA9-B702-4030-9E59-A99236F44B3E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66C5-8E52-4E2E-87E5-550172D9E7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5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0D061-0369-42F6-BD40-93D871A27F5A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6D45-F030-472E-8FB7-F9DC8DC9C2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8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24DE-4D4E-4229-856B-7B677F1D6BAA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8771-86AA-417A-A6A1-FAED83FC44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29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EB12-F779-4C1D-9B09-859D8A9C998B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12895-E83C-43DD-8D17-E6E8AFFB4D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6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5451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- First level</a:t>
            </a:r>
            <a:endParaRPr lang="en-CA" smtClean="0"/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87D92F3-DF1A-41F5-BB47-E663F41B56DB}" type="datetime1">
              <a:rPr lang="en-US"/>
              <a:pPr>
                <a:defRPr/>
              </a:pPr>
              <a:t>6/26/2014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CMSC 203 - Discrete Structures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>
                <a:solidFill>
                  <a:srgbClr val="00CC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59FDB2E-1DA1-46C9-BD23-794E5E1A8D0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6CA6B24-A606-4EA1-AB5A-3EB2811DDB54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9CF0C85-3EE9-40A3-81CE-F9702075C37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… </a:t>
            </a:r>
            <a:r>
              <a:rPr lang="en-US" sz="3600" smtClean="0"/>
              <a:t>and now for something completely different…</a:t>
            </a:r>
            <a:endParaRPr lang="en-CA" sz="360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514600"/>
            <a:ext cx="4876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6600" smtClean="0">
                <a:solidFill>
                  <a:srgbClr val="00FFFF"/>
                </a:solidFill>
                <a:sym typeface="Symbol" panose="05050102010706020507" pitchFamily="18" charset="2"/>
              </a:rPr>
              <a:t>Set Theory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09600" y="3657600"/>
            <a:ext cx="784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Actually, you will see that logic and set theory are very closely related.</a:t>
            </a:r>
            <a:endParaRPr lang="en-CA" sz="36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  <p:bldP spid="809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DA21A2C-F6DE-4E26-802C-7B50BA7252A0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187F7EE2-B22B-4E3C-8E31-809764029CC6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Cardinality of Sets</a:t>
            </a:r>
            <a:endParaRPr lang="en-CA" sz="36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438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If a set S contains n distinct elements, n</a:t>
            </a:r>
            <a:r>
              <a:rPr lang="en-US" sz="2800" b="1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,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we call S a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finite set</a:t>
            </a:r>
            <a:r>
              <a:rPr lang="en-US" sz="2800" smtClean="0">
                <a:sym typeface="Symbol" panose="05050102010706020507" pitchFamily="18" charset="2"/>
              </a:rPr>
              <a:t> with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cardinality n</a:t>
            </a:r>
            <a:r>
              <a:rPr lang="en-US" sz="2800" smtClean="0">
                <a:sym typeface="Symbol" panose="05050102010706020507" pitchFamily="18" charset="2"/>
              </a:rPr>
              <a:t>.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= {Mercedes, BMW, Porsche},   |A| = 3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 = {1, {2, 3}, {4, 5}, 6}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019800" y="3505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|B| = 4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 = 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019800" y="40386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|C| = 0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57200" y="45720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 = { x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| x  7000 }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019800" y="4572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|D| = 7001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57200" y="5181600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 = { x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| x  7000 }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6019800" y="51816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is infinite!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  <p:bldP spid="90116" grpId="0" autoUpdateAnimBg="0"/>
      <p:bldP spid="90117" grpId="0" autoUpdateAnimBg="0"/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  <p:bldP spid="901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EE3138F2-0D8C-4946-B120-13D2A89FD1B4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375B9895-5309-4028-B44A-BB5B43370170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Power Set</a:t>
            </a:r>
            <a:endParaRPr lang="en-CA" sz="360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P(A)        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“power set of A”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P(A) = {B | B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A}  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(contains all subsets of A)</a:t>
            </a:r>
          </a:p>
          <a:p>
            <a:pPr eaLnBrk="1" hangingPunct="1">
              <a:defRPr/>
            </a:pPr>
            <a:endParaRPr lang="en-US" sz="16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endParaRPr lang="en-US" sz="8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= {x, y, z}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P(A)</a:t>
            </a:r>
            <a:r>
              <a:rPr lang="en-US" sz="2800" baseline="30000" smtClean="0">
                <a:sym typeface="Symbol" panose="05050102010706020507" pitchFamily="18" charset="2"/>
              </a:rPr>
              <a:t> </a:t>
            </a:r>
            <a:r>
              <a:rPr lang="en-US" sz="2800" smtClean="0">
                <a:sym typeface="Symbol" panose="05050102010706020507" pitchFamily="18" charset="2"/>
              </a:rPr>
              <a:t>= {</a:t>
            </a:r>
            <a:r>
              <a:rPr lang="en-US" sz="2800" b="1" smtClean="0">
                <a:sym typeface="Symbol" panose="05050102010706020507" pitchFamily="18" charset="2"/>
              </a:rPr>
              <a:t></a:t>
            </a:r>
            <a:r>
              <a:rPr lang="en-US" sz="2800" smtClean="0">
                <a:sym typeface="Symbol" panose="05050102010706020507" pitchFamily="18" charset="2"/>
              </a:rPr>
              <a:t>, {x}, {y}, {z}, {x, y}, {x, z}, {y, z}, {x, y, z}}</a:t>
            </a:r>
          </a:p>
          <a:p>
            <a:pPr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= 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P(A) = {}	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Note: |A| = 0,  |P(A)| = 1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36C7F10-B39F-4432-B3AE-023F29FDA926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7C497F5-E684-424E-A48B-E552BC9DBC5A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Power Set</a:t>
            </a:r>
            <a:endParaRPr lang="en-CA" sz="360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Cardinality of power sets:</a:t>
            </a:r>
            <a:endParaRPr lang="en-US" sz="8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| P(A) | = 2</a:t>
            </a:r>
            <a:r>
              <a:rPr lang="en-US" sz="2800" baseline="30000" smtClean="0">
                <a:sym typeface="Symbol" panose="05050102010706020507" pitchFamily="18" charset="2"/>
              </a:rPr>
              <a:t>|A|</a:t>
            </a:r>
            <a:endParaRPr lang="en-US" sz="2800" smtClean="0">
              <a:sym typeface="Symbol" panose="05050102010706020507" pitchFamily="18" charset="2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Imagine each element in A has an “</a:t>
            </a: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on</a:t>
            </a:r>
            <a:r>
              <a:rPr lang="en-US" sz="2800" smtClean="0">
                <a:sym typeface="Symbol" panose="05050102010706020507" pitchFamily="18" charset="2"/>
              </a:rPr>
              <a:t>/</a:t>
            </a:r>
            <a:r>
              <a:rPr lang="en-US" sz="2800" smtClean="0">
                <a:solidFill>
                  <a:srgbClr val="FF3300"/>
                </a:solidFill>
                <a:sym typeface="Symbol" panose="05050102010706020507" pitchFamily="18" charset="2"/>
              </a:rPr>
              <a:t>off</a:t>
            </a:r>
            <a:r>
              <a:rPr lang="en-US" sz="2800" smtClean="0">
                <a:sym typeface="Symbol" panose="05050102010706020507" pitchFamily="18" charset="2"/>
              </a:rPr>
              <a:t>” switch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Each possible switch configuration in A corresponds to one element in 2</a:t>
            </a:r>
            <a:r>
              <a:rPr lang="en-US" sz="2800" baseline="30000" smtClean="0">
                <a:sym typeface="Symbol" panose="05050102010706020507" pitchFamily="18" charset="2"/>
              </a:rPr>
              <a:t>A</a:t>
            </a:r>
            <a:endParaRPr lang="en-US" sz="2800" smtClean="0">
              <a:sym typeface="Symbol" panose="05050102010706020507" pitchFamily="18" charset="2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685800" y="3429000"/>
            <a:ext cx="5791200" cy="1822450"/>
            <a:chOff x="624" y="2352"/>
            <a:chExt cx="3648" cy="1148"/>
          </a:xfrm>
        </p:grpSpPr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3866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z</a:t>
              </a:r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3462" y="3213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z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3056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z</a:t>
              </a: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2650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z</a:t>
              </a: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2246" y="3213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z</a:t>
              </a: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1840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z</a:t>
              </a: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1434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z</a:t>
              </a: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1030" y="3213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z</a:t>
              </a: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624" y="3213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z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3866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y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3462" y="2926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y</a:t>
              </a: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056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92177" name="Rectangle 17"/>
            <p:cNvSpPr>
              <a:spLocks noChangeArrowheads="1"/>
            </p:cNvSpPr>
            <p:nvPr/>
          </p:nvSpPr>
          <p:spPr bwMode="auto">
            <a:xfrm>
              <a:off x="2650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92178" name="Rectangle 18"/>
            <p:cNvSpPr>
              <a:spLocks noChangeArrowheads="1"/>
            </p:cNvSpPr>
            <p:nvPr/>
          </p:nvSpPr>
          <p:spPr bwMode="auto">
            <a:xfrm>
              <a:off x="2246" y="2926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y</a:t>
              </a:r>
            </a:p>
          </p:txBody>
        </p:sp>
        <p:sp>
          <p:nvSpPr>
            <p:cNvPr id="92179" name="Rectangle 19"/>
            <p:cNvSpPr>
              <a:spLocks noChangeArrowheads="1"/>
            </p:cNvSpPr>
            <p:nvPr/>
          </p:nvSpPr>
          <p:spPr bwMode="auto">
            <a:xfrm>
              <a:off x="1840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y</a:t>
              </a:r>
            </a:p>
          </p:txBody>
        </p:sp>
        <p:sp>
          <p:nvSpPr>
            <p:cNvPr id="92180" name="Rectangle 20"/>
            <p:cNvSpPr>
              <a:spLocks noChangeArrowheads="1"/>
            </p:cNvSpPr>
            <p:nvPr/>
          </p:nvSpPr>
          <p:spPr bwMode="auto">
            <a:xfrm>
              <a:off x="1434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92181" name="Rectangle 21"/>
            <p:cNvSpPr>
              <a:spLocks noChangeArrowheads="1"/>
            </p:cNvSpPr>
            <p:nvPr/>
          </p:nvSpPr>
          <p:spPr bwMode="auto">
            <a:xfrm>
              <a:off x="1030" y="2926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y</a:t>
              </a:r>
            </a:p>
          </p:txBody>
        </p:sp>
        <p:sp>
          <p:nvSpPr>
            <p:cNvPr id="92182" name="Rectangle 22"/>
            <p:cNvSpPr>
              <a:spLocks noChangeArrowheads="1"/>
            </p:cNvSpPr>
            <p:nvPr/>
          </p:nvSpPr>
          <p:spPr bwMode="auto">
            <a:xfrm>
              <a:off x="624" y="2926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y</a:t>
              </a:r>
            </a:p>
          </p:txBody>
        </p:sp>
        <p:sp>
          <p:nvSpPr>
            <p:cNvPr id="92183" name="Rectangle 23"/>
            <p:cNvSpPr>
              <a:spLocks noChangeArrowheads="1"/>
            </p:cNvSpPr>
            <p:nvPr/>
          </p:nvSpPr>
          <p:spPr bwMode="auto">
            <a:xfrm>
              <a:off x="3866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92184" name="Rectangle 24"/>
            <p:cNvSpPr>
              <a:spLocks noChangeArrowheads="1"/>
            </p:cNvSpPr>
            <p:nvPr/>
          </p:nvSpPr>
          <p:spPr bwMode="auto">
            <a:xfrm>
              <a:off x="3462" y="2639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92185" name="Rectangle 25"/>
            <p:cNvSpPr>
              <a:spLocks noChangeArrowheads="1"/>
            </p:cNvSpPr>
            <p:nvPr/>
          </p:nvSpPr>
          <p:spPr bwMode="auto">
            <a:xfrm>
              <a:off x="3056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92186" name="Rectangle 26"/>
            <p:cNvSpPr>
              <a:spLocks noChangeArrowheads="1"/>
            </p:cNvSpPr>
            <p:nvPr/>
          </p:nvSpPr>
          <p:spPr bwMode="auto">
            <a:xfrm>
              <a:off x="2650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66FF33"/>
                  </a:solidFill>
                </a:rPr>
                <a:t>x</a:t>
              </a:r>
            </a:p>
          </p:txBody>
        </p:sp>
        <p:sp>
          <p:nvSpPr>
            <p:cNvPr id="92187" name="Rectangle 27"/>
            <p:cNvSpPr>
              <a:spLocks noChangeArrowheads="1"/>
            </p:cNvSpPr>
            <p:nvPr/>
          </p:nvSpPr>
          <p:spPr bwMode="auto">
            <a:xfrm>
              <a:off x="2246" y="2639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92188" name="Rectangle 28"/>
            <p:cNvSpPr>
              <a:spLocks noChangeArrowheads="1"/>
            </p:cNvSpPr>
            <p:nvPr/>
          </p:nvSpPr>
          <p:spPr bwMode="auto">
            <a:xfrm>
              <a:off x="1840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92189" name="Rectangle 29"/>
            <p:cNvSpPr>
              <a:spLocks noChangeArrowheads="1"/>
            </p:cNvSpPr>
            <p:nvPr/>
          </p:nvSpPr>
          <p:spPr bwMode="auto">
            <a:xfrm>
              <a:off x="1434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92190" name="Rectangle 30"/>
            <p:cNvSpPr>
              <a:spLocks noChangeArrowheads="1"/>
            </p:cNvSpPr>
            <p:nvPr/>
          </p:nvSpPr>
          <p:spPr bwMode="auto">
            <a:xfrm>
              <a:off x="1030" y="2639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92191" name="Rectangle 31"/>
            <p:cNvSpPr>
              <a:spLocks noChangeArrowheads="1"/>
            </p:cNvSpPr>
            <p:nvPr/>
          </p:nvSpPr>
          <p:spPr bwMode="auto">
            <a:xfrm>
              <a:off x="624" y="2639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x</a:t>
              </a:r>
            </a:p>
          </p:txBody>
        </p:sp>
        <p:sp>
          <p:nvSpPr>
            <p:cNvPr id="92192" name="Rectangle 32"/>
            <p:cNvSpPr>
              <a:spLocks noChangeArrowheads="1"/>
            </p:cNvSpPr>
            <p:nvPr/>
          </p:nvSpPr>
          <p:spPr bwMode="auto">
            <a:xfrm>
              <a:off x="3866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8</a:t>
              </a:r>
            </a:p>
          </p:txBody>
        </p:sp>
        <p:sp>
          <p:nvSpPr>
            <p:cNvPr id="92193" name="Rectangle 33"/>
            <p:cNvSpPr>
              <a:spLocks noChangeArrowheads="1"/>
            </p:cNvSpPr>
            <p:nvPr/>
          </p:nvSpPr>
          <p:spPr bwMode="auto">
            <a:xfrm>
              <a:off x="3462" y="2352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7</a:t>
              </a:r>
            </a:p>
          </p:txBody>
        </p:sp>
        <p:sp>
          <p:nvSpPr>
            <p:cNvPr id="92194" name="Rectangle 34"/>
            <p:cNvSpPr>
              <a:spLocks noChangeArrowheads="1"/>
            </p:cNvSpPr>
            <p:nvPr/>
          </p:nvSpPr>
          <p:spPr bwMode="auto">
            <a:xfrm>
              <a:off x="3056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6</a:t>
              </a:r>
            </a:p>
          </p:txBody>
        </p:sp>
        <p:sp>
          <p:nvSpPr>
            <p:cNvPr id="92195" name="Rectangle 35"/>
            <p:cNvSpPr>
              <a:spLocks noChangeArrowheads="1"/>
            </p:cNvSpPr>
            <p:nvPr/>
          </p:nvSpPr>
          <p:spPr bwMode="auto">
            <a:xfrm>
              <a:off x="2650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5</a:t>
              </a:r>
            </a:p>
          </p:txBody>
        </p:sp>
        <p:sp>
          <p:nvSpPr>
            <p:cNvPr id="92196" name="Rectangle 36"/>
            <p:cNvSpPr>
              <a:spLocks noChangeArrowheads="1"/>
            </p:cNvSpPr>
            <p:nvPr/>
          </p:nvSpPr>
          <p:spPr bwMode="auto">
            <a:xfrm>
              <a:off x="2246" y="2352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4</a:t>
              </a:r>
            </a:p>
          </p:txBody>
        </p:sp>
        <p:sp>
          <p:nvSpPr>
            <p:cNvPr id="92197" name="Rectangle 37"/>
            <p:cNvSpPr>
              <a:spLocks noChangeArrowheads="1"/>
            </p:cNvSpPr>
            <p:nvPr/>
          </p:nvSpPr>
          <p:spPr bwMode="auto">
            <a:xfrm>
              <a:off x="1840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3</a:t>
              </a:r>
            </a:p>
          </p:txBody>
        </p:sp>
        <p:sp>
          <p:nvSpPr>
            <p:cNvPr id="92198" name="Rectangle 38"/>
            <p:cNvSpPr>
              <a:spLocks noChangeArrowheads="1"/>
            </p:cNvSpPr>
            <p:nvPr/>
          </p:nvSpPr>
          <p:spPr bwMode="auto">
            <a:xfrm>
              <a:off x="1434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2</a:t>
              </a:r>
            </a:p>
          </p:txBody>
        </p:sp>
        <p:sp>
          <p:nvSpPr>
            <p:cNvPr id="92199" name="Rectangle 39"/>
            <p:cNvSpPr>
              <a:spLocks noChangeArrowheads="1"/>
            </p:cNvSpPr>
            <p:nvPr/>
          </p:nvSpPr>
          <p:spPr bwMode="auto">
            <a:xfrm>
              <a:off x="1030" y="2352"/>
              <a:ext cx="4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1</a:t>
              </a:r>
            </a:p>
          </p:txBody>
        </p:sp>
        <p:sp>
          <p:nvSpPr>
            <p:cNvPr id="92200" name="Rectangle 40"/>
            <p:cNvSpPr>
              <a:spLocks noChangeArrowheads="1"/>
            </p:cNvSpPr>
            <p:nvPr/>
          </p:nvSpPr>
          <p:spPr bwMode="auto">
            <a:xfrm>
              <a:off x="624" y="2352"/>
              <a:ext cx="40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400" smtClean="0"/>
                <a:t>A</a:t>
              </a:r>
            </a:p>
          </p:txBody>
        </p:sp>
        <p:sp>
          <p:nvSpPr>
            <p:cNvPr id="92201" name="Line 41"/>
            <p:cNvSpPr>
              <a:spLocks noChangeShapeType="1"/>
            </p:cNvSpPr>
            <p:nvPr/>
          </p:nvSpPr>
          <p:spPr bwMode="auto">
            <a:xfrm>
              <a:off x="624" y="2352"/>
              <a:ext cx="3648" cy="0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2" name="Line 42"/>
            <p:cNvSpPr>
              <a:spLocks noChangeShapeType="1"/>
            </p:cNvSpPr>
            <p:nvPr/>
          </p:nvSpPr>
          <p:spPr bwMode="auto">
            <a:xfrm>
              <a:off x="624" y="2926"/>
              <a:ext cx="364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3" name="Line 43"/>
            <p:cNvSpPr>
              <a:spLocks noChangeShapeType="1"/>
            </p:cNvSpPr>
            <p:nvPr/>
          </p:nvSpPr>
          <p:spPr bwMode="auto">
            <a:xfrm>
              <a:off x="624" y="3213"/>
              <a:ext cx="364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4" name="Line 44"/>
            <p:cNvSpPr>
              <a:spLocks noChangeShapeType="1"/>
            </p:cNvSpPr>
            <p:nvPr/>
          </p:nvSpPr>
          <p:spPr bwMode="auto">
            <a:xfrm>
              <a:off x="624" y="3500"/>
              <a:ext cx="3648" cy="0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5" name="Line 45"/>
            <p:cNvSpPr>
              <a:spLocks noChangeShapeType="1"/>
            </p:cNvSpPr>
            <p:nvPr/>
          </p:nvSpPr>
          <p:spPr bwMode="auto">
            <a:xfrm>
              <a:off x="624" y="2352"/>
              <a:ext cx="0" cy="1148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6" name="Line 46"/>
            <p:cNvSpPr>
              <a:spLocks noChangeShapeType="1"/>
            </p:cNvSpPr>
            <p:nvPr/>
          </p:nvSpPr>
          <p:spPr bwMode="auto">
            <a:xfrm>
              <a:off x="1434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>
              <a:off x="1840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8" name="Line 48"/>
            <p:cNvSpPr>
              <a:spLocks noChangeShapeType="1"/>
            </p:cNvSpPr>
            <p:nvPr/>
          </p:nvSpPr>
          <p:spPr bwMode="auto">
            <a:xfrm>
              <a:off x="2246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09" name="Line 49"/>
            <p:cNvSpPr>
              <a:spLocks noChangeShapeType="1"/>
            </p:cNvSpPr>
            <p:nvPr/>
          </p:nvSpPr>
          <p:spPr bwMode="auto">
            <a:xfrm>
              <a:off x="2650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0" name="Line 50"/>
            <p:cNvSpPr>
              <a:spLocks noChangeShapeType="1"/>
            </p:cNvSpPr>
            <p:nvPr/>
          </p:nvSpPr>
          <p:spPr bwMode="auto">
            <a:xfrm>
              <a:off x="3056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1" name="Line 51"/>
            <p:cNvSpPr>
              <a:spLocks noChangeShapeType="1"/>
            </p:cNvSpPr>
            <p:nvPr/>
          </p:nvSpPr>
          <p:spPr bwMode="auto">
            <a:xfrm>
              <a:off x="3462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2" name="Line 52"/>
            <p:cNvSpPr>
              <a:spLocks noChangeShapeType="1"/>
            </p:cNvSpPr>
            <p:nvPr/>
          </p:nvSpPr>
          <p:spPr bwMode="auto">
            <a:xfrm>
              <a:off x="3866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3" name="Line 53"/>
            <p:cNvSpPr>
              <a:spLocks noChangeShapeType="1"/>
            </p:cNvSpPr>
            <p:nvPr/>
          </p:nvSpPr>
          <p:spPr bwMode="auto">
            <a:xfrm>
              <a:off x="4272" y="2352"/>
              <a:ext cx="0" cy="1148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4" name="Line 54"/>
            <p:cNvSpPr>
              <a:spLocks noChangeShapeType="1"/>
            </p:cNvSpPr>
            <p:nvPr/>
          </p:nvSpPr>
          <p:spPr bwMode="auto">
            <a:xfrm>
              <a:off x="1030" y="2352"/>
              <a:ext cx="0" cy="1148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15" name="Line 55"/>
            <p:cNvSpPr>
              <a:spLocks noChangeShapeType="1"/>
            </p:cNvSpPr>
            <p:nvPr/>
          </p:nvSpPr>
          <p:spPr bwMode="auto">
            <a:xfrm>
              <a:off x="624" y="2639"/>
              <a:ext cx="3648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2216" name="Rectangle 56"/>
          <p:cNvSpPr>
            <a:spLocks noChangeArrowheads="1"/>
          </p:cNvSpPr>
          <p:nvPr/>
        </p:nvSpPr>
        <p:spPr bwMode="auto">
          <a:xfrm>
            <a:off x="228600" y="52578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 3 elements in A, there are </a:t>
            </a:r>
            <a:b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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</a:t>
            </a: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 = 8 elements in P(A)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  <p:bldP spid="922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1F50564-D387-449C-A803-BDF477BBFF56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131F19B-7CF2-47D3-906B-C4ADF25E1AB3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Cartesian Product</a:t>
            </a:r>
            <a:endParaRPr lang="en-CA" sz="360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54102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ordered n-tuple</a:t>
            </a:r>
            <a:r>
              <a:rPr lang="en-US" sz="2800" smtClean="0">
                <a:sym typeface="Symbol" panose="05050102010706020507" pitchFamily="18" charset="2"/>
              </a:rPr>
              <a:t> (a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3</a:t>
            </a:r>
            <a:r>
              <a:rPr lang="en-US" sz="2800" smtClean="0">
                <a:sym typeface="Symbol" panose="05050102010706020507" pitchFamily="18" charset="2"/>
              </a:rPr>
              <a:t>, …, a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) is an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ordered collection</a:t>
            </a:r>
            <a:r>
              <a:rPr lang="en-US" sz="2800" smtClean="0">
                <a:sym typeface="Symbol" panose="05050102010706020507" pitchFamily="18" charset="2"/>
              </a:rPr>
              <a:t> of objects.</a:t>
            </a: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Two ordered n-tuples (a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3</a:t>
            </a:r>
            <a:r>
              <a:rPr lang="en-US" sz="2800" smtClean="0">
                <a:sym typeface="Symbol" panose="05050102010706020507" pitchFamily="18" charset="2"/>
              </a:rPr>
              <a:t>, …, a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) and 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(b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, b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, b</a:t>
            </a:r>
            <a:r>
              <a:rPr lang="en-US" sz="2800" baseline="-25000" smtClean="0">
                <a:sym typeface="Symbol" panose="05050102010706020507" pitchFamily="18" charset="2"/>
              </a:rPr>
              <a:t>3</a:t>
            </a:r>
            <a:r>
              <a:rPr lang="en-US" sz="2800" smtClean="0">
                <a:sym typeface="Symbol" panose="05050102010706020507" pitchFamily="18" charset="2"/>
              </a:rPr>
              <a:t>, …, b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) are equal if and only if they contain exactly the same elements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in the same order</a:t>
            </a:r>
            <a:r>
              <a:rPr lang="en-US" sz="2800" smtClean="0">
                <a:sym typeface="Symbol" panose="05050102010706020507" pitchFamily="18" charset="2"/>
              </a:rPr>
              <a:t>, i.e. a</a:t>
            </a:r>
            <a:r>
              <a:rPr lang="en-US" sz="2800" baseline="-25000" smtClean="0">
                <a:sym typeface="Symbol" panose="05050102010706020507" pitchFamily="18" charset="2"/>
              </a:rPr>
              <a:t>i</a:t>
            </a:r>
            <a:r>
              <a:rPr lang="en-US" sz="2800" smtClean="0">
                <a:sym typeface="Symbol" panose="05050102010706020507" pitchFamily="18" charset="2"/>
              </a:rPr>
              <a:t> = b</a:t>
            </a:r>
            <a:r>
              <a:rPr lang="en-US" sz="2800" baseline="-25000" smtClean="0">
                <a:sym typeface="Symbol" panose="05050102010706020507" pitchFamily="18" charset="2"/>
              </a:rPr>
              <a:t>i</a:t>
            </a:r>
            <a:r>
              <a:rPr lang="en-US" sz="2800" smtClean="0">
                <a:sym typeface="Symbol" panose="05050102010706020507" pitchFamily="18" charset="2"/>
              </a:rPr>
              <a:t> for 1  i  n.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Cartesian product</a:t>
            </a:r>
            <a:r>
              <a:rPr lang="en-US" sz="2800" smtClean="0">
                <a:sym typeface="Symbol" panose="05050102010706020507" pitchFamily="18" charset="2"/>
              </a:rPr>
              <a:t> of two sets is defined as: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AB = {(a, b) | aA  bB}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  <a:r>
              <a:rPr lang="en-US" sz="2800" smtClean="0">
                <a:sym typeface="Symbol" panose="05050102010706020507" pitchFamily="18" charset="2"/>
              </a:rPr>
              <a:t> A = {x, y}, B = {a, b, c}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AB = {(x, a), (x, b), (x, c), (y, a), (y, b), (y, c)}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56ECC279-DD6A-4128-AE7F-31699FC42D91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47EC7750-7C88-49E6-9363-842238260477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Cartesian Product</a:t>
            </a:r>
            <a:endParaRPr lang="en-CA" sz="3600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32766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Cartesian product</a:t>
            </a:r>
            <a:r>
              <a:rPr lang="en-US" sz="2800" smtClean="0">
                <a:sym typeface="Symbol" panose="05050102010706020507" pitchFamily="18" charset="2"/>
              </a:rPr>
              <a:t> of two sets is defined as: AB = {(a, b) | aA  bB}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= {good, bad}, B = {student, prof}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AB = {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752600" y="3124200"/>
            <a:ext cx="3048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>
            <a:off x="3048000" y="3124200"/>
            <a:ext cx="11430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00200" y="3733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(good, student),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1905000" y="3124200"/>
            <a:ext cx="19812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>
            <a:off x="4876800" y="3124200"/>
            <a:ext cx="6858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581400" y="3733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(good, prof),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2590800" y="3124200"/>
            <a:ext cx="28194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800600" y="3124200"/>
            <a:ext cx="15240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5181600" y="3733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(bad, student),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2971800" y="3124200"/>
            <a:ext cx="41910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6096000" y="3124200"/>
            <a:ext cx="1752600" cy="609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7010400" y="3686175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(bad, prof)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1600200" y="46482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(student, good),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3581400" y="46482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(prof, good),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5181600" y="46482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(student, bad),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7019925" y="4600575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(prof, bad)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381000" y="46482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BA = {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4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4" grpId="0" autoUpdateAnimBg="0"/>
      <p:bldP spid="94217" grpId="0" autoUpdateAnimBg="0"/>
      <p:bldP spid="94220" grpId="0" autoUpdateAnimBg="0"/>
      <p:bldP spid="94223" grpId="0" autoUpdateAnimBg="0"/>
      <p:bldP spid="94224" grpId="0" autoUpdateAnimBg="0"/>
      <p:bldP spid="94225" grpId="0" autoUpdateAnimBg="0"/>
      <p:bldP spid="94226" grpId="0" autoUpdateAnimBg="0"/>
      <p:bldP spid="94227" grpId="0" autoUpdateAnimBg="0"/>
      <p:bldP spid="942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C493762-4486-4C67-9F5A-B752CC6F012C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0235027-679D-4301-9C01-A66798FE8DB9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Cartesian Product</a:t>
            </a:r>
            <a:endParaRPr lang="en-CA" sz="36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2578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Note that:</a:t>
            </a:r>
          </a:p>
          <a:p>
            <a:pPr marL="0" indent="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A = </a:t>
            </a:r>
          </a:p>
          <a:p>
            <a:pPr marL="0" indent="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A = </a:t>
            </a:r>
          </a:p>
          <a:p>
            <a:pPr marL="0" indent="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For non-empty sets A and B: AB  AB  BA</a:t>
            </a:r>
          </a:p>
          <a:p>
            <a:pPr marL="0" indent="0" eaLnBrk="1" hangingPunct="1">
              <a:lnSpc>
                <a:spcPct val="110000"/>
              </a:lnSpc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 |AB| = |A||B|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The Cartesian product of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two or more sets</a:t>
            </a:r>
            <a:r>
              <a:rPr lang="en-US" sz="2800" smtClean="0">
                <a:sym typeface="Symbol" panose="05050102010706020507" pitchFamily="18" charset="2"/>
              </a:rPr>
              <a:t> is defined as:</a:t>
            </a:r>
          </a:p>
          <a:p>
            <a:pPr marL="0" indent="0" eaLnBrk="1" hangingPunct="1">
              <a:lnSpc>
                <a:spcPct val="11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A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…A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 = {(a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, …, a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) | a</a:t>
            </a:r>
            <a:r>
              <a:rPr lang="en-US" sz="2800" baseline="-25000" smtClean="0">
                <a:sym typeface="Symbol" panose="05050102010706020507" pitchFamily="18" charset="2"/>
              </a:rPr>
              <a:t>i</a:t>
            </a:r>
            <a:r>
              <a:rPr lang="en-US" sz="2800" smtClean="0">
                <a:sym typeface="Symbol" panose="05050102010706020507" pitchFamily="18" charset="2"/>
              </a:rPr>
              <a:t>A</a:t>
            </a:r>
            <a:r>
              <a:rPr lang="en-US" sz="2800" baseline="-25000" smtClean="0">
                <a:sym typeface="Symbol" panose="05050102010706020507" pitchFamily="18" charset="2"/>
              </a:rPr>
              <a:t>i</a:t>
            </a:r>
            <a:r>
              <a:rPr lang="en-US" sz="2800" smtClean="0">
                <a:sym typeface="Symbol" panose="05050102010706020507" pitchFamily="18" charset="2"/>
              </a:rPr>
              <a:t> for 1  i  n}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315041C-05D5-450F-89AD-D9C685E4B55B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5BFCA7B0-30F5-48FA-BA0E-B5F763D3F4E0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Set Operations</a:t>
            </a:r>
            <a:endParaRPr lang="en-CA" sz="3600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Union: AB = {x | xA  xB}</a:t>
            </a:r>
          </a:p>
          <a:p>
            <a:pPr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  <a:r>
              <a:rPr lang="en-US" sz="2800" smtClean="0">
                <a:sym typeface="Symbol" panose="05050102010706020507" pitchFamily="18" charset="2"/>
              </a:rPr>
              <a:t> A = {a, b}, B = {b, c, d}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              </a:t>
            </a:r>
            <a:r>
              <a:rPr lang="en-US" sz="2800" smtClean="0">
                <a:sym typeface="Symbol" panose="05050102010706020507" pitchFamily="18" charset="2"/>
              </a:rPr>
              <a:t>AB = {a, b, c, d} </a:t>
            </a:r>
          </a:p>
          <a:p>
            <a:pPr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Intersection: AB = {x | xA  xB}</a:t>
            </a:r>
          </a:p>
          <a:p>
            <a:pPr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</a:t>
            </a:r>
            <a:r>
              <a:rPr lang="en-US" sz="2800" smtClean="0">
                <a:sym typeface="Symbol" panose="05050102010706020507" pitchFamily="18" charset="2"/>
              </a:rPr>
              <a:t> A = {a, b}, B = {b, c, d}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               AB = {b}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DDC73F1D-828E-4FC2-85ED-DFA02CE02DA1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AED20FA1-B30A-4A1F-8502-B2924BA8A014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Set Operations</a:t>
            </a:r>
            <a:endParaRPr lang="en-CA" sz="36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5720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Two sets are called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disjoint</a:t>
            </a:r>
            <a:r>
              <a:rPr lang="en-US" sz="2800" smtClean="0">
                <a:sym typeface="Symbol" panose="05050102010706020507" pitchFamily="18" charset="2"/>
              </a:rPr>
              <a:t> if their intersection is empty, that is, they share no elements: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AB = </a:t>
            </a:r>
          </a:p>
          <a:p>
            <a:pPr marL="0" indent="0" eaLnBrk="1" hangingPunct="1"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difference</a:t>
            </a:r>
            <a:r>
              <a:rPr lang="en-US" sz="2800" smtClean="0">
                <a:sym typeface="Symbol" panose="05050102010706020507" pitchFamily="18" charset="2"/>
              </a:rPr>
              <a:t> between two sets A and B contains exactly those elements of A that are not in B: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A-B = {x | xA  xB}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 </a:t>
            </a:r>
            <a:r>
              <a:rPr lang="en-US" sz="2800" smtClean="0">
                <a:sym typeface="Symbol" panose="05050102010706020507" pitchFamily="18" charset="2"/>
              </a:rPr>
              <a:t>A = {a, b}, B = {b, c, d}, A-B = {a}</a:t>
            </a: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10000"/>
              </a:spcBef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1A0AE89-017D-4FA7-98E5-7A888C2061E8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C94A0E7-32FE-4620-B2E1-AF2381FC650A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Set Operations</a:t>
            </a:r>
            <a:endParaRPr lang="en-CA" sz="360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The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complement</a:t>
            </a:r>
            <a:r>
              <a:rPr lang="en-US" sz="2800" smtClean="0">
                <a:sym typeface="Symbol" panose="05050102010706020507" pitchFamily="18" charset="2"/>
              </a:rPr>
              <a:t> of a set A contains exactly those elements under consideration that are not in A: </a:t>
            </a:r>
          </a:p>
          <a:p>
            <a:pPr marL="0" indent="0" eaLnBrk="1" hangingPunct="1">
              <a:spcBef>
                <a:spcPct val="10000"/>
              </a:spcBef>
              <a:defRPr/>
            </a:pPr>
            <a:r>
              <a:rPr lang="en-US" sz="2800" smtClean="0">
                <a:sym typeface="Symbol" panose="05050102010706020507" pitchFamily="18" charset="2"/>
              </a:rPr>
              <a:t>A</a:t>
            </a:r>
            <a:r>
              <a:rPr lang="en-US" sz="2800" baseline="30000" smtClean="0">
                <a:sym typeface="Symbol" panose="05050102010706020507" pitchFamily="18" charset="2"/>
              </a:rPr>
              <a:t>c</a:t>
            </a:r>
            <a:r>
              <a:rPr lang="en-US" sz="2800" smtClean="0">
                <a:sym typeface="Symbol" panose="05050102010706020507" pitchFamily="18" charset="2"/>
              </a:rPr>
              <a:t> = U-A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</a:t>
            </a:r>
          </a:p>
          <a:p>
            <a:pPr marL="0" indent="0" eaLnBrk="1" hangingPunct="1">
              <a:spcBef>
                <a:spcPct val="10000"/>
              </a:spcBef>
              <a:defRPr/>
            </a:pPr>
            <a:endParaRPr lang="en-US" sz="280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1000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Example: </a:t>
            </a:r>
            <a:r>
              <a:rPr lang="en-US" sz="2800" smtClean="0">
                <a:sym typeface="Symbol" panose="05050102010706020507" pitchFamily="18" charset="2"/>
              </a:rPr>
              <a:t>U = </a:t>
            </a:r>
            <a:r>
              <a:rPr lang="en-US" sz="2800" b="1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,  B = {250, 251, 252, …}</a:t>
            </a:r>
          </a:p>
          <a:p>
            <a:pPr marL="0" indent="0" eaLnBrk="1" hangingPunct="1">
              <a:spcBef>
                <a:spcPct val="10000"/>
              </a:spcBef>
              <a:defRPr/>
            </a:pPr>
            <a:r>
              <a:rPr lang="en-US" sz="2800" smtClean="0">
                <a:sym typeface="Symbol" panose="05050102010706020507" pitchFamily="18" charset="2"/>
              </a:rPr>
              <a:t>                         B</a:t>
            </a:r>
            <a:r>
              <a:rPr lang="en-US" sz="2800" baseline="30000" smtClean="0">
                <a:sym typeface="Symbol" panose="05050102010706020507" pitchFamily="18" charset="2"/>
              </a:rPr>
              <a:t>c</a:t>
            </a:r>
            <a:r>
              <a:rPr lang="en-US" sz="2800" smtClean="0">
                <a:sym typeface="Symbol" panose="05050102010706020507" pitchFamily="18" charset="2"/>
              </a:rPr>
              <a:t> = {0, 1, 2, …, 248, 249}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AEFB0C94-7084-4E32-831E-AE9389132D80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FA97EE6E-5DFA-4800-B0F6-1F46C729797C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Operations</a:t>
            </a:r>
            <a:endParaRPr lang="en-CA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66FF33"/>
                </a:solidFill>
                <a:sym typeface="Symbol" panose="05050102010706020507" pitchFamily="18" charset="2"/>
              </a:rPr>
              <a:t>Table 1 in Section 1.5 shows many useful equations.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How can we prove A(BC) = (AB)(AC)?</a:t>
            </a:r>
          </a:p>
          <a:p>
            <a:pPr eaLnBrk="1" hangingPunct="1">
              <a:lnSpc>
                <a:spcPct val="55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Method I: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     xA(BC)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xA  x(BC)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xA  (xB  xC)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(xA  xB)  (xA  xC)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(distributive law for logical expressions)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x(AB)  x(AC)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Û"/>
              <a:defRPr/>
            </a:pPr>
            <a:r>
              <a:rPr lang="en-US" sz="2800" smtClean="0">
                <a:sym typeface="Symbol" panose="05050102010706020507" pitchFamily="18" charset="2"/>
              </a:rPr>
              <a:t> x(AB)(AC)</a:t>
            </a:r>
            <a:endParaRPr lang="en-US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ACD0EDB-1051-419B-96B7-F47880D95E0F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15319320-765A-4B4A-A6EF-C6F4838A3A5E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Theory</a:t>
            </a:r>
            <a:endParaRPr lang="en-CA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Set: Collection of objects (“elements”)</a:t>
            </a:r>
          </a:p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aA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                     “a is an element of A”</a:t>
            </a:r>
            <a:b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                            “a is a member of A”</a:t>
            </a:r>
          </a:p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aA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                     “a is not an element of A”</a:t>
            </a:r>
          </a:p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{a</a:t>
            </a:r>
            <a:r>
              <a:rPr lang="en-US" sz="2800" baseline="-25000" smtClean="0">
                <a:sym typeface="Symbol" panose="05050102010706020507" pitchFamily="18" charset="2"/>
              </a:rPr>
              <a:t>1</a:t>
            </a:r>
            <a:r>
              <a:rPr lang="en-US" sz="2800" smtClean="0">
                <a:sym typeface="Symbol" panose="05050102010706020507" pitchFamily="18" charset="2"/>
              </a:rPr>
              <a:t>, a</a:t>
            </a:r>
            <a:r>
              <a:rPr lang="en-US" sz="2800" baseline="-25000" smtClean="0">
                <a:sym typeface="Symbol" panose="05050102010706020507" pitchFamily="18" charset="2"/>
              </a:rPr>
              <a:t>2</a:t>
            </a:r>
            <a:r>
              <a:rPr lang="en-US" sz="2800" smtClean="0">
                <a:sym typeface="Symbol" panose="05050102010706020507" pitchFamily="18" charset="2"/>
              </a:rPr>
              <a:t>, …, a</a:t>
            </a:r>
            <a:r>
              <a:rPr lang="en-US" sz="2800" baseline="-25000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}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“A contains…”</a:t>
            </a:r>
          </a:p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Order of elements is meaningless</a:t>
            </a:r>
          </a:p>
          <a:p>
            <a:pPr eaLnBrk="1" hangingPunct="1"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It does not matter how often the same element is listed.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C44B4BA-7E5C-4136-B85A-4A57C50A0782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6ABDCA4-D144-4DFF-B09A-46B7A55DC842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Operations</a:t>
            </a:r>
            <a:endParaRPr lang="en-CA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1600200"/>
          </a:xfrm>
        </p:spPr>
        <p:txBody>
          <a:bodyPr/>
          <a:lstStyle/>
          <a:p>
            <a:pPr marL="0" indent="0" eaLnBrk="1" hangingPunct="1">
              <a:lnSpc>
                <a:spcPct val="55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Method II: </a:t>
            </a:r>
            <a:r>
              <a:rPr lang="en-US" sz="2800" smtClean="0">
                <a:sym typeface="Symbol" panose="05050102010706020507" pitchFamily="18" charset="2"/>
              </a:rPr>
              <a:t>Membership table</a:t>
            </a:r>
          </a:p>
          <a:p>
            <a:pPr marL="0" indent="0"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1 means “x is an element of this set”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0 means “x is not an element of this set” </a:t>
            </a:r>
          </a:p>
        </p:txBody>
      </p:sp>
      <p:grpSp>
        <p:nvGrpSpPr>
          <p:cNvPr id="100356" name="Group 4"/>
          <p:cNvGrpSpPr>
            <a:grpSpLocks/>
          </p:cNvGrpSpPr>
          <p:nvPr/>
        </p:nvGrpSpPr>
        <p:grpSpPr bwMode="auto">
          <a:xfrm>
            <a:off x="685800" y="2438400"/>
            <a:ext cx="7467600" cy="3708400"/>
            <a:chOff x="672" y="1536"/>
            <a:chExt cx="4704" cy="2336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4128" y="3612"/>
              <a:ext cx="12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3504" y="3612"/>
              <a:ext cx="62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2928" y="3612"/>
              <a:ext cx="57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0" name="Rectangle 8"/>
            <p:cNvSpPr>
              <a:spLocks noChangeArrowheads="1"/>
            </p:cNvSpPr>
            <p:nvPr/>
          </p:nvSpPr>
          <p:spPr bwMode="auto">
            <a:xfrm>
              <a:off x="2016" y="3612"/>
              <a:ext cx="91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1400" y="3612"/>
              <a:ext cx="6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672" y="3612"/>
              <a:ext cx="7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1   1   1</a:t>
              </a:r>
            </a:p>
          </p:txBody>
        </p: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4128" y="3353"/>
              <a:ext cx="124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3504" y="3353"/>
              <a:ext cx="62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2928" y="3353"/>
              <a:ext cx="57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6" name="Rectangle 14"/>
            <p:cNvSpPr>
              <a:spLocks noChangeArrowheads="1"/>
            </p:cNvSpPr>
            <p:nvPr/>
          </p:nvSpPr>
          <p:spPr bwMode="auto">
            <a:xfrm>
              <a:off x="2016" y="3353"/>
              <a:ext cx="91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67" name="Rectangle 15"/>
            <p:cNvSpPr>
              <a:spLocks noChangeArrowheads="1"/>
            </p:cNvSpPr>
            <p:nvPr/>
          </p:nvSpPr>
          <p:spPr bwMode="auto">
            <a:xfrm>
              <a:off x="1400" y="3353"/>
              <a:ext cx="61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68" name="Rectangle 16"/>
            <p:cNvSpPr>
              <a:spLocks noChangeArrowheads="1"/>
            </p:cNvSpPr>
            <p:nvPr/>
          </p:nvSpPr>
          <p:spPr bwMode="auto">
            <a:xfrm>
              <a:off x="672" y="3353"/>
              <a:ext cx="72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1   1   0</a:t>
              </a:r>
            </a:p>
          </p:txBody>
        </p:sp>
        <p:sp>
          <p:nvSpPr>
            <p:cNvPr id="100369" name="Rectangle 17"/>
            <p:cNvSpPr>
              <a:spLocks noChangeArrowheads="1"/>
            </p:cNvSpPr>
            <p:nvPr/>
          </p:nvSpPr>
          <p:spPr bwMode="auto">
            <a:xfrm>
              <a:off x="4128" y="3093"/>
              <a:ext cx="12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0" name="Rectangle 18"/>
            <p:cNvSpPr>
              <a:spLocks noChangeArrowheads="1"/>
            </p:cNvSpPr>
            <p:nvPr/>
          </p:nvSpPr>
          <p:spPr bwMode="auto">
            <a:xfrm>
              <a:off x="3504" y="3093"/>
              <a:ext cx="62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1" name="Rectangle 19"/>
            <p:cNvSpPr>
              <a:spLocks noChangeArrowheads="1"/>
            </p:cNvSpPr>
            <p:nvPr/>
          </p:nvSpPr>
          <p:spPr bwMode="auto">
            <a:xfrm>
              <a:off x="2928" y="3093"/>
              <a:ext cx="57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2" name="Rectangle 20"/>
            <p:cNvSpPr>
              <a:spLocks noChangeArrowheads="1"/>
            </p:cNvSpPr>
            <p:nvPr/>
          </p:nvSpPr>
          <p:spPr bwMode="auto">
            <a:xfrm>
              <a:off x="2016" y="3093"/>
              <a:ext cx="91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1400" y="3093"/>
              <a:ext cx="6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74" name="Rectangle 22"/>
            <p:cNvSpPr>
              <a:spLocks noChangeArrowheads="1"/>
            </p:cNvSpPr>
            <p:nvPr/>
          </p:nvSpPr>
          <p:spPr bwMode="auto">
            <a:xfrm>
              <a:off x="672" y="3093"/>
              <a:ext cx="7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1   0   1</a:t>
              </a:r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4128" y="2834"/>
              <a:ext cx="124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3504" y="2834"/>
              <a:ext cx="62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7" name="Rectangle 25"/>
            <p:cNvSpPr>
              <a:spLocks noChangeArrowheads="1"/>
            </p:cNvSpPr>
            <p:nvPr/>
          </p:nvSpPr>
          <p:spPr bwMode="auto">
            <a:xfrm>
              <a:off x="2928" y="2834"/>
              <a:ext cx="57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8" name="Rectangle 26"/>
            <p:cNvSpPr>
              <a:spLocks noChangeArrowheads="1"/>
            </p:cNvSpPr>
            <p:nvPr/>
          </p:nvSpPr>
          <p:spPr bwMode="auto">
            <a:xfrm>
              <a:off x="2016" y="2834"/>
              <a:ext cx="91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79" name="Rectangle 27"/>
            <p:cNvSpPr>
              <a:spLocks noChangeArrowheads="1"/>
            </p:cNvSpPr>
            <p:nvPr/>
          </p:nvSpPr>
          <p:spPr bwMode="auto">
            <a:xfrm>
              <a:off x="1400" y="2834"/>
              <a:ext cx="61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672" y="2834"/>
              <a:ext cx="72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1   0   0</a:t>
              </a:r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4128" y="2574"/>
              <a:ext cx="12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82" name="Rectangle 30"/>
            <p:cNvSpPr>
              <a:spLocks noChangeArrowheads="1"/>
            </p:cNvSpPr>
            <p:nvPr/>
          </p:nvSpPr>
          <p:spPr bwMode="auto">
            <a:xfrm>
              <a:off x="3504" y="2574"/>
              <a:ext cx="62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2928" y="2574"/>
              <a:ext cx="57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84" name="Rectangle 32"/>
            <p:cNvSpPr>
              <a:spLocks noChangeArrowheads="1"/>
            </p:cNvSpPr>
            <p:nvPr/>
          </p:nvSpPr>
          <p:spPr bwMode="auto">
            <a:xfrm>
              <a:off x="2016" y="2574"/>
              <a:ext cx="91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85" name="Rectangle 33"/>
            <p:cNvSpPr>
              <a:spLocks noChangeArrowheads="1"/>
            </p:cNvSpPr>
            <p:nvPr/>
          </p:nvSpPr>
          <p:spPr bwMode="auto">
            <a:xfrm>
              <a:off x="1400" y="2574"/>
              <a:ext cx="6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86" name="Rectangle 34"/>
            <p:cNvSpPr>
              <a:spLocks noChangeArrowheads="1"/>
            </p:cNvSpPr>
            <p:nvPr/>
          </p:nvSpPr>
          <p:spPr bwMode="auto">
            <a:xfrm>
              <a:off x="672" y="2574"/>
              <a:ext cx="7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0   1   1</a:t>
              </a:r>
            </a:p>
          </p:txBody>
        </p:sp>
        <p:sp>
          <p:nvSpPr>
            <p:cNvPr id="100387" name="Rectangle 35"/>
            <p:cNvSpPr>
              <a:spLocks noChangeArrowheads="1"/>
            </p:cNvSpPr>
            <p:nvPr/>
          </p:nvSpPr>
          <p:spPr bwMode="auto">
            <a:xfrm>
              <a:off x="4128" y="2315"/>
              <a:ext cx="124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88" name="Rectangle 36"/>
            <p:cNvSpPr>
              <a:spLocks noChangeArrowheads="1"/>
            </p:cNvSpPr>
            <p:nvPr/>
          </p:nvSpPr>
          <p:spPr bwMode="auto">
            <a:xfrm>
              <a:off x="3504" y="2315"/>
              <a:ext cx="62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89" name="Rectangle 37"/>
            <p:cNvSpPr>
              <a:spLocks noChangeArrowheads="1"/>
            </p:cNvSpPr>
            <p:nvPr/>
          </p:nvSpPr>
          <p:spPr bwMode="auto">
            <a:xfrm>
              <a:off x="2928" y="2315"/>
              <a:ext cx="57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90" name="Rectangle 38"/>
            <p:cNvSpPr>
              <a:spLocks noChangeArrowheads="1"/>
            </p:cNvSpPr>
            <p:nvPr/>
          </p:nvSpPr>
          <p:spPr bwMode="auto">
            <a:xfrm>
              <a:off x="2016" y="2315"/>
              <a:ext cx="91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1" name="Rectangle 39"/>
            <p:cNvSpPr>
              <a:spLocks noChangeArrowheads="1"/>
            </p:cNvSpPr>
            <p:nvPr/>
          </p:nvSpPr>
          <p:spPr bwMode="auto">
            <a:xfrm>
              <a:off x="1400" y="2315"/>
              <a:ext cx="61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2" name="Rectangle 40"/>
            <p:cNvSpPr>
              <a:spLocks noChangeArrowheads="1"/>
            </p:cNvSpPr>
            <p:nvPr/>
          </p:nvSpPr>
          <p:spPr bwMode="auto">
            <a:xfrm>
              <a:off x="672" y="2315"/>
              <a:ext cx="72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0   1   0</a:t>
              </a:r>
            </a:p>
          </p:txBody>
        </p:sp>
        <p:sp>
          <p:nvSpPr>
            <p:cNvPr id="100393" name="Rectangle 41"/>
            <p:cNvSpPr>
              <a:spLocks noChangeArrowheads="1"/>
            </p:cNvSpPr>
            <p:nvPr/>
          </p:nvSpPr>
          <p:spPr bwMode="auto">
            <a:xfrm>
              <a:off x="4128" y="2055"/>
              <a:ext cx="12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4" name="Rectangle 42"/>
            <p:cNvSpPr>
              <a:spLocks noChangeArrowheads="1"/>
            </p:cNvSpPr>
            <p:nvPr/>
          </p:nvSpPr>
          <p:spPr bwMode="auto">
            <a:xfrm>
              <a:off x="3504" y="2055"/>
              <a:ext cx="62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1</a:t>
              </a:r>
            </a:p>
          </p:txBody>
        </p:sp>
        <p:sp>
          <p:nvSpPr>
            <p:cNvPr id="100395" name="Rectangle 43"/>
            <p:cNvSpPr>
              <a:spLocks noChangeArrowheads="1"/>
            </p:cNvSpPr>
            <p:nvPr/>
          </p:nvSpPr>
          <p:spPr bwMode="auto">
            <a:xfrm>
              <a:off x="2928" y="2055"/>
              <a:ext cx="57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6" name="Rectangle 44"/>
            <p:cNvSpPr>
              <a:spLocks noChangeArrowheads="1"/>
            </p:cNvSpPr>
            <p:nvPr/>
          </p:nvSpPr>
          <p:spPr bwMode="auto">
            <a:xfrm>
              <a:off x="2016" y="2055"/>
              <a:ext cx="91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7" name="Rectangle 45"/>
            <p:cNvSpPr>
              <a:spLocks noChangeArrowheads="1"/>
            </p:cNvSpPr>
            <p:nvPr/>
          </p:nvSpPr>
          <p:spPr bwMode="auto">
            <a:xfrm>
              <a:off x="1400" y="2055"/>
              <a:ext cx="6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398" name="Rectangle 46"/>
            <p:cNvSpPr>
              <a:spLocks noChangeArrowheads="1"/>
            </p:cNvSpPr>
            <p:nvPr/>
          </p:nvSpPr>
          <p:spPr bwMode="auto">
            <a:xfrm>
              <a:off x="672" y="2055"/>
              <a:ext cx="7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0   0   1</a:t>
              </a:r>
            </a:p>
          </p:txBody>
        </p:sp>
        <p:sp>
          <p:nvSpPr>
            <p:cNvPr id="100399" name="Rectangle 47"/>
            <p:cNvSpPr>
              <a:spLocks noChangeArrowheads="1"/>
            </p:cNvSpPr>
            <p:nvPr/>
          </p:nvSpPr>
          <p:spPr bwMode="auto">
            <a:xfrm>
              <a:off x="4128" y="1796"/>
              <a:ext cx="124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400" name="Rectangle 48"/>
            <p:cNvSpPr>
              <a:spLocks noChangeArrowheads="1"/>
            </p:cNvSpPr>
            <p:nvPr/>
          </p:nvSpPr>
          <p:spPr bwMode="auto">
            <a:xfrm>
              <a:off x="3504" y="1796"/>
              <a:ext cx="62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401" name="Rectangle 49"/>
            <p:cNvSpPr>
              <a:spLocks noChangeArrowheads="1"/>
            </p:cNvSpPr>
            <p:nvPr/>
          </p:nvSpPr>
          <p:spPr bwMode="auto">
            <a:xfrm>
              <a:off x="2928" y="1796"/>
              <a:ext cx="57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402" name="Rectangle 50"/>
            <p:cNvSpPr>
              <a:spLocks noChangeArrowheads="1"/>
            </p:cNvSpPr>
            <p:nvPr/>
          </p:nvSpPr>
          <p:spPr bwMode="auto">
            <a:xfrm>
              <a:off x="2016" y="1796"/>
              <a:ext cx="912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403" name="Rectangle 51"/>
            <p:cNvSpPr>
              <a:spLocks noChangeArrowheads="1"/>
            </p:cNvSpPr>
            <p:nvPr/>
          </p:nvSpPr>
          <p:spPr bwMode="auto">
            <a:xfrm>
              <a:off x="1400" y="1796"/>
              <a:ext cx="616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</a:t>
              </a:r>
            </a:p>
          </p:txBody>
        </p:sp>
        <p:sp>
          <p:nvSpPr>
            <p:cNvPr id="100404" name="Rectangle 52"/>
            <p:cNvSpPr>
              <a:spLocks noChangeArrowheads="1"/>
            </p:cNvSpPr>
            <p:nvPr/>
          </p:nvSpPr>
          <p:spPr bwMode="auto">
            <a:xfrm>
              <a:off x="672" y="1796"/>
              <a:ext cx="728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sz="2000" smtClean="0">
                  <a:solidFill>
                    <a:srgbClr val="66FF33"/>
                  </a:solidFill>
                </a:rPr>
                <a:t>0   0   0</a:t>
              </a:r>
            </a:p>
          </p:txBody>
        </p:sp>
        <p:sp>
          <p:nvSpPr>
            <p:cNvPr id="100405" name="Rectangle 53"/>
            <p:cNvSpPr>
              <a:spLocks noChangeArrowheads="1"/>
            </p:cNvSpPr>
            <p:nvPr/>
          </p:nvSpPr>
          <p:spPr bwMode="auto">
            <a:xfrm>
              <a:off x="4128" y="1536"/>
              <a:ext cx="124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(AB) (AC)</a:t>
              </a:r>
            </a:p>
          </p:txBody>
        </p:sp>
        <p:sp>
          <p:nvSpPr>
            <p:cNvPr id="100406" name="Rectangle 54"/>
            <p:cNvSpPr>
              <a:spLocks noChangeArrowheads="1"/>
            </p:cNvSpPr>
            <p:nvPr/>
          </p:nvSpPr>
          <p:spPr bwMode="auto">
            <a:xfrm>
              <a:off x="3504" y="1536"/>
              <a:ext cx="62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AC</a:t>
              </a:r>
            </a:p>
          </p:txBody>
        </p:sp>
        <p:sp>
          <p:nvSpPr>
            <p:cNvPr id="100407" name="Rectangle 55"/>
            <p:cNvSpPr>
              <a:spLocks noChangeArrowheads="1"/>
            </p:cNvSpPr>
            <p:nvPr/>
          </p:nvSpPr>
          <p:spPr bwMode="auto">
            <a:xfrm>
              <a:off x="2928" y="1536"/>
              <a:ext cx="57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AB</a:t>
              </a:r>
            </a:p>
          </p:txBody>
        </p:sp>
        <p:sp>
          <p:nvSpPr>
            <p:cNvPr id="100408" name="Rectangle 56"/>
            <p:cNvSpPr>
              <a:spLocks noChangeArrowheads="1"/>
            </p:cNvSpPr>
            <p:nvPr/>
          </p:nvSpPr>
          <p:spPr bwMode="auto">
            <a:xfrm>
              <a:off x="2016" y="1536"/>
              <a:ext cx="91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A(BC)</a:t>
              </a:r>
            </a:p>
          </p:txBody>
        </p:sp>
        <p:sp>
          <p:nvSpPr>
            <p:cNvPr id="100409" name="Rectangle 57"/>
            <p:cNvSpPr>
              <a:spLocks noChangeArrowheads="1"/>
            </p:cNvSpPr>
            <p:nvPr/>
          </p:nvSpPr>
          <p:spPr bwMode="auto">
            <a:xfrm>
              <a:off x="1400" y="1536"/>
              <a:ext cx="6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BC</a:t>
              </a:r>
            </a:p>
          </p:txBody>
        </p:sp>
        <p:sp>
          <p:nvSpPr>
            <p:cNvPr id="100410" name="Rectangle 58"/>
            <p:cNvSpPr>
              <a:spLocks noChangeArrowheads="1"/>
            </p:cNvSpPr>
            <p:nvPr/>
          </p:nvSpPr>
          <p:spPr bwMode="auto">
            <a:xfrm>
              <a:off x="672" y="1536"/>
              <a:ext cx="7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1pPr>
              <a:lvl2pPr>
                <a:buChar char="–"/>
                <a:defRPr sz="24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2pPr>
              <a:lvl3pPr>
                <a:buChar char="•"/>
                <a:defRPr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3pPr>
              <a:lvl4pPr>
                <a:buChar char="–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4pPr>
              <a:lvl5pPr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2000" smtClean="0"/>
                <a:t>A   B   C</a:t>
              </a:r>
            </a:p>
          </p:txBody>
        </p:sp>
        <p:sp>
          <p:nvSpPr>
            <p:cNvPr id="100411" name="Line 59"/>
            <p:cNvSpPr>
              <a:spLocks noChangeShapeType="1"/>
            </p:cNvSpPr>
            <p:nvPr/>
          </p:nvSpPr>
          <p:spPr bwMode="auto">
            <a:xfrm>
              <a:off x="672" y="1536"/>
              <a:ext cx="4704" cy="0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2" name="Line 60"/>
            <p:cNvSpPr>
              <a:spLocks noChangeShapeType="1"/>
            </p:cNvSpPr>
            <p:nvPr/>
          </p:nvSpPr>
          <p:spPr bwMode="auto">
            <a:xfrm>
              <a:off x="672" y="2055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3" name="Line 61"/>
            <p:cNvSpPr>
              <a:spLocks noChangeShapeType="1"/>
            </p:cNvSpPr>
            <p:nvPr/>
          </p:nvSpPr>
          <p:spPr bwMode="auto">
            <a:xfrm>
              <a:off x="672" y="2315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4" name="Line 62"/>
            <p:cNvSpPr>
              <a:spLocks noChangeShapeType="1"/>
            </p:cNvSpPr>
            <p:nvPr/>
          </p:nvSpPr>
          <p:spPr bwMode="auto">
            <a:xfrm>
              <a:off x="672" y="2574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5" name="Line 63"/>
            <p:cNvSpPr>
              <a:spLocks noChangeShapeType="1"/>
            </p:cNvSpPr>
            <p:nvPr/>
          </p:nvSpPr>
          <p:spPr bwMode="auto">
            <a:xfrm>
              <a:off x="672" y="2834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6" name="Line 64"/>
            <p:cNvSpPr>
              <a:spLocks noChangeShapeType="1"/>
            </p:cNvSpPr>
            <p:nvPr/>
          </p:nvSpPr>
          <p:spPr bwMode="auto">
            <a:xfrm>
              <a:off x="672" y="3093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7" name="Line 65"/>
            <p:cNvSpPr>
              <a:spLocks noChangeShapeType="1"/>
            </p:cNvSpPr>
            <p:nvPr/>
          </p:nvSpPr>
          <p:spPr bwMode="auto">
            <a:xfrm>
              <a:off x="672" y="3353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8" name="Line 66"/>
            <p:cNvSpPr>
              <a:spLocks noChangeShapeType="1"/>
            </p:cNvSpPr>
            <p:nvPr/>
          </p:nvSpPr>
          <p:spPr bwMode="auto">
            <a:xfrm>
              <a:off x="672" y="3612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19" name="Line 67"/>
            <p:cNvSpPr>
              <a:spLocks noChangeShapeType="1"/>
            </p:cNvSpPr>
            <p:nvPr/>
          </p:nvSpPr>
          <p:spPr bwMode="auto">
            <a:xfrm>
              <a:off x="672" y="3872"/>
              <a:ext cx="4704" cy="0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0" name="Line 68"/>
            <p:cNvSpPr>
              <a:spLocks noChangeShapeType="1"/>
            </p:cNvSpPr>
            <p:nvPr/>
          </p:nvSpPr>
          <p:spPr bwMode="auto">
            <a:xfrm>
              <a:off x="672" y="1536"/>
              <a:ext cx="0" cy="2336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1" name="Line 69"/>
            <p:cNvSpPr>
              <a:spLocks noChangeShapeType="1"/>
            </p:cNvSpPr>
            <p:nvPr/>
          </p:nvSpPr>
          <p:spPr bwMode="auto">
            <a:xfrm>
              <a:off x="2016" y="1536"/>
              <a:ext cx="0" cy="2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2" name="Line 70"/>
            <p:cNvSpPr>
              <a:spLocks noChangeShapeType="1"/>
            </p:cNvSpPr>
            <p:nvPr/>
          </p:nvSpPr>
          <p:spPr bwMode="auto">
            <a:xfrm>
              <a:off x="2928" y="1536"/>
              <a:ext cx="0" cy="2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3" name="Line 71"/>
            <p:cNvSpPr>
              <a:spLocks noChangeShapeType="1"/>
            </p:cNvSpPr>
            <p:nvPr/>
          </p:nvSpPr>
          <p:spPr bwMode="auto">
            <a:xfrm>
              <a:off x="3504" y="1536"/>
              <a:ext cx="0" cy="2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4" name="Line 72"/>
            <p:cNvSpPr>
              <a:spLocks noChangeShapeType="1"/>
            </p:cNvSpPr>
            <p:nvPr/>
          </p:nvSpPr>
          <p:spPr bwMode="auto">
            <a:xfrm>
              <a:off x="4128" y="1536"/>
              <a:ext cx="0" cy="2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5" name="Line 73"/>
            <p:cNvSpPr>
              <a:spLocks noChangeShapeType="1"/>
            </p:cNvSpPr>
            <p:nvPr/>
          </p:nvSpPr>
          <p:spPr bwMode="auto">
            <a:xfrm>
              <a:off x="5376" y="1536"/>
              <a:ext cx="0" cy="2336"/>
            </a:xfrm>
            <a:prstGeom prst="line">
              <a:avLst/>
            </a:prstGeom>
            <a:noFill/>
            <a:ln w="19050" cap="sq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6" name="Line 74"/>
            <p:cNvSpPr>
              <a:spLocks noChangeShapeType="1"/>
            </p:cNvSpPr>
            <p:nvPr/>
          </p:nvSpPr>
          <p:spPr bwMode="auto">
            <a:xfrm>
              <a:off x="1400" y="1536"/>
              <a:ext cx="0" cy="2336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427" name="Line 75"/>
            <p:cNvSpPr>
              <a:spLocks noChangeShapeType="1"/>
            </p:cNvSpPr>
            <p:nvPr/>
          </p:nvSpPr>
          <p:spPr bwMode="auto">
            <a:xfrm>
              <a:off x="672" y="1796"/>
              <a:ext cx="4704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854C8C7-4DE8-4F33-A105-32C225A7EBF2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C1E9970-8E64-4208-9252-56FDD5B439DE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Set Operations</a:t>
            </a:r>
            <a:endParaRPr lang="en-CA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648200"/>
          </a:xfrm>
        </p:spPr>
        <p:txBody>
          <a:bodyPr/>
          <a:lstStyle/>
          <a:p>
            <a:pPr marL="0" indent="0" eaLnBrk="1" hangingPunct="1">
              <a:lnSpc>
                <a:spcPct val="55000"/>
              </a:lnSpc>
              <a:defRPr/>
            </a:pPr>
            <a:endParaRPr lang="en-US" sz="1600" dirty="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r>
              <a:rPr lang="en-US" sz="2800" dirty="0" smtClean="0">
                <a:sym typeface="Symbol" panose="05050102010706020507" pitchFamily="18" charset="2"/>
              </a:rPr>
              <a:t>Every logical expression can be transformed into an equivalent expression in set theory and vice versa.</a:t>
            </a: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  <a:defRPr/>
            </a:pPr>
            <a:endParaRPr lang="en-US" sz="2800" dirty="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D826C05-B5D3-433D-AF20-5021461338B5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1DEBED4-275F-41BB-989F-7816E7DA6B85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Set Equality</a:t>
            </a:r>
            <a:endParaRPr lang="en-CA" sz="36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01000" cy="1600200"/>
          </a:xfrm>
        </p:spPr>
        <p:txBody>
          <a:bodyPr/>
          <a:lstStyle/>
          <a:p>
            <a:pPr marL="0" indent="0" eaLnBrk="1" hangingPunct="1">
              <a:spcAft>
                <a:spcPct val="30000"/>
              </a:spcAft>
              <a:defRPr/>
            </a:pPr>
            <a:r>
              <a:rPr lang="en-US" sz="2800" smtClean="0">
                <a:sym typeface="Symbol" panose="05050102010706020507" pitchFamily="18" charset="2"/>
              </a:rPr>
              <a:t>Sets A and B are equal if and only if they contain exactly the same elements.</a:t>
            </a:r>
          </a:p>
          <a:p>
            <a:pPr marL="0" indent="0" eaLnBrk="1" hangingPunct="1">
              <a:spcAft>
                <a:spcPct val="3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57200" y="2971800"/>
            <a:ext cx="6019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= {9, 2, 7, -3}, B = {7, 9, -3, 2} :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781800" y="29718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8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= B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57200" y="3657600"/>
            <a:ext cx="6019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= {dog, cat, horse}, </a:t>
            </a:r>
            <a:b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B = {cat, horse, squirrel, dog} :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6781800" y="41148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8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 B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57200" y="4724400"/>
            <a:ext cx="6019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= {dog, cat, horse}, </a:t>
            </a:r>
            <a:b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B = {cat, horse, dog, dog} :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6781800" y="51816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80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=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  <p:bldP spid="82948" grpId="0" autoUpdateAnimBg="0"/>
      <p:bldP spid="82949" grpId="0" autoUpdateAnimBg="0"/>
      <p:bldP spid="82950" grpId="0" autoUpdateAnimBg="0"/>
      <p:bldP spid="82951" grpId="0" autoUpdateAnimBg="0"/>
      <p:bldP spid="82952" grpId="0" autoUpdateAnimBg="0"/>
      <p:bldP spid="829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79A23088-6BAC-42CC-94A0-2E61B875C5E7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3D471F61-4842-470F-B6EB-FEB3992A3F79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for Sets</a:t>
            </a:r>
            <a:endParaRPr lang="en-CA" sz="36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marL="382588" indent="-382588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“Standard” Sets: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Natural numbers </a:t>
            </a:r>
            <a:r>
              <a:rPr lang="en-US" sz="2800" b="1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 = {0, 1, 2, 3, …}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Integers 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 = {…, -2, -1, 0, 1, 2, …} 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Positive Integers 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b="1" baseline="30000" smtClean="0">
                <a:sym typeface="Symbol" panose="05050102010706020507" pitchFamily="18" charset="2"/>
              </a:rPr>
              <a:t>+</a:t>
            </a:r>
            <a:r>
              <a:rPr lang="en-US" sz="2800" smtClean="0">
                <a:sym typeface="Symbol" panose="05050102010706020507" pitchFamily="18" charset="2"/>
              </a:rPr>
              <a:t> = {1, 2, 3, 4, …}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Real Numbers </a:t>
            </a: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= {47.3, -12, , …}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Rational Numbers </a:t>
            </a:r>
            <a:r>
              <a:rPr lang="en-US" sz="2800" b="1" smtClean="0">
                <a:sym typeface="Symbol" panose="05050102010706020507" pitchFamily="18" charset="2"/>
              </a:rPr>
              <a:t>Q</a:t>
            </a:r>
            <a:r>
              <a:rPr lang="en-US" sz="2800" smtClean="0">
                <a:sym typeface="Symbol" panose="05050102010706020507" pitchFamily="18" charset="2"/>
              </a:rPr>
              <a:t> = {1.5, 2.6, -3.8, 15, …}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(correct definition will follow)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0A054B59-E543-4B92-B990-095F497261CF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44A0B9CC-0B99-4B34-A01D-C192E600F470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for Sets</a:t>
            </a:r>
            <a:endParaRPr lang="en-CA" sz="360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724400"/>
          </a:xfrm>
        </p:spPr>
        <p:txBody>
          <a:bodyPr/>
          <a:lstStyle/>
          <a:p>
            <a:pPr marL="382588" indent="-382588"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</a:t>
            </a:r>
            <a:r>
              <a:rPr lang="en-US" sz="2800" b="1" smtClean="0">
                <a:sym typeface="Symbol" panose="05050102010706020507" pitchFamily="18" charset="2"/>
              </a:rPr>
              <a:t></a:t>
            </a:r>
            <a:r>
              <a:rPr lang="en-US" sz="2800" smtClean="0">
                <a:sym typeface="Symbol" panose="05050102010706020507" pitchFamily="18" charset="2"/>
              </a:rPr>
              <a:t>                      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“empty set/null set”</a:t>
            </a:r>
            <a:r>
              <a:rPr lang="en-US" sz="2800" smtClean="0">
                <a:sym typeface="Symbol" panose="05050102010706020507" pitchFamily="18" charset="2"/>
              </a:rPr>
              <a:t>  </a:t>
            </a:r>
          </a:p>
          <a:p>
            <a:pPr marL="382588" indent="-382588"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{z}		        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Note: zA, but z  {z}</a:t>
            </a:r>
          </a:p>
          <a:p>
            <a:pPr marL="382588" indent="-382588" eaLnBrk="1" hangingPunct="1">
              <a:lnSpc>
                <a:spcPct val="9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{{b, c}, {c, x, d}}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{{x, y}} 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Note: {x, y} A, but {x, y}  {{x, y}}</a:t>
            </a: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{x | P(x)}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“set of all x such that P(x)”</a:t>
            </a:r>
            <a:endParaRPr lang="en-US" sz="2800" smtClean="0">
              <a:latin typeface="Monotype Corsiva" panose="03010101010201010101" pitchFamily="66" charset="0"/>
              <a:sym typeface="Symbol" panose="05050102010706020507" pitchFamily="18" charset="2"/>
            </a:endParaRPr>
          </a:p>
          <a:p>
            <a:pPr marL="382588" indent="-382588" eaLnBrk="1" hangingPunct="1">
              <a:spcAft>
                <a:spcPct val="20000"/>
              </a:spcAft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{x | x</a:t>
            </a:r>
            <a:r>
              <a:rPr lang="en-US" sz="2800" b="1" smtClean="0">
                <a:sym typeface="Symbol" panose="05050102010706020507" pitchFamily="18" charset="2"/>
              </a:rPr>
              <a:t>N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  <a:r>
              <a:rPr lang="en-US" sz="2800" smtClean="0">
                <a:latin typeface="Monotype Corsiva" panose="03010101010201010101" pitchFamily="66" charset="0"/>
                <a:sym typeface="Symbol" panose="05050102010706020507" pitchFamily="18" charset="2"/>
              </a:rPr>
              <a:t> </a:t>
            </a:r>
            <a:r>
              <a:rPr lang="en-US" sz="2800" smtClean="0">
                <a:sym typeface="Symbol" panose="05050102010706020507" pitchFamily="18" charset="2"/>
              </a:rPr>
              <a:t>x &gt; 7} = {8, 9, 10, …}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“set builder notation”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B077166B-7497-4FA4-863C-CE832AA5B6C5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2FFA1FAF-CF62-4D83-8921-39D99ABA5041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for Sets</a:t>
            </a:r>
            <a:endParaRPr lang="en-CA" sz="360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8006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We are now able to define the set of rational numbers Q: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ym typeface="Symbol" panose="05050102010706020507" pitchFamily="18" charset="2"/>
              </a:rPr>
              <a:t>Q</a:t>
            </a:r>
            <a:r>
              <a:rPr lang="en-US" sz="2800" smtClean="0">
                <a:sym typeface="Symbol" panose="05050102010706020507" pitchFamily="18" charset="2"/>
              </a:rPr>
              <a:t> = {a/b | a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  <a:r>
              <a:rPr lang="en-US" sz="2800" smtClean="0">
                <a:latin typeface="Monotype Corsiva" panose="03010101010201010101" pitchFamily="66" charset="0"/>
                <a:sym typeface="Symbol" panose="05050102010706020507" pitchFamily="18" charset="2"/>
              </a:rPr>
              <a:t> </a:t>
            </a:r>
            <a:r>
              <a:rPr lang="en-US" sz="2800" smtClean="0">
                <a:sym typeface="Symbol" panose="05050102010706020507" pitchFamily="18" charset="2"/>
              </a:rPr>
              <a:t>b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b="1" baseline="30000" smtClean="0">
                <a:sym typeface="Symbol" panose="05050102010706020507" pitchFamily="18" charset="2"/>
              </a:rPr>
              <a:t>+</a:t>
            </a:r>
            <a:r>
              <a:rPr lang="en-US" sz="2800" smtClean="0">
                <a:sym typeface="Symbol" panose="05050102010706020507" pitchFamily="18" charset="2"/>
              </a:rPr>
              <a:t>}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or 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b="1" smtClean="0">
                <a:sym typeface="Symbol" panose="05050102010706020507" pitchFamily="18" charset="2"/>
              </a:rPr>
              <a:t>Q</a:t>
            </a:r>
            <a:r>
              <a:rPr lang="en-US" sz="2800" smtClean="0">
                <a:sym typeface="Symbol" panose="05050102010706020507" pitchFamily="18" charset="2"/>
              </a:rPr>
              <a:t> = {a/b | a</a:t>
            </a:r>
            <a:r>
              <a:rPr lang="en-US" sz="2800" b="1" smtClean="0">
                <a:sym typeface="Symbol" panose="05050102010706020507" pitchFamily="18" charset="2"/>
              </a:rPr>
              <a:t>Z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  <a:r>
              <a:rPr lang="en-US" sz="2800" smtClean="0">
                <a:latin typeface="Monotype Corsiva" panose="03010101010201010101" pitchFamily="66" charset="0"/>
                <a:sym typeface="Symbol" panose="05050102010706020507" pitchFamily="18" charset="2"/>
              </a:rPr>
              <a:t> </a:t>
            </a:r>
            <a:r>
              <a:rPr lang="en-US" sz="2800" smtClean="0">
                <a:sym typeface="Symbol" panose="05050102010706020507" pitchFamily="18" charset="2"/>
              </a:rPr>
              <a:t>b</a:t>
            </a:r>
            <a:r>
              <a:rPr lang="en-US" sz="2800" b="1" smtClean="0">
                <a:sym typeface="Symbol" panose="05050102010706020507" pitchFamily="18" charset="2"/>
              </a:rPr>
              <a:t>Z </a:t>
            </a:r>
            <a:r>
              <a:rPr lang="en-US" sz="2800" smtClean="0">
                <a:latin typeface="Monotype Corsiva" panose="03010101010201010101" pitchFamily="66" charset="0"/>
                <a:sym typeface="Symbol" panose="05050102010706020507" pitchFamily="18" charset="2"/>
              </a:rPr>
              <a:t> </a:t>
            </a:r>
            <a:r>
              <a:rPr lang="en-US" sz="2800" smtClean="0">
                <a:sym typeface="Symbol" panose="05050102010706020507" pitchFamily="18" charset="2"/>
              </a:rPr>
              <a:t>b0} </a:t>
            </a:r>
          </a:p>
          <a:p>
            <a:pPr marL="0" indent="0" eaLnBrk="1" hangingPunct="1">
              <a:spcAft>
                <a:spcPct val="20000"/>
              </a:spcAft>
              <a:defRPr/>
            </a:pPr>
            <a:endParaRPr lang="en-US" sz="900" smtClean="0">
              <a:sym typeface="Symbol" panose="05050102010706020507" pitchFamily="18" charset="2"/>
            </a:endParaRPr>
          </a:p>
          <a:p>
            <a:pPr marL="0" indent="0" eaLnBrk="1" hangingPunct="1">
              <a:spcAft>
                <a:spcPct val="20000"/>
              </a:spcAft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And how about the set of real numbers R?</a:t>
            </a:r>
          </a:p>
          <a:p>
            <a:pPr marL="0" indent="0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en-US" sz="2800" b="1" smtClean="0">
                <a:sym typeface="Symbol" panose="05050102010706020507" pitchFamily="18" charset="2"/>
              </a:rPr>
              <a:t>R</a:t>
            </a:r>
            <a:r>
              <a:rPr lang="en-US" sz="2800" smtClean="0">
                <a:sym typeface="Symbol" panose="05050102010706020507" pitchFamily="18" charset="2"/>
              </a:rPr>
              <a:t> = {r | r is a real number}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That is the best we can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5BF21681-C1B1-43A3-B66E-F57127F44549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59C02A88-1851-48BF-AE8A-7D765CE3F03F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Subsets</a:t>
            </a:r>
            <a:endParaRPr lang="en-CA" sz="360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048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B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           “A is a subset of B”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B if and only if every element of A is also  </a:t>
            </a:r>
            <a:br>
              <a:rPr lang="en-US" sz="2800" smtClean="0">
                <a:sym typeface="Symbol" panose="05050102010706020507" pitchFamily="18" charset="2"/>
              </a:rPr>
            </a:br>
            <a:r>
              <a:rPr lang="en-US" sz="2800" smtClean="0">
                <a:sym typeface="Symbol" panose="05050102010706020507" pitchFamily="18" charset="2"/>
              </a:rPr>
              <a:t>          an element of B.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We can completely formalize this: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ym typeface="Symbol" panose="05050102010706020507" pitchFamily="18" charset="2"/>
              </a:rPr>
              <a:t>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B  x (xA  xB)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160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Examples:</a:t>
            </a:r>
            <a:endParaRPr lang="en-US" sz="2800" smtClean="0">
              <a:sym typeface="Symbol" panose="05050102010706020507" pitchFamily="18" charset="2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= {3, 9}, B = {5, 9, 1, 3},           A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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 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7391400" y="4114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48006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= {3, 3, 3, 9}, B = {5, 9, 1, 3},   A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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 ?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391400" y="5486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7391400" y="4800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= {1, 2, 3}, B = {2, 3, 4},           A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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B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  <p:bldP spid="87044" grpId="0" autoUpdateAnimBg="0"/>
      <p:bldP spid="87045" grpId="0" autoUpdateAnimBg="0"/>
      <p:bldP spid="87046" grpId="0" autoUpdateAnimBg="0"/>
      <p:bldP spid="87047" grpId="0" autoUpdateAnimBg="0"/>
      <p:bldP spid="87048" grpId="0" autoUpdateAnimBg="0"/>
      <p:bldP spid="870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91943325-B8F4-4984-BE85-64941C1B0C9B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687C63A0-99C5-4771-B685-F41A186C942B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Subsets</a:t>
            </a:r>
            <a:endParaRPr lang="en-CA" sz="36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Useful rules: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 = B  (A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B) </a:t>
            </a:r>
            <a:r>
              <a:rPr lang="en-US" sz="2800" b="1" smtClean="0">
                <a:sym typeface="Symbol" panose="05050102010706020507" pitchFamily="18" charset="2"/>
              </a:rPr>
              <a:t></a:t>
            </a:r>
            <a:r>
              <a:rPr lang="en-US" sz="2800" smtClean="0">
                <a:sym typeface="Symbol" panose="05050102010706020507" pitchFamily="18" charset="2"/>
              </a:rPr>
              <a:t> (B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A) 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(A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B) </a:t>
            </a:r>
            <a:r>
              <a:rPr lang="en-US" sz="2800" b="1" smtClean="0">
                <a:sym typeface="Symbol" panose="05050102010706020507" pitchFamily="18" charset="2"/>
              </a:rPr>
              <a:t></a:t>
            </a:r>
            <a:r>
              <a:rPr lang="en-US" sz="2800" smtClean="0">
                <a:sym typeface="Symbol" panose="05050102010706020507" pitchFamily="18" charset="2"/>
              </a:rPr>
              <a:t> (B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C)  A </a:t>
            </a:r>
            <a:r>
              <a:rPr lang="en-US" sz="2800" b="1" smtClean="0">
                <a:sym typeface="Symbol" panose="05050102010706020507" pitchFamily="18" charset="2"/>
              </a:rPr>
              <a:t></a:t>
            </a:r>
            <a:r>
              <a:rPr lang="en-US" sz="2800" smtClean="0">
                <a:sym typeface="Symbol" panose="05050102010706020507" pitchFamily="18" charset="2"/>
              </a:rPr>
              <a:t> C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(see Venn Diagram)</a:t>
            </a:r>
            <a:endParaRPr lang="en-US" sz="2800" smtClean="0">
              <a:sym typeface="Symbol" panose="05050102010706020507" pitchFamily="18" charset="2"/>
            </a:endParaRP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1676400" y="2667000"/>
            <a:ext cx="5638800" cy="3505200"/>
            <a:chOff x="1056" y="1680"/>
            <a:chExt cx="3552" cy="2208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1056" y="1680"/>
              <a:ext cx="3552" cy="220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070" name="Text Box 6"/>
            <p:cNvSpPr txBox="1">
              <a:spLocks noChangeArrowheads="1"/>
            </p:cNvSpPr>
            <p:nvPr/>
          </p:nvSpPr>
          <p:spPr bwMode="auto">
            <a:xfrm>
              <a:off x="4176" y="1728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</a:p>
          </p:txBody>
        </p:sp>
      </p:grpSp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3962400" y="3962400"/>
            <a:ext cx="914400" cy="914400"/>
            <a:chOff x="2496" y="2496"/>
            <a:chExt cx="576" cy="576"/>
          </a:xfrm>
        </p:grpSpPr>
        <p:sp>
          <p:nvSpPr>
            <p:cNvPr id="88072" name="Oval 8"/>
            <p:cNvSpPr>
              <a:spLocks noChangeArrowheads="1"/>
            </p:cNvSpPr>
            <p:nvPr/>
          </p:nvSpPr>
          <p:spPr bwMode="auto">
            <a:xfrm>
              <a:off x="2496" y="2496"/>
              <a:ext cx="576" cy="576"/>
            </a:xfrm>
            <a:prstGeom prst="ellips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2640" y="259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</p:grp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3124200" y="3276600"/>
            <a:ext cx="2058988" cy="2052638"/>
            <a:chOff x="1968" y="2064"/>
            <a:chExt cx="1297" cy="1293"/>
          </a:xfrm>
        </p:grpSpPr>
        <p:sp>
          <p:nvSpPr>
            <p:cNvPr id="88075" name="Oval 11"/>
            <p:cNvSpPr>
              <a:spLocks noChangeArrowheads="1"/>
            </p:cNvSpPr>
            <p:nvPr/>
          </p:nvSpPr>
          <p:spPr bwMode="auto">
            <a:xfrm>
              <a:off x="1968" y="2064"/>
              <a:ext cx="1297" cy="1293"/>
            </a:xfrm>
            <a:prstGeom prst="ellipse">
              <a:avLst/>
            </a:prstGeom>
            <a:noFill/>
            <a:ln w="1905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2160" y="240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66FF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</a:p>
          </p:txBody>
        </p:sp>
      </p:grpSp>
      <p:grpSp>
        <p:nvGrpSpPr>
          <p:cNvPr id="88077" name="Group 13"/>
          <p:cNvGrpSpPr>
            <a:grpSpLocks/>
          </p:cNvGrpSpPr>
          <p:nvPr/>
        </p:nvGrpSpPr>
        <p:grpSpPr bwMode="auto">
          <a:xfrm>
            <a:off x="2819400" y="2971800"/>
            <a:ext cx="3429000" cy="2819400"/>
            <a:chOff x="1776" y="1872"/>
            <a:chExt cx="2160" cy="1776"/>
          </a:xfrm>
        </p:grpSpPr>
        <p:sp>
          <p:nvSpPr>
            <p:cNvPr id="88078" name="Oval 14"/>
            <p:cNvSpPr>
              <a:spLocks noChangeArrowheads="1"/>
            </p:cNvSpPr>
            <p:nvPr/>
          </p:nvSpPr>
          <p:spPr bwMode="auto">
            <a:xfrm>
              <a:off x="1776" y="1872"/>
              <a:ext cx="2160" cy="1776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3456" y="254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1B104C9D-6772-4293-8748-C852E78F5CEC}" type="datetime1">
              <a:rPr lang="en-US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6/26/2014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FFFF00"/>
                </a:solidFill>
                <a:latin typeface="Comic Sans MS" panose="030F0702030302020204" pitchFamily="66" charset="0"/>
                <a:sym typeface="Symbol" panose="05050102010706020507" pitchFamily="18" charset="2"/>
              </a:defRPr>
            </a:lvl9pPr>
          </a:lstStyle>
          <a:p>
            <a:pPr>
              <a:spcBef>
                <a:spcPct val="0"/>
              </a:spcBef>
            </a:pPr>
            <a:fld id="{83F00EE4-5687-49E4-AC7C-6BE911EEBF47}" type="slidenum">
              <a:rPr lang="en-CA" altLang="en-US" sz="1400">
                <a:solidFill>
                  <a:srgbClr val="00CC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CA" altLang="en-US" sz="1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Subsets</a:t>
            </a:r>
            <a:endParaRPr lang="en-CA" sz="36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Useful rules: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b="1" smtClean="0">
                <a:sym typeface="Symbol" panose="05050102010706020507" pitchFamily="18" charset="2"/>
              </a:rPr>
              <a:t> </a:t>
            </a:r>
            <a:r>
              <a:rPr lang="en-US" sz="2800" smtClean="0">
                <a:sym typeface="Symbol" panose="05050102010706020507" pitchFamily="18" charset="2"/>
              </a:rPr>
              <a:t> A for any set A </a:t>
            </a:r>
          </a:p>
          <a:p>
            <a:pPr eaLnBrk="1" hangingPunct="1">
              <a:buFontTx/>
              <a:buChar char="•"/>
              <a:defRPr/>
            </a:pPr>
            <a:r>
              <a:rPr lang="en-US" sz="2800" smtClean="0">
                <a:sym typeface="Symbol" panose="05050102010706020507" pitchFamily="18" charset="2"/>
              </a:rPr>
              <a:t>A</a:t>
            </a:r>
            <a:r>
              <a:rPr lang="en-US" sz="2800" b="1" smtClean="0">
                <a:sym typeface="Symbol" panose="05050102010706020507" pitchFamily="18" charset="2"/>
              </a:rPr>
              <a:t> </a:t>
            </a:r>
            <a:r>
              <a:rPr lang="en-US" sz="2800" smtClean="0">
                <a:sym typeface="Symbol" panose="05050102010706020507" pitchFamily="18" charset="2"/>
              </a:rPr>
              <a:t> A for any set A</a:t>
            </a:r>
          </a:p>
          <a:p>
            <a:pPr eaLnBrk="1" hangingPunct="1">
              <a:defRPr/>
            </a:pPr>
            <a:endParaRPr lang="en-US" sz="2800" smtClean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Proper subsets: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 B     </a:t>
            </a: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“A is a proper subset of B”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 B  x (xA  xB)  x (xB  xA)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FF"/>
                </a:solidFill>
                <a:sym typeface="Symbol" panose="05050102010706020507" pitchFamily="18" charset="2"/>
              </a:rPr>
              <a:t>or</a:t>
            </a:r>
          </a:p>
          <a:p>
            <a:pPr eaLnBrk="1" hangingPunct="1">
              <a:defRPr/>
            </a:pPr>
            <a:r>
              <a:rPr lang="en-US" sz="2800" smtClean="0">
                <a:sym typeface="Symbol" panose="05050102010706020507" pitchFamily="18" charset="2"/>
              </a:rPr>
              <a:t>A  B  x (xA  xB)  x (xB  xA)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sym typeface="Symbol" panose="05050102010706020507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CA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sym typeface="Symbol" panose="05050102010706020507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1455</Words>
  <Application>Microsoft Office PowerPoint</Application>
  <PresentationFormat>On-screen Show (4:3)</PresentationFormat>
  <Paragraphs>308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1</vt:i4>
      </vt:variant>
    </vt:vector>
  </HeadingPairs>
  <TitlesOfParts>
    <vt:vector size="28" baseType="lpstr">
      <vt:lpstr>Comic Sans MS</vt:lpstr>
      <vt:lpstr>Symbol</vt:lpstr>
      <vt:lpstr>Arial</vt:lpstr>
      <vt:lpstr>Times New Roman</vt:lpstr>
      <vt:lpstr>Monotype Corsiva</vt:lpstr>
      <vt:lpstr>Default Design</vt:lpstr>
      <vt:lpstr>… and now for something completely different…</vt:lpstr>
      <vt:lpstr>Set Theory</vt:lpstr>
      <vt:lpstr>Set Equality</vt:lpstr>
      <vt:lpstr>Examples for Sets</vt:lpstr>
      <vt:lpstr>Examples for Sets</vt:lpstr>
      <vt:lpstr>Examples for Sets</vt:lpstr>
      <vt:lpstr>Subsets</vt:lpstr>
      <vt:lpstr>Subsets</vt:lpstr>
      <vt:lpstr>Subsets</vt:lpstr>
      <vt:lpstr>Cardinality of Sets</vt:lpstr>
      <vt:lpstr>The Power Set</vt:lpstr>
      <vt:lpstr>The Power Set</vt:lpstr>
      <vt:lpstr>Cartesian Product</vt:lpstr>
      <vt:lpstr>Cartesian Product</vt:lpstr>
      <vt:lpstr>Cartesian Product</vt:lpstr>
      <vt:lpstr>Set Operations</vt:lpstr>
      <vt:lpstr>Set Operations</vt:lpstr>
      <vt:lpstr>Set Operations</vt:lpstr>
      <vt:lpstr>Set Operations</vt:lpstr>
      <vt:lpstr>Set Operations</vt:lpstr>
      <vt:lpstr>Set Operations</vt:lpstr>
      <vt:lpstr>Custom Show 1</vt:lpstr>
    </vt:vector>
  </TitlesOfParts>
  <Company>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Pomplun</dc:creator>
  <cp:lastModifiedBy>OUAHID</cp:lastModifiedBy>
  <cp:revision>33</cp:revision>
  <dcterms:created xsi:type="dcterms:W3CDTF">2001-02-24T00:16:35Z</dcterms:created>
  <dcterms:modified xsi:type="dcterms:W3CDTF">2014-06-26T07:52:30Z</dcterms:modified>
</cp:coreProperties>
</file>