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80CD06DF-D2B0-4198-A9FC-E73A2EECF2A2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205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34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121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120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55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7813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022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95458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780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10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338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01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069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822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33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6914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72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0CD06DF-D2B0-4198-A9FC-E73A2EECF2A2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5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. Cost resources &amp; PLAN DURATION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Session #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14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8115300" cy="52578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u="sng" dirty="0" smtClean="0">
                <a:solidFill>
                  <a:srgbClr val="002060"/>
                </a:solidFill>
              </a:rPr>
              <a:t>Actuals Contd.</a:t>
            </a:r>
          </a:p>
          <a:p>
            <a:r>
              <a:rPr lang="en-US" u="sng" dirty="0" smtClean="0">
                <a:solidFill>
                  <a:srgbClr val="002060"/>
                </a:solidFill>
              </a:rPr>
              <a:t>Cost Variance (CV):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Gives us the variance incase the project is going over budget or under budget</a:t>
            </a:r>
          </a:p>
          <a:p>
            <a:pPr marL="0" indent="0"/>
            <a:r>
              <a:rPr lang="en-US" dirty="0" smtClean="0"/>
              <a:t>CV = EV – AC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/>
            <a:r>
              <a:rPr lang="en-US" u="sng" dirty="0" smtClean="0">
                <a:solidFill>
                  <a:srgbClr val="002060"/>
                </a:solidFill>
              </a:rPr>
              <a:t>Cost Performance Index (CPI):</a:t>
            </a:r>
          </a:p>
          <a:p>
            <a:pPr marL="0" indent="0"/>
            <a:r>
              <a:rPr lang="en-US" dirty="0" smtClean="0"/>
              <a:t>CPI = EV/AC</a:t>
            </a:r>
          </a:p>
          <a:p>
            <a:pPr marL="0" indent="0"/>
            <a:r>
              <a:rPr lang="en-US" u="sng" dirty="0" smtClean="0">
                <a:solidFill>
                  <a:srgbClr val="002060"/>
                </a:solidFill>
              </a:rPr>
              <a:t>Schedule Variance (SV):</a:t>
            </a:r>
          </a:p>
          <a:p>
            <a:pPr marL="0" indent="0"/>
            <a:r>
              <a:rPr lang="en-US" dirty="0" smtClean="0"/>
              <a:t>SV = EV-PV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/>
            <a:r>
              <a:rPr lang="en-US" b="0" dirty="0"/>
              <a:t> </a:t>
            </a:r>
            <a:r>
              <a:rPr lang="en-US" b="0" dirty="0" smtClean="0"/>
              <a:t>Indicates </a:t>
            </a:r>
            <a:r>
              <a:rPr lang="en-US" b="0" dirty="0"/>
              <a:t>how much ahead or behind the </a:t>
            </a:r>
            <a:r>
              <a:rPr lang="en-US" dirty="0"/>
              <a:t>schedule</a:t>
            </a:r>
            <a:r>
              <a:rPr lang="en-US" b="0" dirty="0"/>
              <a:t> a project is </a:t>
            </a:r>
            <a:r>
              <a:rPr lang="en-US" b="0" dirty="0" smtClean="0"/>
              <a:t>running</a:t>
            </a:r>
          </a:p>
          <a:p>
            <a:pPr marL="0" indent="0"/>
            <a:r>
              <a:rPr lang="en-US" u="sng" dirty="0" smtClean="0">
                <a:solidFill>
                  <a:srgbClr val="002060"/>
                </a:solidFill>
              </a:rPr>
              <a:t>Schedule Performance Index (SPI):</a:t>
            </a:r>
          </a:p>
          <a:p>
            <a:pPr marL="0" indent="0"/>
            <a:r>
              <a:rPr lang="en-US" dirty="0" smtClean="0"/>
              <a:t>SPI = EV/PV </a:t>
            </a:r>
          </a:p>
          <a:p>
            <a:pPr marL="0" indent="0"/>
            <a:r>
              <a:rPr lang="en-US" dirty="0" smtClean="0"/>
              <a:t>SPI is the speed of the performance should be more that 1 </a:t>
            </a:r>
            <a:r>
              <a:rPr lang="en-US" dirty="0" smtClean="0">
                <a:solidFill>
                  <a:srgbClr val="FF0000"/>
                </a:solidFill>
              </a:rPr>
              <a:t>Always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127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8115300" cy="5213877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u="sng" dirty="0" smtClean="0"/>
              <a:t>Forecasters:</a:t>
            </a:r>
          </a:p>
          <a:p>
            <a:endParaRPr lang="en-US" u="sng" dirty="0" smtClean="0"/>
          </a:p>
          <a:p>
            <a:r>
              <a:rPr lang="en-US" u="sng" dirty="0" smtClean="0">
                <a:solidFill>
                  <a:srgbClr val="002060"/>
                </a:solidFill>
              </a:rPr>
              <a:t>Estimate At Completion (EAC):</a:t>
            </a:r>
          </a:p>
          <a:p>
            <a:pPr marL="0" indent="0"/>
            <a:r>
              <a:rPr lang="en-US" dirty="0" smtClean="0"/>
              <a:t>EAC = BAC/CPI  </a:t>
            </a:r>
          </a:p>
          <a:p>
            <a:pPr marL="0" indent="0"/>
            <a:r>
              <a:rPr lang="en-US" dirty="0" smtClean="0">
                <a:solidFill>
                  <a:srgbClr val="FF0000"/>
                </a:solidFill>
              </a:rPr>
              <a:t>This helps in identifying if the allocated budget would be enough.</a:t>
            </a:r>
          </a:p>
          <a:p>
            <a:pPr marL="0" indent="0"/>
            <a:r>
              <a:rPr lang="en-US" u="sng" dirty="0" smtClean="0">
                <a:solidFill>
                  <a:srgbClr val="002060"/>
                </a:solidFill>
              </a:rPr>
              <a:t>Estimate To Complete:</a:t>
            </a:r>
          </a:p>
          <a:p>
            <a:pPr marL="0" indent="0"/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helps in computing if the remaining money in budget would be sufficient for the remaining work</a:t>
            </a:r>
            <a:endParaRPr lang="en-US" dirty="0">
              <a:solidFill>
                <a:srgbClr val="FF0000"/>
              </a:solidFill>
            </a:endParaRPr>
          </a:p>
          <a:p>
            <a:pPr marL="0" indent="0"/>
            <a:r>
              <a:rPr lang="en-US" dirty="0" smtClean="0"/>
              <a:t>Remaining work =  D3, 50% &amp; D4, 100 %</a:t>
            </a:r>
          </a:p>
          <a:p>
            <a:pPr marL="0" indent="0"/>
            <a:r>
              <a:rPr lang="en-US" dirty="0" smtClean="0"/>
              <a:t>ETC= EAC-AC </a:t>
            </a:r>
          </a:p>
          <a:p>
            <a:pPr marL="0" indent="0"/>
            <a:r>
              <a:rPr lang="en-US" u="sng" dirty="0" smtClean="0">
                <a:solidFill>
                  <a:srgbClr val="002060"/>
                </a:solidFill>
              </a:rPr>
              <a:t>Variance At Complete</a:t>
            </a:r>
          </a:p>
          <a:p>
            <a:pPr marL="0" indent="0"/>
            <a:r>
              <a:rPr lang="en-US" dirty="0" smtClean="0"/>
              <a:t>VAC = BAC-EAC</a:t>
            </a:r>
            <a:endParaRPr lang="en-US" u="sng" dirty="0" smtClean="0"/>
          </a:p>
          <a:p>
            <a:pPr marL="0" indent="0"/>
            <a:r>
              <a:rPr lang="en-US" u="sng" dirty="0" smtClean="0">
                <a:solidFill>
                  <a:srgbClr val="002060"/>
                </a:solidFill>
              </a:rPr>
              <a:t>To Complete Performance Index (TCPI):</a:t>
            </a:r>
          </a:p>
          <a:p>
            <a:pPr marL="0" indent="0"/>
            <a:r>
              <a:rPr lang="en-US" dirty="0" smtClean="0"/>
              <a:t>TCPI = BAC-EV/BAC-AC </a:t>
            </a:r>
          </a:p>
          <a:p>
            <a:pPr marL="0" indent="0"/>
            <a:r>
              <a:rPr lang="en-US" dirty="0" smtClean="0"/>
              <a:t>TCPI implies that for every dollar spent we need to get the work done worth the result of calculation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529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7" y="609601"/>
            <a:ext cx="6798734" cy="9144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67" y="1752600"/>
            <a:ext cx="6798736" cy="403860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C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ost 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resources are used to represent a financial cost associated with a task in a 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project.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Cost 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resources might include categories o 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expenses 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you want to budget and track or accounting or financial reporting 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purposes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Cost resources do not incur assignment 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units.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 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costs that tasks can incur can 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include: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Work 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resource costs, such as a person’s standard pay rate times the amount of work they perform on the task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F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ixed amount that is entered while being assigned to a task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68902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6196" y="685800"/>
            <a:ext cx="6798734" cy="1303867"/>
          </a:xfrm>
        </p:spPr>
        <p:txBody>
          <a:bodyPr/>
          <a:lstStyle/>
          <a:p>
            <a:r>
              <a:rPr lang="en-US" dirty="0" smtClean="0"/>
              <a:t>Hands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6194" y="1828800"/>
            <a:ext cx="6798736" cy="4038600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Enter a task in the task list 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‘Author reading and signing at the book fair’.</a:t>
            </a:r>
          </a:p>
          <a:p>
            <a:pPr algn="ctr"/>
            <a:r>
              <a:rPr lang="en-US" sz="20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r>
              <a:rPr lang="en-US" sz="2000" i="1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This task requires air travel by the author, and you allocated $800 in anticipation of this expense</a:t>
            </a:r>
            <a:r>
              <a:rPr lang="en-US" sz="2000" i="1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Assigning the work resource to this task: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In the </a:t>
            </a:r>
            <a:r>
              <a:rPr lang="en-US" sz="20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Resource Name column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 in the Assign </a:t>
            </a:r>
            <a:r>
              <a:rPr lang="en-US" sz="20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Resources dialog box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, click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Zack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and then click </a:t>
            </a:r>
            <a:r>
              <a:rPr lang="en-US" sz="20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Assign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Notice that there is no cost assigned in the cost field.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In 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the Assign Resources dialog box, select the </a:t>
            </a:r>
            <a:r>
              <a:rPr lang="en-US" sz="2000" b="1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Travel </a:t>
            </a:r>
            <a:r>
              <a:rPr lang="en-US" sz="2000" b="1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cost 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resource, type 800, and then click </a:t>
            </a:r>
            <a:r>
              <a:rPr lang="en-US" sz="2000" b="1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Assign.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Click on </a:t>
            </a:r>
            <a:r>
              <a:rPr lang="en-US" sz="2000" b="1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close</a:t>
            </a:r>
            <a:endParaRPr lang="en-US" sz="2000" b="1" dirty="0">
              <a:solidFill>
                <a:srgbClr val="C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956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Checking plan duration, cost and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Why keep a track of plan??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After you create a task list and assign resources to tasks, your plan contains a large number of 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details.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Usually, these details are not visible in the default view that is displayed.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 key indicators of a plan are: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Who is assigned to do what work in the 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plan?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How long will it take to complete the project? </a:t>
            </a: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How much will it cost?</a:t>
            </a:r>
          </a:p>
        </p:txBody>
      </p:sp>
    </p:spTree>
    <p:extLst>
      <p:ext uri="{BB962C8B-B14F-4D97-AF65-F5344CB8AC3E}">
        <p14:creationId xmlns:p14="http://schemas.microsoft.com/office/powerpoint/2010/main" val="1069877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7" y="609600"/>
            <a:ext cx="6798734" cy="1303867"/>
          </a:xfrm>
        </p:spPr>
        <p:txBody>
          <a:bodyPr/>
          <a:lstStyle/>
          <a:p>
            <a:r>
              <a:rPr lang="en-US" dirty="0" smtClean="0"/>
              <a:t>Hands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189" y="1752600"/>
            <a:ext cx="6798736" cy="4495800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Project status reporting features including views and reports.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Enable the 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Timeline 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view: 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On the </a:t>
            </a:r>
            <a:r>
              <a:rPr lang="en-US" sz="20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View tab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, in the </a:t>
            </a:r>
            <a:r>
              <a:rPr lang="en-US" sz="20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Split View group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, select the </a:t>
            </a:r>
            <a:r>
              <a:rPr lang="en-US" sz="20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Timeline check box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pPr marL="0" indent="0" algn="ctr"/>
            <a:r>
              <a:rPr lang="en-US" sz="2000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This allows you to see a complete time line of the project in line with the Gantt Chart.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Next, have a look at the project costs:</a:t>
            </a:r>
          </a:p>
          <a:p>
            <a:pPr marL="802386" lvl="4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On the </a:t>
            </a:r>
            <a:r>
              <a:rPr lang="en-US" sz="20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View tab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, in the </a:t>
            </a:r>
            <a:r>
              <a:rPr lang="en-US" sz="20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Data group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, click </a:t>
            </a:r>
            <a:r>
              <a:rPr lang="en-US" sz="20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Tables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, and then click </a:t>
            </a:r>
            <a:r>
              <a:rPr lang="en-US" sz="20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Cost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. </a:t>
            </a: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802386" lvl="4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The Cost table appears, replacing the Entry table.</a:t>
            </a:r>
          </a:p>
          <a:p>
            <a:pPr marL="802386" lvl="4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The Cost table includes various cost values for each 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subtask</a:t>
            </a:r>
          </a:p>
          <a:p>
            <a:pPr marL="802386" lvl="4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Note the project summary task’s total cost 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value and map it with the cost in the project information.</a:t>
            </a:r>
          </a:p>
          <a:p>
            <a:pPr marL="516636" lvl="4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482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assignment values via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On the </a:t>
            </a:r>
            <a:r>
              <a:rPr lang="en-US" sz="20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Report tab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, in the </a:t>
            </a:r>
            <a:r>
              <a:rPr lang="en-US" sz="20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View Reports group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, click </a:t>
            </a:r>
            <a:r>
              <a:rPr lang="en-US" sz="20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Resources 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and then click </a:t>
            </a:r>
            <a:r>
              <a:rPr lang="en-US" sz="20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Resource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Overview.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In this report, you can see two charts and one table that contain resource-assignment details. </a:t>
            </a: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Resource Stats </a:t>
            </a:r>
            <a:endParaRPr lang="en-US" sz="20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 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chart contains only remaining work </a:t>
            </a:r>
            <a:r>
              <a:rPr lang="en-US" sz="2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values.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Because, no base line has been stored nor any actual work has been reported.</a:t>
            </a:r>
          </a:p>
          <a:p>
            <a:pPr marL="237744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517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50" y="609600"/>
            <a:ext cx="57912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Cost management – earned value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505700" cy="3962400"/>
          </a:xfrm>
        </p:spPr>
        <p:txBody>
          <a:bodyPr>
            <a:normAutofit/>
          </a:bodyPr>
          <a:lstStyle/>
          <a:p>
            <a:pPr marL="0" indent="0"/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Activity: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Construct a room with 4 sides (scope)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Estimation duration – each side 1 day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Estimate cost  - each side- $ 1000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Default relation between activities – DFS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Compute Actuals PV, EV, AC, BAC, CV, CPI, SV, SPI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Compute Forecasters (EAC, ETC, VAC, TCPI)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241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039100" cy="5486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Activity – Ishikawa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8039100" cy="3579849"/>
          </a:xfrm>
        </p:spPr>
        <p:txBody>
          <a:bodyPr>
            <a:normAutofit/>
          </a:bodyPr>
          <a:lstStyle/>
          <a:p>
            <a:r>
              <a:rPr lang="en-US" dirty="0" smtClean="0"/>
              <a:t>- Using the Ishikawa Analysis technique create the WBS, cost, time and percentage and </a:t>
            </a:r>
          </a:p>
          <a:p>
            <a:r>
              <a:rPr lang="en-US" dirty="0" smtClean="0"/>
              <a:t>completion percentage of the tasks for the project.</a:t>
            </a:r>
          </a:p>
          <a:p>
            <a:pPr>
              <a:buFontTx/>
              <a:buChar char="-"/>
            </a:pPr>
            <a:r>
              <a:rPr lang="en-US" dirty="0" smtClean="0"/>
              <a:t>Using the fish bone diagram you identify the delays caused, reasons and cost variances </a:t>
            </a:r>
            <a:r>
              <a:rPr lang="en-US" dirty="0" smtClean="0"/>
              <a:t>and </a:t>
            </a:r>
            <a:r>
              <a:rPr lang="en-US" dirty="0" smtClean="0"/>
              <a:t>create a hypothetical chart of the activity, cost and variance</a:t>
            </a:r>
          </a:p>
          <a:p>
            <a:pPr marL="0" indent="0"/>
            <a:r>
              <a:rPr lang="en-US" dirty="0" smtClean="0"/>
              <a:t>- Based on the hypothesis the Actuals and Forecasters will be computed.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108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8039100" cy="4756677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u="sng" dirty="0" smtClean="0">
                <a:solidFill>
                  <a:srgbClr val="002060"/>
                </a:solidFill>
              </a:rPr>
              <a:t>Actuals</a:t>
            </a:r>
          </a:p>
          <a:p>
            <a:r>
              <a:rPr lang="en-US" u="sng" dirty="0" smtClean="0">
                <a:solidFill>
                  <a:srgbClr val="002060"/>
                </a:solidFill>
              </a:rPr>
              <a:t>Planned Value (PV):</a:t>
            </a:r>
          </a:p>
          <a:p>
            <a:r>
              <a:rPr lang="en-US" dirty="0" smtClean="0"/>
              <a:t>According to the plan we were to complete 3 sides in 3 days </a:t>
            </a:r>
          </a:p>
          <a:p>
            <a:r>
              <a:rPr lang="en-US" u="sng" dirty="0" smtClean="0">
                <a:solidFill>
                  <a:srgbClr val="002060"/>
                </a:solidFill>
              </a:rPr>
              <a:t>Earned Value (EV):</a:t>
            </a:r>
          </a:p>
          <a:p>
            <a:r>
              <a:rPr lang="en-US" dirty="0" smtClean="0"/>
              <a:t>Work accomplished so far and cost incurred so far as per the </a:t>
            </a:r>
            <a:r>
              <a:rPr lang="en-US" u="sng" dirty="0" smtClean="0">
                <a:solidFill>
                  <a:srgbClr val="FF0000"/>
                </a:solidFill>
              </a:rPr>
              <a:t>original plan </a:t>
            </a:r>
          </a:p>
          <a:p>
            <a:r>
              <a:rPr lang="en-US" u="sng" dirty="0" smtClean="0">
                <a:solidFill>
                  <a:srgbClr val="002060"/>
                </a:solidFill>
              </a:rPr>
              <a:t>Actual Cost:</a:t>
            </a:r>
          </a:p>
          <a:p>
            <a:r>
              <a:rPr lang="en-US" dirty="0" smtClean="0"/>
              <a:t>Actual Cost, is the cost incurred against the planned cost</a:t>
            </a:r>
          </a:p>
          <a:p>
            <a:r>
              <a:rPr lang="en-US" u="sng" dirty="0" smtClean="0">
                <a:solidFill>
                  <a:srgbClr val="002060"/>
                </a:solidFill>
              </a:rPr>
              <a:t>Budget At Completion (BAC):</a:t>
            </a:r>
          </a:p>
          <a:p>
            <a:r>
              <a:rPr lang="en-US" dirty="0" smtClean="0"/>
              <a:t>Budget at completion as planned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2077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341</TotalTime>
  <Words>723</Words>
  <Application>Microsoft Office PowerPoint</Application>
  <PresentationFormat>On-screen Show (4:3)</PresentationFormat>
  <Paragraphs>90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Garamond</vt:lpstr>
      <vt:lpstr>Helvetica</vt:lpstr>
      <vt:lpstr>Organic</vt:lpstr>
      <vt:lpstr>5. Cost resources &amp; PLAN DURATION</vt:lpstr>
      <vt:lpstr>Introduction</vt:lpstr>
      <vt:lpstr>Hands on</vt:lpstr>
      <vt:lpstr>Checking plan duration, cost and work</vt:lpstr>
      <vt:lpstr>Hands on</vt:lpstr>
      <vt:lpstr>Work assignment values via report</vt:lpstr>
      <vt:lpstr>Cost management – earned value estimation</vt:lpstr>
      <vt:lpstr>Activity – Ishikawa Analysis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Setting up resources</dc:title>
  <dc:creator>Muhammad Nasir</dc:creator>
  <cp:lastModifiedBy>Administrator</cp:lastModifiedBy>
  <cp:revision>27</cp:revision>
  <dcterms:created xsi:type="dcterms:W3CDTF">2015-10-06T15:55:01Z</dcterms:created>
  <dcterms:modified xsi:type="dcterms:W3CDTF">2017-11-27T07:38:31Z</dcterms:modified>
</cp:coreProperties>
</file>