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58" r:id="rId5"/>
    <p:sldId id="269" r:id="rId6"/>
    <p:sldId id="271" r:id="rId7"/>
    <p:sldId id="259" r:id="rId8"/>
    <p:sldId id="273" r:id="rId9"/>
    <p:sldId id="274" r:id="rId10"/>
    <p:sldId id="27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30T04:23:52.2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10186,'0'0'0,"0"0"0,0 0 1569,0 0-512,0 0-1025,0 0-64,20 18-1633,19-15-2499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30T04:23:52.6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5221,'0'0'0,"0"0"-3876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30T04:24:26.7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9001,'0'0'672,"0"0"-640,0 0-32,23 181 256,-7-113 161,4 4-353,-6-7-64,-5-2-577,-9-16-3394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1125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0" y="0"/>
                </a:moveTo>
                <a:lnTo>
                  <a:pt x="142875" y="0"/>
                </a:lnTo>
                <a:lnTo>
                  <a:pt x="1428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rgbClr val="DC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1125" y="1371600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0" y="0"/>
                </a:moveTo>
                <a:lnTo>
                  <a:pt x="142875" y="0"/>
                </a:lnTo>
                <a:lnTo>
                  <a:pt x="142875" y="5486399"/>
                </a:lnTo>
                <a:lnTo>
                  <a:pt x="0" y="54863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45757"/>
            <a:ext cx="8072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4738" y="2681973"/>
            <a:ext cx="7394522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500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7" Type="http://schemas.openxmlformats.org/officeDocument/2006/relationships/customXml" Target="../ink/ink2.xml"/><Relationship Id="rId2" Type="http://schemas.openxmlformats.org/officeDocument/2006/relationships/image" Target="../media/image16.jpe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customXml" Target="../ink/ink1.xml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2971800"/>
            <a:ext cx="8763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marR="5080" indent="-411480" algn="ctr">
              <a:lnSpc>
                <a:spcPct val="100000"/>
              </a:lnSpc>
              <a:spcBef>
                <a:spcPts val="3735"/>
              </a:spcBef>
            </a:pPr>
            <a:r>
              <a:rPr sz="4000" dirty="0">
                <a:solidFill>
                  <a:srgbClr val="9D1E23"/>
                </a:solidFill>
                <a:latin typeface="+mj-lt"/>
                <a:cs typeface="Arial"/>
              </a:rPr>
              <a:t>Separation of Plasma and Serum and  Their Proteins from Whole Blood</a:t>
            </a:r>
            <a:endParaRPr sz="4000" dirty="0">
              <a:latin typeface="+mj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88" y="106632"/>
            <a:ext cx="2515333" cy="160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25572EA0-9267-4346-9AF9-904665155085}"/>
              </a:ext>
            </a:extLst>
          </p:cNvPr>
          <p:cNvSpPr/>
          <p:nvPr/>
        </p:nvSpPr>
        <p:spPr>
          <a:xfrm>
            <a:off x="344767" y="2333650"/>
            <a:ext cx="3379480" cy="2042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45ECC2EE-F2BF-461E-91C2-08959DB52AF3}"/>
              </a:ext>
            </a:extLst>
          </p:cNvPr>
          <p:cNvSpPr/>
          <p:nvPr/>
        </p:nvSpPr>
        <p:spPr>
          <a:xfrm>
            <a:off x="5298527" y="2072665"/>
            <a:ext cx="3180067" cy="2309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3154709-B5D4-4C9E-AD30-9D0EDBFD288E}"/>
              </a:ext>
            </a:extLst>
          </p:cNvPr>
          <p:cNvSpPr txBox="1"/>
          <p:nvPr/>
        </p:nvSpPr>
        <p:spPr>
          <a:xfrm>
            <a:off x="419111" y="2791689"/>
            <a:ext cx="3232954" cy="72013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000" dirty="0">
                <a:latin typeface="Arial"/>
                <a:cs typeface="Arial"/>
              </a:rPr>
              <a:t>All plasma proteins are  synthesized in the liver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93AF9E9-60C6-46D4-8EDA-8DA1CAAC19C9}"/>
              </a:ext>
            </a:extLst>
          </p:cNvPr>
          <p:cNvSpPr/>
          <p:nvPr/>
        </p:nvSpPr>
        <p:spPr>
          <a:xfrm>
            <a:off x="4107190" y="2715489"/>
            <a:ext cx="1118062" cy="1072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75F496B-EF5A-4B15-8371-1D5F9881960B}"/>
              </a:ext>
            </a:extLst>
          </p:cNvPr>
          <p:cNvSpPr/>
          <p:nvPr/>
        </p:nvSpPr>
        <p:spPr>
          <a:xfrm>
            <a:off x="4137480" y="2770340"/>
            <a:ext cx="1010285" cy="961390"/>
          </a:xfrm>
          <a:custGeom>
            <a:avLst/>
            <a:gdLst/>
            <a:ahLst/>
            <a:cxnLst/>
            <a:rect l="l" t="t" r="r" b="b"/>
            <a:pathLst>
              <a:path w="1010285" h="961389">
                <a:moveTo>
                  <a:pt x="219379" y="0"/>
                </a:moveTo>
                <a:lnTo>
                  <a:pt x="0" y="240969"/>
                </a:lnTo>
                <a:lnTo>
                  <a:pt x="263067" y="480479"/>
                </a:lnTo>
                <a:lnTo>
                  <a:pt x="0" y="719988"/>
                </a:lnTo>
                <a:lnTo>
                  <a:pt x="219379" y="960949"/>
                </a:lnTo>
                <a:lnTo>
                  <a:pt x="505104" y="700824"/>
                </a:lnTo>
                <a:lnTo>
                  <a:pt x="989146" y="700824"/>
                </a:lnTo>
                <a:lnTo>
                  <a:pt x="747128" y="480479"/>
                </a:lnTo>
                <a:lnTo>
                  <a:pt x="989146" y="260134"/>
                </a:lnTo>
                <a:lnTo>
                  <a:pt x="505104" y="260134"/>
                </a:lnTo>
                <a:lnTo>
                  <a:pt x="219379" y="0"/>
                </a:lnTo>
                <a:close/>
              </a:path>
              <a:path w="1010285" h="961389">
                <a:moveTo>
                  <a:pt x="989146" y="700824"/>
                </a:moveTo>
                <a:lnTo>
                  <a:pt x="505104" y="700824"/>
                </a:lnTo>
                <a:lnTo>
                  <a:pt x="790816" y="960949"/>
                </a:lnTo>
                <a:lnTo>
                  <a:pt x="1010196" y="719988"/>
                </a:lnTo>
                <a:lnTo>
                  <a:pt x="989146" y="700824"/>
                </a:lnTo>
                <a:close/>
              </a:path>
              <a:path w="1010285" h="961389">
                <a:moveTo>
                  <a:pt x="790816" y="0"/>
                </a:moveTo>
                <a:lnTo>
                  <a:pt x="505104" y="260134"/>
                </a:lnTo>
                <a:lnTo>
                  <a:pt x="989146" y="260134"/>
                </a:lnTo>
                <a:lnTo>
                  <a:pt x="1010196" y="240969"/>
                </a:lnTo>
                <a:lnTo>
                  <a:pt x="790816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4F06ACE9-E6BE-49DD-B484-C9536E0851BC}"/>
              </a:ext>
            </a:extLst>
          </p:cNvPr>
          <p:cNvSpPr/>
          <p:nvPr/>
        </p:nvSpPr>
        <p:spPr>
          <a:xfrm>
            <a:off x="4137487" y="2770341"/>
            <a:ext cx="1010285" cy="961390"/>
          </a:xfrm>
          <a:custGeom>
            <a:avLst/>
            <a:gdLst/>
            <a:ahLst/>
            <a:cxnLst/>
            <a:rect l="l" t="t" r="r" b="b"/>
            <a:pathLst>
              <a:path w="1010285" h="961389">
                <a:moveTo>
                  <a:pt x="0" y="240963"/>
                </a:moveTo>
                <a:lnTo>
                  <a:pt x="219380" y="0"/>
                </a:lnTo>
                <a:lnTo>
                  <a:pt x="505095" y="260122"/>
                </a:lnTo>
                <a:lnTo>
                  <a:pt x="790808" y="0"/>
                </a:lnTo>
                <a:lnTo>
                  <a:pt x="1010188" y="240963"/>
                </a:lnTo>
                <a:lnTo>
                  <a:pt x="747118" y="480471"/>
                </a:lnTo>
                <a:lnTo>
                  <a:pt x="1010188" y="719978"/>
                </a:lnTo>
                <a:lnTo>
                  <a:pt x="790808" y="960937"/>
                </a:lnTo>
                <a:lnTo>
                  <a:pt x="505095" y="700819"/>
                </a:lnTo>
                <a:lnTo>
                  <a:pt x="219380" y="960937"/>
                </a:lnTo>
                <a:lnTo>
                  <a:pt x="0" y="719978"/>
                </a:lnTo>
                <a:lnTo>
                  <a:pt x="263069" y="480471"/>
                </a:lnTo>
                <a:lnTo>
                  <a:pt x="0" y="240963"/>
                </a:lnTo>
                <a:close/>
              </a:path>
            </a:pathLst>
          </a:custGeom>
          <a:ln w="12699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CF27ED82-F998-49D0-B436-FB99888325F2}"/>
              </a:ext>
            </a:extLst>
          </p:cNvPr>
          <p:cNvSpPr txBox="1"/>
          <p:nvPr/>
        </p:nvSpPr>
        <p:spPr>
          <a:xfrm>
            <a:off x="4114800" y="2975623"/>
            <a:ext cx="13779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except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AEF9B47-0CDC-454C-A072-09095368B22C}"/>
              </a:ext>
            </a:extLst>
          </p:cNvPr>
          <p:cNvSpPr txBox="1"/>
          <p:nvPr/>
        </p:nvSpPr>
        <p:spPr>
          <a:xfrm>
            <a:off x="6134111" y="2563089"/>
            <a:ext cx="243840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10"/>
              </a:spcBef>
            </a:pPr>
            <a:r>
              <a:rPr sz="1600">
                <a:latin typeface="Arial"/>
                <a:cs typeface="Arial"/>
              </a:rPr>
              <a:t>Gamma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globulin  </a:t>
            </a:r>
            <a:r>
              <a:rPr sz="1600" dirty="0">
                <a:latin typeface="Arial"/>
                <a:cs typeface="Arial"/>
              </a:rPr>
              <a:t>(immunoglobulin)  are made by B cells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F1A69AF2-528C-4396-BF07-F00B8132CABE}"/>
              </a:ext>
            </a:extLst>
          </p:cNvPr>
          <p:cNvSpPr txBox="1"/>
          <p:nvPr/>
        </p:nvSpPr>
        <p:spPr>
          <a:xfrm>
            <a:off x="397310" y="859325"/>
            <a:ext cx="446148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Site of synt</a:t>
            </a:r>
            <a:r>
              <a:rPr lang="en-US" sz="2000" b="1" u="heavy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hesis plasma proteins </a:t>
            </a:r>
            <a:endParaRPr sz="2000" b="1" u="heavy" dirty="0">
              <a:solidFill>
                <a:srgbClr val="D1282E"/>
              </a:solidFill>
              <a:uFill>
                <a:solidFill>
                  <a:srgbClr val="DC3E3C"/>
                </a:solidFill>
              </a:u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A1957379-6FFB-4111-A0BC-53A627A07CE6}"/>
              </a:ext>
            </a:extLst>
          </p:cNvPr>
          <p:cNvSpPr/>
          <p:nvPr/>
        </p:nvSpPr>
        <p:spPr>
          <a:xfrm>
            <a:off x="1789324" y="4511503"/>
            <a:ext cx="6138950" cy="63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59106BE6-0173-4E77-9C18-515394F45C03}"/>
              </a:ext>
            </a:extLst>
          </p:cNvPr>
          <p:cNvSpPr txBox="1"/>
          <p:nvPr/>
        </p:nvSpPr>
        <p:spPr>
          <a:xfrm>
            <a:off x="1924826" y="4665805"/>
            <a:ext cx="5867946" cy="323165"/>
          </a:xfrm>
          <a:prstGeom prst="rect">
            <a:avLst/>
          </a:prstGeom>
          <a:ln w="9524">
            <a:solidFill>
              <a:srgbClr val="DC3E3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b="1" u="sng" dirty="0">
                <a:solidFill>
                  <a:srgbClr val="D1282E"/>
                </a:solidFill>
                <a:uFill>
                  <a:solidFill>
                    <a:srgbClr val="DC3E3C"/>
                  </a:solidFill>
                </a:uFill>
                <a:latin typeface="Arial"/>
                <a:cs typeface="Arial"/>
              </a:rPr>
              <a:t>Note:</a:t>
            </a:r>
            <a:r>
              <a:rPr b="1" dirty="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All plasma proteins are water soluble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25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6" y="457200"/>
            <a:ext cx="8096463" cy="5913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13810"/>
            <a:ext cx="8133041" cy="367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9D1E23"/>
                </a:solidFill>
                <a:latin typeface="Arial"/>
                <a:cs typeface="Arial"/>
              </a:rPr>
              <a:t>A low serum albumin may be due to: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62280" indent="-182880">
              <a:lnSpc>
                <a:spcPct val="100000"/>
              </a:lnSpc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A heavy loss of albumin in urine.</a:t>
            </a: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Loss or mal-absorption of protein from the digestive tract.</a:t>
            </a: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Decreased formation by the liver due to defective liver.</a:t>
            </a: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sz="2200" dirty="0">
                <a:latin typeface="Arial"/>
                <a:cs typeface="Arial"/>
              </a:rPr>
              <a:t>Increase catabolism of protein or due to insufficient intake of protein in diet</a:t>
            </a:r>
            <a:r>
              <a:rPr sz="2200" spc="-200" dirty="0">
                <a:latin typeface="Arial"/>
                <a:cs typeface="Arial"/>
              </a:rPr>
              <a:t>.</a:t>
            </a:r>
            <a:endParaRPr lang="en-US" sz="2200" spc="-200" dirty="0">
              <a:latin typeface="Arial"/>
              <a:cs typeface="Arial"/>
            </a:endParaRPr>
          </a:p>
          <a:p>
            <a:pPr marL="462280" indent="-18288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462280" algn="l"/>
              </a:tabLst>
            </a:pPr>
            <a:r>
              <a:rPr lang="en-US" sz="2200" dirty="0">
                <a:latin typeface="Arial"/>
                <a:cs typeface="Arial"/>
              </a:rPr>
              <a:t>Malabsorption of protein from the alimentary tract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558" y="3923410"/>
            <a:ext cx="6685241" cy="216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9D1E23"/>
                </a:solidFill>
                <a:latin typeface="Arial"/>
                <a:cs typeface="Arial"/>
              </a:rPr>
              <a:t>A high serum globulin occurs commonly in: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Advanced liver disease.</a:t>
            </a:r>
          </a:p>
          <a:p>
            <a:pPr marL="812800" indent="-34290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multiple myeloma.</a:t>
            </a:r>
          </a:p>
          <a:p>
            <a:pPr marL="812800" indent="-342900">
              <a:lnSpc>
                <a:spcPct val="100000"/>
              </a:lnSpc>
              <a:spcBef>
                <a:spcPts val="186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number of chronic infections.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08902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0" dirty="0"/>
              <a:t>Serum and plasma proteins can be separated from each other by:</a:t>
            </a:r>
            <a:endParaRPr spc="-100" dirty="0"/>
          </a:p>
        </p:txBody>
      </p:sp>
      <p:sp>
        <p:nvSpPr>
          <p:cNvPr id="16" name="object 16"/>
          <p:cNvSpPr/>
          <p:nvPr/>
        </p:nvSpPr>
        <p:spPr>
          <a:xfrm>
            <a:off x="619221" y="902677"/>
            <a:ext cx="692275" cy="682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4143" y="939419"/>
            <a:ext cx="635609" cy="645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8439" y="3429000"/>
            <a:ext cx="527029" cy="780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0889" y="3574186"/>
            <a:ext cx="636422" cy="666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0160" y="734357"/>
            <a:ext cx="2491092" cy="184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8443" y="732575"/>
            <a:ext cx="2212607" cy="2297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9689" y="3494560"/>
            <a:ext cx="3148773" cy="2744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8442" y="3581057"/>
            <a:ext cx="2386065" cy="24735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8AFB5C1E-3432-4A5F-AA27-575226FA0A1A}"/>
                  </a:ext>
                </a:extLst>
              </p14:cNvPr>
              <p14:cNvContentPartPr/>
              <p14:nvPr/>
            </p14:nvContentPartPr>
            <p14:xfrm>
              <a:off x="6265898" y="577796"/>
              <a:ext cx="21600" cy="792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8AFB5C1E-3432-4A5F-AA27-575226FA0A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56898" y="568796"/>
                <a:ext cx="39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FB60F181-CBAE-4A77-A97E-59FAD41EC1E5}"/>
                  </a:ext>
                </a:extLst>
              </p14:cNvPr>
              <p14:cNvContentPartPr/>
              <p14:nvPr/>
            </p14:nvContentPartPr>
            <p14:xfrm>
              <a:off x="6656858" y="633236"/>
              <a:ext cx="360" cy="36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FB60F181-CBAE-4A77-A97E-59FAD41EC1E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47858" y="62459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6FCA80F-BA40-4A10-9D4C-8218BBA1FFBD}"/>
              </a:ext>
            </a:extLst>
          </p:cNvPr>
          <p:cNvSpPr txBox="1"/>
          <p:nvPr/>
        </p:nvSpPr>
        <p:spPr>
          <a:xfrm flipH="1">
            <a:off x="1601617" y="6326983"/>
            <a:ext cx="21696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Chromatography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0F5DC99-1C57-412B-BE70-DA4517B24882}"/>
              </a:ext>
            </a:extLst>
          </p:cNvPr>
          <p:cNvSpPr txBox="1"/>
          <p:nvPr/>
        </p:nvSpPr>
        <p:spPr>
          <a:xfrm flipH="1">
            <a:off x="5406398" y="6280204"/>
            <a:ext cx="21696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Electrophoresis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E0843E4-4064-4BCB-A732-AF9851D66755}"/>
              </a:ext>
            </a:extLst>
          </p:cNvPr>
          <p:cNvSpPr txBox="1"/>
          <p:nvPr/>
        </p:nvSpPr>
        <p:spPr>
          <a:xfrm flipH="1">
            <a:off x="5406398" y="3102763"/>
            <a:ext cx="21696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Ultracentrifugation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FEDF279-147C-4663-B4C9-371B7CB8F2FB}"/>
              </a:ext>
            </a:extLst>
          </p:cNvPr>
          <p:cNvSpPr txBox="1"/>
          <p:nvPr/>
        </p:nvSpPr>
        <p:spPr>
          <a:xfrm flipH="1">
            <a:off x="1371600" y="2815620"/>
            <a:ext cx="21696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Salting out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036" y="252929"/>
            <a:ext cx="7926211" cy="575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A316201-C229-4465-A93B-DD844D92A50F}"/>
                  </a:ext>
                </a:extLst>
              </p14:cNvPr>
              <p14:cNvContentPartPr/>
              <p14:nvPr/>
            </p14:nvContentPartPr>
            <p14:xfrm>
              <a:off x="7821098" y="1209596"/>
              <a:ext cx="30240" cy="17892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A316201-C229-4465-A93B-DD844D92A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2458" y="1200956"/>
                <a:ext cx="47880" cy="19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457" y="266194"/>
            <a:ext cx="7553398" cy="6072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8867" y="3180372"/>
            <a:ext cx="4250575" cy="955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2617370-072B-4550-BB1D-5FF308456D66}"/>
              </a:ext>
            </a:extLst>
          </p:cNvPr>
          <p:cNvSpPr txBox="1"/>
          <p:nvPr/>
        </p:nvSpPr>
        <p:spPr>
          <a:xfrm>
            <a:off x="457200" y="762000"/>
            <a:ext cx="6294119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9D1E23"/>
                </a:solidFill>
                <a:cs typeface="Arial"/>
              </a:rPr>
              <a:t>Objectives:</a:t>
            </a:r>
          </a:p>
          <a:p>
            <a:endParaRPr lang="en-US" dirty="0"/>
          </a:p>
          <a:p>
            <a:r>
              <a:rPr lang="en-US" dirty="0"/>
              <a:t>-Separation of plasma and serum from the whole blood, also separation of some of there proteins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552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9957E4D-B68C-4F69-8AA6-C31820C73127}"/>
              </a:ext>
            </a:extLst>
          </p:cNvPr>
          <p:cNvSpPr/>
          <p:nvPr/>
        </p:nvSpPr>
        <p:spPr>
          <a:xfrm>
            <a:off x="99556" y="260586"/>
            <a:ext cx="88920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D1E23"/>
                </a:solidFill>
                <a:cs typeface="Arial"/>
              </a:rPr>
              <a:t>Whole Blood:</a:t>
            </a:r>
          </a:p>
          <a:p>
            <a:r>
              <a:rPr lang="en-US" dirty="0"/>
              <a:t> Whole  blood  contains (red blood cells, white blood cells, and platelets) suspended in fluid called plasma.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-The general functions of blood are in metabolism and its regulation, transport, osmotic balance and defense. 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000" b="1" dirty="0">
                <a:solidFill>
                  <a:srgbClr val="9D1E23"/>
                </a:solidFill>
                <a:cs typeface="Arial"/>
              </a:rPr>
              <a:t>- Plasma:</a:t>
            </a:r>
            <a:r>
              <a:rPr lang="en-US" dirty="0"/>
              <a:t> is the liquid portion of the blood in which red and white blood cells and platelets are suspended before the centrifugation. (contain albumin, globulins and fibrinogen).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000" b="1" dirty="0">
                <a:solidFill>
                  <a:srgbClr val="9D1E23"/>
                </a:solidFill>
                <a:cs typeface="Arial"/>
              </a:rPr>
              <a:t>- Serum:  </a:t>
            </a:r>
            <a:r>
              <a:rPr lang="en-US" dirty="0"/>
              <a:t>resembles plasma in composition but lacks the coagulation factors ( such as fibrinogen). But it will still contains active thrombin. </a:t>
            </a:r>
          </a:p>
          <a:p>
            <a:endParaRPr lang="en-US" dirty="0"/>
          </a:p>
          <a:p>
            <a:r>
              <a:rPr lang="en-US" dirty="0"/>
              <a:t>-It is obtained by letting a blood specimen clot prior to centrifugation or by centrifugation of plasma to precipitate Fibrinogen and the liquid phase will be the serum.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F256B06-23DD-43E2-808C-12B4289B8928}"/>
              </a:ext>
            </a:extLst>
          </p:cNvPr>
          <p:cNvSpPr/>
          <p:nvPr/>
        </p:nvSpPr>
        <p:spPr>
          <a:xfrm>
            <a:off x="2891592" y="6019800"/>
            <a:ext cx="3652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Note</a:t>
            </a:r>
            <a:r>
              <a:rPr lang="ar-SA" dirty="0"/>
              <a:t>: </a:t>
            </a:r>
            <a:r>
              <a:rPr lang="ar-SA" dirty="0" err="1"/>
              <a:t>Plasma</a:t>
            </a:r>
            <a:r>
              <a:rPr lang="ar-SA" dirty="0"/>
              <a:t> -  </a:t>
            </a:r>
            <a:r>
              <a:rPr lang="ar-SA" dirty="0" err="1"/>
              <a:t>Fibrinogen</a:t>
            </a:r>
            <a:r>
              <a:rPr lang="ar-SA" dirty="0"/>
              <a:t>  = </a:t>
            </a:r>
            <a:r>
              <a:rPr lang="ar-SA" dirty="0" err="1"/>
              <a:t>Serum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21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7335"/>
            <a:ext cx="6624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Collection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of </a:t>
            </a:r>
            <a:r>
              <a:rPr sz="3200" b="1" spc="-50" dirty="0">
                <a:solidFill>
                  <a:srgbClr val="D1282E"/>
                </a:solidFill>
                <a:latin typeface="Arial Black"/>
                <a:cs typeface="Arial Black"/>
              </a:rPr>
              <a:t>Blood</a:t>
            </a:r>
            <a:r>
              <a:rPr sz="3200" b="1" spc="-16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65" dirty="0">
                <a:solidFill>
                  <a:srgbClr val="D1282E"/>
                </a:solidFill>
                <a:latin typeface="Arial Black"/>
                <a:cs typeface="Arial Black"/>
              </a:rPr>
              <a:t>Specimens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639824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2462784"/>
            <a:ext cx="1425575" cy="920750"/>
          </a:xfrm>
          <a:custGeom>
            <a:avLst/>
            <a:gdLst/>
            <a:ahLst/>
            <a:cxnLst/>
            <a:rect l="l" t="t" r="r" b="b"/>
            <a:pathLst>
              <a:path w="1425575" h="920750">
                <a:moveTo>
                  <a:pt x="0" y="0"/>
                </a:moveTo>
                <a:lnTo>
                  <a:pt x="1425431" y="0"/>
                </a:lnTo>
                <a:lnTo>
                  <a:pt x="1425431" y="920496"/>
                </a:lnTo>
                <a:lnTo>
                  <a:pt x="0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FE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3383280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4206239"/>
            <a:ext cx="1425575" cy="822960"/>
          </a:xfrm>
          <a:custGeom>
            <a:avLst/>
            <a:gdLst/>
            <a:ahLst/>
            <a:cxnLst/>
            <a:rect l="l" t="t" r="r" b="b"/>
            <a:pathLst>
              <a:path w="1425575" h="822960">
                <a:moveTo>
                  <a:pt x="0" y="0"/>
                </a:moveTo>
                <a:lnTo>
                  <a:pt x="1425431" y="0"/>
                </a:lnTo>
                <a:lnTo>
                  <a:pt x="142543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FE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5029200"/>
            <a:ext cx="1425575" cy="823594"/>
          </a:xfrm>
          <a:custGeom>
            <a:avLst/>
            <a:gdLst/>
            <a:ahLst/>
            <a:cxnLst/>
            <a:rect l="l" t="t" r="r" b="b"/>
            <a:pathLst>
              <a:path w="1425575" h="823595">
                <a:moveTo>
                  <a:pt x="0" y="0"/>
                </a:moveTo>
                <a:lnTo>
                  <a:pt x="1425431" y="0"/>
                </a:lnTo>
                <a:lnTo>
                  <a:pt x="1425431" y="822965"/>
                </a:lnTo>
                <a:lnTo>
                  <a:pt x="0" y="822965"/>
                </a:lnTo>
                <a:lnTo>
                  <a:pt x="0" y="0"/>
                </a:lnTo>
                <a:close/>
              </a:path>
            </a:pathLst>
          </a:custGeom>
          <a:solidFill>
            <a:srgbClr val="FCE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30839"/>
              </p:ext>
            </p:extLst>
          </p:nvPr>
        </p:nvGraphicFramePr>
        <p:xfrm>
          <a:off x="152400" y="609600"/>
          <a:ext cx="8611486" cy="5385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Tube Cap Color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509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Additive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777875" algn="l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b="1" spc="0" dirty="0">
                          <a:latin typeface="Times New Roman" pitchFamily="18" charset="0"/>
                          <a:cs typeface="Times New Roman" pitchFamily="18" charset="0"/>
                        </a:rPr>
                        <a:t>Function of Additive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840740" marR="232410" indent="-584835" algn="l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b="1" spc="0">
                          <a:latin typeface="Times New Roman" pitchFamily="18" charset="0"/>
                          <a:cs typeface="Times New Roman" pitchFamily="18" charset="0"/>
                        </a:rPr>
                        <a:t>Common</a:t>
                      </a:r>
                      <a:r>
                        <a:rPr lang="en-US" sz="1600" b="1" spc="0" baseline="0" dirty="0">
                          <a:latin typeface="Times New Roman" pitchFamily="18" charset="0"/>
                          <a:cs typeface="Times New Roman" pitchFamily="18" charset="0"/>
                        </a:rPr>
                        <a:t> Lab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Heparin</a:t>
                      </a: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302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inhibits the formation of thrombin 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from  prothrombin and thus preventing the  formation of fibrin.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-Routine Chemistry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-Cytogenetic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Purple</a:t>
                      </a: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EDTA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is a chelating agent, it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binds calcium,  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which is essential for the clotting  mechanism.</a:t>
                      </a: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-Hematology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-Molecular Tests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Light Blue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73050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Sodium Citrate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inhibits blood coagulation by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converting  calcium into a non-ionized form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, and hence  prevent clotting of blood.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Coagulation Test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625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Dark Gray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0797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Potassium Oxalate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302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inhibits blood coagulation by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forming  insoluble complexes with calcium ions</a:t>
                      </a: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155" marR="128905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-Preserve glucose in whole  blood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-Some Chemistry Tests.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22909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Light Gray</a:t>
                      </a: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spc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68605" algn="ctr">
                        <a:lnSpc>
                          <a:spcPct val="100000"/>
                        </a:lnSpc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Sodium Fluoride</a:t>
                      </a:r>
                      <a:endParaRPr sz="1600" spc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72390" algn="ctr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sz="1600" spc="0" dirty="0">
                          <a:latin typeface="Times New Roman" pitchFamily="18" charset="0"/>
                          <a:cs typeface="Times New Roman" pitchFamily="18" charset="0"/>
                        </a:rPr>
                        <a:t>It has been used chiefly as a preservative  since </a:t>
                      </a:r>
                      <a:r>
                        <a:rPr sz="1600" spc="0" dirty="0">
                          <a:solidFill>
                            <a:srgbClr val="9D1E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inhibits red cell metabolism and  bacterial action.</a:t>
                      </a:r>
                      <a:endParaRPr sz="16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CE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879" marB="0">
                    <a:lnL w="19050">
                      <a:solidFill>
                        <a:srgbClr val="F5C201"/>
                      </a:solidFill>
                      <a:prstDash val="solid"/>
                    </a:lnL>
                    <a:lnR w="19050">
                      <a:solidFill>
                        <a:srgbClr val="F5C201"/>
                      </a:solidFill>
                      <a:prstDash val="solid"/>
                    </a:lnR>
                    <a:lnT w="19050">
                      <a:solidFill>
                        <a:srgbClr val="F5C201"/>
                      </a:solidFill>
                      <a:prstDash val="solid"/>
                    </a:lnT>
                    <a:lnB w="19050">
                      <a:solidFill>
                        <a:srgbClr val="F5C201"/>
                      </a:solidFill>
                      <a:prstDash val="solid"/>
                    </a:lnB>
                    <a:solidFill>
                      <a:srgbClr val="FE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57490" y="1283550"/>
            <a:ext cx="346344" cy="755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512" y="2445442"/>
            <a:ext cx="420767" cy="593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068" y="4297515"/>
            <a:ext cx="446349" cy="567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176" y="3285744"/>
            <a:ext cx="371925" cy="608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068" y="5137492"/>
            <a:ext cx="350221" cy="640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770D505-58F8-43B8-B5F3-7D89EA792941}"/>
              </a:ext>
            </a:extLst>
          </p:cNvPr>
          <p:cNvSpPr txBox="1"/>
          <p:nvPr/>
        </p:nvSpPr>
        <p:spPr>
          <a:xfrm>
            <a:off x="542073" y="6261473"/>
            <a:ext cx="8610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If whole blood or plasma is desired, an anticoagulant must be added to the specimen</a:t>
            </a:r>
            <a:r>
              <a:rPr spc="-270" dirty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F3E6FA-D317-4460-9A0F-2E4FA531E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21250" r="73334" b="25000"/>
          <a:stretch/>
        </p:blipFill>
        <p:spPr>
          <a:xfrm>
            <a:off x="228600" y="227231"/>
            <a:ext cx="990600" cy="32766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49FA6AE-3001-402A-B9C7-DB1F12177C95}"/>
              </a:ext>
            </a:extLst>
          </p:cNvPr>
          <p:cNvSpPr/>
          <p:nvPr/>
        </p:nvSpPr>
        <p:spPr>
          <a:xfrm>
            <a:off x="13716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2B2B"/>
                </a:solidFill>
                <a:latin typeface="interface"/>
              </a:rPr>
              <a:t>Use for serum determinations in chemistry, serology and immunohematology.</a:t>
            </a:r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615B16C-4911-4F77-841B-DF65D1857AF6}"/>
              </a:ext>
            </a:extLst>
          </p:cNvPr>
          <p:cNvSpPr/>
          <p:nvPr/>
        </p:nvSpPr>
        <p:spPr>
          <a:xfrm>
            <a:off x="1447800" y="609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Blood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Collection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Tube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Cap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: (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No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Additive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err="1">
                <a:solidFill>
                  <a:schemeClr val="accent2">
                    <a:lumMod val="75000"/>
                  </a:schemeClr>
                </a:solidFill>
              </a:rPr>
              <a:t>Tube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83B2BDF-46E5-472E-90E7-FA72EF450A9F}"/>
              </a:ext>
            </a:extLst>
          </p:cNvPr>
          <p:cNvSpPr txBox="1"/>
          <p:nvPr/>
        </p:nvSpPr>
        <p:spPr>
          <a:xfrm>
            <a:off x="304800" y="5334000"/>
            <a:ext cx="8651875" cy="62626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8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Arial"/>
                <a:cs typeface="Arial"/>
              </a:rPr>
              <a:t>Note: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Serum is preferred for many tests (e.g. determination of lactate dehydrogenase) as the anticoagulants in  plasma can sometimes interfere with the results.</a:t>
            </a:r>
          </a:p>
        </p:txBody>
      </p:sp>
    </p:spTree>
    <p:extLst>
      <p:ext uri="{BB962C8B-B14F-4D97-AF65-F5344CB8AC3E}">
        <p14:creationId xmlns:p14="http://schemas.microsoft.com/office/powerpoint/2010/main" val="317405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354457" y="2528227"/>
            <a:ext cx="508000" cy="394970"/>
          </a:xfrm>
          <a:custGeom>
            <a:avLst/>
            <a:gdLst/>
            <a:ahLst/>
            <a:cxnLst/>
            <a:rect l="l" t="t" r="r" b="b"/>
            <a:pathLst>
              <a:path w="508000" h="394969">
                <a:moveTo>
                  <a:pt x="507407" y="0"/>
                </a:moveTo>
                <a:lnTo>
                  <a:pt x="507407" y="275485"/>
                </a:lnTo>
                <a:lnTo>
                  <a:pt x="0" y="275485"/>
                </a:lnTo>
                <a:lnTo>
                  <a:pt x="0" y="394792"/>
                </a:lnTo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3854" y="1350746"/>
            <a:ext cx="2638425" cy="360045"/>
          </a:xfrm>
          <a:custGeom>
            <a:avLst/>
            <a:gdLst/>
            <a:ahLst/>
            <a:cxnLst/>
            <a:rect l="l" t="t" r="r" b="b"/>
            <a:pathLst>
              <a:path w="2638425" h="360044">
                <a:moveTo>
                  <a:pt x="0" y="0"/>
                </a:moveTo>
                <a:lnTo>
                  <a:pt x="0" y="240372"/>
                </a:lnTo>
                <a:lnTo>
                  <a:pt x="2638008" y="240372"/>
                </a:lnTo>
                <a:lnTo>
                  <a:pt x="2638008" y="359679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5424" y="2528227"/>
            <a:ext cx="548640" cy="403225"/>
          </a:xfrm>
          <a:custGeom>
            <a:avLst/>
            <a:gdLst/>
            <a:ahLst/>
            <a:cxnLst/>
            <a:rect l="l" t="t" r="r" b="b"/>
            <a:pathLst>
              <a:path w="548639" h="403225">
                <a:moveTo>
                  <a:pt x="0" y="0"/>
                </a:moveTo>
                <a:lnTo>
                  <a:pt x="0" y="283360"/>
                </a:lnTo>
                <a:lnTo>
                  <a:pt x="548387" y="283360"/>
                </a:lnTo>
                <a:lnTo>
                  <a:pt x="548387" y="402667"/>
                </a:lnTo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5424" y="1350746"/>
            <a:ext cx="2328545" cy="360045"/>
          </a:xfrm>
          <a:custGeom>
            <a:avLst/>
            <a:gdLst/>
            <a:ahLst/>
            <a:cxnLst/>
            <a:rect l="l" t="t" r="r" b="b"/>
            <a:pathLst>
              <a:path w="2328545" h="360044">
                <a:moveTo>
                  <a:pt x="2328438" y="0"/>
                </a:moveTo>
                <a:lnTo>
                  <a:pt x="2328438" y="240372"/>
                </a:lnTo>
                <a:lnTo>
                  <a:pt x="0" y="240372"/>
                </a:lnTo>
                <a:lnTo>
                  <a:pt x="0" y="359679"/>
                </a:lnTo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4324" y="532942"/>
            <a:ext cx="1939289" cy="817880"/>
          </a:xfrm>
          <a:custGeom>
            <a:avLst/>
            <a:gdLst/>
            <a:ahLst/>
            <a:cxnLst/>
            <a:rect l="l" t="t" r="r" b="b"/>
            <a:pathLst>
              <a:path w="1939289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857288" y="0"/>
                </a:lnTo>
                <a:lnTo>
                  <a:pt x="1889122" y="6426"/>
                </a:lnTo>
                <a:lnTo>
                  <a:pt x="1915117" y="23952"/>
                </a:lnTo>
                <a:lnTo>
                  <a:pt x="1932642" y="49947"/>
                </a:lnTo>
                <a:lnTo>
                  <a:pt x="1939068" y="81779"/>
                </a:lnTo>
                <a:lnTo>
                  <a:pt x="1939068" y="736017"/>
                </a:lnTo>
                <a:lnTo>
                  <a:pt x="1932642" y="767849"/>
                </a:lnTo>
                <a:lnTo>
                  <a:pt x="1915117" y="793844"/>
                </a:lnTo>
                <a:lnTo>
                  <a:pt x="1889122" y="811370"/>
                </a:lnTo>
                <a:lnTo>
                  <a:pt x="1857288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8117" y="1710423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912829" y="0"/>
                </a:lnTo>
                <a:lnTo>
                  <a:pt x="944661" y="6426"/>
                </a:lnTo>
                <a:lnTo>
                  <a:pt x="970656" y="23952"/>
                </a:lnTo>
                <a:lnTo>
                  <a:pt x="988182" y="49947"/>
                </a:lnTo>
                <a:lnTo>
                  <a:pt x="994609" y="81779"/>
                </a:lnTo>
                <a:lnTo>
                  <a:pt x="994609" y="736017"/>
                </a:lnTo>
                <a:lnTo>
                  <a:pt x="988182" y="767850"/>
                </a:lnTo>
                <a:lnTo>
                  <a:pt x="970656" y="793844"/>
                </a:lnTo>
                <a:lnTo>
                  <a:pt x="944661" y="811370"/>
                </a:lnTo>
                <a:lnTo>
                  <a:pt x="91282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7531" y="1837893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912837" y="0"/>
                </a:moveTo>
                <a:lnTo>
                  <a:pt x="81787" y="0"/>
                </a:lnTo>
                <a:lnTo>
                  <a:pt x="49950" y="6426"/>
                </a:lnTo>
                <a:lnTo>
                  <a:pt x="23953" y="23952"/>
                </a:lnTo>
                <a:lnTo>
                  <a:pt x="6426" y="49945"/>
                </a:lnTo>
                <a:lnTo>
                  <a:pt x="0" y="81775"/>
                </a:lnTo>
                <a:lnTo>
                  <a:pt x="0" y="736015"/>
                </a:lnTo>
                <a:lnTo>
                  <a:pt x="6426" y="767852"/>
                </a:lnTo>
                <a:lnTo>
                  <a:pt x="23953" y="793850"/>
                </a:lnTo>
                <a:lnTo>
                  <a:pt x="49950" y="811377"/>
                </a:lnTo>
                <a:lnTo>
                  <a:pt x="81787" y="817803"/>
                </a:lnTo>
                <a:lnTo>
                  <a:pt x="912837" y="817803"/>
                </a:lnTo>
                <a:lnTo>
                  <a:pt x="944667" y="811377"/>
                </a:lnTo>
                <a:lnTo>
                  <a:pt x="970660" y="793850"/>
                </a:lnTo>
                <a:lnTo>
                  <a:pt x="988186" y="767852"/>
                </a:lnTo>
                <a:lnTo>
                  <a:pt x="994613" y="736015"/>
                </a:lnTo>
                <a:lnTo>
                  <a:pt x="994613" y="81775"/>
                </a:lnTo>
                <a:lnTo>
                  <a:pt x="988186" y="49945"/>
                </a:lnTo>
                <a:lnTo>
                  <a:pt x="970661" y="23952"/>
                </a:lnTo>
                <a:lnTo>
                  <a:pt x="944667" y="6426"/>
                </a:lnTo>
                <a:lnTo>
                  <a:pt x="912837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1208" y="1846364"/>
            <a:ext cx="995044" cy="817880"/>
          </a:xfrm>
          <a:custGeom>
            <a:avLst/>
            <a:gdLst/>
            <a:ahLst/>
            <a:cxnLst/>
            <a:rect l="l" t="t" r="r" b="b"/>
            <a:pathLst>
              <a:path w="995044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912829" y="0"/>
                </a:lnTo>
                <a:lnTo>
                  <a:pt x="944661" y="6426"/>
                </a:lnTo>
                <a:lnTo>
                  <a:pt x="970656" y="23952"/>
                </a:lnTo>
                <a:lnTo>
                  <a:pt x="988182" y="49947"/>
                </a:lnTo>
                <a:lnTo>
                  <a:pt x="994609" y="81779"/>
                </a:lnTo>
                <a:lnTo>
                  <a:pt x="994609" y="736017"/>
                </a:lnTo>
                <a:lnTo>
                  <a:pt x="988182" y="767849"/>
                </a:lnTo>
                <a:lnTo>
                  <a:pt x="970656" y="793844"/>
                </a:lnTo>
                <a:lnTo>
                  <a:pt x="944661" y="811370"/>
                </a:lnTo>
                <a:lnTo>
                  <a:pt x="91282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6605" y="3066834"/>
            <a:ext cx="2760980" cy="1649095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2595723" y="0"/>
                </a:moveTo>
                <a:lnTo>
                  <a:pt x="164880" y="0"/>
                </a:lnTo>
                <a:lnTo>
                  <a:pt x="121049" y="5889"/>
                </a:lnTo>
                <a:lnTo>
                  <a:pt x="81662" y="22509"/>
                </a:lnTo>
                <a:lnTo>
                  <a:pt x="48293" y="48290"/>
                </a:lnTo>
                <a:lnTo>
                  <a:pt x="22511" y="81660"/>
                </a:lnTo>
                <a:lnTo>
                  <a:pt x="5889" y="121048"/>
                </a:lnTo>
                <a:lnTo>
                  <a:pt x="0" y="164884"/>
                </a:lnTo>
                <a:lnTo>
                  <a:pt x="0" y="1483906"/>
                </a:lnTo>
                <a:lnTo>
                  <a:pt x="5889" y="1527736"/>
                </a:lnTo>
                <a:lnTo>
                  <a:pt x="22511" y="1567121"/>
                </a:lnTo>
                <a:lnTo>
                  <a:pt x="48293" y="1600488"/>
                </a:lnTo>
                <a:lnTo>
                  <a:pt x="81662" y="1626268"/>
                </a:lnTo>
                <a:lnTo>
                  <a:pt x="121049" y="1642888"/>
                </a:lnTo>
                <a:lnTo>
                  <a:pt x="164880" y="1648777"/>
                </a:lnTo>
                <a:lnTo>
                  <a:pt x="2595723" y="1648777"/>
                </a:lnTo>
                <a:lnTo>
                  <a:pt x="2639555" y="1642888"/>
                </a:lnTo>
                <a:lnTo>
                  <a:pt x="2678942" y="1626268"/>
                </a:lnTo>
                <a:lnTo>
                  <a:pt x="2712312" y="1600488"/>
                </a:lnTo>
                <a:lnTo>
                  <a:pt x="2738095" y="1567121"/>
                </a:lnTo>
                <a:lnTo>
                  <a:pt x="2754717" y="1527736"/>
                </a:lnTo>
                <a:lnTo>
                  <a:pt x="2760607" y="1483906"/>
                </a:lnTo>
                <a:lnTo>
                  <a:pt x="2760607" y="164884"/>
                </a:lnTo>
                <a:lnTo>
                  <a:pt x="2754717" y="121048"/>
                </a:lnTo>
                <a:lnTo>
                  <a:pt x="2738095" y="81660"/>
                </a:lnTo>
                <a:lnTo>
                  <a:pt x="2712312" y="48290"/>
                </a:lnTo>
                <a:lnTo>
                  <a:pt x="2678942" y="22509"/>
                </a:lnTo>
                <a:lnTo>
                  <a:pt x="2639555" y="5889"/>
                </a:lnTo>
                <a:lnTo>
                  <a:pt x="2595723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6604" y="3066834"/>
            <a:ext cx="3289196" cy="1657566"/>
          </a:xfrm>
          <a:custGeom>
            <a:avLst/>
            <a:gdLst/>
            <a:ahLst/>
            <a:cxnLst/>
            <a:rect l="l" t="t" r="r" b="b"/>
            <a:pathLst>
              <a:path w="2760979" h="1649095">
                <a:moveTo>
                  <a:pt x="0" y="164877"/>
                </a:moveTo>
                <a:lnTo>
                  <a:pt x="5889" y="121046"/>
                </a:lnTo>
                <a:lnTo>
                  <a:pt x="22510" y="81660"/>
                </a:lnTo>
                <a:lnTo>
                  <a:pt x="48291" y="48291"/>
                </a:lnTo>
                <a:lnTo>
                  <a:pt x="81660" y="22510"/>
                </a:lnTo>
                <a:lnTo>
                  <a:pt x="121046" y="5889"/>
                </a:lnTo>
                <a:lnTo>
                  <a:pt x="164877" y="0"/>
                </a:lnTo>
                <a:lnTo>
                  <a:pt x="2595728" y="0"/>
                </a:lnTo>
                <a:lnTo>
                  <a:pt x="2639558" y="5889"/>
                </a:lnTo>
                <a:lnTo>
                  <a:pt x="2678943" y="22510"/>
                </a:lnTo>
                <a:lnTo>
                  <a:pt x="2712310" y="48291"/>
                </a:lnTo>
                <a:lnTo>
                  <a:pt x="2738089" y="81660"/>
                </a:lnTo>
                <a:lnTo>
                  <a:pt x="2754708" y="121046"/>
                </a:lnTo>
                <a:lnTo>
                  <a:pt x="2760597" y="164877"/>
                </a:lnTo>
                <a:lnTo>
                  <a:pt x="2760597" y="1483898"/>
                </a:lnTo>
                <a:lnTo>
                  <a:pt x="2754708" y="1527730"/>
                </a:lnTo>
                <a:lnTo>
                  <a:pt x="2738089" y="1567116"/>
                </a:lnTo>
                <a:lnTo>
                  <a:pt x="2712310" y="1600486"/>
                </a:lnTo>
                <a:lnTo>
                  <a:pt x="2678943" y="1626267"/>
                </a:lnTo>
                <a:lnTo>
                  <a:pt x="2639558" y="1642889"/>
                </a:lnTo>
                <a:lnTo>
                  <a:pt x="2595728" y="1648778"/>
                </a:lnTo>
                <a:lnTo>
                  <a:pt x="164877" y="1648778"/>
                </a:lnTo>
                <a:lnTo>
                  <a:pt x="121046" y="1642889"/>
                </a:lnTo>
                <a:lnTo>
                  <a:pt x="81660" y="1626267"/>
                </a:lnTo>
                <a:lnTo>
                  <a:pt x="48291" y="1600486"/>
                </a:lnTo>
                <a:lnTo>
                  <a:pt x="22510" y="1567116"/>
                </a:lnTo>
                <a:lnTo>
                  <a:pt x="5889" y="1527730"/>
                </a:lnTo>
                <a:lnTo>
                  <a:pt x="0" y="1483898"/>
                </a:lnTo>
                <a:lnTo>
                  <a:pt x="0" y="164877"/>
                </a:lnTo>
                <a:close/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03158" y="3148260"/>
            <a:ext cx="3040241" cy="145360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25"/>
              </a:spcBef>
            </a:pPr>
            <a:r>
              <a:rPr sz="1600" dirty="0">
                <a:cs typeface="Arial"/>
              </a:rPr>
              <a:t>Blood has been </a:t>
            </a:r>
            <a:r>
              <a:rPr sz="1650" u="sng" dirty="0">
                <a:uFill>
                  <a:solidFill>
                    <a:srgbClr val="000000"/>
                  </a:solidFill>
                </a:uFill>
                <a:cs typeface="Arial"/>
              </a:rPr>
              <a:t>clotted prior to </a:t>
            </a:r>
            <a:r>
              <a:rPr sz="1650" dirty="0">
                <a:cs typeface="Arial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cs typeface="Arial"/>
              </a:rPr>
              <a:t>centrifugation</a:t>
            </a:r>
            <a:r>
              <a:rPr sz="1650" dirty="0">
                <a:cs typeface="Arial"/>
              </a:rPr>
              <a:t> </a:t>
            </a:r>
            <a:r>
              <a:rPr sz="1600" dirty="0">
                <a:cs typeface="Arial"/>
              </a:rPr>
              <a:t>usually in a red top  tube with no additives or</a:t>
            </a:r>
            <a:r>
              <a:rPr lang="en-US" sz="1600" dirty="0">
                <a:cs typeface="Arial"/>
              </a:rPr>
              <a:t> </a:t>
            </a:r>
            <a:r>
              <a:rPr sz="1600" dirty="0">
                <a:cs typeface="Arial"/>
              </a:rPr>
              <a:t>anticoagulant.</a:t>
            </a:r>
          </a:p>
        </p:txBody>
      </p:sp>
      <p:sp>
        <p:nvSpPr>
          <p:cNvPr id="26" name="object 26"/>
          <p:cNvSpPr/>
          <p:nvPr/>
        </p:nvSpPr>
        <p:spPr>
          <a:xfrm>
            <a:off x="6195504" y="1710423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250959" y="0"/>
                </a:lnTo>
                <a:lnTo>
                  <a:pt x="1282793" y="6426"/>
                </a:lnTo>
                <a:lnTo>
                  <a:pt x="1308787" y="23952"/>
                </a:lnTo>
                <a:lnTo>
                  <a:pt x="1326313" y="49947"/>
                </a:lnTo>
                <a:lnTo>
                  <a:pt x="1332739" y="81779"/>
                </a:lnTo>
                <a:lnTo>
                  <a:pt x="1332739" y="736017"/>
                </a:lnTo>
                <a:lnTo>
                  <a:pt x="1326313" y="767850"/>
                </a:lnTo>
                <a:lnTo>
                  <a:pt x="1308787" y="793844"/>
                </a:lnTo>
                <a:lnTo>
                  <a:pt x="1282793" y="811370"/>
                </a:lnTo>
                <a:lnTo>
                  <a:pt x="125095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50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595" y="1846364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1250962" y="0"/>
                </a:moveTo>
                <a:lnTo>
                  <a:pt x="81775" y="0"/>
                </a:lnTo>
                <a:lnTo>
                  <a:pt x="49945" y="6426"/>
                </a:lnTo>
                <a:lnTo>
                  <a:pt x="23952" y="23952"/>
                </a:lnTo>
                <a:lnTo>
                  <a:pt x="6426" y="49945"/>
                </a:lnTo>
                <a:lnTo>
                  <a:pt x="0" y="81775"/>
                </a:lnTo>
                <a:lnTo>
                  <a:pt x="0" y="736015"/>
                </a:lnTo>
                <a:lnTo>
                  <a:pt x="6426" y="767852"/>
                </a:lnTo>
                <a:lnTo>
                  <a:pt x="23952" y="793850"/>
                </a:lnTo>
                <a:lnTo>
                  <a:pt x="49945" y="811377"/>
                </a:lnTo>
                <a:lnTo>
                  <a:pt x="81775" y="817803"/>
                </a:lnTo>
                <a:lnTo>
                  <a:pt x="1250962" y="817803"/>
                </a:lnTo>
                <a:lnTo>
                  <a:pt x="1282792" y="811377"/>
                </a:lnTo>
                <a:lnTo>
                  <a:pt x="1308785" y="793850"/>
                </a:lnTo>
                <a:lnTo>
                  <a:pt x="1326311" y="767852"/>
                </a:lnTo>
                <a:lnTo>
                  <a:pt x="1332738" y="736015"/>
                </a:lnTo>
                <a:lnTo>
                  <a:pt x="1332738" y="81775"/>
                </a:lnTo>
                <a:lnTo>
                  <a:pt x="1326311" y="49945"/>
                </a:lnTo>
                <a:lnTo>
                  <a:pt x="1308785" y="23952"/>
                </a:lnTo>
                <a:lnTo>
                  <a:pt x="1282792" y="6426"/>
                </a:lnTo>
                <a:lnTo>
                  <a:pt x="1250962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8595" y="1846364"/>
            <a:ext cx="1332865" cy="817880"/>
          </a:xfrm>
          <a:custGeom>
            <a:avLst/>
            <a:gdLst/>
            <a:ahLst/>
            <a:cxnLst/>
            <a:rect l="l" t="t" r="r" b="b"/>
            <a:pathLst>
              <a:path w="1332865" h="817880">
                <a:moveTo>
                  <a:pt x="0" y="81779"/>
                </a:moveTo>
                <a:lnTo>
                  <a:pt x="6426" y="49947"/>
                </a:lnTo>
                <a:lnTo>
                  <a:pt x="23952" y="23952"/>
                </a:lnTo>
                <a:lnTo>
                  <a:pt x="49947" y="6426"/>
                </a:lnTo>
                <a:lnTo>
                  <a:pt x="81779" y="0"/>
                </a:lnTo>
                <a:lnTo>
                  <a:pt x="1250959" y="0"/>
                </a:lnTo>
                <a:lnTo>
                  <a:pt x="1282793" y="6426"/>
                </a:lnTo>
                <a:lnTo>
                  <a:pt x="1308787" y="23952"/>
                </a:lnTo>
                <a:lnTo>
                  <a:pt x="1326313" y="49947"/>
                </a:lnTo>
                <a:lnTo>
                  <a:pt x="1332739" y="81779"/>
                </a:lnTo>
                <a:lnTo>
                  <a:pt x="1332739" y="736017"/>
                </a:lnTo>
                <a:lnTo>
                  <a:pt x="1326313" y="767849"/>
                </a:lnTo>
                <a:lnTo>
                  <a:pt x="1308787" y="793844"/>
                </a:lnTo>
                <a:lnTo>
                  <a:pt x="1282793" y="811370"/>
                </a:lnTo>
                <a:lnTo>
                  <a:pt x="1250959" y="817797"/>
                </a:lnTo>
                <a:lnTo>
                  <a:pt x="81779" y="817797"/>
                </a:lnTo>
                <a:lnTo>
                  <a:pt x="49947" y="811370"/>
                </a:lnTo>
                <a:lnTo>
                  <a:pt x="23952" y="793844"/>
                </a:lnTo>
                <a:lnTo>
                  <a:pt x="6426" y="767849"/>
                </a:lnTo>
                <a:lnTo>
                  <a:pt x="0" y="736017"/>
                </a:lnTo>
                <a:lnTo>
                  <a:pt x="0" y="81779"/>
                </a:lnTo>
                <a:close/>
              </a:path>
            </a:pathLst>
          </a:custGeom>
          <a:ln w="28574">
            <a:solidFill>
              <a:srgbClr val="E56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97414" y="2073224"/>
            <a:ext cx="104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+mj-lt"/>
                <a:cs typeface="Arial Black"/>
              </a:rPr>
              <a:t>P</a:t>
            </a:r>
            <a:r>
              <a:rPr sz="2000" b="1" spc="-5" dirty="0">
                <a:latin typeface="+mj-lt"/>
                <a:cs typeface="Arial Black"/>
              </a:rPr>
              <a:t>las</a:t>
            </a:r>
            <a:r>
              <a:rPr sz="2000" b="1" dirty="0">
                <a:latin typeface="+mj-lt"/>
                <a:cs typeface="Arial Black"/>
              </a:rPr>
              <a:t>ma</a:t>
            </a:r>
            <a:endParaRPr sz="2000" dirty="0">
              <a:latin typeface="+mj-lt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53000" y="3058960"/>
            <a:ext cx="2806941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2359088" y="0"/>
                </a:moveTo>
                <a:lnTo>
                  <a:pt x="165671" y="0"/>
                </a:lnTo>
                <a:lnTo>
                  <a:pt x="121631" y="5917"/>
                </a:lnTo>
                <a:lnTo>
                  <a:pt x="82057" y="22617"/>
                </a:lnTo>
                <a:lnTo>
                  <a:pt x="48526" y="48520"/>
                </a:lnTo>
                <a:lnTo>
                  <a:pt x="22620" y="82047"/>
                </a:lnTo>
                <a:lnTo>
                  <a:pt x="5918" y="121620"/>
                </a:lnTo>
                <a:lnTo>
                  <a:pt x="0" y="165658"/>
                </a:lnTo>
                <a:lnTo>
                  <a:pt x="0" y="1490992"/>
                </a:lnTo>
                <a:lnTo>
                  <a:pt x="5918" y="1535031"/>
                </a:lnTo>
                <a:lnTo>
                  <a:pt x="22620" y="1574603"/>
                </a:lnTo>
                <a:lnTo>
                  <a:pt x="48526" y="1608131"/>
                </a:lnTo>
                <a:lnTo>
                  <a:pt x="82057" y="1634034"/>
                </a:lnTo>
                <a:lnTo>
                  <a:pt x="121631" y="1650734"/>
                </a:lnTo>
                <a:lnTo>
                  <a:pt x="165671" y="1656651"/>
                </a:lnTo>
                <a:lnTo>
                  <a:pt x="2359075" y="1656651"/>
                </a:lnTo>
                <a:lnTo>
                  <a:pt x="2403119" y="1650734"/>
                </a:lnTo>
                <a:lnTo>
                  <a:pt x="2442695" y="1634034"/>
                </a:lnTo>
                <a:lnTo>
                  <a:pt x="2476225" y="1608131"/>
                </a:lnTo>
                <a:lnTo>
                  <a:pt x="2502129" y="1574603"/>
                </a:lnTo>
                <a:lnTo>
                  <a:pt x="2518829" y="1535031"/>
                </a:lnTo>
                <a:lnTo>
                  <a:pt x="2524747" y="1490992"/>
                </a:lnTo>
                <a:lnTo>
                  <a:pt x="2524747" y="165658"/>
                </a:lnTo>
                <a:lnTo>
                  <a:pt x="2518829" y="121620"/>
                </a:lnTo>
                <a:lnTo>
                  <a:pt x="2502130" y="82047"/>
                </a:lnTo>
                <a:lnTo>
                  <a:pt x="2476226" y="48520"/>
                </a:lnTo>
                <a:lnTo>
                  <a:pt x="2442699" y="22617"/>
                </a:lnTo>
                <a:lnTo>
                  <a:pt x="2403127" y="5917"/>
                </a:lnTo>
                <a:lnTo>
                  <a:pt x="235908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058960"/>
            <a:ext cx="2806941" cy="1656714"/>
          </a:xfrm>
          <a:custGeom>
            <a:avLst/>
            <a:gdLst/>
            <a:ahLst/>
            <a:cxnLst/>
            <a:rect l="l" t="t" r="r" b="b"/>
            <a:pathLst>
              <a:path w="2524759" h="1656714">
                <a:moveTo>
                  <a:pt x="0" y="165665"/>
                </a:moveTo>
                <a:lnTo>
                  <a:pt x="5917" y="121625"/>
                </a:lnTo>
                <a:lnTo>
                  <a:pt x="22618" y="82051"/>
                </a:lnTo>
                <a:lnTo>
                  <a:pt x="48522" y="48522"/>
                </a:lnTo>
                <a:lnTo>
                  <a:pt x="82051" y="22618"/>
                </a:lnTo>
                <a:lnTo>
                  <a:pt x="121625" y="5917"/>
                </a:lnTo>
                <a:lnTo>
                  <a:pt x="165665" y="0"/>
                </a:lnTo>
                <a:lnTo>
                  <a:pt x="2359078" y="0"/>
                </a:lnTo>
                <a:lnTo>
                  <a:pt x="2403116" y="5917"/>
                </a:lnTo>
                <a:lnTo>
                  <a:pt x="2442689" y="22618"/>
                </a:lnTo>
                <a:lnTo>
                  <a:pt x="2476216" y="48522"/>
                </a:lnTo>
                <a:lnTo>
                  <a:pt x="2502120" y="82051"/>
                </a:lnTo>
                <a:lnTo>
                  <a:pt x="2518820" y="121625"/>
                </a:lnTo>
                <a:lnTo>
                  <a:pt x="2524738" y="165665"/>
                </a:lnTo>
                <a:lnTo>
                  <a:pt x="2524738" y="1490988"/>
                </a:lnTo>
                <a:lnTo>
                  <a:pt x="2518820" y="1535027"/>
                </a:lnTo>
                <a:lnTo>
                  <a:pt x="2502120" y="1574602"/>
                </a:lnTo>
                <a:lnTo>
                  <a:pt x="2476216" y="1608132"/>
                </a:lnTo>
                <a:lnTo>
                  <a:pt x="2442689" y="1634038"/>
                </a:lnTo>
                <a:lnTo>
                  <a:pt x="2403116" y="1650740"/>
                </a:lnTo>
                <a:lnTo>
                  <a:pt x="2359078" y="1656658"/>
                </a:lnTo>
                <a:lnTo>
                  <a:pt x="165665" y="1656658"/>
                </a:lnTo>
                <a:lnTo>
                  <a:pt x="121625" y="1650740"/>
                </a:lnTo>
                <a:lnTo>
                  <a:pt x="82051" y="1634038"/>
                </a:lnTo>
                <a:lnTo>
                  <a:pt x="48522" y="1608132"/>
                </a:lnTo>
                <a:lnTo>
                  <a:pt x="22618" y="1574602"/>
                </a:lnTo>
                <a:lnTo>
                  <a:pt x="5917" y="1535027"/>
                </a:lnTo>
                <a:lnTo>
                  <a:pt x="0" y="1490988"/>
                </a:lnTo>
                <a:lnTo>
                  <a:pt x="0" y="165665"/>
                </a:lnTo>
                <a:close/>
              </a:path>
            </a:pathLst>
          </a:custGeom>
          <a:ln w="28574">
            <a:solidFill>
              <a:srgbClr val="C1B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29200" y="3048000"/>
            <a:ext cx="2657983" cy="142705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47700"/>
              </a:lnSpc>
              <a:spcBef>
                <a:spcPts val="50"/>
              </a:spcBef>
            </a:pPr>
            <a:r>
              <a:rPr sz="1600" dirty="0">
                <a:latin typeface="+mj-lt"/>
                <a:cs typeface="Arial"/>
              </a:rPr>
              <a:t>Blood has been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treated with </a:t>
            </a:r>
            <a:r>
              <a:rPr sz="1600" dirty="0">
                <a:latin typeface="+mj-lt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anticoagulants </a:t>
            </a:r>
            <a:r>
              <a:rPr sz="1600" dirty="0">
                <a:latin typeface="+mj-lt"/>
                <a:cs typeface="Arial"/>
              </a:rPr>
              <a:t>to prevent clotting  and permitted to stand or  centrifuged in a container</a:t>
            </a:r>
          </a:p>
        </p:txBody>
      </p:sp>
      <p:sp>
        <p:nvSpPr>
          <p:cNvPr id="38" name="object 38"/>
          <p:cNvSpPr/>
          <p:nvPr/>
        </p:nvSpPr>
        <p:spPr>
          <a:xfrm>
            <a:off x="7881340" y="2860548"/>
            <a:ext cx="1008761" cy="187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D772EC-4113-4F70-A02D-8E95E4C82B56}"/>
              </a:ext>
            </a:extLst>
          </p:cNvPr>
          <p:cNvSpPr txBox="1"/>
          <p:nvPr/>
        </p:nvSpPr>
        <p:spPr>
          <a:xfrm>
            <a:off x="2569508" y="930897"/>
            <a:ext cx="41171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Centrifugation of blood sample 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5DA91B47-3467-4332-89E5-F1C55BF56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21250" r="73334" b="25000"/>
          <a:stretch/>
        </p:blipFill>
        <p:spPr>
          <a:xfrm>
            <a:off x="474750" y="2923019"/>
            <a:ext cx="498564" cy="1649095"/>
          </a:xfrm>
          <a:prstGeom prst="rect">
            <a:avLst/>
          </a:prstGeom>
        </p:spPr>
      </p:pic>
      <p:sp>
        <p:nvSpPr>
          <p:cNvPr id="25" name="object 29">
            <a:extLst>
              <a:ext uri="{FF2B5EF4-FFF2-40B4-BE49-F238E27FC236}">
                <a16:creationId xmlns:a16="http://schemas.microsoft.com/office/drawing/2014/main" id="{2066EDDA-BB17-4303-8803-42EFF411ECCB}"/>
              </a:ext>
            </a:extLst>
          </p:cNvPr>
          <p:cNvSpPr txBox="1"/>
          <p:nvPr/>
        </p:nvSpPr>
        <p:spPr>
          <a:xfrm>
            <a:off x="1670589" y="2043941"/>
            <a:ext cx="104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+mj-lt"/>
                <a:cs typeface="Arial Black"/>
              </a:rPr>
              <a:t>Serum </a:t>
            </a:r>
            <a:endParaRPr sz="2000" dirty="0"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8542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8" y="365772"/>
            <a:ext cx="6311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D1282E"/>
                </a:solidFill>
                <a:latin typeface="Arial Black"/>
                <a:cs typeface="Arial Black"/>
              </a:rPr>
              <a:t>Changes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in </a:t>
            </a:r>
            <a:r>
              <a:rPr sz="3200" b="1" spc="-50" dirty="0">
                <a:solidFill>
                  <a:srgbClr val="D1282E"/>
                </a:solidFill>
                <a:latin typeface="Arial Black"/>
                <a:cs typeface="Arial Black"/>
              </a:rPr>
              <a:t>Blood </a:t>
            </a:r>
            <a:r>
              <a:rPr sz="3200" b="1" spc="-35" dirty="0">
                <a:solidFill>
                  <a:srgbClr val="D1282E"/>
                </a:solidFill>
                <a:latin typeface="Arial Black"/>
                <a:cs typeface="Arial Black"/>
              </a:rPr>
              <a:t>on</a:t>
            </a:r>
            <a:r>
              <a:rPr sz="3200" b="1" spc="-39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200" b="1" spc="-80" dirty="0">
                <a:solidFill>
                  <a:srgbClr val="D1282E"/>
                </a:solidFill>
                <a:latin typeface="Arial Black"/>
                <a:cs typeface="Arial Black"/>
              </a:rPr>
              <a:t>Keeping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20660"/>
            <a:ext cx="8150860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Loss of carbon dioxide.</a:t>
            </a:r>
          </a:p>
          <a:p>
            <a:pPr marL="355600" indent="-342900">
              <a:lnSpc>
                <a:spcPct val="100000"/>
              </a:lnSpc>
              <a:spcBef>
                <a:spcPts val="22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Conversion of glucose to lactic acid (glycolysis).</a:t>
            </a: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Increase in plasma inorganic phosphate.</a:t>
            </a:r>
          </a:p>
          <a:p>
            <a:pPr marL="355600" indent="-342900">
              <a:lnSpc>
                <a:spcPct val="1000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Formation of ammonia from nitrogenous substances.</a:t>
            </a:r>
          </a:p>
          <a:p>
            <a:pPr marL="355600" indent="-342900">
              <a:lnSpc>
                <a:spcPct val="100000"/>
              </a:lnSpc>
              <a:spcBef>
                <a:spcPts val="22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Passage of substances through the red cell envelope.</a:t>
            </a: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Conversion of pyruvate into lactate.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6E06543-90DA-4714-ADAF-FEA32F00F671}"/>
              </a:ext>
            </a:extLst>
          </p:cNvPr>
          <p:cNvSpPr/>
          <p:nvPr/>
        </p:nvSpPr>
        <p:spPr>
          <a:xfrm>
            <a:off x="304800" y="82358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1- Albumin, (36-50 g/l), </a:t>
            </a:r>
            <a:r>
              <a:rPr lang="en-US" sz="2000" b="1" dirty="0" err="1">
                <a:solidFill>
                  <a:srgbClr val="C00000"/>
                </a:solidFill>
              </a:rPr>
              <a:t>MWt</a:t>
            </a:r>
            <a:r>
              <a:rPr lang="en-US" sz="2000" b="1" dirty="0">
                <a:solidFill>
                  <a:srgbClr val="C00000"/>
                </a:solidFill>
              </a:rPr>
              <a:t> 66.241 </a:t>
            </a:r>
            <a:r>
              <a:rPr lang="en-US" sz="2000" b="1" dirty="0" err="1">
                <a:solidFill>
                  <a:srgbClr val="C00000"/>
                </a:solidFill>
              </a:rPr>
              <a:t>kDa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-It is the most abundant protein in the plasma.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-It has some functions such as:</a:t>
            </a:r>
          </a:p>
          <a:p>
            <a:r>
              <a:rPr lang="en-US" dirty="0"/>
              <a:t>- Maintenance of the blood osmatic pressure.</a:t>
            </a:r>
          </a:p>
          <a:p>
            <a:r>
              <a:rPr lang="en-US" dirty="0"/>
              <a:t>- Adjusting blood </a:t>
            </a:r>
            <a:r>
              <a:rPr lang="en-US" dirty="0" err="1"/>
              <a:t>pH.</a:t>
            </a:r>
            <a:endParaRPr lang="en-US" dirty="0"/>
          </a:p>
          <a:p>
            <a:r>
              <a:rPr lang="en-US" dirty="0"/>
              <a:t>- Act as transporter, transport free fatty acids, bilirubin, drugs, steroids hormones, calcium and copper in the blood.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0327177-B96C-4BB1-A803-5DF5A0ECEF4B}"/>
              </a:ext>
            </a:extLst>
          </p:cNvPr>
          <p:cNvSpPr/>
          <p:nvPr/>
        </p:nvSpPr>
        <p:spPr>
          <a:xfrm>
            <a:off x="228600" y="3792558"/>
            <a:ext cx="861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2-Globulins, (18-32 g/l), </a:t>
            </a:r>
            <a:r>
              <a:rPr lang="en-US" sz="2000" b="1" dirty="0" err="1">
                <a:solidFill>
                  <a:srgbClr val="C00000"/>
                </a:solidFill>
              </a:rPr>
              <a:t>MWt</a:t>
            </a:r>
            <a:r>
              <a:rPr lang="en-US" sz="2000" b="1" dirty="0">
                <a:solidFill>
                  <a:srgbClr val="C00000"/>
                </a:solidFill>
              </a:rPr>
              <a:t> of globulins cover a wide rang. </a:t>
            </a:r>
          </a:p>
          <a:p>
            <a:endParaRPr lang="en-US" dirty="0"/>
          </a:p>
          <a:p>
            <a:r>
              <a:rPr lang="en-US" dirty="0"/>
              <a:t>Sub classified in to four types (</a:t>
            </a:r>
            <a:r>
              <a:rPr lang="el-GR" dirty="0"/>
              <a:t>α</a:t>
            </a:r>
            <a:r>
              <a:rPr lang="en-US" dirty="0"/>
              <a:t>- globulins, </a:t>
            </a:r>
            <a:r>
              <a:rPr lang="el-GR" dirty="0"/>
              <a:t>α</a:t>
            </a:r>
            <a:r>
              <a:rPr lang="en-US" sz="1100" dirty="0"/>
              <a:t>2-</a:t>
            </a:r>
            <a:r>
              <a:rPr lang="en-US" dirty="0"/>
              <a:t> globulins,</a:t>
            </a:r>
            <a:r>
              <a:rPr lang="el-GR" dirty="0"/>
              <a:t>β</a:t>
            </a:r>
            <a:r>
              <a:rPr lang="en-US" dirty="0"/>
              <a:t> – globulins and </a:t>
            </a:r>
            <a:r>
              <a:rPr lang="el-GR" dirty="0"/>
              <a:t>γ-</a:t>
            </a:r>
            <a:r>
              <a:rPr lang="en-US" dirty="0"/>
              <a:t>globulins ).</a:t>
            </a:r>
          </a:p>
          <a:p>
            <a:r>
              <a:rPr lang="el-GR" b="1" dirty="0"/>
              <a:t>α</a:t>
            </a:r>
            <a:r>
              <a:rPr lang="el-GR" dirty="0"/>
              <a:t> </a:t>
            </a:r>
            <a:r>
              <a:rPr lang="el-GR" baseline="-25000" dirty="0"/>
              <a:t>1</a:t>
            </a:r>
            <a:r>
              <a:rPr lang="el-GR" dirty="0"/>
              <a:t>, </a:t>
            </a:r>
            <a:r>
              <a:rPr lang="el-GR" b="1" dirty="0"/>
              <a:t>α</a:t>
            </a:r>
            <a:r>
              <a:rPr lang="el-GR" dirty="0"/>
              <a:t> 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n-US" dirty="0"/>
              <a:t>and </a:t>
            </a:r>
            <a:r>
              <a:rPr lang="el-GR" b="1" dirty="0"/>
              <a:t>β-</a:t>
            </a:r>
            <a:r>
              <a:rPr lang="en-US" b="1" dirty="0"/>
              <a:t>globulins</a:t>
            </a:r>
            <a:r>
              <a:rPr lang="en-US" dirty="0"/>
              <a:t>, which serve as carrier proteins.</a:t>
            </a:r>
          </a:p>
          <a:p>
            <a:r>
              <a:rPr lang="en-US" dirty="0"/>
              <a:t>and </a:t>
            </a:r>
            <a:r>
              <a:rPr lang="el-GR" b="1" dirty="0"/>
              <a:t>γ-</a:t>
            </a:r>
            <a:r>
              <a:rPr lang="en-US" b="1" dirty="0"/>
              <a:t>globulins</a:t>
            </a:r>
            <a:r>
              <a:rPr lang="en-US" dirty="0"/>
              <a:t>, which include the </a:t>
            </a:r>
            <a:r>
              <a:rPr lang="en-US" b="1" dirty="0"/>
              <a:t>immunoglobulins</a:t>
            </a:r>
            <a:r>
              <a:rPr lang="en-US" dirty="0"/>
              <a:t> responsible for immune responses.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A30CEF5-8ADD-4B82-8B15-86317C94E5B9}"/>
              </a:ext>
            </a:extLst>
          </p:cNvPr>
          <p:cNvSpPr/>
          <p:nvPr/>
        </p:nvSpPr>
        <p:spPr>
          <a:xfrm>
            <a:off x="7315200" y="5472494"/>
            <a:ext cx="1462024" cy="1385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1FC6421-4495-4BD0-B5DD-72820DB01081}"/>
              </a:ext>
            </a:extLst>
          </p:cNvPr>
          <p:cNvSpPr/>
          <p:nvPr/>
        </p:nvSpPr>
        <p:spPr>
          <a:xfrm>
            <a:off x="457200" y="-1108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Plasma proteins:</a:t>
            </a:r>
          </a:p>
          <a:p>
            <a:r>
              <a:rPr lang="en-US" dirty="0"/>
              <a:t>The main 3 plasma proteins are: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300D549B-94C5-4D49-825E-84BAA32AEE20}"/>
              </a:ext>
            </a:extLst>
          </p:cNvPr>
          <p:cNvSpPr/>
          <p:nvPr/>
        </p:nvSpPr>
        <p:spPr>
          <a:xfrm>
            <a:off x="187655" y="353291"/>
            <a:ext cx="821083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3-Fibrinogen, (2-4 g/l), </a:t>
            </a:r>
            <a:r>
              <a:rPr lang="en-US" sz="2000" b="1" dirty="0" err="1">
                <a:solidFill>
                  <a:srgbClr val="C00000"/>
                </a:solidFill>
              </a:rPr>
              <a:t>MWt</a:t>
            </a:r>
            <a:r>
              <a:rPr lang="en-US" sz="2000" b="1" dirty="0">
                <a:solidFill>
                  <a:srgbClr val="C00000"/>
                </a:solidFill>
              </a:rPr>
              <a:t> 340 </a:t>
            </a:r>
            <a:r>
              <a:rPr lang="en-US" sz="2000" b="1" dirty="0" err="1">
                <a:solidFill>
                  <a:srgbClr val="C00000"/>
                </a:solidFill>
              </a:rPr>
              <a:t>kDa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- Fibrinogen (or Factor I) is a soluble glycoprotein, with a central role in blood clotting.</a:t>
            </a:r>
          </a:p>
          <a:p>
            <a:endParaRPr lang="en-US" dirty="0"/>
          </a:p>
          <a:p>
            <a:r>
              <a:rPr lang="en-US" dirty="0"/>
              <a:t>- It is converted to fibrin by thrombin, during blood clotting.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6451850-C0E5-4FC3-B0DB-D9E59137654A}"/>
              </a:ext>
            </a:extLst>
          </p:cNvPr>
          <p:cNvSpPr/>
          <p:nvPr/>
        </p:nvSpPr>
        <p:spPr>
          <a:xfrm>
            <a:off x="762000" y="3103418"/>
            <a:ext cx="7339469" cy="1699572"/>
          </a:xfrm>
          <a:prstGeom prst="rect">
            <a:avLst/>
          </a:prstGeom>
          <a:blipFill>
            <a:blip r:embed="rId2" cstate="print"/>
            <a:stretch>
              <a:fillRect l="-14970" t="-286943" b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41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633</Words>
  <Application>Microsoft Office PowerPoint</Application>
  <PresentationFormat>عرض على الشاشة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Garamond</vt:lpstr>
      <vt:lpstr>interface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Collection of Blood Specimens</vt:lpstr>
      <vt:lpstr>عرض تقديمي في PowerPoint</vt:lpstr>
      <vt:lpstr>عرض تقديمي في PowerPoint</vt:lpstr>
      <vt:lpstr>Changes in Blood on Keeping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Serum and plasma proteins can be separated from each other by: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471 BCH</dc:title>
  <dc:creator>ls s</dc:creator>
  <cp:lastModifiedBy>ls s</cp:lastModifiedBy>
  <cp:revision>27</cp:revision>
  <dcterms:created xsi:type="dcterms:W3CDTF">2017-12-27T09:12:20Z</dcterms:created>
  <dcterms:modified xsi:type="dcterms:W3CDTF">2019-01-20T09:50:51Z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2017-12-27T00:00:00Z</vt:filetime>
  </property>
</Properties>
</file>