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9" r:id="rId2"/>
    <p:sldId id="260" r:id="rId3"/>
    <p:sldId id="261" r:id="rId4"/>
    <p:sldId id="262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1" d="100"/>
          <a:sy n="51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97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215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9838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70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9825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608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2898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4946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455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087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156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282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705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8863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179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638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986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45EEACB-20CC-46D5-940E-4D2E4474AEE3}" type="datetimeFigureOut">
              <a:rPr lang="ar-SA" smtClean="0"/>
              <a:t>17/01/38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11270E7-897A-4F3D-ADDC-1239384146C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1554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83286" y="787940"/>
            <a:ext cx="394943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مفاهيم أساسية عن تعبير التركيز</a:t>
            </a:r>
            <a:endParaRPr lang="ar-SA" sz="20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6175" y="1408676"/>
            <a:ext cx="355059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هناك</a:t>
            </a:r>
            <a:r>
              <a:rPr lang="ar-SA" dirty="0" smtClean="0"/>
              <a:t> ثلاث تعابير شائعة الاستخدام في مقرر </a:t>
            </a:r>
            <a:r>
              <a:rPr lang="en-US" dirty="0" smtClean="0"/>
              <a:t>101 </a:t>
            </a:r>
            <a:r>
              <a:rPr lang="en-US" dirty="0" err="1" smtClean="0"/>
              <a:t>chem</a:t>
            </a:r>
            <a:r>
              <a:rPr lang="ar-SA" dirty="0" smtClean="0"/>
              <a:t> :</a:t>
            </a:r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7587575" y="2055007"/>
            <a:ext cx="428017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ar-SA" dirty="0" smtClean="0"/>
              <a:t>المولارية </a:t>
            </a:r>
          </a:p>
          <a:p>
            <a:pPr marL="342900" indent="-342900">
              <a:buFont typeface="+mj-lt"/>
              <a:buAutoNum type="alphaUcPeriod"/>
            </a:pPr>
            <a:r>
              <a:rPr lang="ar-SA" dirty="0" smtClean="0"/>
              <a:t>العيارية </a:t>
            </a:r>
          </a:p>
          <a:p>
            <a:pPr marL="342900" indent="-342900">
              <a:buFont typeface="+mj-lt"/>
              <a:buAutoNum type="alphaUcPeriod"/>
            </a:pPr>
            <a:r>
              <a:rPr lang="ar-SA" dirty="0" smtClean="0"/>
              <a:t>قوة التركيز</a:t>
            </a:r>
            <a:endParaRPr lang="ar-SA" dirty="0"/>
          </a:p>
        </p:txBody>
      </p:sp>
      <p:sp>
        <p:nvSpPr>
          <p:cNvPr id="5" name="TextBox 4"/>
          <p:cNvSpPr txBox="1"/>
          <p:nvPr/>
        </p:nvSpPr>
        <p:spPr>
          <a:xfrm>
            <a:off x="7412477" y="3097741"/>
            <a:ext cx="44552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ar-SA" dirty="0" smtClean="0"/>
              <a:t>المولارية : </a:t>
            </a:r>
            <a:r>
              <a:rPr lang="en-US" dirty="0" smtClean="0"/>
              <a:t>Molarity</a:t>
            </a:r>
            <a:r>
              <a:rPr lang="ar-SA" dirty="0" smtClean="0"/>
              <a:t>:</a:t>
            </a:r>
          </a:p>
          <a:p>
            <a:r>
              <a:rPr lang="ar-SA" dirty="0" smtClean="0"/>
              <a:t>القانون المستخدم:</a:t>
            </a:r>
            <a:endParaRPr lang="ar-SA" dirty="0"/>
          </a:p>
        </p:txBody>
      </p:sp>
      <p:sp>
        <p:nvSpPr>
          <p:cNvPr id="6" name="TextBox 5"/>
          <p:cNvSpPr txBox="1"/>
          <p:nvPr/>
        </p:nvSpPr>
        <p:spPr>
          <a:xfrm>
            <a:off x="7903723" y="3876072"/>
            <a:ext cx="364787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2. العيارية:</a:t>
            </a:r>
          </a:p>
          <a:p>
            <a:r>
              <a:rPr lang="ar-SA" dirty="0"/>
              <a:t> </a:t>
            </a:r>
            <a:r>
              <a:rPr lang="ar-SA" dirty="0" smtClean="0"/>
              <a:t>القانون:</a:t>
            </a:r>
            <a:endParaRPr lang="ar-SA" dirty="0"/>
          </a:p>
        </p:txBody>
      </p:sp>
      <p:sp>
        <p:nvSpPr>
          <p:cNvPr id="7" name="TextBox 6"/>
          <p:cNvSpPr txBox="1"/>
          <p:nvPr/>
        </p:nvSpPr>
        <p:spPr>
          <a:xfrm>
            <a:off x="8044774" y="4834647"/>
            <a:ext cx="36089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3. قوة التركيز: </a:t>
            </a:r>
            <a:r>
              <a:rPr lang="en-US" dirty="0" smtClean="0"/>
              <a:t>C</a:t>
            </a:r>
            <a:r>
              <a:rPr lang="ar-SA" dirty="0" smtClean="0"/>
              <a:t> </a:t>
            </a:r>
          </a:p>
          <a:p>
            <a:r>
              <a:rPr lang="ar-SA" dirty="0" smtClean="0"/>
              <a:t>القانون: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925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5498" y="943583"/>
            <a:ext cx="510702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i="1" u="sng" dirty="0" smtClean="0">
                <a:solidFill>
                  <a:schemeClr val="bg1"/>
                </a:solidFill>
              </a:rPr>
              <a:t>مثال على </a:t>
            </a:r>
            <a:r>
              <a:rPr lang="ar-SA" b="1" i="1" u="sng" dirty="0" err="1" smtClean="0">
                <a:solidFill>
                  <a:schemeClr val="bg1"/>
                </a:solidFill>
              </a:rPr>
              <a:t>المعايرات</a:t>
            </a:r>
            <a:r>
              <a:rPr lang="ar-SA" b="1" i="1" u="sng" dirty="0" smtClean="0">
                <a:solidFill>
                  <a:schemeClr val="bg1"/>
                </a:solidFill>
              </a:rPr>
              <a:t> : </a:t>
            </a:r>
            <a:r>
              <a:rPr lang="ar-SA" b="1" i="1" u="sng" dirty="0" err="1" smtClean="0">
                <a:solidFill>
                  <a:schemeClr val="bg1"/>
                </a:solidFill>
              </a:rPr>
              <a:t>معايرات</a:t>
            </a:r>
            <a:r>
              <a:rPr lang="ar-SA" b="1" i="1" u="sng" dirty="0" smtClean="0">
                <a:solidFill>
                  <a:schemeClr val="bg1"/>
                </a:solidFill>
              </a:rPr>
              <a:t> حمض مع قاعدة</a:t>
            </a:r>
            <a:endParaRPr lang="ar-SA" b="1" i="1" u="sng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07804" y="2375222"/>
            <a:ext cx="49027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dirty="0" smtClean="0"/>
              <a:t>تقوم كل مجموعة بأخذ كمية من الحمض والقاعدة حسب المطلوب منها</a:t>
            </a:r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6313250" y="1451892"/>
            <a:ext cx="506811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dirty="0" smtClean="0"/>
              <a:t>تغسل الأدوات المطلوبة كما طلب منها السحاحة والماصة والدورق المخروطي والكؤوس وتملأ عبوة الغسيل أمامها بالماء المقطر</a:t>
            </a:r>
            <a:endParaRPr lang="ar-SA" dirty="0"/>
          </a:p>
        </p:txBody>
      </p:sp>
      <p:sp>
        <p:nvSpPr>
          <p:cNvPr id="5" name="TextBox 4"/>
          <p:cNvSpPr txBox="1"/>
          <p:nvPr/>
        </p:nvSpPr>
        <p:spPr>
          <a:xfrm>
            <a:off x="5768501" y="3894164"/>
            <a:ext cx="61576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dirty="0" smtClean="0"/>
              <a:t>قومي بتثبيت السحاحة بالحامل بعد غسلها وملئها بالمادة المطلوبة</a:t>
            </a:r>
            <a:endParaRPr lang="ar-SA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280" y="2383784"/>
            <a:ext cx="1828800" cy="13811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084" y="4106376"/>
            <a:ext cx="16764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0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612" y="2054369"/>
            <a:ext cx="2115260" cy="19526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45158" y="1592704"/>
            <a:ext cx="56031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dirty="0" smtClean="0"/>
              <a:t>اضيفي للدورق المخروطي </a:t>
            </a:r>
            <a:r>
              <a:rPr lang="en-US" dirty="0" smtClean="0"/>
              <a:t>10 ml </a:t>
            </a:r>
            <a:r>
              <a:rPr lang="ar-SA" dirty="0" smtClean="0"/>
              <a:t> من المادة الأخرى عن طريق ......</a:t>
            </a:r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6517534" y="4618964"/>
            <a:ext cx="56177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ar-SA" dirty="0" smtClean="0"/>
              <a:t>قومي الآن بعملية المعايرة  </a:t>
            </a:r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183" y="498829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2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9898" y="797668"/>
            <a:ext cx="50583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u="sng" dirty="0" smtClean="0">
                <a:solidFill>
                  <a:schemeClr val="bg1"/>
                </a:solidFill>
              </a:rPr>
              <a:t>دور الكاشف في عملية المعايرة</a:t>
            </a:r>
            <a:endParaRPr lang="ar-SA" b="1" u="sng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898" y="4656002"/>
            <a:ext cx="4781044" cy="149542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21150"/>
              </p:ext>
            </p:extLst>
          </p:nvPr>
        </p:nvGraphicFramePr>
        <p:xfrm>
          <a:off x="2755089" y="2110721"/>
          <a:ext cx="8128000" cy="1381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الكاشف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المدى</a:t>
                      </a:r>
                      <a:r>
                        <a:rPr lang="en-US" dirty="0" smtClean="0"/>
                        <a:t> </a:t>
                      </a:r>
                      <a:r>
                        <a:rPr lang="ar-SA" baseline="0" dirty="0" smtClean="0"/>
                        <a:t>عند نقطة التكافؤ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اللون في الوسط القاعدي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اللون في الوسط الحامضي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Ph.ph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8.3-10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احمر</a:t>
                      </a:r>
                      <a:r>
                        <a:rPr lang="ar-SA" baseline="0" dirty="0" smtClean="0"/>
                        <a:t> زهري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عديم اللون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M.O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3.1-4.4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أصفر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أحمر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9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7703" y="1182468"/>
            <a:ext cx="82025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Titration of </a:t>
            </a:r>
            <a:r>
              <a:rPr lang="en-US" b="1" u="sng" dirty="0" err="1" smtClean="0">
                <a:solidFill>
                  <a:schemeClr val="accent2">
                    <a:lumMod val="50000"/>
                  </a:schemeClr>
                </a:solidFill>
              </a:rPr>
              <a:t>HCl</a:t>
            </a: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0.1 M</a:t>
            </a:r>
            <a:r>
              <a:rPr lang="en-US" b="1" u="sng" dirty="0">
                <a:solidFill>
                  <a:schemeClr val="accent2">
                    <a:lumMod val="50000"/>
                  </a:schemeClr>
                </a:solidFill>
              </a:rPr>
              <a:t>) &amp; </a:t>
            </a:r>
            <a:r>
              <a:rPr lang="en-US" b="1" u="sng" dirty="0" err="1">
                <a:solidFill>
                  <a:schemeClr val="accent2">
                    <a:lumMod val="50000"/>
                  </a:schemeClr>
                </a:solidFill>
              </a:rPr>
              <a:t>NaOH</a:t>
            </a:r>
            <a:r>
              <a:rPr lang="en-US" b="1" u="sng" dirty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endParaRPr lang="ar-SA" b="1" u="sng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0562" y="1926077"/>
            <a:ext cx="669262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C00000"/>
                </a:solidFill>
              </a:rPr>
              <a:t>الهدف من التجربة:</a:t>
            </a:r>
            <a:r>
              <a:rPr lang="ar-SA" dirty="0" smtClean="0"/>
              <a:t> </a:t>
            </a:r>
          </a:p>
          <a:p>
            <a:r>
              <a:rPr lang="ar-SA" dirty="0"/>
              <a:t> </a:t>
            </a:r>
            <a:r>
              <a:rPr lang="ar-SA" dirty="0" smtClean="0"/>
              <a:t>                       </a:t>
            </a:r>
            <a:r>
              <a:rPr lang="ar-SA" dirty="0" smtClean="0">
                <a:solidFill>
                  <a:schemeClr val="bg1"/>
                </a:solidFill>
              </a:rPr>
              <a:t>تعيين تركيز محلول </a:t>
            </a:r>
            <a:r>
              <a:rPr lang="en-US" dirty="0" err="1" smtClean="0">
                <a:solidFill>
                  <a:schemeClr val="bg1"/>
                </a:solidFill>
              </a:rPr>
              <a:t>NaOH</a:t>
            </a:r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 err="1" smtClean="0">
                <a:solidFill>
                  <a:schemeClr val="bg1"/>
                </a:solidFill>
              </a:rPr>
              <a:t>بالمولارية</a:t>
            </a:r>
            <a:r>
              <a:rPr lang="ar-SA" dirty="0" smtClean="0">
                <a:solidFill>
                  <a:schemeClr val="bg1"/>
                </a:solidFill>
              </a:rPr>
              <a:t>  والعيارية وقوة التركيز.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8528" y="3403870"/>
            <a:ext cx="47017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chemeClr val="accent6"/>
                </a:solidFill>
              </a:rPr>
              <a:t>معادلة التفاعل:</a:t>
            </a:r>
          </a:p>
          <a:p>
            <a:pPr algn="ctr"/>
            <a:r>
              <a:rPr lang="en-US" dirty="0" smtClean="0"/>
              <a:t>HCL</a:t>
            </a:r>
            <a:r>
              <a:rPr lang="en-US" sz="1100" dirty="0" smtClean="0"/>
              <a:t> (</a:t>
            </a:r>
            <a:r>
              <a:rPr lang="en-US" sz="1100" dirty="0" err="1" smtClean="0"/>
              <a:t>aq</a:t>
            </a:r>
            <a:r>
              <a:rPr lang="en-US" sz="1100" dirty="0" smtClean="0"/>
              <a:t>) </a:t>
            </a:r>
            <a:r>
              <a:rPr lang="en-US" dirty="0" smtClean="0"/>
              <a:t>+ </a:t>
            </a:r>
            <a:r>
              <a:rPr lang="en-US" dirty="0" err="1" smtClean="0"/>
              <a:t>NaOH</a:t>
            </a:r>
            <a:r>
              <a:rPr lang="en-US" sz="1100" dirty="0" smtClean="0"/>
              <a:t>( </a:t>
            </a:r>
            <a:r>
              <a:rPr lang="en-US" sz="1100" dirty="0" err="1" smtClean="0"/>
              <a:t>aq</a:t>
            </a:r>
            <a:r>
              <a:rPr lang="en-US" sz="1100" dirty="0" smtClean="0"/>
              <a:t>)</a:t>
            </a:r>
            <a:r>
              <a:rPr lang="en-US" dirty="0" smtClean="0"/>
              <a:t>↔ Na </a:t>
            </a:r>
            <a:r>
              <a:rPr lang="en-US" dirty="0" smtClean="0"/>
              <a:t>Cl + H</a:t>
            </a:r>
            <a:r>
              <a:rPr lang="en-US" sz="1000" dirty="0" smtClean="0"/>
              <a:t>2</a:t>
            </a:r>
            <a:r>
              <a:rPr lang="en-US" dirty="0" smtClean="0"/>
              <a:t>O</a:t>
            </a:r>
            <a:endParaRPr lang="ar-SA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857983" y="389106"/>
            <a:ext cx="824905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تعيين تركيز محلول من  هيدروكسيد الصوديوم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NaOH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عن طريق معايرته بمحلول حمض </a:t>
            </a:r>
            <a:r>
              <a:rPr lang="ar-SA" dirty="0" err="1" smtClean="0">
                <a:solidFill>
                  <a:schemeClr val="accent2">
                    <a:lumMod val="50000"/>
                  </a:schemeClr>
                </a:solidFill>
              </a:rPr>
              <a:t>الكلورمعلوم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التركيز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(HCl 0.1M)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.</a:t>
            </a:r>
            <a:endParaRPr lang="ar-SA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54502" y="787940"/>
            <a:ext cx="37840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الحسابات:</a:t>
            </a:r>
            <a:endParaRPr lang="ar-S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71472"/>
            <a:ext cx="2438400" cy="1371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7779" y="2021161"/>
            <a:ext cx="15272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1- المولارية  :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10151" y="2390494"/>
            <a:ext cx="6828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(M*V/n)</a:t>
            </a:r>
            <a:r>
              <a:rPr lang="en-US" sz="1000" dirty="0" smtClean="0"/>
              <a:t>acid</a:t>
            </a:r>
            <a:r>
              <a:rPr lang="en-US" dirty="0" smtClean="0"/>
              <a:t>  = (M′*V′/n′) </a:t>
            </a:r>
            <a:r>
              <a:rPr lang="en-US" sz="1100" dirty="0" smtClean="0"/>
              <a:t>base </a:t>
            </a:r>
            <a:r>
              <a:rPr lang="en-US" b="1" dirty="0" smtClean="0"/>
              <a:t> =        </a:t>
            </a:r>
            <a:r>
              <a:rPr lang="en-US" b="1" dirty="0" err="1" smtClean="0"/>
              <a:t>mol</a:t>
            </a:r>
            <a:r>
              <a:rPr lang="en-US" b="1" dirty="0" smtClean="0"/>
              <a:t>/L</a:t>
            </a:r>
            <a:endParaRPr lang="ar-SA" sz="11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88349" y="3239311"/>
            <a:ext cx="509729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 </a:t>
            </a:r>
            <a:r>
              <a:rPr lang="ar-SA" dirty="0" smtClean="0"/>
              <a:t>حساب متوسط الحجم </a:t>
            </a:r>
            <a:r>
              <a:rPr lang="en-US" dirty="0" smtClean="0"/>
              <a:t>(V </a:t>
            </a:r>
            <a:r>
              <a:rPr lang="en-US" sz="1100" dirty="0" smtClean="0"/>
              <a:t>average</a:t>
            </a:r>
            <a:r>
              <a:rPr lang="en-US" dirty="0" smtClean="0"/>
              <a:t>)</a:t>
            </a:r>
            <a:endParaRPr lang="ar-SA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7406"/>
              </p:ext>
            </p:extLst>
          </p:nvPr>
        </p:nvGraphicFramePr>
        <p:xfrm>
          <a:off x="1322961" y="3857412"/>
          <a:ext cx="10330775" cy="1371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28238"/>
                <a:gridCol w="1928238"/>
                <a:gridCol w="1928238"/>
                <a:gridCol w="1928238"/>
                <a:gridCol w="2617823"/>
              </a:tblGrid>
              <a:tr h="0"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القراءة</a:t>
                      </a:r>
                      <a:r>
                        <a:rPr lang="ar-SA" b="1" baseline="0" dirty="0" smtClean="0">
                          <a:solidFill>
                            <a:schemeClr val="tx1"/>
                          </a:solidFill>
                        </a:rPr>
                        <a:t> النهائية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القراءة الابتدائية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الحجم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متوسط</a:t>
                      </a:r>
                      <a:r>
                        <a:rPr lang="ar-SA" b="1" baseline="0" dirty="0" smtClean="0">
                          <a:solidFill>
                            <a:schemeClr val="tx1"/>
                          </a:solidFill>
                        </a:rPr>
                        <a:t> الحجم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(V </a:t>
                      </a:r>
                      <a:r>
                        <a:rPr lang="en-US" sz="1200" b="1" baseline="0" dirty="0" err="1" smtClean="0">
                          <a:solidFill>
                            <a:schemeClr val="tx1"/>
                          </a:solidFill>
                        </a:rPr>
                        <a:t>avrege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810" y="5459966"/>
            <a:ext cx="2100871" cy="139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47115" y="1994491"/>
            <a:ext cx="21303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dirty="0" smtClean="0"/>
              <a:t>3- قوة التركيز </a:t>
            </a:r>
            <a:r>
              <a:rPr lang="en-US" dirty="0" smtClean="0"/>
              <a:t>C </a:t>
            </a:r>
            <a:r>
              <a:rPr lang="ar-SA" dirty="0" smtClean="0"/>
              <a:t>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31941" y="593751"/>
            <a:ext cx="21303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ar-SA" dirty="0" smtClean="0"/>
              <a:t>2- العيارية: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91081" y="1192398"/>
            <a:ext cx="24610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N = </a:t>
            </a:r>
            <a:r>
              <a:rPr lang="en-US" dirty="0" smtClean="0"/>
              <a:t>M*Z =    </a:t>
            </a:r>
            <a:r>
              <a:rPr lang="en-US" dirty="0" err="1" smtClean="0"/>
              <a:t>eq</a:t>
            </a:r>
            <a:r>
              <a:rPr lang="en-US" dirty="0" smtClean="0"/>
              <a:t>/L</a:t>
            </a:r>
            <a:endParaRPr lang="ar-SA" dirty="0"/>
          </a:p>
        </p:txBody>
      </p:sp>
      <p:sp>
        <p:nvSpPr>
          <p:cNvPr id="6" name="TextBox 5"/>
          <p:cNvSpPr txBox="1"/>
          <p:nvPr/>
        </p:nvSpPr>
        <p:spPr>
          <a:xfrm>
            <a:off x="8463064" y="2340740"/>
            <a:ext cx="3122579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-1</a:t>
            </a:r>
            <a:r>
              <a:rPr lang="ar-SA" dirty="0" smtClean="0"/>
              <a:t>بدلالة المولارية:</a:t>
            </a:r>
            <a:endParaRPr lang="en-US" dirty="0" smtClean="0"/>
          </a:p>
          <a:p>
            <a:pPr algn="ctr"/>
            <a:r>
              <a:rPr lang="en-US" dirty="0" smtClean="0"/>
              <a:t>C= M*M</a:t>
            </a:r>
            <a:r>
              <a:rPr lang="en-US" sz="1050" dirty="0" smtClean="0"/>
              <a:t>W.T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035047" y="3794984"/>
            <a:ext cx="363814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</a:t>
            </a:r>
            <a:r>
              <a:rPr lang="ar-SA" dirty="0" smtClean="0"/>
              <a:t> - بدلالة العيارية:</a:t>
            </a:r>
          </a:p>
          <a:p>
            <a:pPr algn="ctr"/>
            <a:r>
              <a:rPr lang="en-US" dirty="0" smtClean="0"/>
              <a:t>C= N*eq</a:t>
            </a:r>
            <a:r>
              <a:rPr lang="en-US" sz="1100" dirty="0" smtClean="0"/>
              <a:t>w.t</a:t>
            </a:r>
          </a:p>
          <a:p>
            <a:pPr algn="ctr"/>
            <a:r>
              <a:rPr lang="ar-SA" dirty="0" smtClean="0"/>
              <a:t> الوحدة = </a:t>
            </a:r>
            <a:r>
              <a:rPr lang="en-US" dirty="0" smtClean="0"/>
              <a:t>g/l</a:t>
            </a:r>
          </a:p>
          <a:p>
            <a:pPr algn="ctr"/>
            <a:endParaRPr lang="ar-SA" dirty="0"/>
          </a:p>
        </p:txBody>
      </p:sp>
      <p:sp>
        <p:nvSpPr>
          <p:cNvPr id="8" name="TextBox 7"/>
          <p:cNvSpPr txBox="1"/>
          <p:nvPr/>
        </p:nvSpPr>
        <p:spPr>
          <a:xfrm>
            <a:off x="8570068" y="5087646"/>
            <a:ext cx="31031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العلاقة بين </a:t>
            </a:r>
            <a:r>
              <a:rPr lang="en-US" dirty="0" smtClean="0"/>
              <a:t>M</a:t>
            </a:r>
            <a:r>
              <a:rPr lang="en-US" sz="1200" dirty="0" smtClean="0"/>
              <a:t>w.t</a:t>
            </a:r>
            <a:r>
              <a:rPr lang="en-US" dirty="0" smtClean="0"/>
              <a:t> &amp;Eq</a:t>
            </a:r>
            <a:r>
              <a:rPr lang="en-US" sz="1200" dirty="0" smtClean="0"/>
              <a:t>w.t</a:t>
            </a:r>
            <a:endParaRPr lang="ar-SA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390106" y="6021421"/>
            <a:ext cx="29280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Eq</a:t>
            </a:r>
            <a:r>
              <a:rPr lang="en-US" sz="1100" dirty="0" smtClean="0"/>
              <a:t>w.t</a:t>
            </a:r>
            <a:r>
              <a:rPr lang="en-US" dirty="0" smtClean="0"/>
              <a:t> = M</a:t>
            </a:r>
            <a:r>
              <a:rPr lang="en-US" sz="1200" dirty="0" smtClean="0"/>
              <a:t>w.t</a:t>
            </a:r>
            <a:r>
              <a:rPr lang="en-US" dirty="0" smtClean="0"/>
              <a:t> /Z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11820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183</TotalTime>
  <Words>274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Century Gothic</vt:lpstr>
      <vt:lpstr>Tahoma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ralshehri</dc:creator>
  <cp:lastModifiedBy>ralshehri</cp:lastModifiedBy>
  <cp:revision>44</cp:revision>
  <dcterms:created xsi:type="dcterms:W3CDTF">2014-09-21T10:52:26Z</dcterms:created>
  <dcterms:modified xsi:type="dcterms:W3CDTF">2016-10-18T12:17:49Z</dcterms:modified>
</cp:coreProperties>
</file>