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7D33F9D-4B21-4C93-85DC-C16D395F986D}" type="datetimeFigureOut">
              <a:rPr lang="en-US" smtClean="0"/>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456B2-20D1-44C0-9F0F-49374895C80B}" type="slidenum">
              <a:rPr lang="en-US" smtClean="0"/>
              <a:t>‹#›</a:t>
            </a:fld>
            <a:endParaRPr lang="en-US"/>
          </a:p>
        </p:txBody>
      </p:sp>
    </p:spTree>
    <p:extLst>
      <p:ext uri="{BB962C8B-B14F-4D97-AF65-F5344CB8AC3E}">
        <p14:creationId xmlns:p14="http://schemas.microsoft.com/office/powerpoint/2010/main" val="2043571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D33F9D-4B21-4C93-85DC-C16D395F986D}" type="datetimeFigureOut">
              <a:rPr lang="en-US" smtClean="0"/>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456B2-20D1-44C0-9F0F-49374895C80B}" type="slidenum">
              <a:rPr lang="en-US" smtClean="0"/>
              <a:t>‹#›</a:t>
            </a:fld>
            <a:endParaRPr lang="en-US"/>
          </a:p>
        </p:txBody>
      </p:sp>
    </p:spTree>
    <p:extLst>
      <p:ext uri="{BB962C8B-B14F-4D97-AF65-F5344CB8AC3E}">
        <p14:creationId xmlns:p14="http://schemas.microsoft.com/office/powerpoint/2010/main" val="3650556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D33F9D-4B21-4C93-85DC-C16D395F986D}" type="datetimeFigureOut">
              <a:rPr lang="en-US" smtClean="0"/>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456B2-20D1-44C0-9F0F-49374895C80B}" type="slidenum">
              <a:rPr lang="en-US" smtClean="0"/>
              <a:t>‹#›</a:t>
            </a:fld>
            <a:endParaRPr lang="en-US"/>
          </a:p>
        </p:txBody>
      </p:sp>
    </p:spTree>
    <p:extLst>
      <p:ext uri="{BB962C8B-B14F-4D97-AF65-F5344CB8AC3E}">
        <p14:creationId xmlns:p14="http://schemas.microsoft.com/office/powerpoint/2010/main" val="3332871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D33F9D-4B21-4C93-85DC-C16D395F986D}" type="datetimeFigureOut">
              <a:rPr lang="en-US" smtClean="0"/>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456B2-20D1-44C0-9F0F-49374895C80B}" type="slidenum">
              <a:rPr lang="en-US" smtClean="0"/>
              <a:t>‹#›</a:t>
            </a:fld>
            <a:endParaRPr lang="en-US"/>
          </a:p>
        </p:txBody>
      </p:sp>
    </p:spTree>
    <p:extLst>
      <p:ext uri="{BB962C8B-B14F-4D97-AF65-F5344CB8AC3E}">
        <p14:creationId xmlns:p14="http://schemas.microsoft.com/office/powerpoint/2010/main" val="944537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D33F9D-4B21-4C93-85DC-C16D395F986D}" type="datetimeFigureOut">
              <a:rPr lang="en-US" smtClean="0"/>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456B2-20D1-44C0-9F0F-49374895C80B}" type="slidenum">
              <a:rPr lang="en-US" smtClean="0"/>
              <a:t>‹#›</a:t>
            </a:fld>
            <a:endParaRPr lang="en-US"/>
          </a:p>
        </p:txBody>
      </p:sp>
    </p:spTree>
    <p:extLst>
      <p:ext uri="{BB962C8B-B14F-4D97-AF65-F5344CB8AC3E}">
        <p14:creationId xmlns:p14="http://schemas.microsoft.com/office/powerpoint/2010/main" val="3245850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D33F9D-4B21-4C93-85DC-C16D395F986D}" type="datetimeFigureOut">
              <a:rPr lang="en-US" smtClean="0"/>
              <a:t>9/20/2020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456B2-20D1-44C0-9F0F-49374895C80B}" type="slidenum">
              <a:rPr lang="en-US" smtClean="0"/>
              <a:t>‹#›</a:t>
            </a:fld>
            <a:endParaRPr lang="en-US"/>
          </a:p>
        </p:txBody>
      </p:sp>
    </p:spTree>
    <p:extLst>
      <p:ext uri="{BB962C8B-B14F-4D97-AF65-F5344CB8AC3E}">
        <p14:creationId xmlns:p14="http://schemas.microsoft.com/office/powerpoint/2010/main" val="1202037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D33F9D-4B21-4C93-85DC-C16D395F986D}" type="datetimeFigureOut">
              <a:rPr lang="en-US" smtClean="0"/>
              <a:t>9/20/2020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D456B2-20D1-44C0-9F0F-49374895C80B}" type="slidenum">
              <a:rPr lang="en-US" smtClean="0"/>
              <a:t>‹#›</a:t>
            </a:fld>
            <a:endParaRPr lang="en-US"/>
          </a:p>
        </p:txBody>
      </p:sp>
    </p:spTree>
    <p:extLst>
      <p:ext uri="{BB962C8B-B14F-4D97-AF65-F5344CB8AC3E}">
        <p14:creationId xmlns:p14="http://schemas.microsoft.com/office/powerpoint/2010/main" val="3005649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D33F9D-4B21-4C93-85DC-C16D395F986D}" type="datetimeFigureOut">
              <a:rPr lang="en-US" smtClean="0"/>
              <a:t>9/20/2020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D456B2-20D1-44C0-9F0F-49374895C80B}" type="slidenum">
              <a:rPr lang="en-US" smtClean="0"/>
              <a:t>‹#›</a:t>
            </a:fld>
            <a:endParaRPr lang="en-US"/>
          </a:p>
        </p:txBody>
      </p:sp>
    </p:spTree>
    <p:extLst>
      <p:ext uri="{BB962C8B-B14F-4D97-AF65-F5344CB8AC3E}">
        <p14:creationId xmlns:p14="http://schemas.microsoft.com/office/powerpoint/2010/main" val="3285542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D33F9D-4B21-4C93-85DC-C16D395F986D}" type="datetimeFigureOut">
              <a:rPr lang="en-US" smtClean="0"/>
              <a:t>9/20/2020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D456B2-20D1-44C0-9F0F-49374895C80B}" type="slidenum">
              <a:rPr lang="en-US" smtClean="0"/>
              <a:t>‹#›</a:t>
            </a:fld>
            <a:endParaRPr lang="en-US"/>
          </a:p>
        </p:txBody>
      </p:sp>
    </p:spTree>
    <p:extLst>
      <p:ext uri="{BB962C8B-B14F-4D97-AF65-F5344CB8AC3E}">
        <p14:creationId xmlns:p14="http://schemas.microsoft.com/office/powerpoint/2010/main" val="304623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D33F9D-4B21-4C93-85DC-C16D395F986D}" type="datetimeFigureOut">
              <a:rPr lang="en-US" smtClean="0"/>
              <a:t>9/20/2020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456B2-20D1-44C0-9F0F-49374895C80B}" type="slidenum">
              <a:rPr lang="en-US" smtClean="0"/>
              <a:t>‹#›</a:t>
            </a:fld>
            <a:endParaRPr lang="en-US"/>
          </a:p>
        </p:txBody>
      </p:sp>
    </p:spTree>
    <p:extLst>
      <p:ext uri="{BB962C8B-B14F-4D97-AF65-F5344CB8AC3E}">
        <p14:creationId xmlns:p14="http://schemas.microsoft.com/office/powerpoint/2010/main" val="1182078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D33F9D-4B21-4C93-85DC-C16D395F986D}" type="datetimeFigureOut">
              <a:rPr lang="en-US" smtClean="0"/>
              <a:t>9/20/2020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456B2-20D1-44C0-9F0F-49374895C80B}" type="slidenum">
              <a:rPr lang="en-US" smtClean="0"/>
              <a:t>‹#›</a:t>
            </a:fld>
            <a:endParaRPr lang="en-US"/>
          </a:p>
        </p:txBody>
      </p:sp>
    </p:spTree>
    <p:extLst>
      <p:ext uri="{BB962C8B-B14F-4D97-AF65-F5344CB8AC3E}">
        <p14:creationId xmlns:p14="http://schemas.microsoft.com/office/powerpoint/2010/main" val="186865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D33F9D-4B21-4C93-85DC-C16D395F986D}" type="datetimeFigureOut">
              <a:rPr lang="en-US" smtClean="0"/>
              <a:t>9/20/2020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456B2-20D1-44C0-9F0F-49374895C80B}" type="slidenum">
              <a:rPr lang="en-US" smtClean="0"/>
              <a:t>‹#›</a:t>
            </a:fld>
            <a:endParaRPr lang="en-US"/>
          </a:p>
        </p:txBody>
      </p:sp>
    </p:spTree>
    <p:extLst>
      <p:ext uri="{BB962C8B-B14F-4D97-AF65-F5344CB8AC3E}">
        <p14:creationId xmlns:p14="http://schemas.microsoft.com/office/powerpoint/2010/main" val="408543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453412"/>
          </a:xfrm>
        </p:spPr>
        <p:txBody>
          <a:bodyPr>
            <a:normAutofit/>
          </a:bodyPr>
          <a:lstStyle/>
          <a:p>
            <a:r>
              <a:rPr lang="en-US" sz="4000" b="1" dirty="0"/>
              <a:t>Introduction to Geomatics Engineering</a:t>
            </a:r>
            <a:br>
              <a:rPr lang="en-US" sz="4000" b="1" dirty="0"/>
            </a:br>
            <a:r>
              <a:rPr lang="en-US" sz="4000" b="1" dirty="0"/>
              <a:t>SE 312</a:t>
            </a:r>
          </a:p>
        </p:txBody>
      </p:sp>
      <p:sp>
        <p:nvSpPr>
          <p:cNvPr id="3" name="Subtitle 2"/>
          <p:cNvSpPr>
            <a:spLocks noGrp="1"/>
          </p:cNvSpPr>
          <p:nvPr>
            <p:ph type="subTitle" idx="1"/>
          </p:nvPr>
        </p:nvSpPr>
        <p:spPr>
          <a:xfrm>
            <a:off x="1524000" y="2678806"/>
            <a:ext cx="9144000" cy="3786388"/>
          </a:xfrm>
        </p:spPr>
        <p:txBody>
          <a:bodyPr>
            <a:noAutofit/>
          </a:bodyPr>
          <a:lstStyle/>
          <a:p>
            <a:r>
              <a:rPr lang="en-US" sz="3600" b="1" dirty="0"/>
              <a:t>Hydrographic Survey</a:t>
            </a:r>
          </a:p>
          <a:p>
            <a:endParaRPr lang="en-US" sz="3600" b="1" dirty="0"/>
          </a:p>
          <a:p>
            <a:endParaRPr lang="en-US" sz="3600" b="1" dirty="0"/>
          </a:p>
          <a:p>
            <a:r>
              <a:rPr lang="en-US" sz="3600" b="1" dirty="0"/>
              <a:t>Prof. Ismat Elhassan</a:t>
            </a:r>
          </a:p>
        </p:txBody>
      </p:sp>
    </p:spTree>
    <p:extLst>
      <p:ext uri="{BB962C8B-B14F-4D97-AF65-F5344CB8AC3E}">
        <p14:creationId xmlns:p14="http://schemas.microsoft.com/office/powerpoint/2010/main" val="154746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93049"/>
            <a:ext cx="9144000" cy="893049"/>
          </a:xfrm>
        </p:spPr>
        <p:txBody>
          <a:bodyPr>
            <a:normAutofit/>
          </a:bodyPr>
          <a:lstStyle/>
          <a:p>
            <a:r>
              <a:rPr lang="en-US" sz="3600" b="1" dirty="0"/>
              <a:t>Echo sounding Process</a:t>
            </a:r>
          </a:p>
        </p:txBody>
      </p:sp>
      <p:sp>
        <p:nvSpPr>
          <p:cNvPr id="3" name="Subtitle 2"/>
          <p:cNvSpPr>
            <a:spLocks noGrp="1"/>
          </p:cNvSpPr>
          <p:nvPr>
            <p:ph type="subTitle" idx="1"/>
          </p:nvPr>
        </p:nvSpPr>
        <p:spPr>
          <a:xfrm>
            <a:off x="1101012" y="205273"/>
            <a:ext cx="9566988" cy="5500396"/>
          </a:xfrm>
        </p:spPr>
        <p:txBody>
          <a:bodyPr/>
          <a:lstStyle/>
          <a:p>
            <a:pPr algn="l"/>
            <a:r>
              <a:rPr lang="en-US" sz="3200" dirty="0">
                <a:latin typeface="Times New Roman" panose="02020603050405020304" pitchFamily="18" charset="0"/>
                <a:cs typeface="Times New Roman" panose="02020603050405020304" pitchFamily="18" charset="0"/>
              </a:rPr>
              <a:t>Fig. 6 is further illustration to acoustic sounding operation.</a:t>
            </a:r>
          </a:p>
          <a:p>
            <a:pPr algn="l"/>
            <a:endParaRPr lang="en-US" sz="3200" dirty="0">
              <a:latin typeface="Times New Roman" panose="02020603050405020304" pitchFamily="18" charset="0"/>
              <a:cs typeface="Times New Roman" panose="02020603050405020304" pitchFamily="18" charset="0"/>
            </a:endParaRPr>
          </a:p>
          <a:p>
            <a:pPr algn="l"/>
            <a:endParaRPr lang="en-US" sz="3200" dirty="0">
              <a:latin typeface="Times New Roman" panose="02020603050405020304" pitchFamily="18" charset="0"/>
              <a:cs typeface="Times New Roman" panose="02020603050405020304" pitchFamily="18" charset="0"/>
            </a:endParaRPr>
          </a:p>
          <a:p>
            <a:pPr algn="l"/>
            <a:endParaRPr lang="en-US" sz="3200" dirty="0">
              <a:latin typeface="Times New Roman" panose="02020603050405020304" pitchFamily="18" charset="0"/>
              <a:cs typeface="Times New Roman" panose="02020603050405020304" pitchFamily="18" charset="0"/>
            </a:endParaRPr>
          </a:p>
          <a:p>
            <a:pPr algn="l"/>
            <a:r>
              <a:rPr lang="en-US" sz="3200" dirty="0">
                <a:latin typeface="Times New Roman" panose="02020603050405020304" pitchFamily="18" charset="0"/>
                <a:cs typeface="Times New Roman" panose="02020603050405020304" pitchFamily="18" charset="0"/>
              </a:rPr>
              <a:t>  Fig. 6.</a:t>
            </a:r>
          </a:p>
          <a:p>
            <a:pPr algn="l"/>
            <a:endParaRPr lang="en-US" dirty="0"/>
          </a:p>
        </p:txBody>
      </p:sp>
      <p:pic>
        <p:nvPicPr>
          <p:cNvPr id="4" name="Picture 3"/>
          <p:cNvPicPr>
            <a:picLocks noChangeAspect="1"/>
          </p:cNvPicPr>
          <p:nvPr/>
        </p:nvPicPr>
        <p:blipFill>
          <a:blip r:embed="rId2"/>
          <a:stretch>
            <a:fillRect/>
          </a:stretch>
        </p:blipFill>
        <p:spPr>
          <a:xfrm>
            <a:off x="4966769" y="1004450"/>
            <a:ext cx="6062015" cy="5368420"/>
          </a:xfrm>
          <a:prstGeom prst="rect">
            <a:avLst/>
          </a:prstGeom>
        </p:spPr>
      </p:pic>
    </p:spTree>
    <p:extLst>
      <p:ext uri="{BB962C8B-B14F-4D97-AF65-F5344CB8AC3E}">
        <p14:creationId xmlns:p14="http://schemas.microsoft.com/office/powerpoint/2010/main" val="2171269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7387" y="-1042339"/>
            <a:ext cx="9144000" cy="1042339"/>
          </a:xfrm>
        </p:spPr>
        <p:txBody>
          <a:bodyPr>
            <a:normAutofit/>
          </a:bodyPr>
          <a:lstStyle/>
          <a:p>
            <a:r>
              <a:rPr lang="en-US" sz="3600" b="1" dirty="0"/>
              <a:t>Sound speed in water</a:t>
            </a:r>
          </a:p>
        </p:txBody>
      </p:sp>
      <p:sp>
        <p:nvSpPr>
          <p:cNvPr id="3" name="Subtitle 2"/>
          <p:cNvSpPr>
            <a:spLocks noGrp="1"/>
          </p:cNvSpPr>
          <p:nvPr>
            <p:ph type="subTitle" idx="1"/>
          </p:nvPr>
        </p:nvSpPr>
        <p:spPr>
          <a:xfrm>
            <a:off x="970384" y="317241"/>
            <a:ext cx="9697616" cy="5542383"/>
          </a:xfrm>
        </p:spPr>
        <p:txBody>
          <a:bodyPr/>
          <a:lstStyle/>
          <a:p>
            <a:pPr algn="l"/>
            <a:r>
              <a:rPr lang="en-US" sz="3200" dirty="0">
                <a:latin typeface="Times New Roman" panose="02020603050405020304" pitchFamily="18" charset="0"/>
                <a:cs typeface="Times New Roman" panose="02020603050405020304" pitchFamily="18" charset="0"/>
              </a:rPr>
              <a:t>Accuracy of measured water depth depends mainly on accuracy of sound speed in water.</a:t>
            </a:r>
          </a:p>
          <a:p>
            <a:pPr algn="l"/>
            <a:endParaRPr lang="en-US" sz="3200" dirty="0">
              <a:latin typeface="Times New Roman" panose="02020603050405020304" pitchFamily="18" charset="0"/>
              <a:cs typeface="Times New Roman" panose="02020603050405020304" pitchFamily="18" charset="0"/>
            </a:endParaRPr>
          </a:p>
          <a:p>
            <a:pPr algn="l"/>
            <a:r>
              <a:rPr lang="en-US" sz="3200" dirty="0">
                <a:latin typeface="Times New Roman" panose="02020603050405020304" pitchFamily="18" charset="0"/>
                <a:cs typeface="Times New Roman" panose="02020603050405020304" pitchFamily="18" charset="0"/>
              </a:rPr>
              <a:t>The </a:t>
            </a:r>
            <a:r>
              <a:rPr lang="en-US" sz="3200" b="1" dirty="0">
                <a:latin typeface="Times New Roman" panose="02020603050405020304" pitchFamily="18" charset="0"/>
                <a:cs typeface="Times New Roman" panose="02020603050405020304" pitchFamily="18" charset="0"/>
              </a:rPr>
              <a:t>speed</a:t>
            </a:r>
            <a:r>
              <a:rPr lang="en-US" sz="3200" dirty="0">
                <a:latin typeface="Times New Roman" panose="02020603050405020304" pitchFamily="18" charset="0"/>
                <a:cs typeface="Times New Roman" panose="02020603050405020304" pitchFamily="18" charset="0"/>
              </a:rPr>
              <a:t> of sound depends on the </a:t>
            </a:r>
            <a:r>
              <a:rPr lang="en-US" sz="3200" b="1" dirty="0">
                <a:latin typeface="Times New Roman" panose="02020603050405020304" pitchFamily="18" charset="0"/>
                <a:cs typeface="Times New Roman" panose="02020603050405020304" pitchFamily="18" charset="0"/>
              </a:rPr>
              <a:t>temperature</a:t>
            </a:r>
            <a:r>
              <a:rPr lang="en-US" sz="3200" dirty="0">
                <a:latin typeface="Times New Roman" panose="02020603050405020304" pitchFamily="18" charset="0"/>
                <a:cs typeface="Times New Roman" panose="02020603050405020304" pitchFamily="18" charset="0"/>
              </a:rPr>
              <a:t> of the water, its </a:t>
            </a:r>
            <a:r>
              <a:rPr lang="en-US" sz="3200" b="1" dirty="0">
                <a:latin typeface="Times New Roman" panose="02020603050405020304" pitchFamily="18" charset="0"/>
                <a:cs typeface="Times New Roman" panose="02020603050405020304" pitchFamily="18" charset="0"/>
              </a:rPr>
              <a:t>salinity</a:t>
            </a:r>
            <a:r>
              <a:rPr lang="en-US" sz="3200" dirty="0">
                <a:latin typeface="Times New Roman" panose="02020603050405020304" pitchFamily="18" charset="0"/>
                <a:cs typeface="Times New Roman" panose="02020603050405020304" pitchFamily="18" charset="0"/>
              </a:rPr>
              <a:t>, and the </a:t>
            </a:r>
            <a:r>
              <a:rPr lang="en-US" sz="3200" b="1" dirty="0">
                <a:latin typeface="Times New Roman" panose="02020603050405020304" pitchFamily="18" charset="0"/>
                <a:cs typeface="Times New Roman" panose="02020603050405020304" pitchFamily="18" charset="0"/>
              </a:rPr>
              <a:t>pressure</a:t>
            </a:r>
            <a:r>
              <a:rPr lang="en-US" sz="3200" dirty="0">
                <a:latin typeface="Times New Roman" panose="02020603050405020304" pitchFamily="18" charset="0"/>
                <a:cs typeface="Times New Roman" panose="02020603050405020304" pitchFamily="18" charset="0"/>
              </a:rPr>
              <a:t> (which is equivalent to </a:t>
            </a:r>
            <a:r>
              <a:rPr lang="en-US" sz="3200" b="1" dirty="0">
                <a:latin typeface="Times New Roman" panose="02020603050405020304" pitchFamily="18" charset="0"/>
                <a:cs typeface="Times New Roman" panose="02020603050405020304" pitchFamily="18" charset="0"/>
              </a:rPr>
              <a:t>depth</a:t>
            </a:r>
            <a:r>
              <a:rPr lang="en-US" sz="3200" dirty="0">
                <a:latin typeface="Times New Roman" panose="02020603050405020304" pitchFamily="18" charset="0"/>
                <a:cs typeface="Times New Roman" panose="02020603050405020304" pitchFamily="18" charset="0"/>
              </a:rPr>
              <a:t> below the sea surface).  </a:t>
            </a:r>
          </a:p>
          <a:p>
            <a:pPr algn="l"/>
            <a:endParaRPr lang="en-US" sz="3200" dirty="0">
              <a:latin typeface="Times New Roman" panose="02020603050405020304" pitchFamily="18" charset="0"/>
              <a:cs typeface="Times New Roman" panose="02020603050405020304" pitchFamily="18" charset="0"/>
            </a:endParaRPr>
          </a:p>
          <a:p>
            <a:pPr algn="l"/>
            <a:r>
              <a:rPr lang="en-US" sz="3200" dirty="0">
                <a:latin typeface="Times New Roman" panose="02020603050405020304" pitchFamily="18" charset="0"/>
                <a:cs typeface="Times New Roman" panose="02020603050405020304" pitchFamily="18" charset="0"/>
              </a:rPr>
              <a:t>The speed of sound ranges between </a:t>
            </a:r>
            <a:r>
              <a:rPr lang="en-US" sz="3200" b="1" dirty="0">
                <a:latin typeface="Times New Roman" panose="02020603050405020304" pitchFamily="18" charset="0"/>
                <a:cs typeface="Times New Roman" panose="02020603050405020304" pitchFamily="18" charset="0"/>
              </a:rPr>
              <a:t>1400 and 1570 m/sec</a:t>
            </a:r>
            <a:r>
              <a:rPr lang="en-US" sz="3200" dirty="0">
                <a:latin typeface="Times New Roman" panose="02020603050405020304" pitchFamily="18" charset="0"/>
                <a:cs typeface="Times New Roman" panose="02020603050405020304" pitchFamily="18" charset="0"/>
              </a:rPr>
              <a:t>. This is about 4 times faster than sound speed through air.</a:t>
            </a:r>
          </a:p>
          <a:p>
            <a:pPr algn="l"/>
            <a:endParaRPr lang="en-US" dirty="0"/>
          </a:p>
        </p:txBody>
      </p:sp>
    </p:spTree>
    <p:extLst>
      <p:ext uri="{BB962C8B-B14F-4D97-AF65-F5344CB8AC3E}">
        <p14:creationId xmlns:p14="http://schemas.microsoft.com/office/powerpoint/2010/main" val="3331369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3290" y="-1378241"/>
            <a:ext cx="9144000" cy="1098323"/>
          </a:xfrm>
        </p:spPr>
        <p:txBody>
          <a:bodyPr>
            <a:normAutofit/>
          </a:bodyPr>
          <a:lstStyle/>
          <a:p>
            <a:r>
              <a:rPr lang="en-US" sz="4000" b="1" dirty="0"/>
              <a:t>Correction for sound speed in water</a:t>
            </a:r>
          </a:p>
        </p:txBody>
      </p:sp>
      <p:sp>
        <p:nvSpPr>
          <p:cNvPr id="3" name="Subtitle 2"/>
          <p:cNvSpPr>
            <a:spLocks noGrp="1"/>
          </p:cNvSpPr>
          <p:nvPr>
            <p:ph type="subTitle" idx="1"/>
          </p:nvPr>
        </p:nvSpPr>
        <p:spPr>
          <a:xfrm>
            <a:off x="261257" y="0"/>
            <a:ext cx="10406743" cy="6858000"/>
          </a:xfrm>
        </p:spPr>
        <p:txBody>
          <a:bodyPr>
            <a:normAutofit lnSpcReduction="10000"/>
          </a:bodyPr>
          <a:lstStyle/>
          <a:p>
            <a:pPr algn="l"/>
            <a:r>
              <a:rPr lang="en-US" sz="2800" dirty="0">
                <a:latin typeface="Times New Roman" panose="02020603050405020304" pitchFamily="18" charset="0"/>
                <a:cs typeface="Times New Roman" panose="02020603050405020304" pitchFamily="18" charset="0"/>
              </a:rPr>
              <a:t>Empirical formula were developed to compute correct speed due to effects of water temp, salinity and depth:</a:t>
            </a:r>
          </a:p>
          <a:p>
            <a:r>
              <a:rPr lang="en-US" sz="2800" b="1" u="sng" dirty="0">
                <a:latin typeface="Times New Roman" panose="02020603050405020304" pitchFamily="18" charset="0"/>
                <a:cs typeface="Times New Roman" panose="02020603050405020304" pitchFamily="18" charset="0"/>
              </a:rPr>
              <a:t>Mackenzie Formula (1981):</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c(D,S,T) = </a:t>
            </a:r>
            <a:r>
              <a:rPr lang="en-US" sz="2800" b="1" baseline="300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 1448.96 + 4.591T - 5.304 x 10</a:t>
            </a:r>
            <a:r>
              <a:rPr lang="en-US" sz="2800" b="1" baseline="30000" dirty="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T</a:t>
            </a:r>
            <a:r>
              <a:rPr lang="en-US" sz="2800" b="1" baseline="30000" dirty="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 + 2.374 x 10</a:t>
            </a:r>
            <a:r>
              <a:rPr lang="en-US" sz="2800" b="1" baseline="30000" dirty="0">
                <a:latin typeface="Times New Roman" panose="02020603050405020304" pitchFamily="18" charset="0"/>
                <a:cs typeface="Times New Roman" panose="02020603050405020304" pitchFamily="18" charset="0"/>
              </a:rPr>
              <a:t>-4</a:t>
            </a:r>
            <a:r>
              <a:rPr lang="en-US" sz="2800" b="1" dirty="0">
                <a:latin typeface="Times New Roman" panose="02020603050405020304" pitchFamily="18" charset="0"/>
                <a:cs typeface="Times New Roman" panose="02020603050405020304" pitchFamily="18" charset="0"/>
              </a:rPr>
              <a:t>T</a:t>
            </a:r>
            <a:r>
              <a:rPr lang="en-US" sz="2800" b="1" baseline="30000" dirty="0">
                <a:latin typeface="Times New Roman" panose="02020603050405020304" pitchFamily="18" charset="0"/>
                <a:cs typeface="Times New Roman" panose="02020603050405020304" pitchFamily="18" charset="0"/>
              </a:rPr>
              <a:t>3</a:t>
            </a:r>
            <a:r>
              <a:rPr lang="en-US" sz="2800" b="1" dirty="0">
                <a:latin typeface="Times New Roman" panose="02020603050405020304" pitchFamily="18" charset="0"/>
                <a:cs typeface="Times New Roman" panose="02020603050405020304" pitchFamily="18" charset="0"/>
              </a:rPr>
              <a:t>  + </a:t>
            </a:r>
          </a:p>
          <a:p>
            <a:r>
              <a:rPr lang="en-US" sz="2800" b="1" dirty="0">
                <a:latin typeface="Times New Roman" panose="02020603050405020304" pitchFamily="18" charset="0"/>
                <a:cs typeface="Times New Roman" panose="02020603050405020304" pitchFamily="18" charset="0"/>
              </a:rPr>
              <a:t>1.340 (S-35) + 1.630 x 10</a:t>
            </a:r>
            <a:r>
              <a:rPr lang="en-US" sz="2800" b="1" baseline="30000" dirty="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D + 1.675 x 10</a:t>
            </a:r>
            <a:r>
              <a:rPr lang="en-US" sz="2800" b="1" baseline="30000" dirty="0">
                <a:latin typeface="Times New Roman" panose="02020603050405020304" pitchFamily="18" charset="0"/>
                <a:cs typeface="Times New Roman" panose="02020603050405020304" pitchFamily="18" charset="0"/>
              </a:rPr>
              <a:t>-7</a:t>
            </a:r>
            <a:r>
              <a:rPr lang="en-US" sz="2800" b="1" dirty="0">
                <a:latin typeface="Times New Roman" panose="02020603050405020304" pitchFamily="18" charset="0"/>
                <a:cs typeface="Times New Roman" panose="02020603050405020304" pitchFamily="18" charset="0"/>
              </a:rPr>
              <a:t>D</a:t>
            </a:r>
            <a:r>
              <a:rPr lang="en-US" sz="2800" b="1" baseline="30000" dirty="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 - 1.025 x 10</a:t>
            </a:r>
            <a:r>
              <a:rPr lang="en-US" sz="2800" b="1" baseline="30000" dirty="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T(S - 35) – </a:t>
            </a:r>
          </a:p>
          <a:p>
            <a:r>
              <a:rPr lang="en-US" sz="2800" b="1" dirty="0">
                <a:latin typeface="Times New Roman" panose="02020603050405020304" pitchFamily="18" charset="0"/>
                <a:cs typeface="Times New Roman" panose="02020603050405020304" pitchFamily="18" charset="0"/>
              </a:rPr>
              <a:t>7.139 x 10</a:t>
            </a:r>
            <a:r>
              <a:rPr lang="en-US" sz="2800" b="1" baseline="30000" dirty="0">
                <a:latin typeface="Times New Roman" panose="02020603050405020304" pitchFamily="18" charset="0"/>
                <a:cs typeface="Times New Roman" panose="02020603050405020304" pitchFamily="18" charset="0"/>
              </a:rPr>
              <a:t>-13</a:t>
            </a:r>
            <a:r>
              <a:rPr lang="en-US" sz="2800" b="1" dirty="0">
                <a:latin typeface="Times New Roman" panose="02020603050405020304" pitchFamily="18" charset="0"/>
                <a:cs typeface="Times New Roman" panose="02020603050405020304" pitchFamily="18" charset="0"/>
              </a:rPr>
              <a:t>TD</a:t>
            </a:r>
            <a:r>
              <a:rPr lang="en-US" sz="2800" b="1" baseline="30000" dirty="0">
                <a:latin typeface="Times New Roman" panose="02020603050405020304" pitchFamily="18" charset="0"/>
                <a:cs typeface="Times New Roman" panose="02020603050405020304" pitchFamily="18" charset="0"/>
              </a:rPr>
              <a:t>3</a:t>
            </a:r>
            <a:r>
              <a:rPr lang="en-US" sz="2800" b="1" dirty="0">
                <a:latin typeface="Times New Roman" panose="02020603050405020304" pitchFamily="18" charset="0"/>
                <a:cs typeface="Times New Roman" panose="02020603050405020304" pitchFamily="18" charset="0"/>
              </a:rPr>
              <a:t> </a:t>
            </a:r>
          </a:p>
          <a:p>
            <a:r>
              <a:rPr lang="en-US" sz="2800" b="1" dirty="0">
                <a:latin typeface="Times New Roman" panose="02020603050405020304" pitchFamily="18" charset="0"/>
                <a:cs typeface="Times New Roman" panose="02020603050405020304" pitchFamily="18" charset="0"/>
              </a:rPr>
              <a:t>Where,   T = temperature in degrees Celsius</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               S = salinity in parts per thousand</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               D = depth in meters</a:t>
            </a:r>
          </a:p>
          <a:p>
            <a:r>
              <a:rPr lang="en-US" sz="2800" dirty="0">
                <a:latin typeface="Times New Roman" panose="02020603050405020304" pitchFamily="18" charset="0"/>
                <a:cs typeface="Times New Roman" panose="02020603050405020304" pitchFamily="18" charset="0"/>
              </a:rPr>
              <a:t>Range of validity: temperature 2 to 30 °C, salinity 25 to 40 parts per thousand, depth 0 to 8000 m.</a:t>
            </a:r>
          </a:p>
          <a:p>
            <a:r>
              <a:rPr lang="en-US" sz="2800" dirty="0">
                <a:latin typeface="Times New Roman" panose="02020603050405020304" pitchFamily="18" charset="0"/>
                <a:cs typeface="Times New Roman" panose="02020603050405020304" pitchFamily="18" charset="0"/>
              </a:rPr>
              <a:t>For a depth up to 70m the above formula can be written simply as (ignoring depth effect):</a:t>
            </a:r>
          </a:p>
          <a:p>
            <a:r>
              <a:rPr lang="en-US" sz="2800" b="1" dirty="0">
                <a:latin typeface="Times New Roman" panose="02020603050405020304" pitchFamily="18" charset="0"/>
                <a:cs typeface="Times New Roman" panose="02020603050405020304" pitchFamily="18" charset="0"/>
              </a:rPr>
              <a:t>c(S,T) = 1448.96 + 4.591T - 5.304 x 10</a:t>
            </a:r>
            <a:r>
              <a:rPr lang="en-US" sz="2800" b="1" baseline="30000" dirty="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T</a:t>
            </a:r>
            <a:r>
              <a:rPr lang="en-US" sz="2800" b="1" baseline="30000" dirty="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 + 2.374 x 10</a:t>
            </a:r>
            <a:r>
              <a:rPr lang="en-US" sz="2800" b="1" baseline="30000" dirty="0">
                <a:latin typeface="Times New Roman" panose="02020603050405020304" pitchFamily="18" charset="0"/>
                <a:cs typeface="Times New Roman" panose="02020603050405020304" pitchFamily="18" charset="0"/>
              </a:rPr>
              <a:t>-4</a:t>
            </a:r>
            <a:r>
              <a:rPr lang="en-US" sz="2800" b="1" dirty="0">
                <a:latin typeface="Times New Roman" panose="02020603050405020304" pitchFamily="18" charset="0"/>
                <a:cs typeface="Times New Roman" panose="02020603050405020304" pitchFamily="18" charset="0"/>
              </a:rPr>
              <a:t>T</a:t>
            </a:r>
            <a:r>
              <a:rPr lang="en-US" sz="2800" b="1" baseline="30000" dirty="0">
                <a:latin typeface="Times New Roman" panose="02020603050405020304" pitchFamily="18" charset="0"/>
                <a:cs typeface="Times New Roman" panose="02020603050405020304" pitchFamily="18" charset="0"/>
              </a:rPr>
              <a:t>3</a:t>
            </a:r>
            <a:r>
              <a:rPr lang="en-US" sz="2800" b="1" dirty="0">
                <a:latin typeface="Times New Roman" panose="02020603050405020304" pitchFamily="18" charset="0"/>
                <a:cs typeface="Times New Roman" panose="02020603050405020304" pitchFamily="18" charset="0"/>
              </a:rPr>
              <a:t> + 1.340 (S-35) m/s</a:t>
            </a:r>
          </a:p>
          <a:p>
            <a:pPr algn="l"/>
            <a:endParaRPr lang="en-US" dirty="0"/>
          </a:p>
        </p:txBody>
      </p:sp>
    </p:spTree>
    <p:extLst>
      <p:ext uri="{BB962C8B-B14F-4D97-AF65-F5344CB8AC3E}">
        <p14:creationId xmlns:p14="http://schemas.microsoft.com/office/powerpoint/2010/main" val="474192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37127"/>
            <a:ext cx="9144000" cy="557208"/>
          </a:xfrm>
        </p:spPr>
        <p:txBody>
          <a:bodyPr>
            <a:normAutofit/>
          </a:bodyPr>
          <a:lstStyle/>
          <a:p>
            <a:r>
              <a:rPr lang="en-US" sz="3200" b="1" dirty="0"/>
              <a:t>Multi beam sounder</a:t>
            </a:r>
          </a:p>
        </p:txBody>
      </p:sp>
      <p:sp>
        <p:nvSpPr>
          <p:cNvPr id="3" name="Subtitle 2"/>
          <p:cNvSpPr>
            <a:spLocks noGrp="1"/>
          </p:cNvSpPr>
          <p:nvPr>
            <p:ph type="subTitle" idx="1"/>
          </p:nvPr>
        </p:nvSpPr>
        <p:spPr>
          <a:xfrm>
            <a:off x="522514" y="298580"/>
            <a:ext cx="10145486" cy="6400800"/>
          </a:xfrm>
        </p:spPr>
        <p:txBody>
          <a:bodyPr/>
          <a:lstStyle/>
          <a:p>
            <a:pPr algn="l"/>
            <a:r>
              <a:rPr lang="en-US" sz="3200" dirty="0">
                <a:latin typeface="Times New Roman" panose="02020603050405020304" pitchFamily="18" charset="0"/>
                <a:cs typeface="Times New Roman" panose="02020603050405020304" pitchFamily="18" charset="0"/>
              </a:rPr>
              <a:t>Echo sounder is further developed to multi beam sounder (Fig. 7), scanning across sounding line:</a:t>
            </a:r>
          </a:p>
          <a:p>
            <a:pPr algn="l"/>
            <a:endParaRPr lang="en-US" sz="3200" dirty="0">
              <a:latin typeface="Times New Roman" panose="02020603050405020304" pitchFamily="18" charset="0"/>
              <a:cs typeface="Times New Roman" panose="02020603050405020304" pitchFamily="18" charset="0"/>
            </a:endParaRPr>
          </a:p>
          <a:p>
            <a:pPr algn="l"/>
            <a:endParaRPr lang="en-US" sz="3200" dirty="0">
              <a:latin typeface="Times New Roman" panose="02020603050405020304" pitchFamily="18" charset="0"/>
              <a:cs typeface="Times New Roman" panose="02020603050405020304" pitchFamily="18" charset="0"/>
            </a:endParaRPr>
          </a:p>
          <a:p>
            <a:pPr algn="l"/>
            <a:r>
              <a:rPr lang="en-US" sz="3200" dirty="0">
                <a:latin typeface="Times New Roman" panose="02020603050405020304" pitchFamily="18" charset="0"/>
                <a:cs typeface="Times New Roman" panose="02020603050405020304" pitchFamily="18" charset="0"/>
              </a:rPr>
              <a:t>                                                                                                           </a:t>
            </a:r>
          </a:p>
          <a:p>
            <a:pPr algn="l"/>
            <a:r>
              <a:rPr lang="en-US" sz="3200" dirty="0">
                <a:latin typeface="Times New Roman" panose="02020603050405020304" pitchFamily="18" charset="0"/>
                <a:cs typeface="Times New Roman" panose="02020603050405020304" pitchFamily="18" charset="0"/>
              </a:rPr>
              <a:t>                            Fig. 7</a:t>
            </a:r>
          </a:p>
          <a:p>
            <a:pPr algn="l"/>
            <a:endParaRPr lang="en-US" dirty="0"/>
          </a:p>
          <a:p>
            <a:pPr algn="l"/>
            <a:endParaRPr lang="en-US" dirty="0"/>
          </a:p>
          <a:p>
            <a:pPr algn="l"/>
            <a:endParaRPr lang="en-US" dirty="0"/>
          </a:p>
          <a:p>
            <a:pPr algn="l"/>
            <a:endParaRPr lang="en-US" dirty="0"/>
          </a:p>
        </p:txBody>
      </p:sp>
      <p:pic>
        <p:nvPicPr>
          <p:cNvPr id="6" name="Picture 5"/>
          <p:cNvPicPr>
            <a:picLocks noChangeAspect="1"/>
          </p:cNvPicPr>
          <p:nvPr/>
        </p:nvPicPr>
        <p:blipFill>
          <a:blip r:embed="rId2"/>
          <a:stretch>
            <a:fillRect/>
          </a:stretch>
        </p:blipFill>
        <p:spPr>
          <a:xfrm>
            <a:off x="205274" y="1642188"/>
            <a:ext cx="9965093" cy="4712180"/>
          </a:xfrm>
          <a:prstGeom prst="rect">
            <a:avLst/>
          </a:prstGeom>
        </p:spPr>
      </p:pic>
    </p:spTree>
    <p:extLst>
      <p:ext uri="{BB962C8B-B14F-4D97-AF65-F5344CB8AC3E}">
        <p14:creationId xmlns:p14="http://schemas.microsoft.com/office/powerpoint/2010/main" val="672831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0066" y="-1564854"/>
            <a:ext cx="9144000" cy="818405"/>
          </a:xfrm>
        </p:spPr>
        <p:txBody>
          <a:bodyPr>
            <a:normAutofit/>
          </a:bodyPr>
          <a:lstStyle/>
          <a:p>
            <a:r>
              <a:rPr lang="en-US" sz="3200" dirty="0">
                <a:latin typeface="Times New Roman" panose="02020603050405020304" pitchFamily="18" charset="0"/>
                <a:cs typeface="Times New Roman" panose="02020603050405020304" pitchFamily="18" charset="0"/>
              </a:rPr>
              <a:t>LIDAR Bathymetry</a:t>
            </a:r>
          </a:p>
        </p:txBody>
      </p:sp>
      <p:sp>
        <p:nvSpPr>
          <p:cNvPr id="3" name="Subtitle 2"/>
          <p:cNvSpPr>
            <a:spLocks noGrp="1"/>
          </p:cNvSpPr>
          <p:nvPr>
            <p:ph type="subTitle" idx="1"/>
          </p:nvPr>
        </p:nvSpPr>
        <p:spPr>
          <a:xfrm>
            <a:off x="0" y="-447869"/>
            <a:ext cx="12191999" cy="7091265"/>
          </a:xfrm>
        </p:spPr>
        <p:txBody>
          <a:bodyPr/>
          <a:lstStyle/>
          <a:p>
            <a:pPr algn="l"/>
            <a:r>
              <a:rPr lang="en-US" sz="3200" dirty="0">
                <a:latin typeface="Times New Roman" panose="02020603050405020304" pitchFamily="18" charset="0"/>
                <a:cs typeface="Times New Roman" panose="02020603050405020304" pitchFamily="18" charset="0"/>
              </a:rPr>
              <a:t>Light Detection and Ranging (LIDAR) sends two signals of different wave lengths: green and red (Fig. 8)</a:t>
            </a:r>
          </a:p>
          <a:p>
            <a:pPr algn="l"/>
            <a:endParaRPr lang="en-US" dirty="0"/>
          </a:p>
          <a:p>
            <a:pPr algn="l"/>
            <a:endParaRPr lang="en-US" dirty="0"/>
          </a:p>
          <a:p>
            <a:pPr algn="l"/>
            <a:r>
              <a:rPr lang="en-US" sz="2800" dirty="0">
                <a:latin typeface="Times New Roman" panose="02020603050405020304" pitchFamily="18" charset="0"/>
                <a:cs typeface="Times New Roman" panose="02020603050405020304" pitchFamily="18" charset="0"/>
              </a:rPr>
              <a:t>Green laser pulses (532 nm) reflected</a:t>
            </a:r>
          </a:p>
          <a:p>
            <a:pPr algn="l"/>
            <a:r>
              <a:rPr lang="en-US" sz="2800" dirty="0">
                <a:latin typeface="Times New Roman" panose="02020603050405020304" pitchFamily="18" charset="0"/>
                <a:cs typeface="Times New Roman" panose="02020603050405020304" pitchFamily="18" charset="0"/>
              </a:rPr>
              <a:t>from bottom, Near-IR (1064 nm)</a:t>
            </a:r>
          </a:p>
          <a:p>
            <a:pPr algn="l"/>
            <a:r>
              <a:rPr lang="en-US" sz="2800" dirty="0">
                <a:latin typeface="Times New Roman" panose="02020603050405020304" pitchFamily="18" charset="0"/>
                <a:cs typeface="Times New Roman" panose="02020603050405020304" pitchFamily="18" charset="0"/>
              </a:rPr>
              <a:t> laser pulses reflected from water</a:t>
            </a:r>
          </a:p>
          <a:p>
            <a:pPr algn="l"/>
            <a:r>
              <a:rPr lang="en-US" sz="2800" dirty="0">
                <a:latin typeface="Times New Roman" panose="02020603050405020304" pitchFamily="18" charset="0"/>
                <a:cs typeface="Times New Roman" panose="02020603050405020304" pitchFamily="18" charset="0"/>
              </a:rPr>
              <a:t> surface. Difference in arrival time</a:t>
            </a:r>
          </a:p>
          <a:p>
            <a:pPr algn="l"/>
            <a:r>
              <a:rPr lang="en-US" sz="2800" dirty="0">
                <a:latin typeface="Times New Roman" panose="02020603050405020304" pitchFamily="18" charset="0"/>
                <a:cs typeface="Times New Roman" panose="02020603050405020304" pitchFamily="18" charset="0"/>
              </a:rPr>
              <a:t> allows depth measurement.</a:t>
            </a:r>
          </a:p>
          <a:p>
            <a:pPr algn="l"/>
            <a:r>
              <a:rPr lang="en-US" sz="2800" dirty="0">
                <a:latin typeface="Times New Roman" panose="02020603050405020304" pitchFamily="18" charset="0"/>
                <a:cs typeface="Times New Roman" panose="02020603050405020304" pitchFamily="18" charset="0"/>
              </a:rPr>
              <a:t>                                             Fig. 8</a:t>
            </a:r>
          </a:p>
        </p:txBody>
      </p:sp>
      <p:pic>
        <p:nvPicPr>
          <p:cNvPr id="4" name="Picture 3"/>
          <p:cNvPicPr>
            <a:picLocks noChangeAspect="1"/>
          </p:cNvPicPr>
          <p:nvPr/>
        </p:nvPicPr>
        <p:blipFill>
          <a:blip r:embed="rId2"/>
          <a:stretch>
            <a:fillRect/>
          </a:stretch>
        </p:blipFill>
        <p:spPr>
          <a:xfrm>
            <a:off x="7503233" y="522514"/>
            <a:ext cx="3562873" cy="5531173"/>
          </a:xfrm>
          <a:prstGeom prst="rect">
            <a:avLst/>
          </a:prstGeom>
        </p:spPr>
      </p:pic>
    </p:spTree>
    <p:extLst>
      <p:ext uri="{BB962C8B-B14F-4D97-AF65-F5344CB8AC3E}">
        <p14:creationId xmlns:p14="http://schemas.microsoft.com/office/powerpoint/2010/main" val="468168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2743" y="-1340919"/>
            <a:ext cx="9144000" cy="855727"/>
          </a:xfrm>
        </p:spPr>
        <p:txBody>
          <a:bodyPr>
            <a:normAutofit/>
          </a:bodyPr>
          <a:lstStyle/>
          <a:p>
            <a:r>
              <a:rPr lang="en-US" sz="3200" b="1" dirty="0"/>
              <a:t>Positioning Sounding Stations</a:t>
            </a:r>
          </a:p>
        </p:txBody>
      </p:sp>
      <p:sp>
        <p:nvSpPr>
          <p:cNvPr id="3" name="Subtitle 2"/>
          <p:cNvSpPr>
            <a:spLocks noGrp="1"/>
          </p:cNvSpPr>
          <p:nvPr>
            <p:ph type="subTitle" idx="1"/>
          </p:nvPr>
        </p:nvSpPr>
        <p:spPr>
          <a:xfrm>
            <a:off x="1" y="-360608"/>
            <a:ext cx="11476652" cy="7218608"/>
          </a:xfrm>
        </p:spPr>
        <p:txBody>
          <a:bodyPr/>
          <a:lstStyle/>
          <a:p>
            <a:pPr algn="l"/>
            <a:r>
              <a:rPr lang="en-US" sz="2800" dirty="0">
                <a:latin typeface="Times New Roman" panose="02020603050405020304" pitchFamily="18" charset="0"/>
                <a:cs typeface="Times New Roman" panose="02020603050405020304" pitchFamily="18" charset="0"/>
              </a:rPr>
              <a:t>1- Classical Survey techniques:</a:t>
            </a:r>
          </a:p>
          <a:p>
            <a:pPr algn="l"/>
            <a:r>
              <a:rPr lang="en-US" sz="2800" dirty="0">
                <a:latin typeface="Times New Roman" panose="02020603050405020304" pitchFamily="18" charset="0"/>
                <a:cs typeface="Times New Roman" panose="02020603050405020304" pitchFamily="18" charset="0"/>
              </a:rPr>
              <a:t>                                                                                       Fig. 9</a:t>
            </a:r>
          </a:p>
          <a:p>
            <a:pPr marL="457200" indent="-457200" algn="l">
              <a:buFontTx/>
              <a:buChar char="-"/>
            </a:pPr>
            <a:r>
              <a:rPr lang="en-US" sz="2800" dirty="0">
                <a:latin typeface="Times New Roman" panose="02020603050405020304" pitchFamily="18" charset="0"/>
                <a:cs typeface="Times New Roman" panose="02020603050405020304" pitchFamily="18" charset="0"/>
              </a:rPr>
              <a:t>Using Sextant (Fig. 9) to measure</a:t>
            </a:r>
          </a:p>
          <a:p>
            <a:pPr algn="l"/>
            <a:r>
              <a:rPr lang="en-US" sz="2800" dirty="0">
                <a:latin typeface="Times New Roman" panose="02020603050405020304" pitchFamily="18" charset="0"/>
                <a:cs typeface="Times New Roman" panose="02020603050405020304" pitchFamily="18" charset="0"/>
              </a:rPr>
              <a:t> angles to three ground control</a:t>
            </a:r>
          </a:p>
          <a:p>
            <a:pPr algn="l"/>
            <a:r>
              <a:rPr lang="en-US" sz="2800" dirty="0">
                <a:latin typeface="Times New Roman" panose="02020603050405020304" pitchFamily="18" charset="0"/>
                <a:cs typeface="Times New Roman" panose="02020603050405020304" pitchFamily="18" charset="0"/>
              </a:rPr>
              <a:t>stations and using resection </a:t>
            </a:r>
          </a:p>
          <a:p>
            <a:pPr algn="l"/>
            <a:r>
              <a:rPr lang="en-US" sz="2800" dirty="0">
                <a:latin typeface="Times New Roman" panose="02020603050405020304" pitchFamily="18" charset="0"/>
                <a:cs typeface="Times New Roman" panose="02020603050405020304" pitchFamily="18" charset="0"/>
              </a:rPr>
              <a:t>solution to locate ship position.</a:t>
            </a:r>
          </a:p>
          <a:p>
            <a:pPr algn="l"/>
            <a:endParaRPr lang="en-US" sz="2800" dirty="0">
              <a:latin typeface="Times New Roman" panose="02020603050405020304" pitchFamily="18" charset="0"/>
              <a:cs typeface="Times New Roman" panose="02020603050405020304" pitchFamily="18" charset="0"/>
            </a:endParaRPr>
          </a:p>
          <a:p>
            <a:pPr marL="457200" indent="-457200" algn="l">
              <a:buFontTx/>
              <a:buChar char="-"/>
            </a:pPr>
            <a:r>
              <a:rPr lang="en-US" sz="2800" dirty="0">
                <a:latin typeface="Times New Roman" panose="02020603050405020304" pitchFamily="18" charset="0"/>
                <a:cs typeface="Times New Roman" panose="02020603050405020304" pitchFamily="18" charset="0"/>
              </a:rPr>
              <a:t>Using theodolite or total station at </a:t>
            </a:r>
          </a:p>
          <a:p>
            <a:pPr algn="l"/>
            <a:r>
              <a:rPr lang="en-US" sz="2800" dirty="0">
                <a:latin typeface="Times New Roman" panose="02020603050405020304" pitchFamily="18" charset="0"/>
                <a:cs typeface="Times New Roman" panose="02020603050405020304" pitchFamily="18" charset="0"/>
              </a:rPr>
              <a:t>two ground control points to ship</a:t>
            </a:r>
          </a:p>
          <a:p>
            <a:pPr algn="l"/>
            <a:r>
              <a:rPr lang="en-US" sz="2800" dirty="0">
                <a:latin typeface="Times New Roman" panose="02020603050405020304" pitchFamily="18" charset="0"/>
                <a:cs typeface="Times New Roman" panose="02020603050405020304" pitchFamily="18" charset="0"/>
              </a:rPr>
              <a:t>position and determine ship position</a:t>
            </a:r>
          </a:p>
          <a:p>
            <a:pPr algn="l"/>
            <a:r>
              <a:rPr lang="en-US" sz="2800" dirty="0">
                <a:latin typeface="Times New Roman" panose="02020603050405020304" pitchFamily="18" charset="0"/>
                <a:cs typeface="Times New Roman" panose="02020603050405020304" pitchFamily="18" charset="0"/>
              </a:rPr>
              <a:t> using intersection method</a:t>
            </a:r>
          </a:p>
          <a:p>
            <a:pPr algn="l"/>
            <a:endParaRPr lang="en-US" dirty="0"/>
          </a:p>
        </p:txBody>
      </p:sp>
      <p:pic>
        <p:nvPicPr>
          <p:cNvPr id="4" name="Picture 3"/>
          <p:cNvPicPr>
            <a:picLocks noChangeAspect="1"/>
          </p:cNvPicPr>
          <p:nvPr/>
        </p:nvPicPr>
        <p:blipFill>
          <a:blip r:embed="rId2"/>
          <a:stretch>
            <a:fillRect/>
          </a:stretch>
        </p:blipFill>
        <p:spPr>
          <a:xfrm>
            <a:off x="6602805" y="620114"/>
            <a:ext cx="3949285" cy="5257164"/>
          </a:xfrm>
          <a:prstGeom prst="rect">
            <a:avLst/>
          </a:prstGeom>
        </p:spPr>
      </p:pic>
    </p:spTree>
    <p:extLst>
      <p:ext uri="{BB962C8B-B14F-4D97-AF65-F5344CB8AC3E}">
        <p14:creationId xmlns:p14="http://schemas.microsoft.com/office/powerpoint/2010/main" val="2418732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93800"/>
            <a:ext cx="9144000" cy="727269"/>
          </a:xfrm>
        </p:spPr>
        <p:txBody>
          <a:bodyPr>
            <a:normAutofit/>
          </a:bodyPr>
          <a:lstStyle/>
          <a:p>
            <a:r>
              <a:rPr lang="en-US" sz="3600" b="1" dirty="0">
                <a:latin typeface="Times New Roman" panose="02020603050405020304" pitchFamily="18" charset="0"/>
                <a:cs typeface="Times New Roman" panose="02020603050405020304" pitchFamily="18" charset="0"/>
              </a:rPr>
              <a:t>Positioning Sounding Stations</a:t>
            </a:r>
          </a:p>
        </p:txBody>
      </p:sp>
      <p:sp>
        <p:nvSpPr>
          <p:cNvPr id="3" name="Subtitle 2"/>
          <p:cNvSpPr>
            <a:spLocks noGrp="1"/>
          </p:cNvSpPr>
          <p:nvPr>
            <p:ph type="subTitle" idx="1"/>
          </p:nvPr>
        </p:nvSpPr>
        <p:spPr>
          <a:xfrm>
            <a:off x="877078" y="-1"/>
            <a:ext cx="9790922" cy="6512767"/>
          </a:xfrm>
        </p:spPr>
        <p:txBody>
          <a:bodyPr>
            <a:normAutofit/>
          </a:bodyPr>
          <a:lstStyle/>
          <a:p>
            <a:pPr algn="l"/>
            <a:r>
              <a:rPr lang="en-US" sz="3200" dirty="0">
                <a:latin typeface="Times New Roman" panose="02020603050405020304" pitchFamily="18" charset="0"/>
                <a:cs typeface="Times New Roman" panose="02020603050405020304" pitchFamily="18" charset="0"/>
              </a:rPr>
              <a:t>2- </a:t>
            </a:r>
            <a:r>
              <a:rPr lang="en-US" sz="3200" b="1" dirty="0">
                <a:latin typeface="Times New Roman" panose="02020603050405020304" pitchFamily="18" charset="0"/>
                <a:cs typeface="Times New Roman" panose="02020603050405020304" pitchFamily="18" charset="0"/>
              </a:rPr>
              <a:t>GPS technique</a:t>
            </a:r>
          </a:p>
          <a:p>
            <a:pPr algn="l"/>
            <a:r>
              <a:rPr lang="en-US" sz="32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 GPS can be taken onboard the ship to be used in Positioning Sounding Stations at the time of measuring water depth.</a:t>
            </a:r>
          </a:p>
          <a:p>
            <a:pPr algn="l"/>
            <a:endParaRPr lang="en-US" sz="2800" dirty="0">
              <a:latin typeface="Times New Roman" panose="02020603050405020304" pitchFamily="18" charset="0"/>
              <a:cs typeface="Times New Roman" panose="02020603050405020304" pitchFamily="18" charset="0"/>
            </a:endParaRPr>
          </a:p>
          <a:p>
            <a:pPr algn="l"/>
            <a:r>
              <a:rPr lang="en-US" sz="2800" dirty="0">
                <a:latin typeface="Times New Roman" panose="02020603050405020304" pitchFamily="18" charset="0"/>
                <a:cs typeface="Times New Roman" panose="02020603050405020304" pitchFamily="18" charset="0"/>
              </a:rPr>
              <a:t>What is even remarkable about the GPS system is its accuracy; normally 10-15 meters for civilian systems, and a huge improvement on the older sextant centered methods. </a:t>
            </a:r>
          </a:p>
          <a:p>
            <a:pPr algn="l"/>
            <a:r>
              <a:rPr lang="en-US" sz="2800" dirty="0">
                <a:latin typeface="Times New Roman" panose="02020603050405020304" pitchFamily="18" charset="0"/>
                <a:cs typeface="Times New Roman" panose="02020603050405020304" pitchFamily="18" charset="0"/>
              </a:rPr>
              <a:t>Another advantage of the system is that it is an </a:t>
            </a:r>
            <a:r>
              <a:rPr lang="en-US" sz="2800" b="1" dirty="0">
                <a:solidFill>
                  <a:srgbClr val="FF0000"/>
                </a:solidFill>
                <a:latin typeface="Times New Roman" panose="02020603050405020304" pitchFamily="18" charset="0"/>
                <a:cs typeface="Times New Roman" panose="02020603050405020304" pitchFamily="18" charset="0"/>
              </a:rPr>
              <a:t>‘all weather’ </a:t>
            </a:r>
            <a:r>
              <a:rPr lang="en-US" sz="2800" dirty="0">
                <a:latin typeface="Times New Roman" panose="02020603050405020304" pitchFamily="18" charset="0"/>
                <a:cs typeface="Times New Roman" panose="02020603050405020304" pitchFamily="18" charset="0"/>
              </a:rPr>
              <a:t>one. </a:t>
            </a:r>
          </a:p>
          <a:p>
            <a:pPr algn="l"/>
            <a:r>
              <a:rPr lang="en-US" sz="2800" dirty="0">
                <a:latin typeface="Times New Roman" panose="02020603050405020304" pitchFamily="18" charset="0"/>
                <a:cs typeface="Times New Roman" panose="02020603050405020304" pitchFamily="18" charset="0"/>
              </a:rPr>
              <a:t>Even when one cannot see a landmark 50 meters away in dense fog, the GPS will give you your position without any decrease in accuracy.</a:t>
            </a:r>
          </a:p>
        </p:txBody>
      </p:sp>
    </p:spTree>
    <p:extLst>
      <p:ext uri="{BB962C8B-B14F-4D97-AF65-F5344CB8AC3E}">
        <p14:creationId xmlns:p14="http://schemas.microsoft.com/office/powerpoint/2010/main" val="3086861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67024"/>
            <a:ext cx="9144000" cy="764591"/>
          </a:xfrm>
        </p:spPr>
        <p:txBody>
          <a:bodyPr>
            <a:normAutofit/>
          </a:bodyPr>
          <a:lstStyle/>
          <a:p>
            <a:r>
              <a:rPr lang="en-US" sz="4000" b="1" dirty="0">
                <a:latin typeface="Times New Roman" panose="02020603050405020304" pitchFamily="18" charset="0"/>
                <a:cs typeface="Times New Roman" panose="02020603050405020304" pitchFamily="18" charset="0"/>
              </a:rPr>
              <a:t>GPS Positioning</a:t>
            </a:r>
          </a:p>
        </p:txBody>
      </p:sp>
      <p:sp>
        <p:nvSpPr>
          <p:cNvPr id="3" name="Subtitle 2"/>
          <p:cNvSpPr>
            <a:spLocks noGrp="1"/>
          </p:cNvSpPr>
          <p:nvPr>
            <p:ph type="subTitle" idx="1"/>
          </p:nvPr>
        </p:nvSpPr>
        <p:spPr>
          <a:xfrm>
            <a:off x="1" y="-802433"/>
            <a:ext cx="12192000" cy="7837715"/>
          </a:xfrm>
        </p:spPr>
        <p:txBody>
          <a:bodyPr>
            <a:normAutofit/>
          </a:bodyPr>
          <a:lstStyle/>
          <a:p>
            <a:pPr algn="l"/>
            <a:r>
              <a:rPr lang="en-US" sz="2800" b="1" dirty="0">
                <a:latin typeface="Times New Roman" panose="02020603050405020304" pitchFamily="18" charset="0"/>
                <a:cs typeface="Times New Roman" panose="02020603050405020304" pitchFamily="18" charset="0"/>
              </a:rPr>
              <a:t>Development of GPS</a:t>
            </a:r>
          </a:p>
          <a:p>
            <a:pPr algn="l"/>
            <a:r>
              <a:rPr lang="en-US" sz="2800" dirty="0">
                <a:latin typeface="Times New Roman" panose="02020603050405020304" pitchFamily="18" charset="0"/>
                <a:cs typeface="Times New Roman" panose="02020603050405020304" pitchFamily="18" charset="0"/>
              </a:rPr>
              <a:t>First developed for the US Department of Defense almost forty years ago, today this global navigational satellite system uses between 24 and 32 satellites orbiting 11000 nautical miles in space, normally making two orbits around the earth every day. </a:t>
            </a:r>
          </a:p>
          <a:p>
            <a:pPr algn="l"/>
            <a:r>
              <a:rPr lang="en-US" sz="2800" b="1" dirty="0">
                <a:latin typeface="Times New Roman" panose="02020603050405020304" pitchFamily="18" charset="0"/>
                <a:cs typeface="Times New Roman" panose="02020603050405020304" pitchFamily="18" charset="0"/>
              </a:rPr>
              <a:t>Use on Board Ships</a:t>
            </a:r>
          </a:p>
          <a:p>
            <a:pPr algn="l"/>
            <a:r>
              <a:rPr lang="en-US" sz="2800" dirty="0">
                <a:latin typeface="Times New Roman" panose="02020603050405020304" pitchFamily="18" charset="0"/>
                <a:cs typeface="Times New Roman" panose="02020603050405020304" pitchFamily="18" charset="0"/>
              </a:rPr>
              <a:t>On board, the GPS receiver stores the almanac data for continuous use. It also calculates, exactly how far the satellite is from the ship at any given instant. </a:t>
            </a:r>
          </a:p>
          <a:p>
            <a:pPr algn="l"/>
            <a:r>
              <a:rPr lang="en-US" sz="2800" dirty="0">
                <a:latin typeface="Times New Roman" panose="02020603050405020304" pitchFamily="18" charset="0"/>
                <a:cs typeface="Times New Roman" panose="02020603050405020304" pitchFamily="18" charset="0"/>
              </a:rPr>
              <a:t>Three such satellites and the calculations give us an exact </a:t>
            </a:r>
            <a:r>
              <a:rPr lang="en-US" sz="2800" b="1" dirty="0">
                <a:latin typeface="Times New Roman" panose="02020603050405020304" pitchFamily="18" charset="0"/>
                <a:cs typeface="Times New Roman" panose="02020603050405020304" pitchFamily="18" charset="0"/>
              </a:rPr>
              <a:t>2D fix </a:t>
            </a:r>
            <a:r>
              <a:rPr lang="en-US" sz="2800" dirty="0">
                <a:latin typeface="Times New Roman" panose="02020603050405020304" pitchFamily="18" charset="0"/>
                <a:cs typeface="Times New Roman" panose="02020603050405020304" pitchFamily="18" charset="0"/>
              </a:rPr>
              <a:t>on board- Latitude and Longitude. </a:t>
            </a:r>
          </a:p>
          <a:p>
            <a:pPr algn="l"/>
            <a:r>
              <a:rPr lang="en-US" sz="2800" dirty="0">
                <a:latin typeface="Times New Roman" panose="02020603050405020304" pitchFamily="18" charset="0"/>
                <a:cs typeface="Times New Roman" panose="02020603050405020304" pitchFamily="18" charset="0"/>
              </a:rPr>
              <a:t>If there are four satellites used, one can calculate altitude as well. </a:t>
            </a:r>
          </a:p>
          <a:p>
            <a:pPr algn="l"/>
            <a:r>
              <a:rPr lang="en-US" sz="2800" dirty="0">
                <a:latin typeface="Times New Roman" panose="02020603050405020304" pitchFamily="18" charset="0"/>
                <a:cs typeface="Times New Roman" panose="02020603050405020304" pitchFamily="18" charset="0"/>
              </a:rPr>
              <a:t>By keeping a record of the ship’s positions, another simpler calculation determines the ship’s speed, and the course it has made in the time between positions.</a:t>
            </a:r>
          </a:p>
          <a:p>
            <a:pPr algn="l"/>
            <a:r>
              <a:rPr lang="en-US" sz="2800" dirty="0">
                <a:latin typeface="Times New Roman" panose="02020603050405020304" pitchFamily="18" charset="0"/>
                <a:cs typeface="Times New Roman" panose="02020603050405020304" pitchFamily="18" charset="0"/>
              </a:rPr>
              <a:t>Almost all ships today carry a GPS receiver – sometimes more than one.</a:t>
            </a:r>
          </a:p>
        </p:txBody>
      </p:sp>
    </p:spTree>
    <p:extLst>
      <p:ext uri="{BB962C8B-B14F-4D97-AF65-F5344CB8AC3E}">
        <p14:creationId xmlns:p14="http://schemas.microsoft.com/office/powerpoint/2010/main" val="301304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6062"/>
            <a:ext cx="9144000" cy="875764"/>
          </a:xfrm>
        </p:spPr>
        <p:txBody>
          <a:bodyPr>
            <a:normAutofit/>
          </a:bodyPr>
          <a:lstStyle/>
          <a:p>
            <a:r>
              <a:rPr lang="en-US" sz="2800" b="1" dirty="0"/>
              <a:t>Class Problem (1)</a:t>
            </a:r>
            <a:br>
              <a:rPr lang="en-US" sz="2800" b="1" dirty="0"/>
            </a:br>
            <a:r>
              <a:rPr lang="en-US" sz="2800" b="1" dirty="0"/>
              <a:t>Acoustic Sounding</a:t>
            </a:r>
          </a:p>
        </p:txBody>
      </p:sp>
      <p:sp>
        <p:nvSpPr>
          <p:cNvPr id="3" name="Subtitle 2"/>
          <p:cNvSpPr>
            <a:spLocks noGrp="1"/>
          </p:cNvSpPr>
          <p:nvPr>
            <p:ph type="subTitle" idx="1"/>
          </p:nvPr>
        </p:nvSpPr>
        <p:spPr>
          <a:xfrm>
            <a:off x="1524000" y="1262131"/>
            <a:ext cx="9144000" cy="5293216"/>
          </a:xfrm>
        </p:spPr>
        <p:txBody>
          <a:bodyPr/>
          <a:lstStyle/>
          <a:p>
            <a:pPr algn="l"/>
            <a:r>
              <a:rPr lang="en-US" dirty="0"/>
              <a:t>Compute the corrected sound signal </a:t>
            </a:r>
            <a:r>
              <a:rPr lang="en-US" b="1" u="sng" dirty="0"/>
              <a:t>speed</a:t>
            </a:r>
            <a:r>
              <a:rPr lang="en-US" dirty="0"/>
              <a:t> in water and </a:t>
            </a:r>
            <a:r>
              <a:rPr lang="en-US" b="1" u="sng" dirty="0"/>
              <a:t>water depth </a:t>
            </a:r>
            <a:r>
              <a:rPr lang="en-US" dirty="0"/>
              <a:t>if water temp, T = </a:t>
            </a:r>
            <a:r>
              <a:rPr lang="en-US" b="1" dirty="0"/>
              <a:t>10</a:t>
            </a:r>
            <a:r>
              <a:rPr lang="en-US" b="1" baseline="30000" dirty="0"/>
              <a:t>o</a:t>
            </a:r>
            <a:r>
              <a:rPr lang="en-US" b="1" dirty="0"/>
              <a:t>C ±1</a:t>
            </a:r>
            <a:r>
              <a:rPr lang="en-US" b="1" baseline="30000" dirty="0"/>
              <a:t>o</a:t>
            </a:r>
            <a:r>
              <a:rPr lang="en-US" b="1" dirty="0"/>
              <a:t>C</a:t>
            </a:r>
            <a:r>
              <a:rPr lang="en-US" dirty="0"/>
              <a:t>; Salinity, </a:t>
            </a:r>
            <a:r>
              <a:rPr lang="en-US" b="1" dirty="0"/>
              <a:t>S = 37 </a:t>
            </a:r>
            <a:r>
              <a:rPr lang="en-US" b="1" dirty="0" err="1"/>
              <a:t>ppt</a:t>
            </a:r>
            <a:r>
              <a:rPr lang="en-US" b="1" dirty="0"/>
              <a:t>  ±1ppt</a:t>
            </a:r>
            <a:r>
              <a:rPr lang="en-US" dirty="0"/>
              <a:t>    ; two way time interval recorded on echo-sounder is </a:t>
            </a:r>
            <a:r>
              <a:rPr lang="en-US" b="1" dirty="0"/>
              <a:t>0.5 sec</a:t>
            </a:r>
            <a:r>
              <a:rPr lang="en-US" dirty="0"/>
              <a:t>.</a:t>
            </a:r>
          </a:p>
          <a:p>
            <a:pPr algn="l"/>
            <a:r>
              <a:rPr lang="en-US" dirty="0"/>
              <a:t>Use the following empirical sound speed in water:</a:t>
            </a:r>
          </a:p>
          <a:p>
            <a:pPr algn="l"/>
            <a:r>
              <a:rPr lang="en-US" b="1" i="1" dirty="0"/>
              <a:t>V(S,T) </a:t>
            </a:r>
            <a:r>
              <a:rPr lang="en-US" b="1" dirty="0"/>
              <a:t>=1449.2 +4.6</a:t>
            </a:r>
            <a:r>
              <a:rPr lang="en-US" b="1" i="1" dirty="0"/>
              <a:t>T </a:t>
            </a:r>
            <a:r>
              <a:rPr lang="en-US" b="1" dirty="0"/>
              <a:t>− 0.055</a:t>
            </a:r>
            <a:r>
              <a:rPr lang="en-US" b="1" i="1" dirty="0"/>
              <a:t>T</a:t>
            </a:r>
            <a:r>
              <a:rPr lang="en-US" b="1" i="1" baseline="30000" dirty="0"/>
              <a:t> </a:t>
            </a:r>
            <a:r>
              <a:rPr lang="en-US" b="1" baseline="30000" dirty="0"/>
              <a:t>2</a:t>
            </a:r>
            <a:r>
              <a:rPr lang="en-US" b="1" dirty="0"/>
              <a:t>+(1.34 − 0.010</a:t>
            </a:r>
            <a:r>
              <a:rPr lang="en-US" b="1" i="1" dirty="0"/>
              <a:t>T</a:t>
            </a:r>
            <a:r>
              <a:rPr lang="en-US" b="1" dirty="0"/>
              <a:t>)(</a:t>
            </a:r>
            <a:r>
              <a:rPr lang="en-US" b="1" i="1" dirty="0"/>
              <a:t>S </a:t>
            </a:r>
            <a:r>
              <a:rPr lang="en-US" b="1" dirty="0"/>
              <a:t>− 35)     m/sec</a:t>
            </a:r>
          </a:p>
          <a:p>
            <a:pPr algn="l"/>
            <a:endParaRPr lang="en-US" dirty="0"/>
          </a:p>
          <a:p>
            <a:pPr algn="l"/>
            <a:r>
              <a:rPr lang="en-US" dirty="0"/>
              <a:t>Compute </a:t>
            </a:r>
            <a:r>
              <a:rPr lang="en-US" b="1" i="1" u="sng" dirty="0"/>
              <a:t>accuracy</a:t>
            </a:r>
            <a:r>
              <a:rPr lang="en-US" dirty="0"/>
              <a:t> of determined depth, using law of propagation of errors:</a:t>
            </a:r>
          </a:p>
          <a:p>
            <a:pPr algn="l"/>
            <a:r>
              <a:rPr lang="fi-FI" b="1" dirty="0"/>
              <a:t>Standard error = var(</a:t>
            </a:r>
            <a:r>
              <a:rPr lang="fi-FI" b="1" i="1" dirty="0"/>
              <a:t>f)]</a:t>
            </a:r>
            <a:r>
              <a:rPr lang="fi-FI" b="1" i="1" baseline="30000" dirty="0"/>
              <a:t>1/2</a:t>
            </a:r>
            <a:r>
              <a:rPr lang="fi-FI" b="1" i="1" dirty="0"/>
              <a:t> = [(</a:t>
            </a:r>
            <a:r>
              <a:rPr lang="en-US" b="1" dirty="0"/>
              <a:t>∂</a:t>
            </a:r>
            <a:r>
              <a:rPr lang="fi-FI" b="1" i="1" dirty="0"/>
              <a:t>f/</a:t>
            </a:r>
            <a:r>
              <a:rPr lang="en-US" b="1" dirty="0"/>
              <a:t>∂</a:t>
            </a:r>
            <a:r>
              <a:rPr lang="fi-FI" b="1" i="1" dirty="0"/>
              <a:t>x)</a:t>
            </a:r>
            <a:r>
              <a:rPr lang="fi-FI" b="1" i="1" baseline="30000" dirty="0"/>
              <a:t>2</a:t>
            </a:r>
            <a:r>
              <a:rPr lang="fi-FI" b="1" i="1" dirty="0"/>
              <a:t> </a:t>
            </a:r>
            <a:r>
              <a:rPr lang="fi-FI" b="1" dirty="0"/>
              <a:t>var</a:t>
            </a:r>
            <a:r>
              <a:rPr lang="fi-FI" b="1" i="1" dirty="0"/>
              <a:t>(x) + (</a:t>
            </a:r>
            <a:r>
              <a:rPr lang="en-US" b="1" dirty="0"/>
              <a:t>∂</a:t>
            </a:r>
            <a:r>
              <a:rPr lang="fi-FI" b="1" i="1" dirty="0"/>
              <a:t>f/</a:t>
            </a:r>
            <a:r>
              <a:rPr lang="en-US" b="1" dirty="0"/>
              <a:t>∂</a:t>
            </a:r>
            <a:r>
              <a:rPr lang="fi-FI" b="1" i="1" dirty="0"/>
              <a:t>y)</a:t>
            </a:r>
            <a:r>
              <a:rPr lang="fi-FI" b="1" i="1" baseline="30000" dirty="0"/>
              <a:t>2</a:t>
            </a:r>
            <a:r>
              <a:rPr lang="fi-FI" b="1" i="1" dirty="0"/>
              <a:t> </a:t>
            </a:r>
            <a:r>
              <a:rPr lang="fi-FI" b="1" dirty="0"/>
              <a:t>var</a:t>
            </a:r>
            <a:r>
              <a:rPr lang="fi-FI" b="1" i="1" dirty="0"/>
              <a:t>(y)]</a:t>
            </a:r>
            <a:r>
              <a:rPr lang="fi-FI" b="1" i="1" baseline="30000" dirty="0"/>
              <a:t>1/2</a:t>
            </a:r>
            <a:r>
              <a:rPr lang="fi-FI" b="1" i="1" dirty="0"/>
              <a:t>.</a:t>
            </a:r>
            <a:endParaRPr lang="en-US" dirty="0"/>
          </a:p>
          <a:p>
            <a:pPr algn="l"/>
            <a:r>
              <a:rPr lang="en-US" dirty="0"/>
              <a:t>Set f = V (signal speed); x = T; y = S</a:t>
            </a:r>
          </a:p>
          <a:p>
            <a:pPr algn="l"/>
            <a:endParaRPr lang="en-US" dirty="0"/>
          </a:p>
        </p:txBody>
      </p:sp>
    </p:spTree>
    <p:extLst>
      <p:ext uri="{BB962C8B-B14F-4D97-AF65-F5344CB8AC3E}">
        <p14:creationId xmlns:p14="http://schemas.microsoft.com/office/powerpoint/2010/main" val="3710297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5910"/>
            <a:ext cx="9144000" cy="824249"/>
          </a:xfrm>
        </p:spPr>
        <p:txBody>
          <a:bodyPr>
            <a:noAutofit/>
          </a:bodyPr>
          <a:lstStyle/>
          <a:p>
            <a:r>
              <a:rPr lang="en-US" sz="2800" b="1" dirty="0"/>
              <a:t>Class Problem (2)</a:t>
            </a:r>
            <a:br>
              <a:rPr lang="en-US" sz="2800" b="1" dirty="0"/>
            </a:br>
            <a:r>
              <a:rPr lang="en-US" sz="2800" b="1" dirty="0"/>
              <a:t>Sounding Station Positioning</a:t>
            </a:r>
          </a:p>
        </p:txBody>
      </p:sp>
      <p:sp>
        <p:nvSpPr>
          <p:cNvPr id="3" name="Subtitle 2"/>
          <p:cNvSpPr>
            <a:spLocks noGrp="1"/>
          </p:cNvSpPr>
          <p:nvPr>
            <p:ph type="subTitle" idx="1"/>
          </p:nvPr>
        </p:nvSpPr>
        <p:spPr>
          <a:xfrm>
            <a:off x="1523999" y="708339"/>
            <a:ext cx="10118501" cy="6478072"/>
          </a:xfrm>
        </p:spPr>
        <p:txBody>
          <a:bodyPr>
            <a:normAutofit lnSpcReduction="10000"/>
          </a:bodyPr>
          <a:lstStyle/>
          <a:p>
            <a:pPr algn="l"/>
            <a:r>
              <a:rPr lang="en-US" dirty="0"/>
              <a:t>Three ground control points A, B and C were observed from a ship (P) while sounding is being carried out. Coordinates of control points and horizontal angles observed using a sextant are given below. </a:t>
            </a:r>
          </a:p>
          <a:p>
            <a:pPr algn="l"/>
            <a:r>
              <a:rPr lang="en-US" dirty="0"/>
              <a:t>Compute ship position.</a:t>
            </a:r>
          </a:p>
          <a:p>
            <a:pPr algn="l"/>
            <a:r>
              <a:rPr lang="en-US" dirty="0"/>
              <a:t>Coordinates of control points:</a:t>
            </a:r>
          </a:p>
          <a:p>
            <a:pPr algn="l"/>
            <a:r>
              <a:rPr lang="en-US" dirty="0"/>
              <a:t>Observed angles:</a:t>
            </a:r>
          </a:p>
          <a:p>
            <a:pPr algn="l"/>
            <a:r>
              <a:rPr lang="en-US" b="1" dirty="0"/>
              <a:t>BPC = 57° 36' </a:t>
            </a:r>
          </a:p>
          <a:p>
            <a:pPr algn="l"/>
            <a:r>
              <a:rPr lang="en-US" b="1" dirty="0"/>
              <a:t>BPA = 40° 08' </a:t>
            </a:r>
          </a:p>
          <a:p>
            <a:pPr algn="l"/>
            <a:endParaRPr lang="en-US" b="1" dirty="0"/>
          </a:p>
          <a:p>
            <a:pPr algn="l"/>
            <a:r>
              <a:rPr lang="en-US" dirty="0"/>
              <a:t>                 B              C                                        </a:t>
            </a:r>
          </a:p>
          <a:p>
            <a:pPr algn="l"/>
            <a:r>
              <a:rPr lang="en-US" dirty="0"/>
              <a:t>       A                                                            </a:t>
            </a:r>
            <a:r>
              <a:rPr lang="en-US" i="1" u="sng" dirty="0">
                <a:solidFill>
                  <a:srgbClr val="0000FF"/>
                </a:solidFill>
              </a:rPr>
              <a:t>Hint</a:t>
            </a:r>
            <a:r>
              <a:rPr lang="en-US" dirty="0">
                <a:solidFill>
                  <a:srgbClr val="0000FF"/>
                </a:solidFill>
              </a:rPr>
              <a:t>: Solve triangle ABC</a:t>
            </a:r>
          </a:p>
          <a:p>
            <a:pPr algn="l"/>
            <a:r>
              <a:rPr lang="en-US" dirty="0">
                <a:solidFill>
                  <a:srgbClr val="0000FF"/>
                </a:solidFill>
              </a:rPr>
              <a:t>                                                                      (Sides AB, BC, AC, angle ABC)</a:t>
            </a:r>
          </a:p>
          <a:p>
            <a:pPr algn="l"/>
            <a:r>
              <a:rPr lang="en-US" dirty="0"/>
              <a:t>                                      SEA                         </a:t>
            </a:r>
            <a:r>
              <a:rPr lang="en-US" dirty="0">
                <a:solidFill>
                  <a:srgbClr val="0000FF"/>
                </a:solidFill>
              </a:rPr>
              <a:t>Form angle equation: PABCP</a:t>
            </a:r>
          </a:p>
          <a:p>
            <a:pPr algn="l"/>
            <a:r>
              <a:rPr lang="en-US" dirty="0">
                <a:solidFill>
                  <a:srgbClr val="0000FF"/>
                </a:solidFill>
              </a:rPr>
              <a:t>                                                                      Form side equation using PB</a:t>
            </a:r>
          </a:p>
          <a:p>
            <a:pPr algn="l"/>
            <a:r>
              <a:rPr lang="en-US" dirty="0">
                <a:solidFill>
                  <a:srgbClr val="0000FF"/>
                </a:solidFill>
              </a:rPr>
              <a:t>                                                                      Solve the two equations, apply</a:t>
            </a:r>
          </a:p>
          <a:p>
            <a:pPr algn="l"/>
            <a:r>
              <a:rPr lang="en-US" dirty="0"/>
              <a:t>        Ship,   P                                                </a:t>
            </a:r>
            <a:r>
              <a:rPr lang="en-US" dirty="0">
                <a:solidFill>
                  <a:srgbClr val="0000FF"/>
                </a:solidFill>
              </a:rPr>
              <a:t>intersection formula</a:t>
            </a:r>
          </a:p>
        </p:txBody>
      </p:sp>
      <p:pic>
        <p:nvPicPr>
          <p:cNvPr id="4" name="Picture 3"/>
          <p:cNvPicPr>
            <a:picLocks noChangeAspect="1"/>
          </p:cNvPicPr>
          <p:nvPr/>
        </p:nvPicPr>
        <p:blipFill>
          <a:blip r:embed="rId2"/>
          <a:stretch>
            <a:fillRect/>
          </a:stretch>
        </p:blipFill>
        <p:spPr>
          <a:xfrm>
            <a:off x="4870202" y="2587674"/>
            <a:ext cx="5797798" cy="1725318"/>
          </a:xfrm>
          <a:prstGeom prst="rect">
            <a:avLst/>
          </a:prstGeom>
        </p:spPr>
      </p:pic>
      <p:sp>
        <p:nvSpPr>
          <p:cNvPr id="5" name="Freeform 4"/>
          <p:cNvSpPr/>
          <p:nvPr/>
        </p:nvSpPr>
        <p:spPr>
          <a:xfrm>
            <a:off x="1879482" y="5085724"/>
            <a:ext cx="3838738" cy="185467"/>
          </a:xfrm>
          <a:custGeom>
            <a:avLst/>
            <a:gdLst>
              <a:gd name="connsiteX0" fmla="*/ 3838738 w 3838738"/>
              <a:gd name="connsiteY0" fmla="*/ 174019 h 185467"/>
              <a:gd name="connsiteX1" fmla="*/ 2216000 w 3838738"/>
              <a:gd name="connsiteY1" fmla="*/ 6594 h 185467"/>
              <a:gd name="connsiteX2" fmla="*/ 1584935 w 3838738"/>
              <a:gd name="connsiteY2" fmla="*/ 32351 h 185467"/>
              <a:gd name="connsiteX3" fmla="*/ 1224327 w 3838738"/>
              <a:gd name="connsiteY3" fmla="*/ 19473 h 185467"/>
              <a:gd name="connsiteX4" fmla="*/ 181138 w 3838738"/>
              <a:gd name="connsiteY4" fmla="*/ 174019 h 185467"/>
              <a:gd name="connsiteX5" fmla="*/ 834 w 3838738"/>
              <a:gd name="connsiteY5" fmla="*/ 174019 h 185467"/>
              <a:gd name="connsiteX6" fmla="*/ 834 w 3838738"/>
              <a:gd name="connsiteY6" fmla="*/ 174019 h 18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738" h="185467">
                <a:moveTo>
                  <a:pt x="3838738" y="174019"/>
                </a:moveTo>
                <a:cubicBezTo>
                  <a:pt x="3215186" y="102112"/>
                  <a:pt x="2591634" y="30205"/>
                  <a:pt x="2216000" y="6594"/>
                </a:cubicBezTo>
                <a:cubicBezTo>
                  <a:pt x="1840366" y="-17017"/>
                  <a:pt x="1750214" y="30205"/>
                  <a:pt x="1584935" y="32351"/>
                </a:cubicBezTo>
                <a:cubicBezTo>
                  <a:pt x="1419656" y="34497"/>
                  <a:pt x="1458293" y="-4138"/>
                  <a:pt x="1224327" y="19473"/>
                </a:cubicBezTo>
                <a:cubicBezTo>
                  <a:pt x="990361" y="43084"/>
                  <a:pt x="385053" y="148261"/>
                  <a:pt x="181138" y="174019"/>
                </a:cubicBezTo>
                <a:cubicBezTo>
                  <a:pt x="-22777" y="199777"/>
                  <a:pt x="834" y="174019"/>
                  <a:pt x="834" y="174019"/>
                </a:cubicBezTo>
                <a:lnTo>
                  <a:pt x="834" y="17401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flipV="1">
            <a:off x="2228046" y="5022761"/>
            <a:ext cx="1249250" cy="1674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3065172" y="4570823"/>
            <a:ext cx="412124" cy="21261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477296" y="4417454"/>
            <a:ext cx="875763" cy="2279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Isosceles Triangle 13"/>
          <p:cNvSpPr/>
          <p:nvPr/>
        </p:nvSpPr>
        <p:spPr>
          <a:xfrm>
            <a:off x="2210874" y="4932609"/>
            <a:ext cx="193183" cy="18030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2997044" y="4473937"/>
            <a:ext cx="234309" cy="19377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4232280" y="4312992"/>
            <a:ext cx="241558" cy="1934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31353" y="6594425"/>
            <a:ext cx="540913" cy="186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9713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7875"/>
            <a:ext cx="10515600" cy="777875"/>
          </a:xfrm>
        </p:spPr>
        <p:txBody>
          <a:bodyPr>
            <a:normAutofit/>
          </a:bodyPr>
          <a:lstStyle/>
          <a:p>
            <a:pPr algn="ctr"/>
            <a:r>
              <a:rPr lang="en-US" sz="4000" b="1" dirty="0">
                <a:latin typeface="Times New Roman" panose="02020603050405020304" pitchFamily="18" charset="0"/>
                <a:cs typeface="Times New Roman" panose="02020603050405020304" pitchFamily="18" charset="0"/>
              </a:rPr>
              <a:t>Introduction</a:t>
            </a:r>
          </a:p>
        </p:txBody>
      </p:sp>
      <p:sp>
        <p:nvSpPr>
          <p:cNvPr id="3" name="Content Placeholder 2"/>
          <p:cNvSpPr>
            <a:spLocks noGrp="1"/>
          </p:cNvSpPr>
          <p:nvPr>
            <p:ph idx="1"/>
          </p:nvPr>
        </p:nvSpPr>
        <p:spPr>
          <a:xfrm>
            <a:off x="838200" y="597159"/>
            <a:ext cx="10515600" cy="5816520"/>
          </a:xfrm>
        </p:spPr>
        <p:txBody>
          <a:bodyPr/>
          <a:lstStyle/>
          <a:p>
            <a:r>
              <a:rPr lang="en-US" b="1" dirty="0">
                <a:latin typeface="Times New Roman" panose="02020603050405020304" pitchFamily="18" charset="0"/>
                <a:cs typeface="Times New Roman" panose="02020603050405020304" pitchFamily="18" charset="0"/>
              </a:rPr>
              <a:t>Introduction:</a:t>
            </a:r>
          </a:p>
          <a:p>
            <a:r>
              <a:rPr lang="en-US" dirty="0"/>
              <a:t>Mapping the water floor is a specialized field of surveying, called </a:t>
            </a:r>
            <a:r>
              <a:rPr lang="en-US" b="1" dirty="0"/>
              <a:t>hydrographic surveying</a:t>
            </a:r>
            <a:r>
              <a:rPr lang="en-US" dirty="0"/>
              <a:t>. The maps that hydrographic surveyors produce are called </a:t>
            </a:r>
            <a:r>
              <a:rPr lang="en-US" b="1" dirty="0">
                <a:solidFill>
                  <a:srgbClr val="FF0000"/>
                </a:solidFill>
              </a:rPr>
              <a:t>nautical charts </a:t>
            </a:r>
            <a:r>
              <a:rPr lang="en-US" dirty="0"/>
              <a:t>or bathymetric maps. These, in fact, are </a:t>
            </a:r>
            <a:r>
              <a:rPr lang="en-US" dirty="0">
                <a:solidFill>
                  <a:srgbClr val="0000FF"/>
                </a:solidFill>
              </a:rPr>
              <a:t>topographic maps of the water bed</a:t>
            </a:r>
            <a:r>
              <a:rPr lang="en-US" dirty="0"/>
              <a:t>.  </a:t>
            </a:r>
          </a:p>
          <a:p>
            <a:endParaRPr lang="en-US" dirty="0"/>
          </a:p>
          <a:p>
            <a:r>
              <a:rPr lang="en-US" dirty="0"/>
              <a:t>Hydrographic surveys include all underwater surveys encompassing all </a:t>
            </a:r>
            <a:r>
              <a:rPr lang="en-US" dirty="0">
                <a:solidFill>
                  <a:srgbClr val="0000FF"/>
                </a:solidFill>
              </a:rPr>
              <a:t>navigational, pipeline routing and sub marine cable installation and dredging surveys</a:t>
            </a:r>
            <a:r>
              <a:rPr lang="en-US" dirty="0"/>
              <a:t>. It also provides data for flood </a:t>
            </a:r>
            <a:r>
              <a:rPr lang="en-US" dirty="0">
                <a:solidFill>
                  <a:srgbClr val="0000FF"/>
                </a:solidFill>
              </a:rPr>
              <a:t>control and water pollution control</a:t>
            </a:r>
            <a:r>
              <a:rPr lang="en-US" dirty="0"/>
              <a:t>.  </a:t>
            </a:r>
          </a:p>
          <a:p>
            <a:r>
              <a:rPr lang="en-US" dirty="0"/>
              <a:t>However, typical hydrographic surveys are carried out for the purpose of </a:t>
            </a:r>
            <a:r>
              <a:rPr lang="en-US" b="1" dirty="0">
                <a:solidFill>
                  <a:srgbClr val="FF0000"/>
                </a:solidFill>
              </a:rPr>
              <a:t>navigation</a:t>
            </a:r>
            <a:r>
              <a:rPr lang="en-US" dirty="0"/>
              <a:t>.</a:t>
            </a:r>
          </a:p>
          <a:p>
            <a:endParaRPr lang="en-US" dirty="0"/>
          </a:p>
        </p:txBody>
      </p:sp>
    </p:spTree>
    <p:extLst>
      <p:ext uri="{BB962C8B-B14F-4D97-AF65-F5344CB8AC3E}">
        <p14:creationId xmlns:p14="http://schemas.microsoft.com/office/powerpoint/2010/main" val="4227867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7005"/>
          </a:xfrm>
        </p:spPr>
        <p:txBody>
          <a:bodyPr/>
          <a:lstStyle/>
          <a:p>
            <a:pPr algn="ctr"/>
            <a:r>
              <a:rPr lang="en-US" dirty="0"/>
              <a:t>Underwater Topography</a:t>
            </a:r>
          </a:p>
        </p:txBody>
      </p:sp>
      <p:sp>
        <p:nvSpPr>
          <p:cNvPr id="3" name="Content Placeholder 2"/>
          <p:cNvSpPr>
            <a:spLocks noGrp="1"/>
          </p:cNvSpPr>
          <p:nvPr>
            <p:ph idx="1"/>
          </p:nvPr>
        </p:nvSpPr>
        <p:spPr>
          <a:xfrm>
            <a:off x="838200" y="1262130"/>
            <a:ext cx="10515600" cy="5399927"/>
          </a:xfrm>
        </p:spPr>
        <p:txBody>
          <a:bodyPr>
            <a:noAutofit/>
          </a:bodyPr>
          <a:lstStyle/>
          <a:p>
            <a:r>
              <a:rPr lang="en-US" sz="3200" dirty="0">
                <a:latin typeface="Times New Roman" panose="02020603050405020304" pitchFamily="18" charset="0"/>
                <a:cs typeface="Times New Roman" panose="02020603050405020304" pitchFamily="18" charset="0"/>
              </a:rPr>
              <a:t>Introduction</a:t>
            </a:r>
          </a:p>
          <a:p>
            <a:r>
              <a:rPr lang="en-US" sz="3200" dirty="0">
                <a:latin typeface="Times New Roman" panose="02020603050405020304" pitchFamily="18" charset="0"/>
                <a:cs typeface="Times New Roman" panose="02020603050405020304" pitchFamily="18" charset="0"/>
              </a:rPr>
              <a:t>To produce a contoured </a:t>
            </a:r>
            <a:r>
              <a:rPr lang="en-US" sz="3200" b="1" dirty="0">
                <a:solidFill>
                  <a:srgbClr val="0000FF"/>
                </a:solidFill>
                <a:latin typeface="Times New Roman" panose="02020603050405020304" pitchFamily="18" charset="0"/>
                <a:cs typeface="Times New Roman" panose="02020603050405020304" pitchFamily="18" charset="0"/>
              </a:rPr>
              <a:t>bathymetric map </a:t>
            </a:r>
            <a:r>
              <a:rPr lang="en-US" sz="3200" dirty="0">
                <a:latin typeface="Times New Roman" panose="02020603050405020304" pitchFamily="18" charset="0"/>
                <a:cs typeface="Times New Roman" panose="02020603050405020304" pitchFamily="18" charset="0"/>
              </a:rPr>
              <a:t>of the sea bed, known as  </a:t>
            </a:r>
            <a:r>
              <a:rPr lang="en-US" sz="3200" dirty="0">
                <a:solidFill>
                  <a:srgbClr val="0000FF"/>
                </a:solidFill>
                <a:latin typeface="Times New Roman" panose="02020603050405020304" pitchFamily="18" charset="0"/>
                <a:cs typeface="Times New Roman" panose="02020603050405020304" pitchFamily="18" charset="0"/>
              </a:rPr>
              <a:t>(Nautical Chart) </a:t>
            </a:r>
            <a:r>
              <a:rPr lang="en-US" sz="3200" dirty="0">
                <a:latin typeface="Times New Roman" panose="02020603050405020304" pitchFamily="18" charset="0"/>
                <a:cs typeface="Times New Roman" panose="02020603050405020304" pitchFamily="18" charset="0"/>
              </a:rPr>
              <a:t>in three dimensions is a hydrographic surveying operation which can be divided into two main phases in general:</a:t>
            </a:r>
          </a:p>
          <a:p>
            <a:endParaRPr lang="en-US" sz="3200" dirty="0">
              <a:latin typeface="Times New Roman" panose="02020603050405020304" pitchFamily="18" charset="0"/>
              <a:cs typeface="Times New Roman" panose="02020603050405020304" pitchFamily="18" charset="0"/>
            </a:endParaRPr>
          </a:p>
          <a:p>
            <a:pPr lvl="1"/>
            <a:r>
              <a:rPr lang="en-US" sz="3200" b="1" dirty="0">
                <a:solidFill>
                  <a:srgbClr val="C00000"/>
                </a:solidFill>
                <a:latin typeface="Times New Roman" panose="02020603050405020304" pitchFamily="18" charset="0"/>
                <a:cs typeface="Times New Roman" panose="02020603050405020304" pitchFamily="18" charset="0"/>
              </a:rPr>
              <a:t>Horizontal positioning </a:t>
            </a:r>
            <a:r>
              <a:rPr lang="en-US" sz="3200" dirty="0">
                <a:latin typeface="Times New Roman" panose="02020603050405020304" pitchFamily="18" charset="0"/>
                <a:cs typeface="Times New Roman" panose="02020603050405020304" pitchFamily="18" charset="0"/>
              </a:rPr>
              <a:t>of sounding stations (X and Y co-ordinates); and</a:t>
            </a:r>
          </a:p>
          <a:p>
            <a:pPr lvl="1"/>
            <a:endParaRPr lang="en-US" sz="3200" dirty="0">
              <a:latin typeface="Times New Roman" panose="02020603050405020304" pitchFamily="18" charset="0"/>
              <a:cs typeface="Times New Roman" panose="02020603050405020304" pitchFamily="18" charset="0"/>
            </a:endParaRPr>
          </a:p>
          <a:p>
            <a:pPr lvl="1"/>
            <a:r>
              <a:rPr lang="en-US" sz="3200" dirty="0">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Sounding</a:t>
            </a:r>
            <a:r>
              <a:rPr lang="en-US" sz="3200" dirty="0">
                <a:latin typeface="Times New Roman" panose="02020603050405020304" pitchFamily="18" charset="0"/>
                <a:cs typeface="Times New Roman" panose="02020603050405020304" pitchFamily="18" charset="0"/>
              </a:rPr>
              <a:t> (water depth, Z co-ordinate) determination.</a:t>
            </a:r>
          </a:p>
        </p:txBody>
      </p:sp>
    </p:spTree>
    <p:extLst>
      <p:ext uri="{BB962C8B-B14F-4D97-AF65-F5344CB8AC3E}">
        <p14:creationId xmlns:p14="http://schemas.microsoft.com/office/powerpoint/2010/main" val="3969381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4810" y="-1462610"/>
            <a:ext cx="9144000" cy="809468"/>
          </a:xfrm>
        </p:spPr>
        <p:txBody>
          <a:bodyPr>
            <a:normAutofit fontScale="90000"/>
          </a:bodyPr>
          <a:lstStyle/>
          <a:p>
            <a:r>
              <a:rPr lang="en-US" dirty="0"/>
              <a:t>Sounding</a:t>
            </a:r>
          </a:p>
        </p:txBody>
      </p:sp>
      <p:sp>
        <p:nvSpPr>
          <p:cNvPr id="3" name="Subtitle 2"/>
          <p:cNvSpPr>
            <a:spLocks noGrp="1"/>
          </p:cNvSpPr>
          <p:nvPr>
            <p:ph type="subTitle" idx="1"/>
          </p:nvPr>
        </p:nvSpPr>
        <p:spPr>
          <a:xfrm>
            <a:off x="1523999" y="-167951"/>
            <a:ext cx="9859347" cy="6787692"/>
          </a:xfrm>
        </p:spPr>
        <p:txBody>
          <a:bodyPr>
            <a:normAutofit fontScale="47500" lnSpcReduction="20000"/>
          </a:bodyPr>
          <a:lstStyle/>
          <a:p>
            <a:r>
              <a:rPr lang="en-US" sz="7000" dirty="0"/>
              <a:t>Introduction</a:t>
            </a:r>
          </a:p>
          <a:p>
            <a:r>
              <a:rPr lang="en-US" sz="7000" b="1" dirty="0"/>
              <a:t>Tidal Datum </a:t>
            </a:r>
            <a:r>
              <a:rPr lang="en-US" sz="7000" dirty="0"/>
              <a:t> </a:t>
            </a:r>
          </a:p>
          <a:p>
            <a:pPr algn="l"/>
            <a:r>
              <a:rPr lang="en-US" sz="5900" dirty="0">
                <a:latin typeface="Times New Roman" panose="02020603050405020304" pitchFamily="18" charset="0"/>
                <a:cs typeface="Times New Roman" panose="02020603050405020304" pitchFamily="18" charset="0"/>
              </a:rPr>
              <a:t>To produce a contour map of the waterbed the third dimension should be determined by sounding to some datum level. </a:t>
            </a:r>
          </a:p>
          <a:p>
            <a:pPr algn="l"/>
            <a:endParaRPr lang="en-US" sz="5900" dirty="0">
              <a:latin typeface="Times New Roman" panose="02020603050405020304" pitchFamily="18" charset="0"/>
              <a:cs typeface="Times New Roman" panose="02020603050405020304" pitchFamily="18" charset="0"/>
            </a:endParaRPr>
          </a:p>
          <a:p>
            <a:pPr algn="l"/>
            <a:r>
              <a:rPr lang="en-US" sz="5900" dirty="0">
                <a:latin typeface="Times New Roman" panose="02020603050405020304" pitchFamily="18" charset="0"/>
                <a:cs typeface="Times New Roman" panose="02020603050405020304" pitchFamily="18" charset="0"/>
              </a:rPr>
              <a:t>The surface of the water from which the sounding is measured cannot be used as a datum due to the continuous fluctuations of the water level caused by tidal effects. </a:t>
            </a:r>
          </a:p>
          <a:p>
            <a:pPr algn="l"/>
            <a:r>
              <a:rPr lang="en-US" sz="5900" dirty="0">
                <a:latin typeface="Times New Roman" panose="02020603050405020304" pitchFamily="18" charset="0"/>
                <a:cs typeface="Times New Roman" panose="02020603050405020304" pitchFamily="18" charset="0"/>
              </a:rPr>
              <a:t>An arbitrary datum is chosen, normally the lowest water level and each sounding reduced by the height of the tide above the selected datum level to give a </a:t>
            </a:r>
            <a:r>
              <a:rPr lang="en-US" sz="5900" b="1" dirty="0">
                <a:solidFill>
                  <a:srgbClr val="FF0000"/>
                </a:solidFill>
                <a:latin typeface="Times New Roman" panose="02020603050405020304" pitchFamily="18" charset="0"/>
                <a:cs typeface="Times New Roman" panose="02020603050405020304" pitchFamily="18" charset="0"/>
              </a:rPr>
              <a:t>reduced sounding</a:t>
            </a:r>
            <a:r>
              <a:rPr lang="en-US" sz="5900" b="1" dirty="0">
                <a:latin typeface="Times New Roman" panose="02020603050405020304" pitchFamily="18" charset="0"/>
                <a:cs typeface="Times New Roman" panose="02020603050405020304" pitchFamily="18" charset="0"/>
              </a:rPr>
              <a:t> defined as water depth from bottom to datum. </a:t>
            </a:r>
            <a:endParaRPr lang="en-US" sz="5900" dirty="0">
              <a:latin typeface="Times New Roman" panose="02020603050405020304" pitchFamily="18" charset="0"/>
              <a:cs typeface="Times New Roman" panose="02020603050405020304" pitchFamily="18" charset="0"/>
            </a:endParaRPr>
          </a:p>
          <a:p>
            <a:pPr algn="l"/>
            <a:r>
              <a:rPr lang="en-US" sz="5900" dirty="0">
                <a:latin typeface="Times New Roman" panose="02020603050405020304" pitchFamily="18" charset="0"/>
                <a:cs typeface="Times New Roman" panose="02020603050405020304" pitchFamily="18" charset="0"/>
              </a:rPr>
              <a:t>In general, a </a:t>
            </a:r>
            <a:r>
              <a:rPr lang="en-US" sz="5900" dirty="0">
                <a:solidFill>
                  <a:srgbClr val="FF0000"/>
                </a:solidFill>
                <a:latin typeface="Times New Roman" panose="02020603050405020304" pitchFamily="18" charset="0"/>
                <a:cs typeface="Times New Roman" panose="02020603050405020304" pitchFamily="18" charset="0"/>
              </a:rPr>
              <a:t>datum</a:t>
            </a:r>
            <a:r>
              <a:rPr lang="en-US" sz="5900" dirty="0">
                <a:latin typeface="Times New Roman" panose="02020603050405020304" pitchFamily="18" charset="0"/>
                <a:cs typeface="Times New Roman" panose="02020603050405020304" pitchFamily="18" charset="0"/>
              </a:rPr>
              <a:t> is a base elevation used as a reference from which to reckon </a:t>
            </a:r>
            <a:r>
              <a:rPr lang="en-US" sz="5900" dirty="0">
                <a:solidFill>
                  <a:srgbClr val="FF0000"/>
                </a:solidFill>
                <a:latin typeface="Times New Roman" panose="02020603050405020304" pitchFamily="18" charset="0"/>
                <a:cs typeface="Times New Roman" panose="02020603050405020304" pitchFamily="18" charset="0"/>
              </a:rPr>
              <a:t>heights or depths</a:t>
            </a:r>
            <a:r>
              <a:rPr lang="en-US" sz="5900" dirty="0">
                <a:latin typeface="Times New Roman" panose="02020603050405020304" pitchFamily="18" charset="0"/>
                <a:cs typeface="Times New Roman" panose="02020603050405020304" pitchFamily="18" charset="0"/>
              </a:rPr>
              <a:t>. </a:t>
            </a:r>
          </a:p>
          <a:p>
            <a:pPr algn="l"/>
            <a:r>
              <a:rPr lang="en-US" sz="5900" dirty="0">
                <a:latin typeface="Times New Roman" panose="02020603050405020304" pitchFamily="18" charset="0"/>
                <a:cs typeface="Times New Roman" panose="02020603050405020304" pitchFamily="18" charset="0"/>
              </a:rPr>
              <a:t>A tidal datum is a standard elevation defined by a certain phase of the tide. </a:t>
            </a:r>
          </a:p>
          <a:p>
            <a:pPr algn="l"/>
            <a:r>
              <a:rPr lang="en-US" sz="5900" dirty="0">
                <a:solidFill>
                  <a:srgbClr val="FF0000"/>
                </a:solidFill>
                <a:latin typeface="Times New Roman" panose="02020603050405020304" pitchFamily="18" charset="0"/>
                <a:cs typeface="Times New Roman" panose="02020603050405020304" pitchFamily="18" charset="0"/>
              </a:rPr>
              <a:t>Tidal datum </a:t>
            </a:r>
            <a:r>
              <a:rPr lang="en-US" sz="5900" dirty="0">
                <a:latin typeface="Times New Roman" panose="02020603050405020304" pitchFamily="18" charset="0"/>
                <a:cs typeface="Times New Roman" panose="02020603050405020304" pitchFamily="18" charset="0"/>
              </a:rPr>
              <a:t>is used as reference to measure local </a:t>
            </a:r>
            <a:r>
              <a:rPr lang="en-US" sz="5900" dirty="0">
                <a:solidFill>
                  <a:srgbClr val="FF0000"/>
                </a:solidFill>
                <a:latin typeface="Times New Roman" panose="02020603050405020304" pitchFamily="18" charset="0"/>
                <a:cs typeface="Times New Roman" panose="02020603050405020304" pitchFamily="18" charset="0"/>
              </a:rPr>
              <a:t>water levels</a:t>
            </a:r>
            <a:r>
              <a:rPr lang="en-US" sz="59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92476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976" y="-1015805"/>
            <a:ext cx="10515600" cy="683746"/>
          </a:xfrm>
        </p:spPr>
        <p:txBody>
          <a:bodyPr>
            <a:normAutofit/>
          </a:bodyPr>
          <a:lstStyle/>
          <a:p>
            <a:pPr algn="ctr"/>
            <a:r>
              <a:rPr lang="en-US" sz="4000" b="1" dirty="0"/>
              <a:t>Methods of Sounding</a:t>
            </a:r>
          </a:p>
        </p:txBody>
      </p:sp>
      <p:sp>
        <p:nvSpPr>
          <p:cNvPr id="3" name="Content Placeholder 2"/>
          <p:cNvSpPr>
            <a:spLocks noGrp="1"/>
          </p:cNvSpPr>
          <p:nvPr>
            <p:ph idx="1"/>
          </p:nvPr>
        </p:nvSpPr>
        <p:spPr>
          <a:xfrm>
            <a:off x="464977" y="0"/>
            <a:ext cx="11291594" cy="7285186"/>
          </a:xfrm>
        </p:spPr>
        <p:txBody>
          <a:bodyPr/>
          <a:lstStyle/>
          <a:p>
            <a:r>
              <a:rPr lang="en-US" dirty="0"/>
              <a:t>Classical Methods:</a:t>
            </a:r>
          </a:p>
          <a:p>
            <a:r>
              <a:rPr lang="en-US" sz="3200" dirty="0">
                <a:latin typeface="Times New Roman" panose="02020603050405020304" pitchFamily="18" charset="0"/>
                <a:cs typeface="Times New Roman" panose="02020603050405020304" pitchFamily="18" charset="0"/>
              </a:rPr>
              <a:t>In early days </a:t>
            </a:r>
            <a:r>
              <a:rPr lang="en-US" sz="3200" b="1" dirty="0">
                <a:latin typeface="Times New Roman" panose="02020603050405020304" pitchFamily="18" charset="0"/>
                <a:cs typeface="Times New Roman" panose="02020603050405020304" pitchFamily="18" charset="0"/>
              </a:rPr>
              <a:t>Hydrographic Surveys </a:t>
            </a:r>
            <a:r>
              <a:rPr lang="en-US" sz="3200" dirty="0">
                <a:latin typeface="Times New Roman" panose="02020603050405020304" pitchFamily="18" charset="0"/>
                <a:cs typeface="Times New Roman" panose="02020603050405020304" pitchFamily="18" charset="0"/>
              </a:rPr>
              <a:t>involve the depth measurement by </a:t>
            </a:r>
            <a:r>
              <a:rPr lang="en-US" sz="3200" i="1" dirty="0">
                <a:latin typeface="Times New Roman" panose="02020603050405020304" pitchFamily="18" charset="0"/>
                <a:cs typeface="Times New Roman" panose="02020603050405020304" pitchFamily="18" charset="0"/>
              </a:rPr>
              <a:t>sounding pole </a:t>
            </a:r>
            <a:r>
              <a:rPr lang="en-US" sz="3200" dirty="0">
                <a:latin typeface="Times New Roman" panose="02020603050405020304" pitchFamily="18" charset="0"/>
                <a:cs typeface="Times New Roman" panose="02020603050405020304" pitchFamily="18" charset="0"/>
              </a:rPr>
              <a:t>(Fig. 1) and </a:t>
            </a:r>
            <a:r>
              <a:rPr lang="en-US" sz="3200" i="1" dirty="0">
                <a:latin typeface="Times New Roman" panose="02020603050405020304" pitchFamily="18" charset="0"/>
                <a:cs typeface="Times New Roman" panose="02020603050405020304" pitchFamily="18" charset="0"/>
              </a:rPr>
              <a:t>hand lead line </a:t>
            </a:r>
            <a:r>
              <a:rPr lang="en-US" sz="3200" dirty="0">
                <a:latin typeface="Times New Roman" panose="02020603050405020304" pitchFamily="18" charset="0"/>
                <a:cs typeface="Times New Roman" panose="02020603050405020304" pitchFamily="18" charset="0"/>
              </a:rPr>
              <a:t>(Fig 2)</a:t>
            </a:r>
            <a:r>
              <a:rPr lang="en-US" sz="3200" i="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The reading of these survey methods are analogue in nature, and it is a labor-intensive and time-consuming process. Thus, this method was not that popular.</a:t>
            </a:r>
          </a:p>
          <a:p>
            <a:r>
              <a:rPr lang="en-US" sz="3200" dirty="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                      Fig. 1</a:t>
            </a:r>
          </a:p>
          <a:p>
            <a:r>
              <a:rPr lang="en-US" sz="3200" dirty="0">
                <a:latin typeface="Times New Roman" panose="02020603050405020304" pitchFamily="18" charset="0"/>
                <a:cs typeface="Times New Roman" panose="02020603050405020304" pitchFamily="18" charset="0"/>
              </a:rPr>
              <a:t>              Sounding Pole</a:t>
            </a:r>
            <a:endParaRPr lang="en-US" dirty="0"/>
          </a:p>
        </p:txBody>
      </p:sp>
      <p:pic>
        <p:nvPicPr>
          <p:cNvPr id="4" name="Picture 3"/>
          <p:cNvPicPr>
            <a:picLocks noChangeAspect="1"/>
          </p:cNvPicPr>
          <p:nvPr/>
        </p:nvPicPr>
        <p:blipFill>
          <a:blip r:embed="rId2"/>
          <a:stretch>
            <a:fillRect/>
          </a:stretch>
        </p:blipFill>
        <p:spPr>
          <a:xfrm>
            <a:off x="5915609" y="2463283"/>
            <a:ext cx="3979192" cy="4131438"/>
          </a:xfrm>
          <a:prstGeom prst="rect">
            <a:avLst/>
          </a:prstGeom>
        </p:spPr>
      </p:pic>
    </p:spTree>
    <p:extLst>
      <p:ext uri="{BB962C8B-B14F-4D97-AF65-F5344CB8AC3E}">
        <p14:creationId xmlns:p14="http://schemas.microsoft.com/office/powerpoint/2010/main" val="846618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26351"/>
            <a:ext cx="10515600" cy="661242"/>
          </a:xfrm>
        </p:spPr>
        <p:txBody>
          <a:bodyPr>
            <a:normAutofit fontScale="90000"/>
          </a:bodyPr>
          <a:lstStyle/>
          <a:p>
            <a:pPr algn="ctr"/>
            <a:r>
              <a:rPr lang="en-US" dirty="0"/>
              <a:t>Classical Methods</a:t>
            </a:r>
          </a:p>
        </p:txBody>
      </p:sp>
      <p:sp>
        <p:nvSpPr>
          <p:cNvPr id="3" name="Content Placeholder 2"/>
          <p:cNvSpPr>
            <a:spLocks noGrp="1"/>
          </p:cNvSpPr>
          <p:nvPr>
            <p:ph idx="1"/>
          </p:nvPr>
        </p:nvSpPr>
        <p:spPr>
          <a:xfrm>
            <a:off x="838200" y="0"/>
            <a:ext cx="10515600" cy="6643396"/>
          </a:xfrm>
        </p:spPr>
        <p:txBody>
          <a:bodyPr/>
          <a:lstStyle/>
          <a:p>
            <a:r>
              <a:rPr lang="en-US" sz="3200" dirty="0">
                <a:latin typeface="Times New Roman" panose="02020603050405020304" pitchFamily="18" charset="0"/>
                <a:cs typeface="Times New Roman" panose="02020603050405020304" pitchFamily="18" charset="0"/>
              </a:rPr>
              <a:t>          Fig. 2 </a:t>
            </a:r>
          </a:p>
          <a:p>
            <a:r>
              <a:rPr lang="en-US" sz="3200" dirty="0">
                <a:latin typeface="Times New Roman" panose="02020603050405020304" pitchFamily="18" charset="0"/>
                <a:cs typeface="Times New Roman" panose="02020603050405020304" pitchFamily="18" charset="0"/>
              </a:rPr>
              <a:t>  Fig. 2a    Lead Line                            Fig. 2b Lead Line in</a:t>
            </a:r>
          </a:p>
          <a:p>
            <a:r>
              <a:rPr lang="en-US" sz="3200" dirty="0">
                <a:latin typeface="Times New Roman" panose="02020603050405020304" pitchFamily="18" charset="0"/>
                <a:cs typeface="Times New Roman" panose="02020603050405020304" pitchFamily="18" charset="0"/>
              </a:rPr>
              <a:t>                                                                        operation</a:t>
            </a:r>
            <a:endParaRPr lang="en-US" dirty="0"/>
          </a:p>
        </p:txBody>
      </p:sp>
      <p:pic>
        <p:nvPicPr>
          <p:cNvPr id="4" name="Picture 3"/>
          <p:cNvPicPr>
            <a:picLocks noChangeAspect="1"/>
          </p:cNvPicPr>
          <p:nvPr/>
        </p:nvPicPr>
        <p:blipFill>
          <a:blip r:embed="rId2"/>
          <a:stretch>
            <a:fillRect/>
          </a:stretch>
        </p:blipFill>
        <p:spPr>
          <a:xfrm>
            <a:off x="838200" y="2276670"/>
            <a:ext cx="4482262" cy="3760003"/>
          </a:xfrm>
          <a:prstGeom prst="rect">
            <a:avLst/>
          </a:prstGeom>
        </p:spPr>
      </p:pic>
      <p:pic>
        <p:nvPicPr>
          <p:cNvPr id="5" name="Picture 4"/>
          <p:cNvPicPr>
            <a:picLocks noChangeAspect="1"/>
          </p:cNvPicPr>
          <p:nvPr/>
        </p:nvPicPr>
        <p:blipFill>
          <a:blip r:embed="rId3"/>
          <a:stretch>
            <a:fillRect/>
          </a:stretch>
        </p:blipFill>
        <p:spPr>
          <a:xfrm>
            <a:off x="5778318" y="2276670"/>
            <a:ext cx="5933645" cy="3470988"/>
          </a:xfrm>
          <a:prstGeom prst="rect">
            <a:avLst/>
          </a:prstGeom>
        </p:spPr>
      </p:pic>
    </p:spTree>
    <p:extLst>
      <p:ext uri="{BB962C8B-B14F-4D97-AF65-F5344CB8AC3E}">
        <p14:creationId xmlns:p14="http://schemas.microsoft.com/office/powerpoint/2010/main" val="840577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51707"/>
            <a:ext cx="10515600" cy="810532"/>
          </a:xfrm>
        </p:spPr>
        <p:txBody>
          <a:bodyPr>
            <a:normAutofit/>
          </a:bodyPr>
          <a:lstStyle/>
          <a:p>
            <a:pPr algn="ctr"/>
            <a:r>
              <a:rPr lang="en-US" sz="4000" b="1" dirty="0"/>
              <a:t>Sounding Machine</a:t>
            </a:r>
          </a:p>
        </p:txBody>
      </p:sp>
      <p:sp>
        <p:nvSpPr>
          <p:cNvPr id="3" name="Content Placeholder 2"/>
          <p:cNvSpPr>
            <a:spLocks noGrp="1"/>
          </p:cNvSpPr>
          <p:nvPr>
            <p:ph idx="1"/>
          </p:nvPr>
        </p:nvSpPr>
        <p:spPr>
          <a:xfrm>
            <a:off x="838200" y="538000"/>
            <a:ext cx="10515600" cy="7318375"/>
          </a:xfrm>
        </p:spPr>
        <p:txBody>
          <a:bodyPr/>
          <a:lstStyle/>
          <a:p>
            <a:r>
              <a:rPr lang="en-US" sz="3200" dirty="0">
                <a:latin typeface="Times New Roman" panose="02020603050405020304" pitchFamily="18" charset="0"/>
                <a:cs typeface="Times New Roman" panose="02020603050405020304" pitchFamily="18" charset="0"/>
              </a:rPr>
              <a:t>Lead line is further developed to sounding machine (Fig. 3)</a:t>
            </a:r>
          </a:p>
          <a:p>
            <a:r>
              <a:rPr lang="en-US" dirty="0"/>
              <a:t>                                        Fig, 3 Sounding Machine</a:t>
            </a:r>
          </a:p>
          <a:p>
            <a:endParaRPr lang="en-US" dirty="0"/>
          </a:p>
        </p:txBody>
      </p:sp>
      <p:pic>
        <p:nvPicPr>
          <p:cNvPr id="4" name="Picture 3"/>
          <p:cNvPicPr>
            <a:picLocks noChangeAspect="1"/>
          </p:cNvPicPr>
          <p:nvPr/>
        </p:nvPicPr>
        <p:blipFill>
          <a:blip r:embed="rId2"/>
          <a:stretch>
            <a:fillRect/>
          </a:stretch>
        </p:blipFill>
        <p:spPr>
          <a:xfrm>
            <a:off x="3157811" y="2193828"/>
            <a:ext cx="4661241" cy="5662547"/>
          </a:xfrm>
          <a:prstGeom prst="rect">
            <a:avLst/>
          </a:prstGeom>
        </p:spPr>
      </p:pic>
    </p:spTree>
    <p:extLst>
      <p:ext uri="{BB962C8B-B14F-4D97-AF65-F5344CB8AC3E}">
        <p14:creationId xmlns:p14="http://schemas.microsoft.com/office/powerpoint/2010/main" val="2706147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25563"/>
            <a:ext cx="10515600" cy="933677"/>
          </a:xfrm>
        </p:spPr>
        <p:txBody>
          <a:bodyPr/>
          <a:lstStyle/>
          <a:p>
            <a:pPr algn="ctr"/>
            <a:r>
              <a:rPr lang="en-US" b="1" dirty="0"/>
              <a:t>Echo sounding</a:t>
            </a:r>
          </a:p>
        </p:txBody>
      </p:sp>
      <p:sp>
        <p:nvSpPr>
          <p:cNvPr id="3" name="Content Placeholder 2"/>
          <p:cNvSpPr>
            <a:spLocks noGrp="1"/>
          </p:cNvSpPr>
          <p:nvPr>
            <p:ph idx="1"/>
          </p:nvPr>
        </p:nvSpPr>
        <p:spPr>
          <a:xfrm>
            <a:off x="0" y="0"/>
            <a:ext cx="12614988" cy="6858000"/>
          </a:xfrm>
        </p:spPr>
        <p:txBody>
          <a:bodyPr/>
          <a:lstStyle/>
          <a:p>
            <a:r>
              <a:rPr lang="en-US" dirty="0">
                <a:latin typeface="Times New Roman" panose="02020603050405020304" pitchFamily="18" charset="0"/>
                <a:cs typeface="Times New Roman" panose="02020603050405020304" pitchFamily="18" charset="0"/>
              </a:rPr>
              <a:t>Further development lead to using sounding waves to measure water depth, called acoustic sounding (fig. 4)                                               Fig. 4</a:t>
            </a:r>
          </a:p>
          <a:p>
            <a:r>
              <a:rPr lang="en-US" dirty="0">
                <a:latin typeface="Times New Roman" panose="02020603050405020304" pitchFamily="18" charset="0"/>
                <a:cs typeface="Times New Roman" panose="02020603050405020304" pitchFamily="18" charset="0"/>
              </a:rPr>
              <a:t>Sound pulse is transmitted</a:t>
            </a:r>
          </a:p>
          <a:p>
            <a:r>
              <a:rPr lang="en-US" dirty="0">
                <a:latin typeface="Times New Roman" panose="02020603050405020304" pitchFamily="18" charset="0"/>
                <a:cs typeface="Times New Roman" panose="02020603050405020304" pitchFamily="18" charset="0"/>
              </a:rPr>
              <a:t>From transducer passing water</a:t>
            </a:r>
          </a:p>
          <a:p>
            <a:r>
              <a:rPr lang="en-US" dirty="0">
                <a:latin typeface="Times New Roman" panose="02020603050405020304" pitchFamily="18" charset="0"/>
                <a:cs typeface="Times New Roman" panose="02020603050405020304" pitchFamily="18" charset="0"/>
              </a:rPr>
              <a:t>Medium to water bottom,</a:t>
            </a:r>
          </a:p>
          <a:p>
            <a:r>
              <a:rPr lang="en-US" dirty="0">
                <a:latin typeface="Times New Roman" panose="02020603050405020304" pitchFamily="18" charset="0"/>
                <a:cs typeface="Times New Roman" panose="02020603050405020304" pitchFamily="18" charset="0"/>
              </a:rPr>
              <a:t>Reflected to transducer </a:t>
            </a:r>
          </a:p>
          <a:p>
            <a:r>
              <a:rPr lang="en-US" dirty="0">
                <a:latin typeface="Times New Roman" panose="02020603050405020304" pitchFamily="18" charset="0"/>
                <a:cs typeface="Times New Roman" panose="02020603050405020304" pitchFamily="18" charset="0"/>
              </a:rPr>
              <a:t>Onboard ship and time lapse </a:t>
            </a:r>
          </a:p>
          <a:p>
            <a:r>
              <a:rPr lang="en-US" dirty="0">
                <a:latin typeface="Times New Roman" panose="02020603050405020304" pitchFamily="18" charset="0"/>
                <a:cs typeface="Times New Roman" panose="02020603050405020304" pitchFamily="18" charset="0"/>
              </a:rPr>
              <a:t>Is recorded.</a:t>
            </a:r>
          </a:p>
          <a:p>
            <a:r>
              <a:rPr lang="en-US" b="1" dirty="0">
                <a:solidFill>
                  <a:srgbClr val="0000FF"/>
                </a:solidFill>
                <a:latin typeface="Times New Roman" panose="02020603050405020304" pitchFamily="18" charset="0"/>
                <a:cs typeface="Times New Roman" panose="02020603050405020304" pitchFamily="18" charset="0"/>
              </a:rPr>
              <a:t>Water depth=(v x </a:t>
            </a:r>
            <a:r>
              <a:rPr lang="en-US" b="1" dirty="0" err="1">
                <a:solidFill>
                  <a:srgbClr val="0000FF"/>
                </a:solidFill>
                <a:latin typeface="Times New Roman" panose="02020603050405020304" pitchFamily="18" charset="0"/>
                <a:cs typeface="Times New Roman" panose="02020603050405020304" pitchFamily="18" charset="0"/>
              </a:rPr>
              <a:t>dt</a:t>
            </a:r>
            <a:r>
              <a:rPr lang="en-US" b="1" dirty="0">
                <a:solidFill>
                  <a:srgbClr val="0000FF"/>
                </a:solidFill>
                <a:latin typeface="Times New Roman" panose="02020603050405020304" pitchFamily="18" charset="0"/>
                <a:cs typeface="Times New Roman" panose="02020603050405020304" pitchFamily="18" charset="0"/>
              </a:rPr>
              <a:t>)/2</a:t>
            </a:r>
          </a:p>
          <a:p>
            <a:r>
              <a:rPr lang="en-US" dirty="0">
                <a:latin typeface="Times New Roman" panose="02020603050405020304" pitchFamily="18" charset="0"/>
                <a:cs typeface="Times New Roman" panose="02020603050405020304" pitchFamily="18" charset="0"/>
              </a:rPr>
              <a:t>V = sound pulse speed in water</a:t>
            </a:r>
          </a:p>
          <a:p>
            <a:r>
              <a:rPr lang="en-US" dirty="0" err="1">
                <a:latin typeface="Times New Roman" panose="02020603050405020304" pitchFamily="18" charset="0"/>
                <a:cs typeface="Times New Roman" panose="02020603050405020304" pitchFamily="18" charset="0"/>
              </a:rPr>
              <a:t>dt</a:t>
            </a:r>
            <a:r>
              <a:rPr lang="en-US" dirty="0">
                <a:latin typeface="Times New Roman" panose="02020603050405020304" pitchFamily="18" charset="0"/>
                <a:cs typeface="Times New Roman" panose="02020603050405020304" pitchFamily="18" charset="0"/>
              </a:rPr>
              <a:t>= time interval recorded</a:t>
            </a:r>
          </a:p>
          <a:p>
            <a:r>
              <a:rPr lang="en-US" dirty="0">
                <a:latin typeface="Times New Roman" panose="02020603050405020304" pitchFamily="18" charset="0"/>
                <a:cs typeface="Times New Roman" panose="02020603050405020304" pitchFamily="18" charset="0"/>
              </a:rPr>
              <a:t>by transducer</a:t>
            </a:r>
          </a:p>
          <a:p>
            <a:endParaRPr lang="en-US" dirty="0">
              <a:latin typeface="Times New Roman" panose="02020603050405020304" pitchFamily="18" charset="0"/>
              <a:cs typeface="Times New Roman" panose="02020603050405020304" pitchFamily="18" charset="0"/>
            </a:endParaRPr>
          </a:p>
          <a:p>
            <a:endParaRPr lang="en-US" dirty="0"/>
          </a:p>
        </p:txBody>
      </p:sp>
      <p:pic>
        <p:nvPicPr>
          <p:cNvPr id="4" name="Picture 3"/>
          <p:cNvPicPr>
            <a:picLocks noChangeAspect="1"/>
          </p:cNvPicPr>
          <p:nvPr/>
        </p:nvPicPr>
        <p:blipFill>
          <a:blip r:embed="rId2"/>
          <a:stretch>
            <a:fillRect/>
          </a:stretch>
        </p:blipFill>
        <p:spPr>
          <a:xfrm>
            <a:off x="5807996" y="919065"/>
            <a:ext cx="6588052" cy="5019869"/>
          </a:xfrm>
          <a:prstGeom prst="rect">
            <a:avLst/>
          </a:prstGeom>
        </p:spPr>
      </p:pic>
    </p:spTree>
    <p:extLst>
      <p:ext uri="{BB962C8B-B14F-4D97-AF65-F5344CB8AC3E}">
        <p14:creationId xmlns:p14="http://schemas.microsoft.com/office/powerpoint/2010/main" val="2102853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9822"/>
            <a:ext cx="10515600" cy="829193"/>
          </a:xfrm>
        </p:spPr>
        <p:txBody>
          <a:bodyPr>
            <a:normAutofit/>
          </a:bodyPr>
          <a:lstStyle/>
          <a:p>
            <a:pPr algn="ctr"/>
            <a:r>
              <a:rPr lang="en-US" sz="3600" b="1" dirty="0"/>
              <a:t>Echo sounding process</a:t>
            </a:r>
          </a:p>
        </p:txBody>
      </p:sp>
      <p:sp>
        <p:nvSpPr>
          <p:cNvPr id="3" name="Content Placeholder 2"/>
          <p:cNvSpPr>
            <a:spLocks noGrp="1"/>
          </p:cNvSpPr>
          <p:nvPr>
            <p:ph idx="1"/>
          </p:nvPr>
        </p:nvSpPr>
        <p:spPr>
          <a:xfrm>
            <a:off x="838200" y="298580"/>
            <a:ext cx="10515600" cy="5878383"/>
          </a:xfrm>
        </p:spPr>
        <p:txBody>
          <a:bodyPr/>
          <a:lstStyle/>
          <a:p>
            <a:r>
              <a:rPr lang="en-US" sz="3200" dirty="0">
                <a:latin typeface="Times New Roman" panose="02020603050405020304" pitchFamily="18" charset="0"/>
                <a:cs typeface="Times New Roman" panose="02020603050405020304" pitchFamily="18" charset="0"/>
              </a:rPr>
              <a:t>Fig. 5 shows the process of echo sounding</a:t>
            </a:r>
          </a:p>
          <a:p>
            <a:endParaRPr lang="en-US" dirty="0"/>
          </a:p>
          <a:p>
            <a:r>
              <a:rPr lang="en-US" dirty="0"/>
              <a:t>  </a:t>
            </a:r>
          </a:p>
          <a:p>
            <a:endParaRPr lang="en-US" dirty="0"/>
          </a:p>
          <a:p>
            <a:endParaRPr lang="en-US" dirty="0"/>
          </a:p>
          <a:p>
            <a:endParaRPr lang="en-US" dirty="0"/>
          </a:p>
          <a:p>
            <a:r>
              <a:rPr lang="en-US" dirty="0"/>
              <a:t> </a:t>
            </a:r>
            <a:r>
              <a:rPr lang="en-US" sz="3200" dirty="0">
                <a:latin typeface="Times New Roman" panose="02020603050405020304" pitchFamily="18" charset="0"/>
                <a:cs typeface="Times New Roman" panose="02020603050405020304" pitchFamily="18" charset="0"/>
              </a:rPr>
              <a:t>Fig. 5                                                                </a:t>
            </a:r>
          </a:p>
        </p:txBody>
      </p:sp>
      <p:pic>
        <p:nvPicPr>
          <p:cNvPr id="5" name="Picture 4"/>
          <p:cNvPicPr>
            <a:picLocks noChangeAspect="1"/>
          </p:cNvPicPr>
          <p:nvPr/>
        </p:nvPicPr>
        <p:blipFill>
          <a:blip r:embed="rId2"/>
          <a:stretch>
            <a:fillRect/>
          </a:stretch>
        </p:blipFill>
        <p:spPr>
          <a:xfrm>
            <a:off x="3638940" y="1649990"/>
            <a:ext cx="6710944" cy="4263183"/>
          </a:xfrm>
          <a:prstGeom prst="rect">
            <a:avLst/>
          </a:prstGeom>
        </p:spPr>
      </p:pic>
    </p:spTree>
    <p:extLst>
      <p:ext uri="{BB962C8B-B14F-4D97-AF65-F5344CB8AC3E}">
        <p14:creationId xmlns:p14="http://schemas.microsoft.com/office/powerpoint/2010/main" val="3403058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1447</Words>
  <Application>Microsoft Office PowerPoint</Application>
  <PresentationFormat>Widescreen</PresentationFormat>
  <Paragraphs>152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Introduction to Geomatics Engineering SE 312</vt:lpstr>
      <vt:lpstr>Introduction</vt:lpstr>
      <vt:lpstr>Underwater Topography</vt:lpstr>
      <vt:lpstr>Sounding</vt:lpstr>
      <vt:lpstr>Methods of Sounding</vt:lpstr>
      <vt:lpstr>Classical Methods</vt:lpstr>
      <vt:lpstr>Sounding Machine</vt:lpstr>
      <vt:lpstr>Echo sounding</vt:lpstr>
      <vt:lpstr>Echo sounding process</vt:lpstr>
      <vt:lpstr>Echo sounding Process</vt:lpstr>
      <vt:lpstr>Sound speed in water</vt:lpstr>
      <vt:lpstr>Correction for sound speed in water</vt:lpstr>
      <vt:lpstr>Multi beam sounder</vt:lpstr>
      <vt:lpstr>LIDAR Bathymetry</vt:lpstr>
      <vt:lpstr>Positioning Sounding Stations</vt:lpstr>
      <vt:lpstr>Positioning Sounding Stations</vt:lpstr>
      <vt:lpstr>GPS Positioning</vt:lpstr>
      <vt:lpstr>Class Problem (1) Acoustic Sounding</vt:lpstr>
      <vt:lpstr>Class Problem (2) Sounding Station Positioning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Geomatics Engineering SE 312</dc:title>
  <dc:creator>Alra7iq Alma5'tom</dc:creator>
  <cp:lastModifiedBy>ismatelhassan@gmail.com</cp:lastModifiedBy>
  <cp:revision>15</cp:revision>
  <dcterms:created xsi:type="dcterms:W3CDTF">2020-03-13T14:59:22Z</dcterms:created>
  <dcterms:modified xsi:type="dcterms:W3CDTF">2020-09-20T06:07:52Z</dcterms:modified>
</cp:coreProperties>
</file>