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7" r:id="rId10"/>
    <p:sldId id="265" r:id="rId11"/>
    <p:sldId id="266"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6DA4A1-20E2-4EF1-BE22-6304A6A68890}"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4180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DA4A1-20E2-4EF1-BE22-6304A6A68890}"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151411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DA4A1-20E2-4EF1-BE22-6304A6A68890}"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2174888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DA4A1-20E2-4EF1-BE22-6304A6A68890}"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2003896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6DA4A1-20E2-4EF1-BE22-6304A6A68890}"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76805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6DA4A1-20E2-4EF1-BE22-6304A6A68890}"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747434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6DA4A1-20E2-4EF1-BE22-6304A6A68890}" type="datetimeFigureOut">
              <a:rPr lang="en-US" smtClean="0"/>
              <a:t>9/20/2020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3545850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6DA4A1-20E2-4EF1-BE22-6304A6A68890}" type="datetimeFigureOut">
              <a:rPr lang="en-US" smtClean="0"/>
              <a:t>9/20/2020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1093049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DA4A1-20E2-4EF1-BE22-6304A6A68890}" type="datetimeFigureOut">
              <a:rPr lang="en-US" smtClean="0"/>
              <a:t>9/20/2020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3130757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6DA4A1-20E2-4EF1-BE22-6304A6A68890}"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2694520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6DA4A1-20E2-4EF1-BE22-6304A6A68890}"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CD4AC-C88B-4761-A155-8B5F501816E5}" type="slidenum">
              <a:rPr lang="en-US" smtClean="0"/>
              <a:t>‹#›</a:t>
            </a:fld>
            <a:endParaRPr lang="en-US"/>
          </a:p>
        </p:txBody>
      </p:sp>
    </p:spTree>
    <p:extLst>
      <p:ext uri="{BB962C8B-B14F-4D97-AF65-F5344CB8AC3E}">
        <p14:creationId xmlns:p14="http://schemas.microsoft.com/office/powerpoint/2010/main" val="343629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A4A1-20E2-4EF1-BE22-6304A6A68890}" type="datetimeFigureOut">
              <a:rPr lang="en-US" smtClean="0"/>
              <a:t>9/20/2020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CD4AC-C88B-4761-A155-8B5F501816E5}" type="slidenum">
              <a:rPr lang="en-US" smtClean="0"/>
              <a:t>‹#›</a:t>
            </a:fld>
            <a:endParaRPr lang="en-US"/>
          </a:p>
        </p:txBody>
      </p:sp>
    </p:spTree>
    <p:extLst>
      <p:ext uri="{BB962C8B-B14F-4D97-AF65-F5344CB8AC3E}">
        <p14:creationId xmlns:p14="http://schemas.microsoft.com/office/powerpoint/2010/main" val="976570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23873"/>
            <a:ext cx="9144000" cy="603406"/>
          </a:xfrm>
        </p:spPr>
        <p:txBody>
          <a:bodyPr>
            <a:normAutofit/>
          </a:bodyPr>
          <a:lstStyle/>
          <a:p>
            <a:r>
              <a:rPr lang="en-US" sz="3600" b="1" dirty="0"/>
              <a:t>Vertical Curves</a:t>
            </a:r>
          </a:p>
        </p:txBody>
      </p:sp>
      <p:sp>
        <p:nvSpPr>
          <p:cNvPr id="3" name="Subtitle 2"/>
          <p:cNvSpPr>
            <a:spLocks noGrp="1"/>
          </p:cNvSpPr>
          <p:nvPr>
            <p:ph type="subTitle" idx="1"/>
          </p:nvPr>
        </p:nvSpPr>
        <p:spPr>
          <a:xfrm>
            <a:off x="1524000" y="1107582"/>
            <a:ext cx="9144000" cy="5750417"/>
          </a:xfrm>
        </p:spPr>
        <p:txBody>
          <a:bodyPr/>
          <a:lstStyle/>
          <a:p>
            <a:pPr algn="l"/>
            <a:r>
              <a:rPr lang="en-US" dirty="0"/>
              <a:t>Introduction</a:t>
            </a:r>
          </a:p>
          <a:p>
            <a:pPr algn="l"/>
            <a:endParaRPr lang="en-US" dirty="0"/>
          </a:p>
          <a:p>
            <a:pPr algn="l"/>
            <a:r>
              <a:rPr lang="en-US" b="1" dirty="0"/>
              <a:t>Types of vertical curves</a:t>
            </a:r>
          </a:p>
          <a:p>
            <a:pPr algn="l"/>
            <a:endParaRPr lang="en-US" b="1" dirty="0"/>
          </a:p>
          <a:p>
            <a:pPr algn="l"/>
            <a:r>
              <a:rPr lang="en-US" dirty="0"/>
              <a:t>Elements of Vertical Curves</a:t>
            </a:r>
          </a:p>
          <a:p>
            <a:pPr algn="l"/>
            <a:endParaRPr lang="en-US" dirty="0"/>
          </a:p>
          <a:p>
            <a:pPr algn="l"/>
            <a:r>
              <a:rPr lang="en-US" dirty="0"/>
              <a:t>Geometry of vertical curve</a:t>
            </a:r>
          </a:p>
          <a:p>
            <a:pPr algn="l"/>
            <a:endParaRPr lang="en-US" dirty="0"/>
          </a:p>
          <a:p>
            <a:pPr algn="l"/>
            <a:r>
              <a:rPr lang="en-US" dirty="0"/>
              <a:t>Curve setting out data</a:t>
            </a:r>
          </a:p>
        </p:txBody>
      </p:sp>
    </p:spTree>
    <p:extLst>
      <p:ext uri="{BB962C8B-B14F-4D97-AF65-F5344CB8AC3E}">
        <p14:creationId xmlns:p14="http://schemas.microsoft.com/office/powerpoint/2010/main" val="3861959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8493" y="469220"/>
            <a:ext cx="9144000" cy="624794"/>
          </a:xfrm>
        </p:spPr>
        <p:txBody>
          <a:bodyPr>
            <a:normAutofit/>
          </a:bodyPr>
          <a:lstStyle/>
          <a:p>
            <a:r>
              <a:rPr lang="en-US" sz="3200" b="1" dirty="0"/>
              <a:t>Solved Example</a:t>
            </a:r>
          </a:p>
        </p:txBody>
      </p:sp>
      <p:sp>
        <p:nvSpPr>
          <p:cNvPr id="3" name="Subtitle 2"/>
          <p:cNvSpPr>
            <a:spLocks noGrp="1"/>
          </p:cNvSpPr>
          <p:nvPr>
            <p:ph type="subTitle" idx="1"/>
          </p:nvPr>
        </p:nvSpPr>
        <p:spPr>
          <a:xfrm>
            <a:off x="1524000" y="1232807"/>
            <a:ext cx="9144000" cy="5225143"/>
          </a:xfrm>
        </p:spPr>
        <p:txBody>
          <a:bodyPr>
            <a:normAutofit/>
          </a:bodyPr>
          <a:lstStyle/>
          <a:p>
            <a:r>
              <a:rPr lang="en-US" dirty="0"/>
              <a:t>Example</a:t>
            </a:r>
          </a:p>
          <a:p>
            <a:r>
              <a:rPr lang="en-US" b="1" i="1" u="sng" dirty="0"/>
              <a:t>Example of Symmetrical Vertical Curve</a:t>
            </a:r>
            <a:endParaRPr lang="en-US" dirty="0"/>
          </a:p>
          <a:p>
            <a:r>
              <a:rPr lang="en-US" dirty="0"/>
              <a:t>A symmetrical vertical curve is one in which the horizontal distance from the </a:t>
            </a:r>
            <a:r>
              <a:rPr lang="en-US" i="1" dirty="0"/>
              <a:t>PVI </a:t>
            </a:r>
            <a:r>
              <a:rPr lang="en-US" dirty="0"/>
              <a:t>to the </a:t>
            </a:r>
            <a:r>
              <a:rPr lang="en-US" i="1" dirty="0"/>
              <a:t>PVC </a:t>
            </a:r>
            <a:r>
              <a:rPr lang="en-US" dirty="0"/>
              <a:t>is equal to the horizontal distance from the </a:t>
            </a:r>
            <a:r>
              <a:rPr lang="en-US" i="1" dirty="0"/>
              <a:t>PVC </a:t>
            </a:r>
            <a:r>
              <a:rPr lang="en-US" dirty="0"/>
              <a:t>to the </a:t>
            </a:r>
            <a:r>
              <a:rPr lang="en-US" i="1" dirty="0"/>
              <a:t>PVT. </a:t>
            </a:r>
            <a:r>
              <a:rPr lang="en-US" dirty="0"/>
              <a:t>In other words, </a:t>
            </a:r>
            <a:r>
              <a:rPr lang="en-US" b="1" dirty="0"/>
              <a:t>l</a:t>
            </a:r>
            <a:r>
              <a:rPr lang="en-US" b="1" baseline="-25000" dirty="0"/>
              <a:t>1</a:t>
            </a:r>
            <a:r>
              <a:rPr lang="en-US" b="1" i="1" dirty="0"/>
              <a:t> </a:t>
            </a:r>
            <a:r>
              <a:rPr lang="en-US" dirty="0"/>
              <a:t>equals </a:t>
            </a:r>
            <a:r>
              <a:rPr lang="en-US" b="1" dirty="0"/>
              <a:t>l</a:t>
            </a:r>
            <a:r>
              <a:rPr lang="en-US" b="1" baseline="-25000" dirty="0"/>
              <a:t>2</a:t>
            </a:r>
            <a:r>
              <a:rPr lang="en-US" i="1" dirty="0"/>
              <a:t>.</a:t>
            </a:r>
            <a:endParaRPr lang="en-US" dirty="0"/>
          </a:p>
          <a:p>
            <a:r>
              <a:rPr lang="en-US" dirty="0"/>
              <a:t>The solution of a typical problem dealing with a symmetrical vertical curve will be presented step by step. Assume that you are </a:t>
            </a:r>
            <a:r>
              <a:rPr lang="en-US" b="1" dirty="0"/>
              <a:t>given</a:t>
            </a:r>
            <a:r>
              <a:rPr lang="en-US" dirty="0"/>
              <a:t> the following data:</a:t>
            </a:r>
          </a:p>
          <a:p>
            <a:r>
              <a:rPr lang="en-US" b="1" i="1" u="sng" dirty="0"/>
              <a:t>g</a:t>
            </a:r>
            <a:r>
              <a:rPr lang="en-US" b="1" i="1" u="sng" baseline="-25000" dirty="0"/>
              <a:t>1 </a:t>
            </a:r>
            <a:r>
              <a:rPr lang="en-US" b="1" i="1" u="sng" dirty="0"/>
              <a:t>= </a:t>
            </a:r>
            <a:r>
              <a:rPr lang="en-US" b="1" u="sng" dirty="0"/>
              <a:t>+9%,      </a:t>
            </a:r>
            <a:r>
              <a:rPr lang="en-US" b="1" i="1" u="sng" dirty="0"/>
              <a:t>g</a:t>
            </a:r>
            <a:r>
              <a:rPr lang="en-US" b="1" i="1" u="sng" baseline="-25000" dirty="0"/>
              <a:t>2 </a:t>
            </a:r>
            <a:r>
              <a:rPr lang="en-US" b="1" i="1" u="sng" dirty="0"/>
              <a:t>= </a:t>
            </a:r>
            <a:r>
              <a:rPr lang="en-US" b="1" u="sng" dirty="0"/>
              <a:t>–7%,</a:t>
            </a:r>
            <a:r>
              <a:rPr lang="en-US" b="1" dirty="0"/>
              <a:t>   (r = 0.04) or </a:t>
            </a:r>
            <a:r>
              <a:rPr lang="en-US" b="1" i="1" u="sng" dirty="0"/>
              <a:t>L </a:t>
            </a:r>
            <a:r>
              <a:rPr lang="en-US" b="1" u="sng" dirty="0"/>
              <a:t>= 400.00m,</a:t>
            </a:r>
            <a:r>
              <a:rPr lang="en-US" b="1" dirty="0"/>
              <a:t> or 4 stations.</a:t>
            </a:r>
            <a:endParaRPr lang="en-US" dirty="0"/>
          </a:p>
          <a:p>
            <a:r>
              <a:rPr lang="en-US" b="1" dirty="0"/>
              <a:t>The station of the </a:t>
            </a:r>
            <a:r>
              <a:rPr lang="en-US" b="1" i="1" dirty="0"/>
              <a:t>PVI = </a:t>
            </a:r>
            <a:r>
              <a:rPr lang="en-US" b="1" dirty="0"/>
              <a:t>30 </a:t>
            </a:r>
            <a:r>
              <a:rPr lang="en-US" b="1" i="1" dirty="0"/>
              <a:t>+ </a:t>
            </a:r>
            <a:r>
              <a:rPr lang="en-US" b="1" dirty="0"/>
              <a:t>00,   elevation of the </a:t>
            </a:r>
            <a:r>
              <a:rPr lang="en-US" b="1" i="1" u="sng" dirty="0"/>
              <a:t>PVI = </a:t>
            </a:r>
            <a:r>
              <a:rPr lang="en-US" b="1" u="sng" dirty="0"/>
              <a:t>239.12 m</a:t>
            </a:r>
            <a:endParaRPr lang="en-US" dirty="0"/>
          </a:p>
          <a:p>
            <a:r>
              <a:rPr lang="en-US" dirty="0"/>
              <a:t>The problem is to compute the grade elevation of the curve to the nearest hundredth of a meter at each </a:t>
            </a:r>
            <a:r>
              <a:rPr lang="en-US" b="1" u="sng" dirty="0"/>
              <a:t>50-m</a:t>
            </a:r>
            <a:r>
              <a:rPr lang="en-US" dirty="0"/>
              <a:t> station. </a:t>
            </a:r>
          </a:p>
          <a:p>
            <a:endParaRPr lang="en-US" dirty="0"/>
          </a:p>
        </p:txBody>
      </p:sp>
    </p:spTree>
    <p:extLst>
      <p:ext uri="{BB962C8B-B14F-4D97-AF65-F5344CB8AC3E}">
        <p14:creationId xmlns:p14="http://schemas.microsoft.com/office/powerpoint/2010/main" val="278825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5836" y="477385"/>
            <a:ext cx="9144000" cy="665616"/>
          </a:xfrm>
        </p:spPr>
        <p:txBody>
          <a:bodyPr>
            <a:normAutofit/>
          </a:bodyPr>
          <a:lstStyle/>
          <a:p>
            <a:r>
              <a:rPr lang="en-US" sz="3200" b="1" dirty="0"/>
              <a:t>Solution of the Example</a:t>
            </a:r>
          </a:p>
        </p:txBody>
      </p:sp>
      <p:sp>
        <p:nvSpPr>
          <p:cNvPr id="3" name="Subtitle 2"/>
          <p:cNvSpPr>
            <a:spLocks noGrp="1"/>
          </p:cNvSpPr>
          <p:nvPr>
            <p:ph type="subTitle" idx="1"/>
          </p:nvPr>
        </p:nvSpPr>
        <p:spPr>
          <a:xfrm>
            <a:off x="1524000" y="1396093"/>
            <a:ext cx="9144000" cy="5127171"/>
          </a:xfrm>
        </p:spPr>
        <p:txBody>
          <a:bodyPr>
            <a:normAutofit fontScale="92500" lnSpcReduction="10000"/>
          </a:bodyPr>
          <a:lstStyle/>
          <a:p>
            <a:r>
              <a:rPr lang="en-US" b="1" dirty="0"/>
              <a:t>Steps of solution:</a:t>
            </a:r>
            <a:endParaRPr lang="en-US" dirty="0"/>
          </a:p>
          <a:p>
            <a:pPr lvl="0"/>
            <a:r>
              <a:rPr lang="en-US" dirty="0"/>
              <a:t>Calculate level of </a:t>
            </a:r>
            <a:r>
              <a:rPr lang="en-US" b="1" dirty="0"/>
              <a:t>PVC</a:t>
            </a:r>
            <a:r>
              <a:rPr lang="en-US" dirty="0"/>
              <a:t> (constant, </a:t>
            </a:r>
            <a:r>
              <a:rPr lang="en-US" b="1" dirty="0">
                <a:solidFill>
                  <a:srgbClr val="FF0000"/>
                </a:solidFill>
              </a:rPr>
              <a:t>c</a:t>
            </a:r>
            <a:r>
              <a:rPr lang="en-US" dirty="0"/>
              <a:t>); = Level of </a:t>
            </a:r>
            <a:r>
              <a:rPr lang="en-US" b="1" dirty="0"/>
              <a:t>PVI – g</a:t>
            </a:r>
            <a:r>
              <a:rPr lang="en-US" b="1" baseline="-25000" dirty="0"/>
              <a:t>1</a:t>
            </a:r>
            <a:r>
              <a:rPr lang="en-US" b="1" dirty="0"/>
              <a:t> (L/2)</a:t>
            </a:r>
          </a:p>
          <a:p>
            <a:pPr lvl="0"/>
            <a:r>
              <a:rPr lang="en-US" dirty="0"/>
              <a:t>Calculate level of tangent point x meter from PVC. </a:t>
            </a:r>
          </a:p>
          <a:p>
            <a:pPr lvl="0"/>
            <a:r>
              <a:rPr lang="en-US" dirty="0"/>
              <a:t>This will be </a:t>
            </a:r>
            <a:r>
              <a:rPr lang="en-US" b="1" dirty="0">
                <a:solidFill>
                  <a:srgbClr val="FF0000"/>
                </a:solidFill>
              </a:rPr>
              <a:t>b x </a:t>
            </a:r>
            <a:r>
              <a:rPr lang="en-US" dirty="0"/>
              <a:t>above or below PVC = </a:t>
            </a:r>
            <a:r>
              <a:rPr lang="en-US" b="1" dirty="0"/>
              <a:t>g</a:t>
            </a:r>
            <a:r>
              <a:rPr lang="en-US" b="1" baseline="-25000" dirty="0"/>
              <a:t>1</a:t>
            </a:r>
            <a:r>
              <a:rPr lang="en-US" b="1" dirty="0"/>
              <a:t> x + Level of PVC (c)    </a:t>
            </a:r>
          </a:p>
          <a:p>
            <a:pPr lvl="0"/>
            <a:r>
              <a:rPr lang="en-US" dirty="0"/>
              <a:t>Calculate offset from this tangent point to corresponding curve point:</a:t>
            </a:r>
          </a:p>
          <a:p>
            <a:pPr lvl="0"/>
            <a:r>
              <a:rPr lang="en-US" b="1" dirty="0">
                <a:solidFill>
                  <a:srgbClr val="FF0000"/>
                </a:solidFill>
              </a:rPr>
              <a:t> a x</a:t>
            </a:r>
            <a:r>
              <a:rPr lang="en-US" b="1" baseline="30000" dirty="0">
                <a:solidFill>
                  <a:srgbClr val="FF0000"/>
                </a:solidFill>
              </a:rPr>
              <a:t>2</a:t>
            </a:r>
            <a:r>
              <a:rPr lang="en-US" b="1" dirty="0">
                <a:solidFill>
                  <a:srgbClr val="FF0000"/>
                </a:solidFill>
              </a:rPr>
              <a:t> </a:t>
            </a:r>
            <a:r>
              <a:rPr lang="en-US" dirty="0"/>
              <a:t>= (x/</a:t>
            </a:r>
            <a:r>
              <a:rPr lang="en-US" i="1" dirty="0"/>
              <a:t>l</a:t>
            </a:r>
            <a:r>
              <a:rPr lang="en-US" dirty="0"/>
              <a:t>)</a:t>
            </a:r>
            <a:r>
              <a:rPr lang="en-US" baseline="30000" dirty="0"/>
              <a:t>2</a:t>
            </a:r>
            <a:r>
              <a:rPr lang="en-US" dirty="0"/>
              <a:t> e (same algebraic sign as e); where, </a:t>
            </a:r>
            <a:r>
              <a:rPr lang="en-US" b="1" i="1" dirty="0">
                <a:solidFill>
                  <a:srgbClr val="0000FF"/>
                </a:solidFill>
              </a:rPr>
              <a:t>l</a:t>
            </a:r>
            <a:r>
              <a:rPr lang="en-US" b="1" dirty="0">
                <a:solidFill>
                  <a:srgbClr val="0000FF"/>
                </a:solidFill>
              </a:rPr>
              <a:t> = L/2</a:t>
            </a:r>
          </a:p>
          <a:p>
            <a:r>
              <a:rPr lang="en-US" dirty="0"/>
              <a:t>If r = 0.04; G = -7 – (9) = -16; then L = G/r = 16 / 0.04 = </a:t>
            </a:r>
            <a:r>
              <a:rPr lang="en-US" u="sng" dirty="0"/>
              <a:t>400m</a:t>
            </a:r>
            <a:r>
              <a:rPr lang="en-US" dirty="0"/>
              <a:t> OK</a:t>
            </a:r>
          </a:p>
          <a:p>
            <a:r>
              <a:rPr lang="en-US" dirty="0"/>
              <a:t>-Level of PVC = </a:t>
            </a:r>
            <a:r>
              <a:rPr lang="en-US" u="sng" dirty="0"/>
              <a:t>239.12 – (9/100) (400/2) = 221.12m</a:t>
            </a:r>
            <a:endParaRPr lang="en-US" dirty="0"/>
          </a:p>
          <a:p>
            <a:r>
              <a:rPr lang="en-US" dirty="0"/>
              <a:t>-Level of tangent point 50m from PVC = </a:t>
            </a:r>
          </a:p>
          <a:p>
            <a:r>
              <a:rPr lang="en-US" dirty="0"/>
              <a:t>                      =  221.12 + (9/100) (50) =  221.12 + 4.50 = </a:t>
            </a:r>
            <a:r>
              <a:rPr lang="en-US" u="sng" dirty="0"/>
              <a:t>225.62m</a:t>
            </a:r>
            <a:endParaRPr lang="en-US" dirty="0"/>
          </a:p>
          <a:p>
            <a:r>
              <a:rPr lang="en-US" dirty="0"/>
              <a:t>-External distance </a:t>
            </a:r>
            <a:r>
              <a:rPr lang="en-US" u="sng" dirty="0"/>
              <a:t>e = LG/8 = [400x(-16) /100] / 8 = - 8m</a:t>
            </a:r>
            <a:endParaRPr lang="en-US" dirty="0"/>
          </a:p>
          <a:p>
            <a:r>
              <a:rPr lang="en-US" dirty="0"/>
              <a:t>Offset to curve = y</a:t>
            </a:r>
            <a:r>
              <a:rPr lang="en-US" baseline="-25000" dirty="0"/>
              <a:t>50</a:t>
            </a:r>
            <a:r>
              <a:rPr lang="en-US" dirty="0"/>
              <a:t> = (50/200)</a:t>
            </a:r>
            <a:r>
              <a:rPr lang="en-US" baseline="30000" dirty="0"/>
              <a:t>2</a:t>
            </a:r>
            <a:r>
              <a:rPr lang="en-US" dirty="0"/>
              <a:t> e = (50/200)</a:t>
            </a:r>
            <a:r>
              <a:rPr lang="en-US" baseline="30000" dirty="0"/>
              <a:t>2</a:t>
            </a:r>
            <a:r>
              <a:rPr lang="en-US" dirty="0"/>
              <a:t> (-8) = </a:t>
            </a:r>
            <a:r>
              <a:rPr lang="en-US" u="sng" dirty="0"/>
              <a:t>- 0.5m</a:t>
            </a:r>
            <a:endParaRPr lang="en-US" dirty="0"/>
          </a:p>
          <a:p>
            <a:r>
              <a:rPr lang="en-US" dirty="0"/>
              <a:t>Level of curve point =   221.12 + 4.50 – 0.50 = </a:t>
            </a:r>
            <a:r>
              <a:rPr lang="en-US" b="1" u="sng" dirty="0"/>
              <a:t>225.12m</a:t>
            </a:r>
            <a:endParaRPr lang="en-US" dirty="0"/>
          </a:p>
          <a:p>
            <a:endParaRPr lang="en-US" dirty="0"/>
          </a:p>
        </p:txBody>
      </p:sp>
    </p:spTree>
    <p:extLst>
      <p:ext uri="{BB962C8B-B14F-4D97-AF65-F5344CB8AC3E}">
        <p14:creationId xmlns:p14="http://schemas.microsoft.com/office/powerpoint/2010/main" val="3932953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0329" y="542698"/>
            <a:ext cx="9144000" cy="551316"/>
          </a:xfrm>
        </p:spPr>
        <p:txBody>
          <a:bodyPr>
            <a:normAutofit/>
          </a:bodyPr>
          <a:lstStyle/>
          <a:p>
            <a:r>
              <a:rPr lang="en-US" sz="3200" b="1" dirty="0"/>
              <a:t>Prepare setting out data in table form</a:t>
            </a:r>
          </a:p>
        </p:txBody>
      </p:sp>
      <p:sp>
        <p:nvSpPr>
          <p:cNvPr id="3" name="Subtitle 2"/>
          <p:cNvSpPr>
            <a:spLocks noGrp="1"/>
          </p:cNvSpPr>
          <p:nvPr>
            <p:ph type="subTitle" idx="1"/>
          </p:nvPr>
        </p:nvSpPr>
        <p:spPr>
          <a:xfrm>
            <a:off x="1524000" y="1469571"/>
            <a:ext cx="9144000" cy="4996543"/>
          </a:xfrm>
        </p:spPr>
        <p:txBody>
          <a:bodyPr/>
          <a:lstStyle/>
          <a:p>
            <a:pPr algn="l"/>
            <a:r>
              <a:rPr lang="en-US" dirty="0"/>
              <a:t>setting out data for vertical curve are usually given in table form as below:</a:t>
            </a:r>
          </a:p>
          <a:p>
            <a:pPr algn="l"/>
            <a:endParaRPr lang="en-US" dirty="0"/>
          </a:p>
          <a:p>
            <a:endParaRPr lang="en-US" dirty="0"/>
          </a:p>
          <a:p>
            <a:pPr algn="l"/>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39657047"/>
              </p:ext>
            </p:extLst>
          </p:nvPr>
        </p:nvGraphicFramePr>
        <p:xfrm>
          <a:off x="3382101" y="2155370"/>
          <a:ext cx="5794555" cy="4001622"/>
        </p:xfrm>
        <a:graphic>
          <a:graphicData uri="http://schemas.openxmlformats.org/drawingml/2006/table">
            <a:tbl>
              <a:tblPr firstRow="1" firstCol="1" bandRow="1"/>
              <a:tblGrid>
                <a:gridCol w="1002930">
                  <a:extLst>
                    <a:ext uri="{9D8B030D-6E8A-4147-A177-3AD203B41FA5}">
                      <a16:colId xmlns:a16="http://schemas.microsoft.com/office/drawing/2014/main" val="20000"/>
                    </a:ext>
                  </a:extLst>
                </a:gridCol>
                <a:gridCol w="1370784">
                  <a:extLst>
                    <a:ext uri="{9D8B030D-6E8A-4147-A177-3AD203B41FA5}">
                      <a16:colId xmlns:a16="http://schemas.microsoft.com/office/drawing/2014/main" val="20001"/>
                    </a:ext>
                  </a:extLst>
                </a:gridCol>
                <a:gridCol w="1204876">
                  <a:extLst>
                    <a:ext uri="{9D8B030D-6E8A-4147-A177-3AD203B41FA5}">
                      <a16:colId xmlns:a16="http://schemas.microsoft.com/office/drawing/2014/main" val="20002"/>
                    </a:ext>
                  </a:extLst>
                </a:gridCol>
                <a:gridCol w="1055286">
                  <a:extLst>
                    <a:ext uri="{9D8B030D-6E8A-4147-A177-3AD203B41FA5}">
                      <a16:colId xmlns:a16="http://schemas.microsoft.com/office/drawing/2014/main" val="20003"/>
                    </a:ext>
                  </a:extLst>
                </a:gridCol>
                <a:gridCol w="1160679">
                  <a:extLst>
                    <a:ext uri="{9D8B030D-6E8A-4147-A177-3AD203B41FA5}">
                      <a16:colId xmlns:a16="http://schemas.microsoft.com/office/drawing/2014/main" val="20004"/>
                    </a:ext>
                  </a:extLst>
                </a:gridCol>
              </a:tblGrid>
              <a:tr h="893566">
                <a:tc>
                  <a:txBody>
                    <a:bodyPr/>
                    <a:lstStyle/>
                    <a:p>
                      <a:pPr marL="0" marR="0" algn="ctr" rtl="0">
                        <a:lnSpc>
                          <a:spcPct val="115000"/>
                        </a:lnSpc>
                        <a:spcBef>
                          <a:spcPts val="0"/>
                        </a:spcBef>
                        <a:spcAft>
                          <a:spcPts val="1000"/>
                        </a:spcAft>
                      </a:pPr>
                      <a:r>
                        <a:rPr lang="en-US" sz="1200" dirty="0">
                          <a:effectLst/>
                          <a:latin typeface="Times New Roman"/>
                          <a:ea typeface="Calibri"/>
                          <a:cs typeface="Arial"/>
                        </a:rPr>
                        <a:t>point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1000"/>
                        </a:spcAft>
                      </a:pPr>
                      <a:r>
                        <a:rPr lang="en-US" sz="1200">
                          <a:effectLst/>
                          <a:latin typeface="Times New Roman"/>
                          <a:ea typeface="Calibri"/>
                          <a:cs typeface="Arial"/>
                        </a:rPr>
                        <a:t>Chainage (m)</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1000"/>
                        </a:spcAft>
                      </a:pPr>
                      <a:r>
                        <a:rPr lang="en-US" sz="1200">
                          <a:effectLst/>
                          <a:latin typeface="Times New Roman"/>
                          <a:ea typeface="Calibri"/>
                          <a:cs typeface="Arial"/>
                        </a:rPr>
                        <a:t>Tangent point level (m)</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1000"/>
                        </a:spcAft>
                      </a:pPr>
                      <a:r>
                        <a:rPr lang="en-US" sz="1200">
                          <a:effectLst/>
                          <a:latin typeface="Times New Roman"/>
                          <a:ea typeface="Calibri"/>
                          <a:cs typeface="Arial"/>
                        </a:rPr>
                        <a:t>Offset from tangent, y (m)</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1000"/>
                        </a:spcAft>
                      </a:pPr>
                      <a:r>
                        <a:rPr lang="en-US" sz="1200" dirty="0">
                          <a:effectLst/>
                          <a:latin typeface="Times New Roman"/>
                          <a:ea typeface="Calibri"/>
                          <a:cs typeface="Arial"/>
                        </a:rPr>
                        <a:t>Curve point level (m)</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8507">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507">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8507">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8507">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8507">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8507">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88507">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8507">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a:effectLst/>
                          <a:latin typeface="Times New Roman"/>
                          <a:ea typeface="Calibri"/>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50000"/>
                        </a:lnSpc>
                        <a:spcBef>
                          <a:spcPts val="0"/>
                        </a:spcBef>
                        <a:spcAft>
                          <a:spcPts val="1000"/>
                        </a:spcAft>
                      </a:pPr>
                      <a:r>
                        <a:rPr lang="en-US" sz="1200" dirty="0">
                          <a:effectLst/>
                          <a:latin typeface="Times New Roman"/>
                          <a:ea typeface="Calibri"/>
                          <a:cs typeface="Arial"/>
                        </a:rPr>
                        <a:t>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79071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3569"/>
            <a:ext cx="9144000" cy="539011"/>
          </a:xfrm>
        </p:spPr>
        <p:txBody>
          <a:bodyPr>
            <a:normAutofit fontScale="90000"/>
          </a:bodyPr>
          <a:lstStyle/>
          <a:p>
            <a:r>
              <a:rPr lang="en-US" sz="3600" b="1" u="sng" dirty="0"/>
              <a:t>Introduction</a:t>
            </a:r>
          </a:p>
        </p:txBody>
      </p:sp>
      <p:sp>
        <p:nvSpPr>
          <p:cNvPr id="3" name="Subtitle 2"/>
          <p:cNvSpPr>
            <a:spLocks noGrp="1"/>
          </p:cNvSpPr>
          <p:nvPr>
            <p:ph type="subTitle" idx="1"/>
          </p:nvPr>
        </p:nvSpPr>
        <p:spPr>
          <a:xfrm>
            <a:off x="965915" y="682580"/>
            <a:ext cx="9702085" cy="6175420"/>
          </a:xfrm>
        </p:spPr>
        <p:txBody>
          <a:bodyPr/>
          <a:lstStyle/>
          <a:p>
            <a:pPr algn="l"/>
            <a:r>
              <a:rPr lang="en-US" dirty="0"/>
              <a:t>These are needed to join two sloping straights in the vertical plane.</a:t>
            </a:r>
          </a:p>
          <a:p>
            <a:pPr algn="l"/>
            <a:r>
              <a:rPr lang="en-US" dirty="0"/>
              <a:t>When joining un upward with a down ward it is called </a:t>
            </a:r>
            <a:r>
              <a:rPr lang="en-US" b="1" dirty="0"/>
              <a:t>SUMMIT,</a:t>
            </a:r>
          </a:p>
          <a:p>
            <a:pPr algn="l"/>
            <a:r>
              <a:rPr lang="en-US" dirty="0"/>
              <a:t>When joining a down with up it is sag.</a:t>
            </a:r>
          </a:p>
          <a:p>
            <a:pPr algn="l"/>
            <a:endParaRPr lang="en-US" dirty="0"/>
          </a:p>
          <a:p>
            <a:pPr algn="l"/>
            <a:r>
              <a:rPr lang="en-US" dirty="0"/>
              <a:t>Grades that ascend (rise up) in the direction</a:t>
            </a:r>
          </a:p>
          <a:p>
            <a:pPr algn="l"/>
            <a:r>
              <a:rPr lang="en-US" dirty="0"/>
              <a:t>of the intersection point are designated as </a:t>
            </a:r>
          </a:p>
          <a:p>
            <a:pPr algn="l"/>
            <a:r>
              <a:rPr lang="en-US" b="1" dirty="0"/>
              <a:t>Plus (+</a:t>
            </a:r>
            <a:r>
              <a:rPr lang="en-US" b="1" dirty="0" err="1"/>
              <a:t>ve</a:t>
            </a:r>
            <a:r>
              <a:rPr lang="en-US" b="1" dirty="0"/>
              <a:t>)</a:t>
            </a:r>
            <a:r>
              <a:rPr lang="en-US" dirty="0"/>
              <a:t>;                                                     Fig. 1</a:t>
            </a:r>
          </a:p>
          <a:p>
            <a:pPr algn="l"/>
            <a:r>
              <a:rPr lang="en-US" dirty="0"/>
              <a:t>those that descend are designated as </a:t>
            </a:r>
          </a:p>
          <a:p>
            <a:pPr algn="l"/>
            <a:r>
              <a:rPr lang="en-US" b="1" dirty="0"/>
              <a:t>Minus (-</a:t>
            </a:r>
            <a:r>
              <a:rPr lang="en-US" b="1" dirty="0" err="1"/>
              <a:t>ve</a:t>
            </a:r>
            <a:r>
              <a:rPr lang="en-US" b="1" dirty="0"/>
              <a:t>)</a:t>
            </a:r>
            <a:r>
              <a:rPr lang="en-US" dirty="0"/>
              <a:t>.</a:t>
            </a:r>
          </a:p>
          <a:p>
            <a:pPr algn="l"/>
            <a:r>
              <a:rPr lang="en-US" dirty="0"/>
              <a:t>Grades are measured in terms of </a:t>
            </a:r>
            <a:r>
              <a:rPr lang="en-US" b="1" dirty="0"/>
              <a:t>percent</a:t>
            </a:r>
            <a:r>
              <a:rPr lang="en-US" dirty="0"/>
              <a:t>; </a:t>
            </a:r>
          </a:p>
          <a:p>
            <a:pPr algn="l"/>
            <a:r>
              <a:rPr lang="en-US" dirty="0"/>
              <a:t>that is, the number of meters of rise or fall in</a:t>
            </a:r>
          </a:p>
          <a:p>
            <a:pPr algn="l"/>
            <a:r>
              <a:rPr lang="en-US" dirty="0"/>
              <a:t> a </a:t>
            </a:r>
            <a:r>
              <a:rPr lang="en-US" b="1" dirty="0"/>
              <a:t>100m</a:t>
            </a:r>
            <a:r>
              <a:rPr lang="en-US" dirty="0"/>
              <a:t> horizontal stretch of the road (g%).</a:t>
            </a:r>
          </a:p>
          <a:p>
            <a:pPr algn="l"/>
            <a:r>
              <a:rPr lang="en-US" dirty="0"/>
              <a:t>                                                                                                                </a:t>
            </a:r>
          </a:p>
        </p:txBody>
      </p:sp>
      <p:pic>
        <p:nvPicPr>
          <p:cNvPr id="4" name="Picture 3"/>
          <p:cNvPicPr>
            <a:picLocks noChangeAspect="1"/>
          </p:cNvPicPr>
          <p:nvPr/>
        </p:nvPicPr>
        <p:blipFill>
          <a:blip r:embed="rId2"/>
          <a:stretch>
            <a:fillRect/>
          </a:stretch>
        </p:blipFill>
        <p:spPr>
          <a:xfrm>
            <a:off x="6744585" y="1575540"/>
            <a:ext cx="4858933" cy="4389500"/>
          </a:xfrm>
          <a:prstGeom prst="rect">
            <a:avLst/>
          </a:prstGeom>
        </p:spPr>
      </p:pic>
    </p:spTree>
    <p:extLst>
      <p:ext uri="{BB962C8B-B14F-4D97-AF65-F5344CB8AC3E}">
        <p14:creationId xmlns:p14="http://schemas.microsoft.com/office/powerpoint/2010/main" val="351654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3721"/>
            <a:ext cx="9144000" cy="501066"/>
          </a:xfrm>
        </p:spPr>
        <p:txBody>
          <a:bodyPr>
            <a:normAutofit fontScale="90000"/>
          </a:bodyPr>
          <a:lstStyle/>
          <a:p>
            <a:r>
              <a:rPr lang="en-US" sz="3200" b="1" dirty="0"/>
              <a:t>Types of Vertical Curves</a:t>
            </a:r>
          </a:p>
        </p:txBody>
      </p:sp>
      <p:sp>
        <p:nvSpPr>
          <p:cNvPr id="3" name="Subtitle 2"/>
          <p:cNvSpPr>
            <a:spLocks noGrp="1"/>
          </p:cNvSpPr>
          <p:nvPr>
            <p:ph type="subTitle" idx="1"/>
          </p:nvPr>
        </p:nvSpPr>
        <p:spPr>
          <a:xfrm>
            <a:off x="1056068" y="751114"/>
            <a:ext cx="9611932" cy="6010294"/>
          </a:xfrm>
        </p:spPr>
        <p:txBody>
          <a:bodyPr/>
          <a:lstStyle/>
          <a:p>
            <a:pPr algn="l"/>
            <a:r>
              <a:rPr lang="en-US" dirty="0"/>
              <a:t>Summit and Sag type depends on                                      Fig. 2</a:t>
            </a:r>
          </a:p>
          <a:p>
            <a:pPr algn="l"/>
            <a:r>
              <a:rPr lang="en-US" dirty="0"/>
              <a:t>change in grade; from +</a:t>
            </a:r>
            <a:r>
              <a:rPr lang="en-US" dirty="0" err="1"/>
              <a:t>ve</a:t>
            </a:r>
            <a:r>
              <a:rPr lang="en-US" dirty="0"/>
              <a:t> to –</a:t>
            </a:r>
            <a:r>
              <a:rPr lang="en-US" dirty="0" err="1"/>
              <a:t>ve</a:t>
            </a:r>
            <a:r>
              <a:rPr lang="en-US" dirty="0"/>
              <a:t> and</a:t>
            </a:r>
          </a:p>
          <a:p>
            <a:pPr algn="l"/>
            <a:r>
              <a:rPr lang="en-US" dirty="0"/>
              <a:t>from –</a:t>
            </a:r>
            <a:r>
              <a:rPr lang="en-US" dirty="0" err="1"/>
              <a:t>ve</a:t>
            </a:r>
            <a:r>
              <a:rPr lang="en-US" dirty="0"/>
              <a:t> to +</a:t>
            </a:r>
            <a:r>
              <a:rPr lang="en-US" dirty="0" err="1"/>
              <a:t>ve</a:t>
            </a:r>
            <a:r>
              <a:rPr lang="en-US" dirty="0"/>
              <a:t>. When looking up it</a:t>
            </a:r>
          </a:p>
          <a:p>
            <a:pPr algn="l"/>
            <a:r>
              <a:rPr lang="en-US" dirty="0"/>
              <a:t>Is sag; when looking down it is summit.</a:t>
            </a:r>
          </a:p>
          <a:p>
            <a:pPr algn="l"/>
            <a:r>
              <a:rPr lang="en-US" dirty="0"/>
              <a:t>                        Fig. 3.</a:t>
            </a:r>
          </a:p>
          <a:p>
            <a:pPr algn="l"/>
            <a:endParaRPr lang="en-US" dirty="0"/>
          </a:p>
          <a:p>
            <a:pPr algn="l"/>
            <a:endParaRPr lang="en-US" dirty="0"/>
          </a:p>
        </p:txBody>
      </p:sp>
      <p:pic>
        <p:nvPicPr>
          <p:cNvPr id="4" name="Picture 3"/>
          <p:cNvPicPr>
            <a:picLocks noChangeAspect="1"/>
          </p:cNvPicPr>
          <p:nvPr/>
        </p:nvPicPr>
        <p:blipFill>
          <a:blip r:embed="rId2"/>
          <a:stretch>
            <a:fillRect/>
          </a:stretch>
        </p:blipFill>
        <p:spPr>
          <a:xfrm>
            <a:off x="6096000" y="1154080"/>
            <a:ext cx="4331700" cy="5351495"/>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76" y="3037114"/>
            <a:ext cx="4510073" cy="3468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6119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2164" y="461055"/>
            <a:ext cx="9144000" cy="494166"/>
          </a:xfrm>
        </p:spPr>
        <p:txBody>
          <a:bodyPr>
            <a:normAutofit fontScale="90000"/>
          </a:bodyPr>
          <a:lstStyle/>
          <a:p>
            <a:r>
              <a:rPr lang="en-US" sz="3200" b="1" dirty="0"/>
              <a:t>Elements of Vertical Curve</a:t>
            </a:r>
          </a:p>
        </p:txBody>
      </p:sp>
      <p:sp>
        <p:nvSpPr>
          <p:cNvPr id="3" name="Subtitle 2"/>
          <p:cNvSpPr>
            <a:spLocks noGrp="1"/>
          </p:cNvSpPr>
          <p:nvPr>
            <p:ph type="subTitle" idx="1"/>
          </p:nvPr>
        </p:nvSpPr>
        <p:spPr>
          <a:xfrm>
            <a:off x="1524000" y="1183821"/>
            <a:ext cx="9144000" cy="5233308"/>
          </a:xfrm>
        </p:spPr>
        <p:txBody>
          <a:bodyPr/>
          <a:lstStyle/>
          <a:p>
            <a:pPr algn="l"/>
            <a:r>
              <a:rPr lang="en-US" dirty="0"/>
              <a:t>These are referring to figure 3, previous slide.</a:t>
            </a:r>
          </a:p>
          <a:p>
            <a:pPr algn="l"/>
            <a:r>
              <a:rPr lang="en-US" b="1" dirty="0"/>
              <a:t>PVC      Point of vertical curvature; the point where the curve begins.</a:t>
            </a:r>
            <a:endParaRPr lang="en-US" dirty="0"/>
          </a:p>
          <a:p>
            <a:pPr algn="l"/>
            <a:r>
              <a:rPr lang="en-US" b="1" dirty="0"/>
              <a:t>PVI         Point of vertical intersection; where the grade tangents intersect.</a:t>
            </a:r>
            <a:endParaRPr lang="en-US" dirty="0"/>
          </a:p>
          <a:p>
            <a:pPr algn="l"/>
            <a:r>
              <a:rPr lang="en-US" b="1" dirty="0"/>
              <a:t>PVT        Point of vertical tangency; where the curve ends.</a:t>
            </a:r>
            <a:endParaRPr lang="en-US" dirty="0"/>
          </a:p>
          <a:p>
            <a:pPr algn="l"/>
            <a:r>
              <a:rPr lang="en-US" b="1" dirty="0"/>
              <a:t>POVC    Point on vertical curve; applies to any point on the parabola.</a:t>
            </a:r>
            <a:endParaRPr lang="en-US" dirty="0"/>
          </a:p>
          <a:p>
            <a:pPr algn="l"/>
            <a:r>
              <a:rPr lang="en-US" b="1" dirty="0"/>
              <a:t>POVT    Point on vertical tangent; applies to any point on either tangent.</a:t>
            </a:r>
            <a:endParaRPr lang="en-US" dirty="0"/>
          </a:p>
          <a:p>
            <a:pPr algn="l"/>
            <a:r>
              <a:rPr lang="en-US" b="1" dirty="0"/>
              <a:t>g</a:t>
            </a:r>
            <a:r>
              <a:rPr lang="en-US" b="1" baseline="-25000" dirty="0"/>
              <a:t>1</a:t>
            </a:r>
            <a:r>
              <a:rPr lang="en-US" b="1" dirty="0"/>
              <a:t>     Grade of the tangent on which the PVC is located; </a:t>
            </a:r>
            <a:endParaRPr lang="en-US" dirty="0"/>
          </a:p>
          <a:p>
            <a:pPr algn="l"/>
            <a:r>
              <a:rPr lang="en-US" b="1" dirty="0"/>
              <a:t>g</a:t>
            </a:r>
            <a:r>
              <a:rPr lang="en-US" b="1" baseline="-25000" dirty="0"/>
              <a:t>2</a:t>
            </a:r>
            <a:r>
              <a:rPr lang="en-US" b="1" dirty="0"/>
              <a:t>     Grade of the tangent on which the </a:t>
            </a:r>
            <a:r>
              <a:rPr lang="en-US" b="1" i="1" dirty="0"/>
              <a:t>PVT </a:t>
            </a:r>
            <a:r>
              <a:rPr lang="en-US" b="1" dirty="0"/>
              <a:t>is located;</a:t>
            </a:r>
            <a:endParaRPr lang="en-US" dirty="0"/>
          </a:p>
          <a:p>
            <a:pPr algn="l"/>
            <a:r>
              <a:rPr lang="en-US" b="1" dirty="0"/>
              <a:t>G </a:t>
            </a:r>
            <a:r>
              <a:rPr lang="en-US" dirty="0"/>
              <a:t>    The </a:t>
            </a:r>
            <a:r>
              <a:rPr lang="en-US" b="1" dirty="0"/>
              <a:t>algebraic difference </a:t>
            </a:r>
            <a:r>
              <a:rPr lang="en-US" dirty="0"/>
              <a:t>of the grades:</a:t>
            </a:r>
            <a:r>
              <a:rPr lang="en-US" i="1" dirty="0"/>
              <a:t>    </a:t>
            </a:r>
            <a:r>
              <a:rPr lang="en-US" b="1" i="1" u="sng" dirty="0"/>
              <a:t>G = g</a:t>
            </a:r>
            <a:r>
              <a:rPr lang="en-US" b="1" i="1" u="sng" baseline="-25000" dirty="0"/>
              <a:t>2</a:t>
            </a:r>
            <a:r>
              <a:rPr lang="en-US" b="1" i="1" u="sng" dirty="0"/>
              <a:t> - g</a:t>
            </a:r>
            <a:r>
              <a:rPr lang="en-US" b="1" i="1" u="sng" baseline="-25000" dirty="0"/>
              <a:t>1</a:t>
            </a:r>
            <a:r>
              <a:rPr lang="en-US" b="1" i="1" dirty="0"/>
              <a:t>,</a:t>
            </a:r>
            <a:r>
              <a:rPr lang="en-US" i="1" dirty="0"/>
              <a:t>  </a:t>
            </a:r>
            <a:r>
              <a:rPr lang="en-US" dirty="0"/>
              <a:t>  </a:t>
            </a:r>
          </a:p>
        </p:txBody>
      </p:sp>
    </p:spTree>
    <p:extLst>
      <p:ext uri="{BB962C8B-B14F-4D97-AF65-F5344CB8AC3E}">
        <p14:creationId xmlns:p14="http://schemas.microsoft.com/office/powerpoint/2010/main" val="1869738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61056"/>
            <a:ext cx="9144000" cy="502330"/>
          </a:xfrm>
        </p:spPr>
        <p:txBody>
          <a:bodyPr>
            <a:normAutofit fontScale="90000"/>
          </a:bodyPr>
          <a:lstStyle/>
          <a:p>
            <a:r>
              <a:rPr lang="en-US" sz="3200" b="1" dirty="0"/>
              <a:t>Elements of Vertical Curve</a:t>
            </a:r>
          </a:p>
        </p:txBody>
      </p:sp>
      <p:sp>
        <p:nvSpPr>
          <p:cNvPr id="3" name="Subtitle 2"/>
          <p:cNvSpPr>
            <a:spLocks noGrp="1"/>
          </p:cNvSpPr>
          <p:nvPr>
            <p:ph type="subTitle" idx="1"/>
          </p:nvPr>
        </p:nvSpPr>
        <p:spPr>
          <a:xfrm>
            <a:off x="1524000" y="1175657"/>
            <a:ext cx="9144000" cy="5282293"/>
          </a:xfrm>
        </p:spPr>
        <p:txBody>
          <a:bodyPr>
            <a:normAutofit fontScale="92500"/>
          </a:bodyPr>
          <a:lstStyle/>
          <a:p>
            <a:r>
              <a:rPr lang="en-US" dirty="0"/>
              <a:t>Continued</a:t>
            </a:r>
          </a:p>
          <a:p>
            <a:pPr algn="l"/>
            <a:r>
              <a:rPr lang="en-US" b="1" i="1" dirty="0"/>
              <a:t>L</a:t>
            </a:r>
            <a:r>
              <a:rPr lang="en-US" i="1" dirty="0"/>
              <a:t>    Length of the curve; the </a:t>
            </a:r>
            <a:r>
              <a:rPr lang="en-US" b="1" i="1" dirty="0"/>
              <a:t>horizontal </a:t>
            </a:r>
            <a:r>
              <a:rPr lang="en-US" i="1" dirty="0"/>
              <a:t>length measured in </a:t>
            </a:r>
            <a:r>
              <a:rPr lang="en-US" b="1" i="1" dirty="0"/>
              <a:t>100m</a:t>
            </a:r>
            <a:r>
              <a:rPr lang="en-US" i="1" dirty="0"/>
              <a:t> stations from the </a:t>
            </a:r>
            <a:r>
              <a:rPr lang="en-US" b="1" i="1" dirty="0"/>
              <a:t>PVC to the PVT. </a:t>
            </a:r>
            <a:r>
              <a:rPr lang="en-US" i="1" dirty="0"/>
              <a:t>This length may be computed using the formula </a:t>
            </a:r>
            <a:r>
              <a:rPr lang="en-US" b="1" u="sng" dirty="0"/>
              <a:t>L = G/r</a:t>
            </a:r>
            <a:r>
              <a:rPr lang="en-US" b="1" i="1" dirty="0"/>
              <a:t>, </a:t>
            </a:r>
            <a:r>
              <a:rPr lang="en-US" i="1" dirty="0"/>
              <a:t>where </a:t>
            </a:r>
            <a:r>
              <a:rPr lang="en-US" b="1" dirty="0"/>
              <a:t>r </a:t>
            </a:r>
            <a:r>
              <a:rPr lang="en-US" i="1" dirty="0"/>
              <a:t>is the </a:t>
            </a:r>
            <a:r>
              <a:rPr lang="en-US" b="1" i="1" dirty="0"/>
              <a:t>rate of change (usually given in the design criteria).</a:t>
            </a:r>
            <a:r>
              <a:rPr lang="en-US" i="1" dirty="0"/>
              <a:t> When the rate of change is not given, </a:t>
            </a:r>
            <a:r>
              <a:rPr lang="en-US" b="1" i="1" dirty="0"/>
              <a:t>L </a:t>
            </a:r>
            <a:r>
              <a:rPr lang="en-US" i="1" dirty="0"/>
              <a:t>(in stations) can be computed as follows:  </a:t>
            </a:r>
          </a:p>
          <a:p>
            <a:pPr algn="l"/>
            <a:r>
              <a:rPr lang="en-US" b="1" i="1" dirty="0"/>
              <a:t>for a summit curve, </a:t>
            </a:r>
            <a:r>
              <a:rPr lang="en-US" b="1" u="sng" dirty="0"/>
              <a:t>L = 125 x G/4</a:t>
            </a:r>
            <a:r>
              <a:rPr lang="en-US" b="1" i="1" u="sng" dirty="0"/>
              <a:t>;</a:t>
            </a:r>
            <a:r>
              <a:rPr lang="en-US" b="1" i="1" dirty="0"/>
              <a:t> for a sag curve, </a:t>
            </a:r>
            <a:r>
              <a:rPr lang="en-US" b="1" u="sng" dirty="0"/>
              <a:t>L = 100 x G/4</a:t>
            </a:r>
            <a:r>
              <a:rPr lang="en-US" b="1" dirty="0"/>
              <a:t>.</a:t>
            </a:r>
            <a:r>
              <a:rPr lang="en-US" i="1" dirty="0"/>
              <a:t> </a:t>
            </a:r>
          </a:p>
          <a:p>
            <a:pPr algn="l"/>
            <a:r>
              <a:rPr lang="en-US" i="1" dirty="0"/>
              <a:t>If </a:t>
            </a:r>
            <a:r>
              <a:rPr lang="en-US" b="1" i="1" dirty="0"/>
              <a:t>L</a:t>
            </a:r>
            <a:r>
              <a:rPr lang="en-US" i="1" dirty="0"/>
              <a:t> does not come out to a whole number of stations using these formulas, then it is usually extended to the nearest whole number. You should note that these formulas for length are for road design only, NOT railway. </a:t>
            </a:r>
            <a:r>
              <a:rPr lang="en-US" b="1" i="1" dirty="0"/>
              <a:t>(r = 0.03 ˜ 0.04).</a:t>
            </a:r>
            <a:endParaRPr lang="en-US" dirty="0"/>
          </a:p>
          <a:p>
            <a:pPr algn="l"/>
            <a:r>
              <a:rPr lang="en-US" b="1" i="1" dirty="0"/>
              <a:t>l</a:t>
            </a:r>
            <a:r>
              <a:rPr lang="en-US" b="1" i="1" baseline="-25000" dirty="0"/>
              <a:t>1</a:t>
            </a:r>
            <a:r>
              <a:rPr lang="en-US" b="1" dirty="0"/>
              <a:t> </a:t>
            </a:r>
            <a:r>
              <a:rPr lang="en-US" dirty="0"/>
              <a:t>    Horizontal length of the portion of the </a:t>
            </a:r>
            <a:r>
              <a:rPr lang="en-US" b="1" i="1" dirty="0"/>
              <a:t>PVC</a:t>
            </a:r>
            <a:r>
              <a:rPr lang="en-US" b="1" dirty="0"/>
              <a:t> to the </a:t>
            </a:r>
            <a:r>
              <a:rPr lang="en-US" b="1" i="1" dirty="0"/>
              <a:t>PVI; </a:t>
            </a:r>
            <a:r>
              <a:rPr lang="en-US" dirty="0"/>
              <a:t>measured in meters.</a:t>
            </a:r>
          </a:p>
          <a:p>
            <a:pPr algn="l"/>
            <a:r>
              <a:rPr lang="en-US" b="1" i="1" dirty="0"/>
              <a:t>l</a:t>
            </a:r>
            <a:r>
              <a:rPr lang="en-US" b="1" i="1" baseline="-25000" dirty="0"/>
              <a:t>2</a:t>
            </a:r>
            <a:r>
              <a:rPr lang="en-US" b="1" i="1" dirty="0"/>
              <a:t> </a:t>
            </a:r>
            <a:r>
              <a:rPr lang="en-US" b="1" dirty="0"/>
              <a:t> </a:t>
            </a:r>
            <a:r>
              <a:rPr lang="en-US" dirty="0"/>
              <a:t>   Horizontal length of the portion of the curve from the </a:t>
            </a:r>
            <a:r>
              <a:rPr lang="en-US" b="1" i="1" dirty="0"/>
              <a:t>PVI </a:t>
            </a:r>
            <a:r>
              <a:rPr lang="en-US" b="1" dirty="0"/>
              <a:t>to the </a:t>
            </a:r>
            <a:r>
              <a:rPr lang="en-US" b="1" i="1" dirty="0"/>
              <a:t>PVT; </a:t>
            </a:r>
            <a:r>
              <a:rPr lang="en-US" dirty="0"/>
              <a:t>measured in meters. Each of these is </a:t>
            </a:r>
            <a:r>
              <a:rPr lang="en-US" b="1" dirty="0"/>
              <a:t>half length of curve for symmetric curves</a:t>
            </a:r>
            <a:r>
              <a:rPr lang="en-US" dirty="0"/>
              <a:t>.</a:t>
            </a:r>
          </a:p>
          <a:p>
            <a:pPr algn="l"/>
            <a:endParaRPr lang="en-US" dirty="0"/>
          </a:p>
        </p:txBody>
      </p:sp>
    </p:spTree>
    <p:extLst>
      <p:ext uri="{BB962C8B-B14F-4D97-AF65-F5344CB8AC3E}">
        <p14:creationId xmlns:p14="http://schemas.microsoft.com/office/powerpoint/2010/main" val="3712823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014" y="436563"/>
            <a:ext cx="9144000" cy="445180"/>
          </a:xfrm>
        </p:spPr>
        <p:txBody>
          <a:bodyPr>
            <a:normAutofit fontScale="90000"/>
          </a:bodyPr>
          <a:lstStyle/>
          <a:p>
            <a:r>
              <a:rPr lang="en-US" sz="3200" b="1" dirty="0"/>
              <a:t>Elements of Vertical Curve</a:t>
            </a:r>
          </a:p>
        </p:txBody>
      </p:sp>
      <p:sp>
        <p:nvSpPr>
          <p:cNvPr id="3" name="Subtitle 2"/>
          <p:cNvSpPr>
            <a:spLocks noGrp="1"/>
          </p:cNvSpPr>
          <p:nvPr>
            <p:ph type="subTitle" idx="1"/>
          </p:nvPr>
        </p:nvSpPr>
        <p:spPr>
          <a:xfrm>
            <a:off x="1524000" y="1053193"/>
            <a:ext cx="9144000" cy="5265964"/>
          </a:xfrm>
        </p:spPr>
        <p:txBody>
          <a:bodyPr/>
          <a:lstStyle/>
          <a:p>
            <a:r>
              <a:rPr lang="en-US" dirty="0"/>
              <a:t>Continued</a:t>
            </a:r>
          </a:p>
          <a:p>
            <a:r>
              <a:rPr lang="en-US" b="1" dirty="0"/>
              <a:t>e </a:t>
            </a:r>
            <a:r>
              <a:rPr lang="en-US" dirty="0"/>
              <a:t>   Vertical (external) distance from the </a:t>
            </a:r>
            <a:r>
              <a:rPr lang="en-US" b="1" i="1" dirty="0"/>
              <a:t>PVI </a:t>
            </a:r>
            <a:r>
              <a:rPr lang="en-US" b="1" dirty="0"/>
              <a:t>to the curve</a:t>
            </a:r>
            <a:r>
              <a:rPr lang="en-US" dirty="0"/>
              <a:t>, measured in meters. This distance is computed using the formula: </a:t>
            </a:r>
          </a:p>
          <a:p>
            <a:r>
              <a:rPr lang="en-US" dirty="0"/>
              <a:t>  </a:t>
            </a:r>
            <a:r>
              <a:rPr lang="en-US" b="1" u="sng" dirty="0">
                <a:solidFill>
                  <a:srgbClr val="FF0000"/>
                </a:solidFill>
              </a:rPr>
              <a:t>e = LG/8</a:t>
            </a:r>
            <a:r>
              <a:rPr lang="en-US" b="1" dirty="0"/>
              <a:t>,</a:t>
            </a:r>
          </a:p>
          <a:p>
            <a:r>
              <a:rPr lang="en-US" b="1" dirty="0"/>
              <a:t> </a:t>
            </a:r>
            <a:r>
              <a:rPr lang="en-US" dirty="0"/>
              <a:t>where </a:t>
            </a:r>
            <a:r>
              <a:rPr lang="en-US" b="1" i="1" dirty="0"/>
              <a:t>L </a:t>
            </a:r>
            <a:r>
              <a:rPr lang="en-US" dirty="0"/>
              <a:t>is the total length of the curve in stations and </a:t>
            </a:r>
            <a:r>
              <a:rPr lang="en-US" b="1" dirty="0"/>
              <a:t>G</a:t>
            </a:r>
            <a:r>
              <a:rPr lang="en-US" dirty="0"/>
              <a:t> is the algebraic difference of the grades in percent (</a:t>
            </a:r>
            <a:r>
              <a:rPr lang="en-US" b="1" dirty="0"/>
              <a:t>g</a:t>
            </a:r>
            <a:r>
              <a:rPr lang="en-US" b="1" baseline="-25000" dirty="0"/>
              <a:t>2</a:t>
            </a:r>
            <a:r>
              <a:rPr lang="en-US" dirty="0"/>
              <a:t> –</a:t>
            </a:r>
            <a:r>
              <a:rPr lang="en-US" b="1" dirty="0"/>
              <a:t>g</a:t>
            </a:r>
            <a:r>
              <a:rPr lang="en-US" b="1" baseline="-25000" dirty="0"/>
              <a:t>1</a:t>
            </a:r>
            <a:r>
              <a:rPr lang="en-US" dirty="0"/>
              <a:t>).</a:t>
            </a:r>
          </a:p>
          <a:p>
            <a:endParaRPr lang="en-US" dirty="0"/>
          </a:p>
          <a:p>
            <a:r>
              <a:rPr lang="en-US" b="1" i="1" dirty="0"/>
              <a:t>x </a:t>
            </a:r>
            <a:r>
              <a:rPr lang="en-US" i="1" dirty="0"/>
              <a:t>  Horizontal distance from the PVC to any POVC or POVT back of the PVI, or the distance from the PVT to any POVC or POVT ahead of the PW, measured in meters.</a:t>
            </a:r>
            <a:endParaRPr lang="en-US" dirty="0"/>
          </a:p>
          <a:p>
            <a:r>
              <a:rPr lang="en-US" b="1" i="1" dirty="0"/>
              <a:t>y</a:t>
            </a:r>
            <a:r>
              <a:rPr lang="en-US" i="1" dirty="0"/>
              <a:t>   Vertical distance (offset) from any POVT to the corresponding POVC, measured in meters; </a:t>
            </a:r>
            <a:endParaRPr lang="en-US" dirty="0"/>
          </a:p>
          <a:p>
            <a:endParaRPr lang="en-US" dirty="0"/>
          </a:p>
        </p:txBody>
      </p:sp>
    </p:spTree>
    <p:extLst>
      <p:ext uri="{BB962C8B-B14F-4D97-AF65-F5344CB8AC3E}">
        <p14:creationId xmlns:p14="http://schemas.microsoft.com/office/powerpoint/2010/main" val="47423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5836" y="444727"/>
            <a:ext cx="9144000" cy="608466"/>
          </a:xfrm>
        </p:spPr>
        <p:txBody>
          <a:bodyPr>
            <a:normAutofit/>
          </a:bodyPr>
          <a:lstStyle/>
          <a:p>
            <a:r>
              <a:rPr lang="en-US" sz="3200" b="1" dirty="0"/>
              <a:t>Geometry of Vertical Curve</a:t>
            </a:r>
          </a:p>
        </p:txBody>
      </p:sp>
      <p:sp>
        <p:nvSpPr>
          <p:cNvPr id="3" name="Subtitle 2"/>
          <p:cNvSpPr>
            <a:spLocks noGrp="1"/>
          </p:cNvSpPr>
          <p:nvPr>
            <p:ph type="subTitle" idx="1"/>
          </p:nvPr>
        </p:nvSpPr>
        <p:spPr>
          <a:xfrm>
            <a:off x="1524000" y="1257300"/>
            <a:ext cx="9144000" cy="5078186"/>
          </a:xfrm>
        </p:spPr>
        <p:txBody>
          <a:bodyPr/>
          <a:lstStyle/>
          <a:p>
            <a:r>
              <a:rPr lang="en-US" i="1" dirty="0"/>
              <a:t>It is common to describe the vertical curve geometrically as a parabola </a:t>
            </a:r>
            <a:endParaRPr lang="en-US" dirty="0"/>
          </a:p>
          <a:p>
            <a:r>
              <a:rPr lang="en-US" i="1" dirty="0"/>
              <a:t>Parabolic form of curve ; </a:t>
            </a:r>
            <a:r>
              <a:rPr lang="en-US" b="1" i="1" dirty="0"/>
              <a:t>Y = ax</a:t>
            </a:r>
            <a:r>
              <a:rPr lang="en-US" b="1" i="1" baseline="30000" dirty="0"/>
              <a:t>2</a:t>
            </a:r>
            <a:r>
              <a:rPr lang="en-US" b="1" i="1" dirty="0"/>
              <a:t> + </a:t>
            </a:r>
            <a:r>
              <a:rPr lang="en-US" b="1" i="1" dirty="0" err="1"/>
              <a:t>bx</a:t>
            </a:r>
            <a:r>
              <a:rPr lang="en-US" b="1" i="1" dirty="0"/>
              <a:t> + c</a:t>
            </a:r>
            <a:endParaRPr lang="en-US" dirty="0"/>
          </a:p>
          <a:p>
            <a:r>
              <a:rPr lang="en-US" b="1" i="1" dirty="0"/>
              <a:t>c</a:t>
            </a:r>
            <a:r>
              <a:rPr lang="en-US" i="1" dirty="0"/>
              <a:t>  is the level of </a:t>
            </a:r>
            <a:r>
              <a:rPr lang="en-US" b="1" i="1" dirty="0"/>
              <a:t>PVC</a:t>
            </a:r>
            <a:r>
              <a:rPr lang="en-US" i="1" dirty="0"/>
              <a:t>; </a:t>
            </a:r>
            <a:r>
              <a:rPr lang="en-US" b="1" i="1" dirty="0"/>
              <a:t>b=g</a:t>
            </a:r>
            <a:r>
              <a:rPr lang="en-US" b="1" i="1" baseline="-25000" dirty="0"/>
              <a:t>1</a:t>
            </a:r>
            <a:r>
              <a:rPr lang="en-US" i="1" dirty="0"/>
              <a:t>; </a:t>
            </a:r>
            <a:r>
              <a:rPr lang="en-US" b="1" i="1" dirty="0"/>
              <a:t>y = ax</a:t>
            </a:r>
            <a:r>
              <a:rPr lang="en-US" b="1" i="1" baseline="30000" dirty="0"/>
              <a:t>2</a:t>
            </a:r>
            <a:r>
              <a:rPr lang="en-US" b="1" i="1" dirty="0"/>
              <a:t> </a:t>
            </a:r>
            <a:r>
              <a:rPr lang="en-US" i="1" dirty="0"/>
              <a:t>;</a:t>
            </a:r>
          </a:p>
          <a:p>
            <a:r>
              <a:rPr lang="en-US" i="1" dirty="0"/>
              <a:t> at </a:t>
            </a:r>
            <a:r>
              <a:rPr lang="en-US" b="1" i="1" dirty="0"/>
              <a:t>x=L/2; y=e; </a:t>
            </a:r>
            <a:r>
              <a:rPr lang="en-US" i="1" dirty="0"/>
              <a:t>hence: </a:t>
            </a:r>
            <a:r>
              <a:rPr lang="en-US" b="1" i="1" dirty="0"/>
              <a:t>e = a (L/2)</a:t>
            </a:r>
            <a:r>
              <a:rPr lang="en-US" b="1" i="1" baseline="30000" dirty="0"/>
              <a:t>2</a:t>
            </a:r>
            <a:r>
              <a:rPr lang="en-US" i="1" dirty="0"/>
              <a:t>; from which </a:t>
            </a:r>
            <a:r>
              <a:rPr lang="en-US" b="1" i="1" dirty="0"/>
              <a:t>a = e / (L/2)</a:t>
            </a:r>
            <a:r>
              <a:rPr lang="en-US" b="1" i="1" baseline="30000" dirty="0"/>
              <a:t>2</a:t>
            </a:r>
            <a:r>
              <a:rPr lang="en-US" b="1" i="1" dirty="0"/>
              <a:t> </a:t>
            </a:r>
          </a:p>
          <a:p>
            <a:r>
              <a:rPr lang="en-US" i="1" dirty="0"/>
              <a:t>and  </a:t>
            </a:r>
            <a:r>
              <a:rPr lang="en-US" b="1" i="1" dirty="0"/>
              <a:t> y= ax</a:t>
            </a:r>
            <a:r>
              <a:rPr lang="en-US" b="1" i="1" baseline="30000" dirty="0"/>
              <a:t>2</a:t>
            </a:r>
            <a:r>
              <a:rPr lang="en-US" b="1" i="1" dirty="0"/>
              <a:t> = [e/(L/2)</a:t>
            </a:r>
            <a:r>
              <a:rPr lang="en-US" b="1" i="1" baseline="30000" dirty="0"/>
              <a:t>2</a:t>
            </a:r>
            <a:r>
              <a:rPr lang="en-US" b="1" i="1" dirty="0"/>
              <a:t>]x</a:t>
            </a:r>
            <a:r>
              <a:rPr lang="en-US" b="1" i="1" baseline="30000" dirty="0"/>
              <a:t>2</a:t>
            </a:r>
            <a:r>
              <a:rPr lang="en-US" b="1" i="1" dirty="0"/>
              <a:t> =  [x/(L/2)]</a:t>
            </a:r>
            <a:r>
              <a:rPr lang="en-US" b="1" i="1" baseline="30000" dirty="0"/>
              <a:t>2</a:t>
            </a:r>
            <a:r>
              <a:rPr lang="en-US" b="1" i="1" dirty="0"/>
              <a:t> e; </a:t>
            </a:r>
          </a:p>
          <a:p>
            <a:r>
              <a:rPr lang="en-US" b="1" i="1" dirty="0"/>
              <a:t>if l = L/2 then:</a:t>
            </a:r>
            <a:endParaRPr lang="en-US" dirty="0"/>
          </a:p>
          <a:p>
            <a:r>
              <a:rPr lang="en-US" i="1" u="sng" dirty="0">
                <a:solidFill>
                  <a:srgbClr val="FF0000"/>
                </a:solidFill>
              </a:rPr>
              <a:t> </a:t>
            </a:r>
            <a:r>
              <a:rPr lang="en-US" b="1" i="1" u="sng" dirty="0">
                <a:solidFill>
                  <a:srgbClr val="FF0000"/>
                </a:solidFill>
              </a:rPr>
              <a:t>y = (x/l)</a:t>
            </a:r>
            <a:r>
              <a:rPr lang="en-US" b="1" i="1" u="sng" baseline="30000" dirty="0">
                <a:solidFill>
                  <a:srgbClr val="FF0000"/>
                </a:solidFill>
              </a:rPr>
              <a:t>2</a:t>
            </a:r>
            <a:r>
              <a:rPr lang="en-US" b="1" i="1" u="sng" dirty="0">
                <a:solidFill>
                  <a:srgbClr val="FF0000"/>
                </a:solidFill>
              </a:rPr>
              <a:t>(e)</a:t>
            </a:r>
            <a:r>
              <a:rPr lang="en-US" i="1" dirty="0">
                <a:solidFill>
                  <a:srgbClr val="FF0000"/>
                </a:solidFill>
              </a:rPr>
              <a:t>  </a:t>
            </a:r>
          </a:p>
          <a:p>
            <a:r>
              <a:rPr lang="en-US" i="1" dirty="0"/>
              <a:t>which is the fundamental relationship of the </a:t>
            </a:r>
            <a:r>
              <a:rPr lang="en-US" b="1" i="1" dirty="0"/>
              <a:t>parabola</a:t>
            </a:r>
            <a:r>
              <a:rPr lang="en-US" i="1" dirty="0"/>
              <a:t> that permits convenient calculation of the vertical   curve offsets data.</a:t>
            </a:r>
            <a:endParaRPr lang="en-US" dirty="0"/>
          </a:p>
          <a:p>
            <a:endParaRPr lang="en-US" dirty="0"/>
          </a:p>
        </p:txBody>
      </p:sp>
    </p:spTree>
    <p:extLst>
      <p:ext uri="{BB962C8B-B14F-4D97-AF65-F5344CB8AC3E}">
        <p14:creationId xmlns:p14="http://schemas.microsoft.com/office/powerpoint/2010/main" val="1859119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6850" y="379413"/>
            <a:ext cx="9144000" cy="534987"/>
          </a:xfrm>
        </p:spPr>
        <p:txBody>
          <a:bodyPr>
            <a:normAutofit/>
          </a:bodyPr>
          <a:lstStyle/>
          <a:p>
            <a:r>
              <a:rPr lang="en-US" sz="3200" b="1" dirty="0"/>
              <a:t>Geometry of Vertical Curve</a:t>
            </a:r>
          </a:p>
        </p:txBody>
      </p:sp>
      <p:sp>
        <p:nvSpPr>
          <p:cNvPr id="3" name="Subtitle 2"/>
          <p:cNvSpPr>
            <a:spLocks noGrp="1"/>
          </p:cNvSpPr>
          <p:nvPr>
            <p:ph type="subTitle" idx="1"/>
          </p:nvPr>
        </p:nvSpPr>
        <p:spPr>
          <a:xfrm>
            <a:off x="1524000" y="1249135"/>
            <a:ext cx="9144000" cy="5347607"/>
          </a:xfrm>
        </p:spPr>
        <p:txBody>
          <a:bodyPr/>
          <a:lstStyle/>
          <a:p>
            <a:r>
              <a:rPr lang="en-US" dirty="0"/>
              <a:t>The figure 4 below demonstrates geometry of vertical curve</a:t>
            </a:r>
          </a:p>
          <a:p>
            <a:r>
              <a:rPr lang="en-US" dirty="0"/>
              <a:t>Fig. 4.</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467" y="2179863"/>
            <a:ext cx="5729954" cy="4165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7191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865" y="469220"/>
            <a:ext cx="9144000" cy="543151"/>
          </a:xfrm>
        </p:spPr>
        <p:txBody>
          <a:bodyPr>
            <a:normAutofit/>
          </a:bodyPr>
          <a:lstStyle/>
          <a:p>
            <a:r>
              <a:rPr lang="en-US" sz="3200" b="1" dirty="0"/>
              <a:t>Summary of Steps to prepare setting out data</a:t>
            </a:r>
            <a:endParaRPr lang="en-US" sz="3200" dirty="0"/>
          </a:p>
        </p:txBody>
      </p:sp>
      <p:sp>
        <p:nvSpPr>
          <p:cNvPr id="3" name="Subtitle 2"/>
          <p:cNvSpPr>
            <a:spLocks noGrp="1"/>
          </p:cNvSpPr>
          <p:nvPr>
            <p:ph type="subTitle" idx="1"/>
          </p:nvPr>
        </p:nvSpPr>
        <p:spPr>
          <a:xfrm>
            <a:off x="1524000" y="1306286"/>
            <a:ext cx="9144000" cy="4751614"/>
          </a:xfrm>
        </p:spPr>
        <p:txBody>
          <a:bodyPr>
            <a:normAutofit lnSpcReduction="10000"/>
          </a:bodyPr>
          <a:lstStyle/>
          <a:p>
            <a:r>
              <a:rPr lang="en-US" dirty="0"/>
              <a:t>To prepare setting out data for vertical curve:</a:t>
            </a:r>
          </a:p>
          <a:p>
            <a:r>
              <a:rPr lang="en-US" b="1" i="1" u="sng" dirty="0">
                <a:solidFill>
                  <a:srgbClr val="0000FF"/>
                </a:solidFill>
              </a:rPr>
              <a:t>Given  data: g</a:t>
            </a:r>
            <a:r>
              <a:rPr lang="en-US" b="1" i="1" u="sng" baseline="-25000" dirty="0">
                <a:solidFill>
                  <a:srgbClr val="0000FF"/>
                </a:solidFill>
              </a:rPr>
              <a:t>2</a:t>
            </a:r>
            <a:r>
              <a:rPr lang="en-US" b="1" i="1" u="sng" dirty="0">
                <a:solidFill>
                  <a:srgbClr val="0000FF"/>
                </a:solidFill>
              </a:rPr>
              <a:t> and g</a:t>
            </a:r>
            <a:r>
              <a:rPr lang="en-US" b="1" i="1" u="sng" baseline="-25000" dirty="0">
                <a:solidFill>
                  <a:srgbClr val="0000FF"/>
                </a:solidFill>
              </a:rPr>
              <a:t>1</a:t>
            </a:r>
            <a:r>
              <a:rPr lang="en-US" b="1" i="1" u="sng" dirty="0">
                <a:solidFill>
                  <a:srgbClr val="0000FF"/>
                </a:solidFill>
              </a:rPr>
              <a:t>  and curve length, L (or rate of curvature, r)</a:t>
            </a:r>
          </a:p>
          <a:p>
            <a:r>
              <a:rPr lang="en-US" b="1" i="1" u="sng" dirty="0">
                <a:solidFill>
                  <a:srgbClr val="0000FF"/>
                </a:solidFill>
              </a:rPr>
              <a:t>Steps of solution:</a:t>
            </a:r>
          </a:p>
          <a:p>
            <a:r>
              <a:rPr lang="en-US" b="1" i="1" u="sng" dirty="0"/>
              <a:t> </a:t>
            </a:r>
            <a:r>
              <a:rPr lang="en-US" b="1" i="1" u="sng" baseline="-25000" dirty="0"/>
              <a:t> </a:t>
            </a:r>
            <a:r>
              <a:rPr lang="en-US" b="1" i="1" u="sng" dirty="0"/>
              <a:t>G = g</a:t>
            </a:r>
            <a:r>
              <a:rPr lang="en-US" b="1" i="1" u="sng" baseline="-25000" dirty="0"/>
              <a:t>2</a:t>
            </a:r>
            <a:r>
              <a:rPr lang="en-US" b="1" i="1" u="sng" dirty="0"/>
              <a:t> - g</a:t>
            </a:r>
            <a:r>
              <a:rPr lang="en-US" b="1" i="1" u="sng" baseline="-25000" dirty="0"/>
              <a:t>1</a:t>
            </a:r>
            <a:r>
              <a:rPr lang="en-US" dirty="0"/>
              <a:t>…(in %)………………                     (1)</a:t>
            </a:r>
          </a:p>
          <a:p>
            <a:endParaRPr lang="en-US" dirty="0"/>
          </a:p>
          <a:p>
            <a:r>
              <a:rPr lang="en-US" b="1" u="sng" dirty="0"/>
              <a:t>Given r; L = G/r</a:t>
            </a:r>
            <a:r>
              <a:rPr lang="en-US" dirty="0"/>
              <a:t>.......(r=G/L)...................... (2)</a:t>
            </a:r>
          </a:p>
          <a:p>
            <a:endParaRPr lang="en-US" dirty="0"/>
          </a:p>
          <a:p>
            <a:r>
              <a:rPr lang="en-US" b="1" u="sng" dirty="0"/>
              <a:t>e = LG/8</a:t>
            </a:r>
            <a:r>
              <a:rPr lang="en-US" dirty="0"/>
              <a:t>…………………..                                     (3)</a:t>
            </a:r>
          </a:p>
          <a:p>
            <a:r>
              <a:rPr lang="en-US" b="1" i="1" u="sng" dirty="0"/>
              <a:t>Offset from tangent to curve for distance x;</a:t>
            </a:r>
          </a:p>
          <a:p>
            <a:r>
              <a:rPr lang="en-US" b="1" i="1" u="sng" dirty="0"/>
              <a:t>y=(x/l)</a:t>
            </a:r>
            <a:r>
              <a:rPr lang="en-US" b="1" i="1" u="sng" baseline="30000" dirty="0"/>
              <a:t>2</a:t>
            </a:r>
            <a:r>
              <a:rPr lang="en-US" b="1" i="1" u="sng" dirty="0"/>
              <a:t>(e)</a:t>
            </a:r>
            <a:r>
              <a:rPr lang="en-US" dirty="0"/>
              <a:t>…                                                       (4)</a:t>
            </a:r>
          </a:p>
          <a:p>
            <a:r>
              <a:rPr lang="en-US" i="1" dirty="0"/>
              <a:t>Where, </a:t>
            </a:r>
            <a:r>
              <a:rPr lang="en-US" b="1" i="1" u="sng" dirty="0"/>
              <a:t>(l=L/2);  </a:t>
            </a:r>
          </a:p>
          <a:p>
            <a:endParaRPr lang="en-US" dirty="0"/>
          </a:p>
          <a:p>
            <a:endParaRPr lang="en-US" dirty="0"/>
          </a:p>
        </p:txBody>
      </p:sp>
    </p:spTree>
    <p:extLst>
      <p:ext uri="{BB962C8B-B14F-4D97-AF65-F5344CB8AC3E}">
        <p14:creationId xmlns:p14="http://schemas.microsoft.com/office/powerpoint/2010/main" val="699303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766</TotalTime>
  <Words>1312</Words>
  <Application>Microsoft Office PowerPoint</Application>
  <PresentationFormat>Widescreen</PresentationFormat>
  <Paragraphs>149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Vertical Curves</vt:lpstr>
      <vt:lpstr>Introduction</vt:lpstr>
      <vt:lpstr>Types of Vertical Curves</vt:lpstr>
      <vt:lpstr>Elements of Vertical Curve</vt:lpstr>
      <vt:lpstr>Elements of Vertical Curve</vt:lpstr>
      <vt:lpstr>Elements of Vertical Curve</vt:lpstr>
      <vt:lpstr>Geometry of Vertical Curve</vt:lpstr>
      <vt:lpstr>Geometry of Vertical Curve</vt:lpstr>
      <vt:lpstr>Summary of Steps to prepare setting out data</vt:lpstr>
      <vt:lpstr>Solved Example</vt:lpstr>
      <vt:lpstr>Solution of the Example</vt:lpstr>
      <vt:lpstr>Prepare setting out data in table form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Vertical Curves</dc:title>
  <dc:creator>Alra7iq Alma5'tom</dc:creator>
  <cp:lastModifiedBy>ismatelhassan@gmail.com</cp:lastModifiedBy>
  <cp:revision>10</cp:revision>
  <dcterms:created xsi:type="dcterms:W3CDTF">2020-03-11T18:24:43Z</dcterms:created>
  <dcterms:modified xsi:type="dcterms:W3CDTF">2020-09-20T06:07:11Z</dcterms:modified>
</cp:coreProperties>
</file>