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58" r:id="rId6"/>
    <p:sldId id="259" r:id="rId7"/>
    <p:sldId id="260" r:id="rId8"/>
    <p:sldId id="261" r:id="rId9"/>
    <p:sldId id="264" r:id="rId10"/>
    <p:sldId id="267" r:id="rId11"/>
    <p:sldId id="268" r:id="rId12"/>
    <p:sldId id="269" r:id="rId13"/>
    <p:sldId id="270" r:id="rId14"/>
    <p:sldId id="271" r:id="rId15"/>
    <p:sldId id="272" r:id="rId16"/>
    <p:sldId id="273" r:id="rId17"/>
    <p:sldId id="274" r:id="rId18"/>
    <p:sldId id="275" r:id="rId19"/>
    <p:sldId id="276" r:id="rId20"/>
    <p:sldId id="27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04EE4A6-F206-4053-A11A-F48644290987}" type="datetimeFigureOut">
              <a:rPr lang="en-US" smtClean="0"/>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54666-2968-46A9-BF4E-F347ACF281FA}" type="slidenum">
              <a:rPr lang="en-US" smtClean="0"/>
              <a:t>‹#›</a:t>
            </a:fld>
            <a:endParaRPr lang="en-US"/>
          </a:p>
        </p:txBody>
      </p:sp>
    </p:spTree>
    <p:extLst>
      <p:ext uri="{BB962C8B-B14F-4D97-AF65-F5344CB8AC3E}">
        <p14:creationId xmlns:p14="http://schemas.microsoft.com/office/powerpoint/2010/main" val="3917674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4EE4A6-F206-4053-A11A-F48644290987}" type="datetimeFigureOut">
              <a:rPr lang="en-US" smtClean="0"/>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54666-2968-46A9-BF4E-F347ACF281FA}" type="slidenum">
              <a:rPr lang="en-US" smtClean="0"/>
              <a:t>‹#›</a:t>
            </a:fld>
            <a:endParaRPr lang="en-US"/>
          </a:p>
        </p:txBody>
      </p:sp>
    </p:spTree>
    <p:extLst>
      <p:ext uri="{BB962C8B-B14F-4D97-AF65-F5344CB8AC3E}">
        <p14:creationId xmlns:p14="http://schemas.microsoft.com/office/powerpoint/2010/main" val="3636186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4EE4A6-F206-4053-A11A-F48644290987}" type="datetimeFigureOut">
              <a:rPr lang="en-US" smtClean="0"/>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54666-2968-46A9-BF4E-F347ACF281FA}" type="slidenum">
              <a:rPr lang="en-US" smtClean="0"/>
              <a:t>‹#›</a:t>
            </a:fld>
            <a:endParaRPr lang="en-US"/>
          </a:p>
        </p:txBody>
      </p:sp>
    </p:spTree>
    <p:extLst>
      <p:ext uri="{BB962C8B-B14F-4D97-AF65-F5344CB8AC3E}">
        <p14:creationId xmlns:p14="http://schemas.microsoft.com/office/powerpoint/2010/main" val="326479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4EE4A6-F206-4053-A11A-F48644290987}" type="datetimeFigureOut">
              <a:rPr lang="en-US" smtClean="0"/>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54666-2968-46A9-BF4E-F347ACF281FA}" type="slidenum">
              <a:rPr lang="en-US" smtClean="0"/>
              <a:t>‹#›</a:t>
            </a:fld>
            <a:endParaRPr lang="en-US"/>
          </a:p>
        </p:txBody>
      </p:sp>
    </p:spTree>
    <p:extLst>
      <p:ext uri="{BB962C8B-B14F-4D97-AF65-F5344CB8AC3E}">
        <p14:creationId xmlns:p14="http://schemas.microsoft.com/office/powerpoint/2010/main" val="400174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4EE4A6-F206-4053-A11A-F48644290987}" type="datetimeFigureOut">
              <a:rPr lang="en-US" smtClean="0"/>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754666-2968-46A9-BF4E-F347ACF281FA}" type="slidenum">
              <a:rPr lang="en-US" smtClean="0"/>
              <a:t>‹#›</a:t>
            </a:fld>
            <a:endParaRPr lang="en-US"/>
          </a:p>
        </p:txBody>
      </p:sp>
    </p:spTree>
    <p:extLst>
      <p:ext uri="{BB962C8B-B14F-4D97-AF65-F5344CB8AC3E}">
        <p14:creationId xmlns:p14="http://schemas.microsoft.com/office/powerpoint/2010/main" val="1866856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04EE4A6-F206-4053-A11A-F48644290987}" type="datetimeFigureOut">
              <a:rPr lang="en-US" smtClean="0"/>
              <a:t>9/20/2020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54666-2968-46A9-BF4E-F347ACF281FA}" type="slidenum">
              <a:rPr lang="en-US" smtClean="0"/>
              <a:t>‹#›</a:t>
            </a:fld>
            <a:endParaRPr lang="en-US"/>
          </a:p>
        </p:txBody>
      </p:sp>
    </p:spTree>
    <p:extLst>
      <p:ext uri="{BB962C8B-B14F-4D97-AF65-F5344CB8AC3E}">
        <p14:creationId xmlns:p14="http://schemas.microsoft.com/office/powerpoint/2010/main" val="3338161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04EE4A6-F206-4053-A11A-F48644290987}" type="datetimeFigureOut">
              <a:rPr lang="en-US" smtClean="0"/>
              <a:t>9/20/2020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754666-2968-46A9-BF4E-F347ACF281FA}" type="slidenum">
              <a:rPr lang="en-US" smtClean="0"/>
              <a:t>‹#›</a:t>
            </a:fld>
            <a:endParaRPr lang="en-US"/>
          </a:p>
        </p:txBody>
      </p:sp>
    </p:spTree>
    <p:extLst>
      <p:ext uri="{BB962C8B-B14F-4D97-AF65-F5344CB8AC3E}">
        <p14:creationId xmlns:p14="http://schemas.microsoft.com/office/powerpoint/2010/main" val="4077735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04EE4A6-F206-4053-A11A-F48644290987}" type="datetimeFigureOut">
              <a:rPr lang="en-US" smtClean="0"/>
              <a:t>9/20/2020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754666-2968-46A9-BF4E-F347ACF281FA}" type="slidenum">
              <a:rPr lang="en-US" smtClean="0"/>
              <a:t>‹#›</a:t>
            </a:fld>
            <a:endParaRPr lang="en-US"/>
          </a:p>
        </p:txBody>
      </p:sp>
    </p:spTree>
    <p:extLst>
      <p:ext uri="{BB962C8B-B14F-4D97-AF65-F5344CB8AC3E}">
        <p14:creationId xmlns:p14="http://schemas.microsoft.com/office/powerpoint/2010/main" val="2391019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4EE4A6-F206-4053-A11A-F48644290987}" type="datetimeFigureOut">
              <a:rPr lang="en-US" smtClean="0"/>
              <a:t>9/20/2020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754666-2968-46A9-BF4E-F347ACF281FA}" type="slidenum">
              <a:rPr lang="en-US" smtClean="0"/>
              <a:t>‹#›</a:t>
            </a:fld>
            <a:endParaRPr lang="en-US"/>
          </a:p>
        </p:txBody>
      </p:sp>
    </p:spTree>
    <p:extLst>
      <p:ext uri="{BB962C8B-B14F-4D97-AF65-F5344CB8AC3E}">
        <p14:creationId xmlns:p14="http://schemas.microsoft.com/office/powerpoint/2010/main" val="3743393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04EE4A6-F206-4053-A11A-F48644290987}" type="datetimeFigureOut">
              <a:rPr lang="en-US" smtClean="0"/>
              <a:t>9/20/2020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54666-2968-46A9-BF4E-F347ACF281FA}" type="slidenum">
              <a:rPr lang="en-US" smtClean="0"/>
              <a:t>‹#›</a:t>
            </a:fld>
            <a:endParaRPr lang="en-US"/>
          </a:p>
        </p:txBody>
      </p:sp>
    </p:spTree>
    <p:extLst>
      <p:ext uri="{BB962C8B-B14F-4D97-AF65-F5344CB8AC3E}">
        <p14:creationId xmlns:p14="http://schemas.microsoft.com/office/powerpoint/2010/main" val="3430501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04EE4A6-F206-4053-A11A-F48644290987}" type="datetimeFigureOut">
              <a:rPr lang="en-US" smtClean="0"/>
              <a:t>9/20/2020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754666-2968-46A9-BF4E-F347ACF281FA}" type="slidenum">
              <a:rPr lang="en-US" smtClean="0"/>
              <a:t>‹#›</a:t>
            </a:fld>
            <a:endParaRPr lang="en-US"/>
          </a:p>
        </p:txBody>
      </p:sp>
    </p:spTree>
    <p:extLst>
      <p:ext uri="{BB962C8B-B14F-4D97-AF65-F5344CB8AC3E}">
        <p14:creationId xmlns:p14="http://schemas.microsoft.com/office/powerpoint/2010/main" val="3025880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4EE4A6-F206-4053-A11A-F48644290987}" type="datetimeFigureOut">
              <a:rPr lang="en-US" smtClean="0"/>
              <a:t>9/20/2020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754666-2968-46A9-BF4E-F347ACF281FA}" type="slidenum">
              <a:rPr lang="en-US" smtClean="0"/>
              <a:t>‹#›</a:t>
            </a:fld>
            <a:endParaRPr lang="en-US"/>
          </a:p>
        </p:txBody>
      </p:sp>
    </p:spTree>
    <p:extLst>
      <p:ext uri="{BB962C8B-B14F-4D97-AF65-F5344CB8AC3E}">
        <p14:creationId xmlns:p14="http://schemas.microsoft.com/office/powerpoint/2010/main" val="3444567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2205"/>
            <a:ext cx="9144000" cy="539012"/>
          </a:xfrm>
        </p:spPr>
        <p:txBody>
          <a:bodyPr>
            <a:normAutofit/>
          </a:bodyPr>
          <a:lstStyle/>
          <a:p>
            <a:r>
              <a:rPr lang="en-US" sz="2800" b="1" dirty="0">
                <a:latin typeface="Times New Roman" panose="02020603050405020304" pitchFamily="18" charset="0"/>
                <a:cs typeface="Times New Roman" panose="02020603050405020304" pitchFamily="18" charset="0"/>
              </a:rPr>
              <a:t>Triangulation Survey</a:t>
            </a:r>
          </a:p>
        </p:txBody>
      </p:sp>
      <p:sp>
        <p:nvSpPr>
          <p:cNvPr id="3" name="Subtitle 2"/>
          <p:cNvSpPr>
            <a:spLocks noGrp="1"/>
          </p:cNvSpPr>
          <p:nvPr>
            <p:ph type="subTitle" idx="1"/>
          </p:nvPr>
        </p:nvSpPr>
        <p:spPr>
          <a:xfrm>
            <a:off x="708338" y="978793"/>
            <a:ext cx="9959662" cy="5550795"/>
          </a:xfrm>
        </p:spPr>
        <p:txBody>
          <a:bodyPr/>
          <a:lstStyle/>
          <a:p>
            <a:pPr algn="l"/>
            <a:r>
              <a:rPr lang="en-US" dirty="0">
                <a:latin typeface="Times New Roman" panose="02020603050405020304" pitchFamily="18" charset="0"/>
                <a:cs typeface="Times New Roman" panose="02020603050405020304" pitchFamily="18" charset="0"/>
              </a:rPr>
              <a:t>Triangulation is a method of determining coordinates of a point fixed in the field to be used as control point for survey work.</a:t>
            </a:r>
          </a:p>
          <a:p>
            <a:pPr algn="l"/>
            <a:r>
              <a:rPr lang="en-US" dirty="0">
                <a:latin typeface="Times New Roman" panose="02020603050405020304" pitchFamily="18" charset="0"/>
                <a:cs typeface="Times New Roman" panose="02020603050405020304" pitchFamily="18" charset="0"/>
              </a:rPr>
              <a:t>Triangulation is preferred for hills and undulating areas, since it is easy to establish stations at reasonable distances apart, with inter-visibility. In plane and crowded areas it is not suitable as the inter-visibility of stations is affected. The difficulty is overcome by building towers which is quite expensive</a:t>
            </a:r>
            <a:r>
              <a:rPr lang="en-US" dirty="0"/>
              <a:t>.</a:t>
            </a:r>
          </a:p>
          <a:p>
            <a:pPr algn="l"/>
            <a:r>
              <a:rPr lang="en-US" dirty="0">
                <a:latin typeface="Times New Roman" panose="02020603050405020304" pitchFamily="18" charset="0"/>
                <a:cs typeface="Times New Roman" panose="02020603050405020304" pitchFamily="18" charset="0"/>
              </a:rPr>
              <a:t>In triangulation, entire area to be surveyed is covered with a framework of triangles. For the triangle, the length of the first line, which is measured precisely is known as </a:t>
            </a:r>
            <a:r>
              <a:rPr lang="en-US" b="1" dirty="0">
                <a:latin typeface="Times New Roman" panose="02020603050405020304" pitchFamily="18" charset="0"/>
                <a:cs typeface="Times New Roman" panose="02020603050405020304" pitchFamily="18" charset="0"/>
              </a:rPr>
              <a:t>Base line.</a:t>
            </a:r>
            <a:endParaRPr lang="en-US" dirty="0">
              <a:latin typeface="Times New Roman" panose="02020603050405020304" pitchFamily="18" charset="0"/>
              <a:cs typeface="Times New Roman" panose="02020603050405020304" pitchFamily="18" charset="0"/>
            </a:endParaRPr>
          </a:p>
          <a:p>
            <a:pPr algn="l"/>
            <a:endParaRPr lang="en-US" dirty="0"/>
          </a:p>
        </p:txBody>
      </p:sp>
      <p:pic>
        <p:nvPicPr>
          <p:cNvPr id="5" name="Picture 4"/>
          <p:cNvPicPr>
            <a:picLocks noChangeAspect="1"/>
          </p:cNvPicPr>
          <p:nvPr/>
        </p:nvPicPr>
        <p:blipFill>
          <a:blip r:embed="rId2"/>
          <a:stretch>
            <a:fillRect/>
          </a:stretch>
        </p:blipFill>
        <p:spPr>
          <a:xfrm>
            <a:off x="5448282" y="4114184"/>
            <a:ext cx="4000000" cy="1952381"/>
          </a:xfrm>
          <a:prstGeom prst="rect">
            <a:avLst/>
          </a:prstGeom>
        </p:spPr>
      </p:pic>
    </p:spTree>
    <p:extLst>
      <p:ext uri="{BB962C8B-B14F-4D97-AF65-F5344CB8AC3E}">
        <p14:creationId xmlns:p14="http://schemas.microsoft.com/office/powerpoint/2010/main" val="1943387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33721"/>
            <a:ext cx="9144000" cy="590527"/>
          </a:xfrm>
        </p:spPr>
        <p:txBody>
          <a:bodyPr>
            <a:normAutofit/>
          </a:bodyPr>
          <a:lstStyle/>
          <a:p>
            <a:r>
              <a:rPr lang="en-US" sz="3200" b="1" dirty="0"/>
              <a:t>Intersection Solution</a:t>
            </a:r>
          </a:p>
        </p:txBody>
      </p:sp>
      <p:sp>
        <p:nvSpPr>
          <p:cNvPr id="3" name="Subtitle 2"/>
          <p:cNvSpPr>
            <a:spLocks noGrp="1"/>
          </p:cNvSpPr>
          <p:nvPr>
            <p:ph type="subTitle" idx="1"/>
          </p:nvPr>
        </p:nvSpPr>
        <p:spPr>
          <a:xfrm>
            <a:off x="1524000" y="1146221"/>
            <a:ext cx="9144000" cy="5112912"/>
          </a:xfrm>
        </p:spPr>
        <p:txBody>
          <a:bodyPr/>
          <a:lstStyle/>
          <a:p>
            <a:pPr algn="l"/>
            <a:r>
              <a:rPr lang="en-US" dirty="0">
                <a:solidFill>
                  <a:srgbClr val="0000FF"/>
                </a:solidFill>
              </a:rPr>
              <a:t>Given Coordinates of A and B; Observed angles </a:t>
            </a:r>
            <a:r>
              <a:rPr lang="el-GR" dirty="0">
                <a:solidFill>
                  <a:srgbClr val="0000FF"/>
                </a:solidFill>
              </a:rPr>
              <a:t>α</a:t>
            </a:r>
            <a:r>
              <a:rPr lang="en-US" dirty="0">
                <a:solidFill>
                  <a:srgbClr val="0000FF"/>
                </a:solidFill>
              </a:rPr>
              <a:t> and ß</a:t>
            </a:r>
            <a:r>
              <a:rPr lang="en-US" dirty="0"/>
              <a:t>:</a:t>
            </a:r>
          </a:p>
          <a:p>
            <a:pPr algn="l"/>
            <a:r>
              <a:rPr lang="en-US" dirty="0">
                <a:solidFill>
                  <a:srgbClr val="FF0000"/>
                </a:solidFill>
              </a:rPr>
              <a:t>To compute coordinates of point P: </a:t>
            </a:r>
            <a:r>
              <a:rPr lang="en-US" b="1" dirty="0" err="1"/>
              <a:t>X</a:t>
            </a:r>
            <a:r>
              <a:rPr lang="en-US" b="1" baseline="-25000" dirty="0" err="1"/>
              <a:t>p</a:t>
            </a:r>
            <a:r>
              <a:rPr lang="en-US" b="1" baseline="-25000" dirty="0"/>
              <a:t> </a:t>
            </a:r>
            <a:r>
              <a:rPr lang="en-US" b="1" dirty="0"/>
              <a:t>and Y</a:t>
            </a:r>
            <a:r>
              <a:rPr lang="en-US" b="1" baseline="-25000" dirty="0"/>
              <a:t>P</a:t>
            </a:r>
          </a:p>
          <a:p>
            <a:pPr algn="l"/>
            <a:endParaRPr lang="en-US" b="1" baseline="-25000" dirty="0"/>
          </a:p>
          <a:p>
            <a:pPr algn="l"/>
            <a:endParaRPr lang="en-US" dirty="0"/>
          </a:p>
          <a:p>
            <a:pPr algn="l"/>
            <a:r>
              <a:rPr lang="en-US" dirty="0"/>
              <a:t>                                        Y, N                                 </a:t>
            </a:r>
            <a:r>
              <a:rPr lang="en-US" sz="2000" b="1" dirty="0"/>
              <a:t>P (X</a:t>
            </a:r>
            <a:r>
              <a:rPr lang="en-US" sz="2000" b="1" baseline="-25000" dirty="0"/>
              <a:t>P</a:t>
            </a:r>
            <a:r>
              <a:rPr lang="en-US" sz="2000" b="1" dirty="0"/>
              <a:t>, Y</a:t>
            </a:r>
            <a:r>
              <a:rPr lang="en-US" sz="2000" b="1" baseline="-25000" dirty="0"/>
              <a:t>P</a:t>
            </a:r>
            <a:r>
              <a:rPr lang="en-US" sz="2000" b="1" dirty="0"/>
              <a:t>)?</a:t>
            </a:r>
            <a:r>
              <a:rPr lang="en-US" sz="2000" dirty="0"/>
              <a:t>                     </a:t>
            </a:r>
          </a:p>
          <a:p>
            <a:pPr algn="l"/>
            <a:r>
              <a:rPr lang="en-US" dirty="0"/>
              <a:t>                                                     B      ß</a:t>
            </a:r>
          </a:p>
          <a:p>
            <a:pPr algn="l"/>
            <a:r>
              <a:rPr lang="en-US" dirty="0"/>
              <a:t>                                                                                                             </a:t>
            </a:r>
          </a:p>
          <a:p>
            <a:pPr algn="l"/>
            <a:r>
              <a:rPr lang="en-US" dirty="0"/>
              <a:t>                                                                           </a:t>
            </a:r>
            <a:r>
              <a:rPr lang="el-GR" dirty="0"/>
              <a:t>α</a:t>
            </a:r>
            <a:endParaRPr lang="en-US" dirty="0"/>
          </a:p>
          <a:p>
            <a:pPr algn="l"/>
            <a:r>
              <a:rPr lang="en-US" dirty="0"/>
              <a:t>                                                                           A</a:t>
            </a:r>
          </a:p>
          <a:p>
            <a:pPr algn="l"/>
            <a:endParaRPr lang="en-US" dirty="0"/>
          </a:p>
          <a:p>
            <a:pPr algn="l"/>
            <a:r>
              <a:rPr lang="en-US" dirty="0"/>
              <a:t>                                                                                       X, E</a:t>
            </a:r>
          </a:p>
        </p:txBody>
      </p:sp>
      <p:cxnSp>
        <p:nvCxnSpPr>
          <p:cNvPr id="6" name="Straight Arrow Connector 5"/>
          <p:cNvCxnSpPr/>
          <p:nvPr/>
        </p:nvCxnSpPr>
        <p:spPr>
          <a:xfrm flipV="1">
            <a:off x="4700788" y="5798514"/>
            <a:ext cx="2833352" cy="38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4803820" y="2761107"/>
            <a:ext cx="0" cy="30567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447763" y="3300012"/>
            <a:ext cx="1455313" cy="1442434"/>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5447763" y="3322749"/>
            <a:ext cx="1674254"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26" name="Straight Arrow Connector 25"/>
          <p:cNvCxnSpPr/>
          <p:nvPr/>
        </p:nvCxnSpPr>
        <p:spPr>
          <a:xfrm flipV="1">
            <a:off x="6903076" y="3322749"/>
            <a:ext cx="218941" cy="1442434"/>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27" name="Isosceles Triangle 26"/>
          <p:cNvSpPr/>
          <p:nvPr/>
        </p:nvSpPr>
        <p:spPr>
          <a:xfrm>
            <a:off x="6806484" y="4560631"/>
            <a:ext cx="180305" cy="18181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p:cNvSpPr/>
          <p:nvPr/>
        </p:nvSpPr>
        <p:spPr>
          <a:xfrm>
            <a:off x="5364050" y="3229178"/>
            <a:ext cx="167425" cy="14166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7057622" y="3262886"/>
            <a:ext cx="128789" cy="1416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5950039" y="3322749"/>
            <a:ext cx="182831" cy="452191"/>
          </a:xfrm>
          <a:custGeom>
            <a:avLst/>
            <a:gdLst>
              <a:gd name="connsiteX0" fmla="*/ 115910 w 182831"/>
              <a:gd name="connsiteY0" fmla="*/ 0 h 452191"/>
              <a:gd name="connsiteX1" fmla="*/ 180305 w 182831"/>
              <a:gd name="connsiteY1" fmla="*/ 244699 h 452191"/>
              <a:gd name="connsiteX2" fmla="*/ 38637 w 182831"/>
              <a:gd name="connsiteY2" fmla="*/ 437882 h 452191"/>
              <a:gd name="connsiteX3" fmla="*/ 0 w 182831"/>
              <a:gd name="connsiteY3" fmla="*/ 437882 h 452191"/>
              <a:gd name="connsiteX4" fmla="*/ 0 w 182831"/>
              <a:gd name="connsiteY4" fmla="*/ 437882 h 452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31" h="452191">
                <a:moveTo>
                  <a:pt x="115910" y="0"/>
                </a:moveTo>
                <a:cubicBezTo>
                  <a:pt x="154547" y="85859"/>
                  <a:pt x="193184" y="171719"/>
                  <a:pt x="180305" y="244699"/>
                </a:cubicBezTo>
                <a:cubicBezTo>
                  <a:pt x="167426" y="317679"/>
                  <a:pt x="68688" y="405685"/>
                  <a:pt x="38637" y="437882"/>
                </a:cubicBezTo>
                <a:cubicBezTo>
                  <a:pt x="8586" y="470079"/>
                  <a:pt x="0" y="437882"/>
                  <a:pt x="0" y="437882"/>
                </a:cubicBezTo>
                <a:lnTo>
                  <a:pt x="0" y="43788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6542468" y="4087880"/>
            <a:ext cx="472667" cy="265179"/>
          </a:xfrm>
          <a:custGeom>
            <a:avLst/>
            <a:gdLst>
              <a:gd name="connsiteX0" fmla="*/ 0 w 472667"/>
              <a:gd name="connsiteY0" fmla="*/ 265179 h 265179"/>
              <a:gd name="connsiteX1" fmla="*/ 103031 w 472667"/>
              <a:gd name="connsiteY1" fmla="*/ 7602 h 265179"/>
              <a:gd name="connsiteX2" fmla="*/ 437881 w 472667"/>
              <a:gd name="connsiteY2" fmla="*/ 71996 h 265179"/>
              <a:gd name="connsiteX3" fmla="*/ 463639 w 472667"/>
              <a:gd name="connsiteY3" fmla="*/ 110633 h 265179"/>
              <a:gd name="connsiteX4" fmla="*/ 450760 w 472667"/>
              <a:gd name="connsiteY4" fmla="*/ 110633 h 2651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2667" h="265179">
                <a:moveTo>
                  <a:pt x="0" y="265179"/>
                </a:moveTo>
                <a:cubicBezTo>
                  <a:pt x="15025" y="152489"/>
                  <a:pt x="30051" y="39799"/>
                  <a:pt x="103031" y="7602"/>
                </a:cubicBezTo>
                <a:cubicBezTo>
                  <a:pt x="176011" y="-24595"/>
                  <a:pt x="377780" y="54824"/>
                  <a:pt x="437881" y="71996"/>
                </a:cubicBezTo>
                <a:cubicBezTo>
                  <a:pt x="497982" y="89168"/>
                  <a:pt x="461493" y="104194"/>
                  <a:pt x="463639" y="110633"/>
                </a:cubicBezTo>
                <a:cubicBezTo>
                  <a:pt x="465785" y="117072"/>
                  <a:pt x="450760" y="110633"/>
                  <a:pt x="450760" y="11063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5033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9478"/>
            <a:ext cx="9144000" cy="487496"/>
          </a:xfrm>
        </p:spPr>
        <p:txBody>
          <a:bodyPr>
            <a:normAutofit fontScale="90000"/>
          </a:bodyPr>
          <a:lstStyle/>
          <a:p>
            <a:r>
              <a:rPr lang="en-US" sz="3200" b="1" dirty="0"/>
              <a:t>Intersection Solution</a:t>
            </a:r>
          </a:p>
        </p:txBody>
      </p:sp>
      <p:sp>
        <p:nvSpPr>
          <p:cNvPr id="3" name="Subtitle 2"/>
          <p:cNvSpPr>
            <a:spLocks noGrp="1"/>
          </p:cNvSpPr>
          <p:nvPr>
            <p:ph type="subTitle" idx="1"/>
          </p:nvPr>
        </p:nvSpPr>
        <p:spPr>
          <a:xfrm>
            <a:off x="785611" y="746975"/>
            <a:ext cx="9882389" cy="5731098"/>
          </a:xfrm>
        </p:spPr>
        <p:txBody>
          <a:bodyPr/>
          <a:lstStyle/>
          <a:p>
            <a:pPr algn="l"/>
            <a:r>
              <a:rPr lang="en-US" dirty="0">
                <a:solidFill>
                  <a:srgbClr val="0000FF"/>
                </a:solidFill>
              </a:rPr>
              <a:t>1- Calculate departure and latitude of line AB</a:t>
            </a:r>
            <a:br>
              <a:rPr lang="en-US" dirty="0"/>
            </a:br>
            <a:r>
              <a:rPr lang="en-US" b="1" dirty="0"/>
              <a:t>ΔX</a:t>
            </a:r>
            <a:r>
              <a:rPr lang="en-US" b="1" baseline="-25000" dirty="0"/>
              <a:t>AB</a:t>
            </a:r>
            <a:r>
              <a:rPr lang="en-US" b="1" dirty="0"/>
              <a:t> = X</a:t>
            </a:r>
            <a:r>
              <a:rPr lang="en-US" b="1" baseline="-25000" dirty="0"/>
              <a:t>B</a:t>
            </a:r>
            <a:r>
              <a:rPr lang="en-US" b="1" dirty="0"/>
              <a:t> – X</a:t>
            </a:r>
            <a:r>
              <a:rPr lang="en-US" b="1" baseline="-25000" dirty="0"/>
              <a:t>A</a:t>
            </a:r>
            <a:r>
              <a:rPr lang="en-US" b="1" dirty="0"/>
              <a:t>;          ΔY</a:t>
            </a:r>
            <a:r>
              <a:rPr lang="en-US" b="1" baseline="-25000" dirty="0"/>
              <a:t>AB</a:t>
            </a:r>
            <a:r>
              <a:rPr lang="en-US" b="1" dirty="0"/>
              <a:t> = Y</a:t>
            </a:r>
            <a:r>
              <a:rPr lang="en-US" b="1" baseline="-25000" dirty="0"/>
              <a:t>B</a:t>
            </a:r>
            <a:r>
              <a:rPr lang="en-US" b="1" dirty="0"/>
              <a:t> – Y</a:t>
            </a:r>
            <a:r>
              <a:rPr lang="en-US" b="1" baseline="-25000" dirty="0"/>
              <a:t>A</a:t>
            </a:r>
            <a:r>
              <a:rPr lang="en-US" b="1" dirty="0"/>
              <a:t>,</a:t>
            </a:r>
            <a:r>
              <a:rPr lang="en-US" dirty="0"/>
              <a:t> which are necessary for determining bearing </a:t>
            </a:r>
            <a:r>
              <a:rPr lang="en-US" b="1" dirty="0"/>
              <a:t>AZ</a:t>
            </a:r>
            <a:r>
              <a:rPr lang="en-US" b="1" baseline="-25000" dirty="0"/>
              <a:t>AB</a:t>
            </a:r>
            <a:r>
              <a:rPr lang="en-US" b="1" dirty="0"/>
              <a:t> (Ɵ</a:t>
            </a:r>
            <a:r>
              <a:rPr lang="en-US" b="1" baseline="-25000" dirty="0"/>
              <a:t>AB</a:t>
            </a:r>
            <a:r>
              <a:rPr lang="en-US" dirty="0"/>
              <a:t>) and the length </a:t>
            </a:r>
            <a:r>
              <a:rPr lang="en-US" b="1" dirty="0"/>
              <a:t>D</a:t>
            </a:r>
            <a:r>
              <a:rPr lang="en-US" b="1" baseline="-25000" dirty="0"/>
              <a:t>AB</a:t>
            </a:r>
            <a:r>
              <a:rPr lang="en-US" dirty="0"/>
              <a:t> of side AB: </a:t>
            </a:r>
          </a:p>
          <a:p>
            <a:pPr algn="l"/>
            <a:r>
              <a:rPr lang="en-US" b="1" dirty="0">
                <a:solidFill>
                  <a:srgbClr val="FF0000"/>
                </a:solidFill>
              </a:rPr>
              <a:t>1.1 D</a:t>
            </a:r>
            <a:r>
              <a:rPr lang="en-US" b="1" baseline="-25000" dirty="0">
                <a:solidFill>
                  <a:srgbClr val="FF0000"/>
                </a:solidFill>
              </a:rPr>
              <a:t>AB</a:t>
            </a:r>
            <a:r>
              <a:rPr lang="en-US" b="1" dirty="0">
                <a:solidFill>
                  <a:srgbClr val="FF0000"/>
                </a:solidFill>
              </a:rPr>
              <a:t> </a:t>
            </a:r>
            <a:r>
              <a:rPr lang="en-US" b="1" dirty="0"/>
              <a:t>= √ (ΔX</a:t>
            </a:r>
            <a:r>
              <a:rPr lang="en-US" b="1" baseline="-25000" dirty="0"/>
              <a:t>AB</a:t>
            </a:r>
            <a:r>
              <a:rPr lang="en-US" b="1" baseline="30000" dirty="0"/>
              <a:t>2</a:t>
            </a:r>
            <a:r>
              <a:rPr lang="en-US" b="1" dirty="0"/>
              <a:t> + ΔY</a:t>
            </a:r>
            <a:r>
              <a:rPr lang="en-US" b="1" baseline="-25000" dirty="0"/>
              <a:t>AB</a:t>
            </a:r>
            <a:r>
              <a:rPr lang="en-US" b="1" baseline="30000" dirty="0"/>
              <a:t>2</a:t>
            </a:r>
            <a:r>
              <a:rPr lang="en-US" b="1" dirty="0"/>
              <a:t>)</a:t>
            </a:r>
          </a:p>
          <a:p>
            <a:pPr algn="l"/>
            <a:r>
              <a:rPr lang="en-US" b="1" dirty="0">
                <a:solidFill>
                  <a:srgbClr val="C00000"/>
                </a:solidFill>
              </a:rPr>
              <a:t>1.2 Azimuth of AB = AZ</a:t>
            </a:r>
            <a:r>
              <a:rPr lang="en-US" b="1" baseline="-25000" dirty="0">
                <a:solidFill>
                  <a:srgbClr val="C00000"/>
                </a:solidFill>
              </a:rPr>
              <a:t>AB</a:t>
            </a:r>
            <a:r>
              <a:rPr lang="en-US" b="1" dirty="0">
                <a:solidFill>
                  <a:srgbClr val="C00000"/>
                </a:solidFill>
              </a:rPr>
              <a:t> or (Ɵ</a:t>
            </a:r>
            <a:r>
              <a:rPr lang="en-US" b="1" baseline="-25000" dirty="0">
                <a:solidFill>
                  <a:srgbClr val="C00000"/>
                </a:solidFill>
              </a:rPr>
              <a:t>AB</a:t>
            </a:r>
            <a:r>
              <a:rPr lang="en-US" dirty="0">
                <a:solidFill>
                  <a:srgbClr val="C00000"/>
                </a:solidFill>
              </a:rPr>
              <a:t>) </a:t>
            </a:r>
            <a:r>
              <a:rPr lang="en-US" b="1" dirty="0"/>
              <a:t>= </a:t>
            </a:r>
            <a:r>
              <a:rPr lang="en-US" b="1" dirty="0" err="1"/>
              <a:t>arctan</a:t>
            </a:r>
            <a:r>
              <a:rPr lang="en-US" b="1" dirty="0"/>
              <a:t> (</a:t>
            </a:r>
            <a:r>
              <a:rPr lang="en-US" b="1" u="sng" dirty="0"/>
              <a:t>ΔX</a:t>
            </a:r>
            <a:r>
              <a:rPr lang="en-US" b="1" u="sng" baseline="-25000" dirty="0"/>
              <a:t>AB</a:t>
            </a:r>
            <a:r>
              <a:rPr lang="en-US" b="1" dirty="0"/>
              <a:t> /ΔY</a:t>
            </a:r>
            <a:r>
              <a:rPr lang="en-US" b="1" baseline="-25000" dirty="0"/>
              <a:t>AB</a:t>
            </a:r>
            <a:r>
              <a:rPr lang="en-US" b="1" dirty="0"/>
              <a:t>); </a:t>
            </a:r>
            <a:br>
              <a:rPr lang="en-US" dirty="0"/>
            </a:br>
            <a:br>
              <a:rPr lang="en-US" dirty="0"/>
            </a:br>
            <a:r>
              <a:rPr lang="en-US" dirty="0"/>
              <a:t>2-Use the Sine rule to calculate the </a:t>
            </a:r>
            <a:r>
              <a:rPr lang="en-US" b="1" dirty="0">
                <a:solidFill>
                  <a:srgbClr val="C00000"/>
                </a:solidFill>
              </a:rPr>
              <a:t>length D</a:t>
            </a:r>
            <a:r>
              <a:rPr lang="en-US" b="1" baseline="-25000" dirty="0">
                <a:solidFill>
                  <a:srgbClr val="C00000"/>
                </a:solidFill>
              </a:rPr>
              <a:t>AP</a:t>
            </a:r>
            <a:r>
              <a:rPr lang="en-US" b="1" dirty="0">
                <a:solidFill>
                  <a:srgbClr val="C00000"/>
                </a:solidFill>
              </a:rPr>
              <a:t> </a:t>
            </a:r>
            <a:r>
              <a:rPr lang="en-US" dirty="0"/>
              <a:t>from triangle ABP</a:t>
            </a:r>
            <a:r>
              <a:rPr lang="en-US" b="1" dirty="0"/>
              <a:t>:</a:t>
            </a:r>
            <a:endParaRPr lang="en-US" dirty="0"/>
          </a:p>
          <a:p>
            <a:pPr algn="l"/>
            <a:r>
              <a:rPr lang="en-US" b="1" dirty="0"/>
              <a:t>D</a:t>
            </a:r>
            <a:r>
              <a:rPr lang="en-US" b="1" baseline="-25000" dirty="0"/>
              <a:t>AP</a:t>
            </a:r>
            <a:r>
              <a:rPr lang="en-US" b="1" dirty="0"/>
              <a:t> / sinβ = D</a:t>
            </a:r>
            <a:r>
              <a:rPr lang="en-US" b="1" baseline="-25000" dirty="0"/>
              <a:t>AB </a:t>
            </a:r>
            <a:r>
              <a:rPr lang="en-US" b="1" dirty="0"/>
              <a:t>/ sin (α + β) ⇒ </a:t>
            </a:r>
            <a:r>
              <a:rPr lang="en-US" b="1" dirty="0">
                <a:solidFill>
                  <a:srgbClr val="C00000"/>
                </a:solidFill>
              </a:rPr>
              <a:t>D</a:t>
            </a:r>
            <a:r>
              <a:rPr lang="en-US" b="1" baseline="-25000" dirty="0">
                <a:solidFill>
                  <a:srgbClr val="C00000"/>
                </a:solidFill>
              </a:rPr>
              <a:t>AP</a:t>
            </a:r>
            <a:r>
              <a:rPr lang="en-US" b="1" dirty="0">
                <a:solidFill>
                  <a:srgbClr val="C00000"/>
                </a:solidFill>
              </a:rPr>
              <a:t> = </a:t>
            </a:r>
            <a:r>
              <a:rPr lang="en-US" b="1" dirty="0" err="1">
                <a:solidFill>
                  <a:srgbClr val="C00000"/>
                </a:solidFill>
              </a:rPr>
              <a:t>D</a:t>
            </a:r>
            <a:r>
              <a:rPr lang="en-US" b="1" baseline="-25000" dirty="0" err="1">
                <a:solidFill>
                  <a:srgbClr val="C00000"/>
                </a:solidFill>
              </a:rPr>
              <a:t>AB</a:t>
            </a:r>
            <a:r>
              <a:rPr lang="en-US" b="1" dirty="0" err="1">
                <a:solidFill>
                  <a:srgbClr val="C00000"/>
                </a:solidFill>
              </a:rPr>
              <a:t>•sin</a:t>
            </a:r>
            <a:r>
              <a:rPr lang="en-US" b="1" dirty="0">
                <a:solidFill>
                  <a:srgbClr val="C00000"/>
                </a:solidFill>
              </a:rPr>
              <a:t>β / sin (α + β)</a:t>
            </a:r>
            <a:endParaRPr lang="en-US" dirty="0">
              <a:solidFill>
                <a:srgbClr val="C00000"/>
              </a:solidFill>
            </a:endParaRPr>
          </a:p>
          <a:p>
            <a:pPr algn="l"/>
            <a:r>
              <a:rPr lang="en-US" dirty="0"/>
              <a:t>3- Calculate the bearing (azimuth) of the side </a:t>
            </a:r>
            <a:r>
              <a:rPr lang="en-US" b="1" dirty="0"/>
              <a:t>AP</a:t>
            </a:r>
            <a:r>
              <a:rPr lang="en-US" dirty="0"/>
              <a:t>:   </a:t>
            </a:r>
            <a:r>
              <a:rPr lang="en-US" b="1" dirty="0">
                <a:solidFill>
                  <a:srgbClr val="FF0000"/>
                </a:solidFill>
              </a:rPr>
              <a:t>AZ</a:t>
            </a:r>
            <a:r>
              <a:rPr lang="en-US" b="1" baseline="-25000" dirty="0">
                <a:solidFill>
                  <a:srgbClr val="FF0000"/>
                </a:solidFill>
              </a:rPr>
              <a:t>AP</a:t>
            </a:r>
            <a:r>
              <a:rPr lang="en-US" b="1" dirty="0">
                <a:solidFill>
                  <a:srgbClr val="FF0000"/>
                </a:solidFill>
              </a:rPr>
              <a:t> = AZ</a:t>
            </a:r>
            <a:r>
              <a:rPr lang="en-US" b="1" baseline="-25000" dirty="0">
                <a:solidFill>
                  <a:srgbClr val="FF0000"/>
                </a:solidFill>
              </a:rPr>
              <a:t>AB</a:t>
            </a:r>
            <a:r>
              <a:rPr lang="en-US" b="1" dirty="0">
                <a:solidFill>
                  <a:srgbClr val="FF0000"/>
                </a:solidFill>
              </a:rPr>
              <a:t> + α</a:t>
            </a:r>
            <a:r>
              <a:rPr lang="en-US" dirty="0">
                <a:solidFill>
                  <a:srgbClr val="FF0000"/>
                </a:solidFill>
              </a:rPr>
              <a:t>, </a:t>
            </a:r>
          </a:p>
          <a:p>
            <a:pPr algn="l"/>
            <a:r>
              <a:rPr lang="en-US" dirty="0"/>
              <a:t>4- Calculate Northing and Easting differences (departure and latitudes) using the length and bearing of the side AP:    </a:t>
            </a:r>
          </a:p>
          <a:p>
            <a:pPr algn="l"/>
            <a:r>
              <a:rPr lang="en-US" b="1" dirty="0"/>
              <a:t>    </a:t>
            </a:r>
            <a:r>
              <a:rPr lang="en-US" b="1" dirty="0">
                <a:solidFill>
                  <a:srgbClr val="00B0F0"/>
                </a:solidFill>
              </a:rPr>
              <a:t>ΔX</a:t>
            </a:r>
            <a:r>
              <a:rPr lang="en-US" b="1" baseline="-25000" dirty="0">
                <a:solidFill>
                  <a:srgbClr val="00B0F0"/>
                </a:solidFill>
              </a:rPr>
              <a:t>AP</a:t>
            </a:r>
            <a:r>
              <a:rPr lang="en-US" b="1" dirty="0">
                <a:solidFill>
                  <a:srgbClr val="00B0F0"/>
                </a:solidFill>
              </a:rPr>
              <a:t> = D</a:t>
            </a:r>
            <a:r>
              <a:rPr lang="en-US" b="1" baseline="-25000" dirty="0">
                <a:solidFill>
                  <a:srgbClr val="00B0F0"/>
                </a:solidFill>
              </a:rPr>
              <a:t>AP </a:t>
            </a:r>
            <a:r>
              <a:rPr lang="en-US" b="1" dirty="0">
                <a:solidFill>
                  <a:srgbClr val="00B0F0"/>
                </a:solidFill>
              </a:rPr>
              <a:t>cos AZ</a:t>
            </a:r>
            <a:r>
              <a:rPr lang="en-US" b="1" baseline="-25000" dirty="0">
                <a:solidFill>
                  <a:srgbClr val="00B0F0"/>
                </a:solidFill>
              </a:rPr>
              <a:t>AP</a:t>
            </a:r>
            <a:r>
              <a:rPr lang="en-US" b="1" dirty="0">
                <a:solidFill>
                  <a:srgbClr val="00B0F0"/>
                </a:solidFill>
              </a:rPr>
              <a:t> ; ΔY</a:t>
            </a:r>
            <a:r>
              <a:rPr lang="en-US" b="1" baseline="-25000" dirty="0">
                <a:solidFill>
                  <a:srgbClr val="00B0F0"/>
                </a:solidFill>
              </a:rPr>
              <a:t>AP</a:t>
            </a:r>
            <a:r>
              <a:rPr lang="en-US" b="1" dirty="0">
                <a:solidFill>
                  <a:srgbClr val="00B0F0"/>
                </a:solidFill>
              </a:rPr>
              <a:t> = D</a:t>
            </a:r>
            <a:r>
              <a:rPr lang="en-US" b="1" baseline="-25000" dirty="0">
                <a:solidFill>
                  <a:srgbClr val="00B0F0"/>
                </a:solidFill>
              </a:rPr>
              <a:t>AP  </a:t>
            </a:r>
            <a:r>
              <a:rPr lang="en-US" b="1" dirty="0">
                <a:solidFill>
                  <a:srgbClr val="00B0F0"/>
                </a:solidFill>
              </a:rPr>
              <a:t>sin AZ</a:t>
            </a:r>
            <a:r>
              <a:rPr lang="en-US" b="1" baseline="-25000" dirty="0">
                <a:solidFill>
                  <a:srgbClr val="00B0F0"/>
                </a:solidFill>
              </a:rPr>
              <a:t>AP</a:t>
            </a:r>
            <a:endParaRPr lang="en-US" dirty="0">
              <a:solidFill>
                <a:srgbClr val="00B0F0"/>
              </a:solidFill>
            </a:endParaRPr>
          </a:p>
          <a:p>
            <a:pPr algn="l"/>
            <a:r>
              <a:rPr lang="en-US" dirty="0">
                <a:solidFill>
                  <a:srgbClr val="0000FF"/>
                </a:solidFill>
              </a:rPr>
              <a:t>5-The final coordinates of point P:</a:t>
            </a:r>
          </a:p>
          <a:p>
            <a:pPr algn="l"/>
            <a:r>
              <a:rPr lang="en-US" dirty="0">
                <a:solidFill>
                  <a:srgbClr val="0000FF"/>
                </a:solidFill>
              </a:rPr>
              <a:t> </a:t>
            </a:r>
            <a:r>
              <a:rPr lang="en-US" b="1" dirty="0">
                <a:solidFill>
                  <a:srgbClr val="0000FF"/>
                </a:solidFill>
              </a:rPr>
              <a:t>X</a:t>
            </a:r>
            <a:r>
              <a:rPr lang="en-US" b="1" baseline="-25000" dirty="0">
                <a:solidFill>
                  <a:srgbClr val="0000FF"/>
                </a:solidFill>
              </a:rPr>
              <a:t>P</a:t>
            </a:r>
            <a:r>
              <a:rPr lang="en-US" b="1" dirty="0">
                <a:solidFill>
                  <a:srgbClr val="0000FF"/>
                </a:solidFill>
              </a:rPr>
              <a:t> = X</a:t>
            </a:r>
            <a:r>
              <a:rPr lang="en-US" b="1" baseline="-25000" dirty="0">
                <a:solidFill>
                  <a:srgbClr val="0000FF"/>
                </a:solidFill>
              </a:rPr>
              <a:t>A</a:t>
            </a:r>
            <a:r>
              <a:rPr lang="en-US" b="1" dirty="0">
                <a:solidFill>
                  <a:srgbClr val="0000FF"/>
                </a:solidFill>
              </a:rPr>
              <a:t> + ΔX</a:t>
            </a:r>
            <a:r>
              <a:rPr lang="en-US" b="1" baseline="-25000" dirty="0">
                <a:solidFill>
                  <a:srgbClr val="0000FF"/>
                </a:solidFill>
              </a:rPr>
              <a:t>AP</a:t>
            </a:r>
            <a:r>
              <a:rPr lang="en-US" b="1" dirty="0">
                <a:solidFill>
                  <a:srgbClr val="0000FF"/>
                </a:solidFill>
              </a:rPr>
              <a:t> and Y</a:t>
            </a:r>
            <a:r>
              <a:rPr lang="en-US" b="1" baseline="-25000" dirty="0">
                <a:solidFill>
                  <a:srgbClr val="0000FF"/>
                </a:solidFill>
              </a:rPr>
              <a:t>P</a:t>
            </a:r>
            <a:r>
              <a:rPr lang="en-US" b="1" dirty="0">
                <a:solidFill>
                  <a:srgbClr val="0000FF"/>
                </a:solidFill>
              </a:rPr>
              <a:t> = Y</a:t>
            </a:r>
            <a:r>
              <a:rPr lang="en-US" b="1" baseline="-25000" dirty="0">
                <a:solidFill>
                  <a:srgbClr val="0000FF"/>
                </a:solidFill>
              </a:rPr>
              <a:t>A</a:t>
            </a:r>
            <a:r>
              <a:rPr lang="en-US" b="1" dirty="0">
                <a:solidFill>
                  <a:srgbClr val="0000FF"/>
                </a:solidFill>
              </a:rPr>
              <a:t> + ΔY</a:t>
            </a:r>
            <a:r>
              <a:rPr lang="en-US" b="1" baseline="-25000" dirty="0">
                <a:solidFill>
                  <a:srgbClr val="0000FF"/>
                </a:solidFill>
              </a:rPr>
              <a:t>AP</a:t>
            </a:r>
            <a:endParaRPr lang="en-US" dirty="0">
              <a:solidFill>
                <a:srgbClr val="0000FF"/>
              </a:solidFill>
            </a:endParaRPr>
          </a:p>
          <a:p>
            <a:pPr algn="l"/>
            <a:endParaRPr lang="en-US" dirty="0"/>
          </a:p>
        </p:txBody>
      </p:sp>
    </p:spTree>
    <p:extLst>
      <p:ext uri="{BB962C8B-B14F-4D97-AF65-F5344CB8AC3E}">
        <p14:creationId xmlns:p14="http://schemas.microsoft.com/office/powerpoint/2010/main" val="4170609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2205"/>
            <a:ext cx="9144000" cy="448860"/>
          </a:xfrm>
        </p:spPr>
        <p:txBody>
          <a:bodyPr>
            <a:normAutofit fontScale="90000"/>
          </a:bodyPr>
          <a:lstStyle/>
          <a:p>
            <a:r>
              <a:rPr lang="en-US" sz="3200" b="1" dirty="0">
                <a:solidFill>
                  <a:srgbClr val="00B050"/>
                </a:solidFill>
              </a:rPr>
              <a:t>Check Intersection Solution</a:t>
            </a:r>
          </a:p>
        </p:txBody>
      </p:sp>
      <p:sp>
        <p:nvSpPr>
          <p:cNvPr id="3" name="Subtitle 2"/>
          <p:cNvSpPr>
            <a:spLocks noGrp="1"/>
          </p:cNvSpPr>
          <p:nvPr>
            <p:ph type="subTitle" idx="1"/>
          </p:nvPr>
        </p:nvSpPr>
        <p:spPr>
          <a:xfrm>
            <a:off x="965915" y="837127"/>
            <a:ext cx="9702085" cy="5705341"/>
          </a:xfrm>
        </p:spPr>
        <p:txBody>
          <a:bodyPr/>
          <a:lstStyle/>
          <a:p>
            <a:pPr algn="l"/>
            <a:r>
              <a:rPr lang="en-US" dirty="0"/>
              <a:t>Calculation of coordinates of P can be carried out using length and azimuth of BP and coordinates of B to check the previous results:</a:t>
            </a:r>
          </a:p>
          <a:p>
            <a:pPr algn="l"/>
            <a:r>
              <a:rPr lang="en-US" b="1" dirty="0">
                <a:solidFill>
                  <a:srgbClr val="FF0000"/>
                </a:solidFill>
              </a:rPr>
              <a:t>1- Length of side BP:</a:t>
            </a:r>
          </a:p>
          <a:p>
            <a:pPr algn="l"/>
            <a:r>
              <a:rPr lang="en-US" b="1" u="sng" dirty="0">
                <a:solidFill>
                  <a:srgbClr val="000000"/>
                </a:solidFill>
                <a:latin typeface="Arial" panose="020B0604020202020204" pitchFamily="34" charset="0"/>
                <a:ea typeface="Times New Roman" panose="02020603050405020304" pitchFamily="18" charset="0"/>
              </a:rPr>
              <a:t>D</a:t>
            </a:r>
            <a:r>
              <a:rPr lang="en-US" b="1" u="sng" baseline="-25000" dirty="0">
                <a:solidFill>
                  <a:srgbClr val="000000"/>
                </a:solidFill>
                <a:latin typeface="Arial" panose="020B0604020202020204" pitchFamily="34" charset="0"/>
                <a:ea typeface="Times New Roman" panose="02020603050405020304" pitchFamily="18" charset="0"/>
              </a:rPr>
              <a:t>BP</a:t>
            </a:r>
            <a:r>
              <a:rPr lang="en-US" sz="1400" b="1" dirty="0">
                <a:solidFill>
                  <a:srgbClr val="000000"/>
                </a:solidFill>
                <a:latin typeface="Arial" panose="020B0604020202020204" pitchFamily="34" charset="0"/>
                <a:ea typeface="Times New Roman" panose="02020603050405020304" pitchFamily="18" charset="0"/>
              </a:rPr>
              <a:t> / </a:t>
            </a:r>
            <a:r>
              <a:rPr lang="en-US" b="1" dirty="0">
                <a:solidFill>
                  <a:srgbClr val="000000"/>
                </a:solidFill>
                <a:latin typeface="Arial" panose="020B0604020202020204" pitchFamily="34" charset="0"/>
                <a:ea typeface="Times New Roman" panose="02020603050405020304" pitchFamily="18" charset="0"/>
              </a:rPr>
              <a:t>sinα</a:t>
            </a:r>
            <a:r>
              <a:rPr lang="en-US" sz="1400" b="1" dirty="0">
                <a:solidFill>
                  <a:srgbClr val="000000"/>
                </a:solidFill>
                <a:latin typeface="Arial" panose="020B0604020202020204" pitchFamily="34" charset="0"/>
                <a:ea typeface="Times New Roman" panose="02020603050405020304" pitchFamily="18" charset="0"/>
              </a:rPr>
              <a:t> = </a:t>
            </a:r>
            <a:r>
              <a:rPr lang="en-US" b="1" u="sng" dirty="0">
                <a:solidFill>
                  <a:srgbClr val="000000"/>
                </a:solidFill>
                <a:latin typeface="Arial" panose="020B0604020202020204" pitchFamily="34" charset="0"/>
                <a:ea typeface="Times New Roman" panose="02020603050405020304" pitchFamily="18" charset="0"/>
              </a:rPr>
              <a:t>D</a:t>
            </a:r>
            <a:r>
              <a:rPr lang="en-US" b="1" u="sng" baseline="-25000" dirty="0">
                <a:solidFill>
                  <a:srgbClr val="000000"/>
                </a:solidFill>
                <a:latin typeface="Arial" panose="020B0604020202020204" pitchFamily="34" charset="0"/>
                <a:ea typeface="Times New Roman" panose="02020603050405020304" pitchFamily="18" charset="0"/>
              </a:rPr>
              <a:t>AB</a:t>
            </a:r>
            <a:r>
              <a:rPr lang="en-US" sz="1400" b="1" dirty="0">
                <a:solidFill>
                  <a:srgbClr val="000000"/>
                </a:solidFill>
                <a:latin typeface="Arial" panose="020B0604020202020204" pitchFamily="34" charset="0"/>
                <a:ea typeface="Times New Roman" panose="02020603050405020304" pitchFamily="18" charset="0"/>
              </a:rPr>
              <a:t> / </a:t>
            </a:r>
            <a:r>
              <a:rPr lang="en-US" b="1" dirty="0">
                <a:solidFill>
                  <a:srgbClr val="000000"/>
                </a:solidFill>
                <a:latin typeface="Arial" panose="020B0604020202020204" pitchFamily="34" charset="0"/>
                <a:ea typeface="Times New Roman" panose="02020603050405020304" pitchFamily="18" charset="0"/>
              </a:rPr>
              <a:t>sin(α + β)</a:t>
            </a:r>
            <a:r>
              <a:rPr lang="en-US" sz="1400" b="1" dirty="0">
                <a:solidFill>
                  <a:srgbClr val="000000"/>
                </a:solidFill>
                <a:latin typeface="Cambria Math" panose="02040503050406030204" pitchFamily="18" charset="0"/>
                <a:ea typeface="Times New Roman" panose="02020603050405020304" pitchFamily="18" charset="0"/>
                <a:cs typeface="Cambria Math" panose="02040503050406030204" pitchFamily="18" charset="0"/>
              </a:rPr>
              <a:t>⇒</a:t>
            </a:r>
            <a:r>
              <a:rPr lang="en-US" sz="1400" b="1" dirty="0">
                <a:solidFill>
                  <a:srgbClr val="000000"/>
                </a:solidFill>
                <a:latin typeface="Arial" panose="020B0604020202020204" pitchFamily="34" charset="0"/>
                <a:ea typeface="Times New Roman" panose="02020603050405020304" pitchFamily="18" charset="0"/>
              </a:rPr>
              <a:t>   </a:t>
            </a:r>
            <a:r>
              <a:rPr lang="en-US" b="1" dirty="0">
                <a:solidFill>
                  <a:srgbClr val="000000"/>
                </a:solidFill>
                <a:latin typeface="Arial" panose="020B0604020202020204" pitchFamily="34" charset="0"/>
                <a:ea typeface="Times New Roman" panose="02020603050405020304" pitchFamily="18" charset="0"/>
              </a:rPr>
              <a:t>D</a:t>
            </a:r>
            <a:r>
              <a:rPr lang="en-US" b="1" baseline="-25000" dirty="0">
                <a:solidFill>
                  <a:srgbClr val="000000"/>
                </a:solidFill>
                <a:latin typeface="Arial" panose="020B0604020202020204" pitchFamily="34" charset="0"/>
                <a:ea typeface="Times New Roman" panose="02020603050405020304" pitchFamily="18" charset="0"/>
              </a:rPr>
              <a:t>BP</a:t>
            </a:r>
            <a:r>
              <a:rPr lang="en-US" b="1" dirty="0">
                <a:solidFill>
                  <a:srgbClr val="000000"/>
                </a:solidFill>
                <a:latin typeface="Arial" panose="020B0604020202020204" pitchFamily="34" charset="0"/>
                <a:ea typeface="Times New Roman" panose="02020603050405020304" pitchFamily="18" charset="0"/>
              </a:rPr>
              <a:t> =</a:t>
            </a:r>
            <a:r>
              <a:rPr lang="en-US" sz="1400" b="1" dirty="0">
                <a:solidFill>
                  <a:srgbClr val="000000"/>
                </a:solidFill>
                <a:latin typeface="Arial" panose="020B0604020202020204" pitchFamily="34" charset="0"/>
                <a:ea typeface="Times New Roman" panose="02020603050405020304" pitchFamily="18" charset="0"/>
              </a:rPr>
              <a:t> </a:t>
            </a:r>
            <a:r>
              <a:rPr lang="en-US" b="1" dirty="0" err="1">
                <a:solidFill>
                  <a:srgbClr val="000000"/>
                </a:solidFill>
                <a:latin typeface="Arial" panose="020B0604020202020204" pitchFamily="34" charset="0"/>
                <a:ea typeface="Times New Roman" panose="02020603050405020304" pitchFamily="18" charset="0"/>
              </a:rPr>
              <a:t>D</a:t>
            </a:r>
            <a:r>
              <a:rPr lang="en-US" b="1" baseline="-25000" dirty="0" err="1">
                <a:solidFill>
                  <a:srgbClr val="000000"/>
                </a:solidFill>
                <a:latin typeface="Arial" panose="020B0604020202020204" pitchFamily="34" charset="0"/>
                <a:ea typeface="Times New Roman" panose="02020603050405020304" pitchFamily="18" charset="0"/>
              </a:rPr>
              <a:t>AB</a:t>
            </a:r>
            <a:r>
              <a:rPr lang="en-US" b="1" dirty="0" err="1">
                <a:solidFill>
                  <a:srgbClr val="000000"/>
                </a:solidFill>
                <a:latin typeface="Arial" panose="020B0604020202020204" pitchFamily="34" charset="0"/>
                <a:ea typeface="Times New Roman" panose="02020603050405020304" pitchFamily="18" charset="0"/>
              </a:rPr>
              <a:t>•sin</a:t>
            </a:r>
            <a:r>
              <a:rPr lang="en-US" b="1" dirty="0">
                <a:solidFill>
                  <a:srgbClr val="000000"/>
                </a:solidFill>
                <a:latin typeface="Arial" panose="020B0604020202020204" pitchFamily="34" charset="0"/>
                <a:ea typeface="Times New Roman" panose="02020603050405020304" pitchFamily="18" charset="0"/>
              </a:rPr>
              <a:t>α</a:t>
            </a:r>
            <a:r>
              <a:rPr lang="en-US" sz="1400" b="1" dirty="0">
                <a:solidFill>
                  <a:srgbClr val="000000"/>
                </a:solidFill>
                <a:latin typeface="Arial" panose="020B0604020202020204" pitchFamily="34" charset="0"/>
                <a:ea typeface="Times New Roman" panose="02020603050405020304" pitchFamily="18" charset="0"/>
              </a:rPr>
              <a:t> / </a:t>
            </a:r>
            <a:r>
              <a:rPr lang="en-US" b="1" dirty="0">
                <a:solidFill>
                  <a:srgbClr val="000000"/>
                </a:solidFill>
                <a:latin typeface="Arial" panose="020B0604020202020204" pitchFamily="34" charset="0"/>
                <a:ea typeface="Times New Roman" panose="02020603050405020304" pitchFamily="18" charset="0"/>
              </a:rPr>
              <a:t>sin(α + β)</a:t>
            </a:r>
            <a:r>
              <a:rPr lang="en-US" sz="1400" dirty="0">
                <a:solidFill>
                  <a:srgbClr val="000000"/>
                </a:solidFill>
                <a:latin typeface="Arial" panose="020B0604020202020204" pitchFamily="34" charset="0"/>
                <a:ea typeface="Times New Roman" panose="02020603050405020304" pitchFamily="18" charset="0"/>
              </a:rPr>
              <a:t> </a:t>
            </a:r>
          </a:p>
          <a:p>
            <a:pPr algn="l"/>
            <a:endParaRPr lang="en-US" sz="1400" b="1" dirty="0">
              <a:solidFill>
                <a:srgbClr val="C00000"/>
              </a:solidFill>
              <a:latin typeface="Arial" panose="020B0604020202020204" pitchFamily="34" charset="0"/>
              <a:ea typeface="Times New Roman" panose="02020603050405020304" pitchFamily="18" charset="0"/>
            </a:endParaRPr>
          </a:p>
          <a:p>
            <a:pPr algn="l"/>
            <a:r>
              <a:rPr lang="en-US" b="1" dirty="0">
                <a:solidFill>
                  <a:srgbClr val="C00000"/>
                </a:solidFill>
                <a:latin typeface="Times New Roman" panose="02020603050405020304" pitchFamily="18" charset="0"/>
                <a:ea typeface="Times New Roman" panose="02020603050405020304" pitchFamily="18" charset="0"/>
              </a:rPr>
              <a:t>2- Bearing or Azimuth of side BP</a:t>
            </a:r>
            <a:r>
              <a:rPr lang="en-US" dirty="0">
                <a:solidFill>
                  <a:srgbClr val="000000"/>
                </a:solidFill>
                <a:latin typeface="Times New Roman" panose="02020603050405020304" pitchFamily="18" charset="0"/>
                <a:ea typeface="Times New Roman" panose="02020603050405020304" pitchFamily="18" charset="0"/>
              </a:rPr>
              <a:t>: </a:t>
            </a:r>
            <a:br>
              <a:rPr lang="en-US" dirty="0">
                <a:solidFill>
                  <a:srgbClr val="000000"/>
                </a:solidFill>
                <a:latin typeface="Times New Roman" panose="02020603050405020304" pitchFamily="18" charset="0"/>
                <a:ea typeface="Times New Roman" panose="02020603050405020304" pitchFamily="18" charset="0"/>
              </a:rPr>
            </a:br>
            <a:r>
              <a:rPr lang="en-US" b="1" dirty="0">
                <a:solidFill>
                  <a:srgbClr val="000000"/>
                </a:solidFill>
                <a:latin typeface="Times New Roman" panose="02020603050405020304" pitchFamily="18" charset="0"/>
                <a:ea typeface="Times New Roman" panose="02020603050405020304" pitchFamily="18" charset="0"/>
              </a:rPr>
              <a:t>AZ</a:t>
            </a:r>
            <a:r>
              <a:rPr lang="en-US" b="1" baseline="-25000" dirty="0">
                <a:solidFill>
                  <a:srgbClr val="000000"/>
                </a:solidFill>
                <a:latin typeface="Times New Roman" panose="02020603050405020304" pitchFamily="18" charset="0"/>
                <a:ea typeface="Times New Roman" panose="02020603050405020304" pitchFamily="18" charset="0"/>
              </a:rPr>
              <a:t>BP</a:t>
            </a:r>
            <a:r>
              <a:rPr lang="en-US" b="1" dirty="0">
                <a:solidFill>
                  <a:srgbClr val="000000"/>
                </a:solidFill>
                <a:latin typeface="Times New Roman" panose="02020603050405020304" pitchFamily="18" charset="0"/>
                <a:ea typeface="Times New Roman" panose="02020603050405020304" pitchFamily="18" charset="0"/>
              </a:rPr>
              <a:t> = AZ</a:t>
            </a:r>
            <a:r>
              <a:rPr lang="en-US" b="1" baseline="-25000" dirty="0">
                <a:solidFill>
                  <a:srgbClr val="000000"/>
                </a:solidFill>
                <a:latin typeface="Times New Roman" panose="02020603050405020304" pitchFamily="18" charset="0"/>
                <a:ea typeface="Times New Roman" panose="02020603050405020304" pitchFamily="18" charset="0"/>
              </a:rPr>
              <a:t>BA</a:t>
            </a:r>
            <a:r>
              <a:rPr lang="en-US" b="1" dirty="0">
                <a:solidFill>
                  <a:srgbClr val="000000"/>
                </a:solidFill>
                <a:latin typeface="Times New Roman" panose="02020603050405020304" pitchFamily="18" charset="0"/>
                <a:ea typeface="Times New Roman" panose="02020603050405020304" pitchFamily="18" charset="0"/>
              </a:rPr>
              <a:t> – β;                      AZ</a:t>
            </a:r>
            <a:r>
              <a:rPr lang="en-US" b="1" baseline="-25000" dirty="0">
                <a:solidFill>
                  <a:srgbClr val="000000"/>
                </a:solidFill>
                <a:latin typeface="Times New Roman" panose="02020603050405020304" pitchFamily="18" charset="0"/>
                <a:ea typeface="Times New Roman" panose="02020603050405020304" pitchFamily="18" charset="0"/>
              </a:rPr>
              <a:t>BA </a:t>
            </a:r>
            <a:r>
              <a:rPr lang="en-US" b="1" dirty="0">
                <a:solidFill>
                  <a:srgbClr val="000000"/>
                </a:solidFill>
                <a:latin typeface="Times New Roman" panose="02020603050405020304" pitchFamily="18" charset="0"/>
                <a:ea typeface="Times New Roman" panose="02020603050405020304" pitchFamily="18" charset="0"/>
              </a:rPr>
              <a:t>= AZ</a:t>
            </a:r>
            <a:r>
              <a:rPr lang="en-US" b="1" baseline="-25000" dirty="0">
                <a:solidFill>
                  <a:srgbClr val="000000"/>
                </a:solidFill>
                <a:latin typeface="Times New Roman" panose="02020603050405020304" pitchFamily="18" charset="0"/>
                <a:ea typeface="Times New Roman" panose="02020603050405020304" pitchFamily="18" charset="0"/>
              </a:rPr>
              <a:t>AB</a:t>
            </a:r>
            <a:r>
              <a:rPr lang="en-US" b="1" dirty="0">
                <a:solidFill>
                  <a:srgbClr val="000000"/>
                </a:solidFill>
                <a:latin typeface="Times New Roman" panose="02020603050405020304" pitchFamily="18" charset="0"/>
                <a:ea typeface="Times New Roman" panose="02020603050405020304" pitchFamily="18" charset="0"/>
              </a:rPr>
              <a:t> – 180</a:t>
            </a:r>
            <a:r>
              <a:rPr lang="en-US" b="1" baseline="30000" dirty="0">
                <a:solidFill>
                  <a:srgbClr val="000000"/>
                </a:solidFill>
                <a:latin typeface="Times New Roman" panose="02020603050405020304" pitchFamily="18" charset="0"/>
                <a:ea typeface="Times New Roman" panose="02020603050405020304" pitchFamily="18" charset="0"/>
              </a:rPr>
              <a:t>o</a:t>
            </a:r>
          </a:p>
          <a:p>
            <a:pPr algn="l"/>
            <a:br>
              <a:rPr lang="en-US" dirty="0">
                <a:solidFill>
                  <a:srgbClr val="000000"/>
                </a:solidFill>
                <a:latin typeface="Times New Roman" panose="02020603050405020304" pitchFamily="18" charset="0"/>
                <a:ea typeface="Times New Roman" panose="02020603050405020304" pitchFamily="18" charset="0"/>
              </a:rPr>
            </a:br>
            <a:r>
              <a:rPr lang="en-US" dirty="0">
                <a:solidFill>
                  <a:srgbClr val="000000"/>
                </a:solidFill>
                <a:latin typeface="Times New Roman" panose="02020603050405020304" pitchFamily="18" charset="0"/>
                <a:ea typeface="Times New Roman" panose="02020603050405020304" pitchFamily="18" charset="0"/>
              </a:rPr>
              <a:t>3- </a:t>
            </a:r>
            <a:r>
              <a:rPr lang="en-US" dirty="0">
                <a:solidFill>
                  <a:srgbClr val="00B0F0"/>
                </a:solidFill>
                <a:latin typeface="Times New Roman" panose="02020603050405020304" pitchFamily="18" charset="0"/>
                <a:ea typeface="Times New Roman" panose="02020603050405020304" pitchFamily="18" charset="0"/>
              </a:rPr>
              <a:t>North and East differences using the length and bearing of the side BP</a:t>
            </a:r>
            <a:r>
              <a:rPr lang="en-US" dirty="0">
                <a:solidFill>
                  <a:srgbClr val="000000"/>
                </a:solidFill>
                <a:latin typeface="Times New Roman" panose="02020603050405020304" pitchFamily="18" charset="0"/>
                <a:ea typeface="Times New Roman" panose="02020603050405020304" pitchFamily="18" charset="0"/>
              </a:rPr>
              <a:t>:</a:t>
            </a:r>
            <a:r>
              <a:rPr lang="en-US" dirty="0">
                <a:solidFill>
                  <a:srgbClr val="000000"/>
                </a:solidFill>
                <a:latin typeface="Arial" panose="020B0604020202020204" pitchFamily="34" charset="0"/>
                <a:ea typeface="Times New Roman" panose="02020603050405020304" pitchFamily="18" charset="0"/>
              </a:rPr>
              <a:t> </a:t>
            </a:r>
            <a:br>
              <a:rPr lang="en-US" dirty="0">
                <a:solidFill>
                  <a:srgbClr val="000000"/>
                </a:solidFill>
                <a:latin typeface="Arial" panose="020B0604020202020204" pitchFamily="34" charset="0"/>
                <a:ea typeface="Times New Roman" panose="02020603050405020304" pitchFamily="18" charset="0"/>
              </a:rPr>
            </a:br>
            <a:r>
              <a:rPr lang="en-US" b="1" dirty="0">
                <a:solidFill>
                  <a:srgbClr val="000000"/>
                </a:solidFill>
                <a:latin typeface="Arial" panose="020B0604020202020204" pitchFamily="34" charset="0"/>
                <a:ea typeface="Times New Roman" panose="02020603050405020304" pitchFamily="18" charset="0"/>
              </a:rPr>
              <a:t>ΔX</a:t>
            </a:r>
            <a:r>
              <a:rPr lang="en-US" b="1" baseline="-25000" dirty="0">
                <a:solidFill>
                  <a:srgbClr val="000000"/>
                </a:solidFill>
                <a:latin typeface="Arial" panose="020B0604020202020204" pitchFamily="34" charset="0"/>
                <a:ea typeface="Times New Roman" panose="02020603050405020304" pitchFamily="18" charset="0"/>
              </a:rPr>
              <a:t>BP</a:t>
            </a:r>
            <a:r>
              <a:rPr lang="en-US" b="1" dirty="0">
                <a:solidFill>
                  <a:srgbClr val="000000"/>
                </a:solidFill>
                <a:latin typeface="Arial" panose="020B0604020202020204" pitchFamily="34" charset="0"/>
                <a:ea typeface="Times New Roman" panose="02020603050405020304" pitchFamily="18" charset="0"/>
              </a:rPr>
              <a:t> = D</a:t>
            </a:r>
            <a:r>
              <a:rPr lang="en-US" b="1" baseline="-25000" dirty="0">
                <a:solidFill>
                  <a:srgbClr val="000000"/>
                </a:solidFill>
                <a:latin typeface="Arial" panose="020B0604020202020204" pitchFamily="34" charset="0"/>
                <a:ea typeface="Times New Roman" panose="02020603050405020304" pitchFamily="18" charset="0"/>
              </a:rPr>
              <a:t>BP </a:t>
            </a:r>
            <a:r>
              <a:rPr lang="en-US" b="1" dirty="0">
                <a:solidFill>
                  <a:srgbClr val="000000"/>
                </a:solidFill>
                <a:latin typeface="Arial" panose="020B0604020202020204" pitchFamily="34" charset="0"/>
                <a:ea typeface="Times New Roman" panose="02020603050405020304" pitchFamily="18" charset="0"/>
              </a:rPr>
              <a:t>cos AZ</a:t>
            </a:r>
            <a:r>
              <a:rPr lang="en-US" b="1" baseline="-25000" dirty="0">
                <a:solidFill>
                  <a:srgbClr val="000000"/>
                </a:solidFill>
                <a:latin typeface="Arial" panose="020B0604020202020204" pitchFamily="34" charset="0"/>
                <a:ea typeface="Times New Roman" panose="02020603050405020304" pitchFamily="18" charset="0"/>
              </a:rPr>
              <a:t>BP</a:t>
            </a:r>
            <a:r>
              <a:rPr lang="en-US" b="1" dirty="0">
                <a:solidFill>
                  <a:srgbClr val="000000"/>
                </a:solidFill>
                <a:latin typeface="Arial" panose="020B0604020202020204" pitchFamily="34" charset="0"/>
                <a:ea typeface="Times New Roman" panose="02020603050405020304" pitchFamily="18" charset="0"/>
              </a:rPr>
              <a:t>            ΔY</a:t>
            </a:r>
            <a:r>
              <a:rPr lang="en-US" b="1" baseline="-25000" dirty="0">
                <a:solidFill>
                  <a:srgbClr val="000000"/>
                </a:solidFill>
                <a:latin typeface="Arial" panose="020B0604020202020204" pitchFamily="34" charset="0"/>
                <a:ea typeface="Times New Roman" panose="02020603050405020304" pitchFamily="18" charset="0"/>
              </a:rPr>
              <a:t>BP</a:t>
            </a:r>
            <a:r>
              <a:rPr lang="en-US" b="1" dirty="0">
                <a:solidFill>
                  <a:srgbClr val="000000"/>
                </a:solidFill>
                <a:latin typeface="Arial" panose="020B0604020202020204" pitchFamily="34" charset="0"/>
                <a:ea typeface="Times New Roman" panose="02020603050405020304" pitchFamily="18" charset="0"/>
              </a:rPr>
              <a:t> = D</a:t>
            </a:r>
            <a:r>
              <a:rPr lang="en-US" b="1" baseline="-25000" dirty="0">
                <a:solidFill>
                  <a:srgbClr val="000000"/>
                </a:solidFill>
                <a:latin typeface="Arial" panose="020B0604020202020204" pitchFamily="34" charset="0"/>
                <a:ea typeface="Times New Roman" panose="02020603050405020304" pitchFamily="18" charset="0"/>
              </a:rPr>
              <a:t>BP </a:t>
            </a:r>
            <a:r>
              <a:rPr lang="en-US" b="1" dirty="0">
                <a:solidFill>
                  <a:srgbClr val="000000"/>
                </a:solidFill>
                <a:latin typeface="Arial" panose="020B0604020202020204" pitchFamily="34" charset="0"/>
                <a:ea typeface="Times New Roman" panose="02020603050405020304" pitchFamily="18" charset="0"/>
              </a:rPr>
              <a:t>sin AZ</a:t>
            </a:r>
            <a:r>
              <a:rPr lang="en-US" b="1" baseline="-25000" dirty="0">
                <a:solidFill>
                  <a:srgbClr val="000000"/>
                </a:solidFill>
                <a:latin typeface="Arial" panose="020B0604020202020204" pitchFamily="34" charset="0"/>
                <a:ea typeface="Times New Roman" panose="02020603050405020304" pitchFamily="18" charset="0"/>
              </a:rPr>
              <a:t>BP</a:t>
            </a:r>
            <a:br>
              <a:rPr lang="en-US" dirty="0">
                <a:solidFill>
                  <a:srgbClr val="000000"/>
                </a:solidFill>
                <a:latin typeface="Arial" panose="020B0604020202020204" pitchFamily="34" charset="0"/>
                <a:ea typeface="Times New Roman" panose="02020603050405020304" pitchFamily="18" charset="0"/>
              </a:rPr>
            </a:br>
            <a:endParaRPr lang="en-US" dirty="0">
              <a:solidFill>
                <a:srgbClr val="000000"/>
              </a:solidFill>
              <a:latin typeface="Arial" panose="020B0604020202020204" pitchFamily="34" charset="0"/>
              <a:ea typeface="Times New Roman" panose="02020603050405020304" pitchFamily="18" charset="0"/>
            </a:endParaRPr>
          </a:p>
          <a:p>
            <a:pPr algn="l"/>
            <a:r>
              <a:rPr lang="en-US" dirty="0">
                <a:solidFill>
                  <a:srgbClr val="000000"/>
                </a:solidFill>
                <a:latin typeface="Arial" panose="020B0604020202020204" pitchFamily="34" charset="0"/>
              </a:rPr>
              <a:t>4- </a:t>
            </a:r>
            <a:r>
              <a:rPr lang="en-US" dirty="0">
                <a:solidFill>
                  <a:srgbClr val="0000FF"/>
                </a:solidFill>
              </a:rPr>
              <a:t>The final coordinates of point P:</a:t>
            </a:r>
          </a:p>
          <a:p>
            <a:pPr algn="l"/>
            <a:r>
              <a:rPr lang="en-US" dirty="0">
                <a:solidFill>
                  <a:srgbClr val="0000FF"/>
                </a:solidFill>
              </a:rPr>
              <a:t> </a:t>
            </a:r>
            <a:r>
              <a:rPr lang="en-US" b="1" dirty="0">
                <a:solidFill>
                  <a:srgbClr val="0000FF"/>
                </a:solidFill>
              </a:rPr>
              <a:t>X</a:t>
            </a:r>
            <a:r>
              <a:rPr lang="en-US" b="1" baseline="-25000" dirty="0">
                <a:solidFill>
                  <a:srgbClr val="0000FF"/>
                </a:solidFill>
              </a:rPr>
              <a:t>P</a:t>
            </a:r>
            <a:r>
              <a:rPr lang="en-US" b="1" dirty="0">
                <a:solidFill>
                  <a:srgbClr val="0000FF"/>
                </a:solidFill>
              </a:rPr>
              <a:t> = X</a:t>
            </a:r>
            <a:r>
              <a:rPr lang="en-US" b="1" baseline="-25000" dirty="0">
                <a:solidFill>
                  <a:srgbClr val="0000FF"/>
                </a:solidFill>
              </a:rPr>
              <a:t>B</a:t>
            </a:r>
            <a:r>
              <a:rPr lang="en-US" b="1" dirty="0">
                <a:solidFill>
                  <a:srgbClr val="0000FF"/>
                </a:solidFill>
              </a:rPr>
              <a:t> + ΔX</a:t>
            </a:r>
            <a:r>
              <a:rPr lang="en-US" b="1" baseline="-25000" dirty="0">
                <a:solidFill>
                  <a:srgbClr val="0000FF"/>
                </a:solidFill>
              </a:rPr>
              <a:t>BP</a:t>
            </a:r>
            <a:r>
              <a:rPr lang="en-US" b="1" dirty="0">
                <a:solidFill>
                  <a:srgbClr val="0000FF"/>
                </a:solidFill>
              </a:rPr>
              <a:t> and Y</a:t>
            </a:r>
            <a:r>
              <a:rPr lang="en-US" b="1" baseline="-25000" dirty="0">
                <a:solidFill>
                  <a:srgbClr val="0000FF"/>
                </a:solidFill>
              </a:rPr>
              <a:t>P</a:t>
            </a:r>
            <a:r>
              <a:rPr lang="en-US" b="1" dirty="0">
                <a:solidFill>
                  <a:srgbClr val="0000FF"/>
                </a:solidFill>
              </a:rPr>
              <a:t> = Y</a:t>
            </a:r>
            <a:r>
              <a:rPr lang="en-US" b="1" baseline="-25000" dirty="0">
                <a:solidFill>
                  <a:srgbClr val="0000FF"/>
                </a:solidFill>
              </a:rPr>
              <a:t>B</a:t>
            </a:r>
            <a:r>
              <a:rPr lang="en-US" b="1" dirty="0">
                <a:solidFill>
                  <a:srgbClr val="0000FF"/>
                </a:solidFill>
              </a:rPr>
              <a:t> + ΔY</a:t>
            </a:r>
            <a:r>
              <a:rPr lang="en-US" b="1" baseline="-25000" dirty="0">
                <a:solidFill>
                  <a:srgbClr val="0000FF"/>
                </a:solidFill>
              </a:rPr>
              <a:t>BP</a:t>
            </a:r>
            <a:endParaRPr lang="en-US" dirty="0">
              <a:solidFill>
                <a:srgbClr val="0000FF"/>
              </a:solidFill>
            </a:endParaRPr>
          </a:p>
          <a:p>
            <a:pPr algn="l"/>
            <a:r>
              <a:rPr lang="en-US" dirty="0">
                <a:solidFill>
                  <a:srgbClr val="00B050"/>
                </a:solidFill>
              </a:rPr>
              <a:t>This should be exactly equal to coordinates of P computed from station A</a:t>
            </a:r>
          </a:p>
        </p:txBody>
      </p:sp>
    </p:spTree>
    <p:extLst>
      <p:ext uri="{BB962C8B-B14F-4D97-AF65-F5344CB8AC3E}">
        <p14:creationId xmlns:p14="http://schemas.microsoft.com/office/powerpoint/2010/main" val="2283203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6447"/>
            <a:ext cx="9144000" cy="539012"/>
          </a:xfrm>
        </p:spPr>
        <p:txBody>
          <a:bodyPr>
            <a:normAutofit/>
          </a:bodyPr>
          <a:lstStyle/>
          <a:p>
            <a:r>
              <a:rPr lang="en-US" sz="3200" dirty="0"/>
              <a:t>Intersection Formula</a:t>
            </a:r>
          </a:p>
        </p:txBody>
      </p:sp>
      <p:sp>
        <p:nvSpPr>
          <p:cNvPr id="3" name="Subtitle 2"/>
          <p:cNvSpPr>
            <a:spLocks noGrp="1"/>
          </p:cNvSpPr>
          <p:nvPr>
            <p:ph type="subTitle" idx="1"/>
          </p:nvPr>
        </p:nvSpPr>
        <p:spPr>
          <a:xfrm>
            <a:off x="940158" y="850006"/>
            <a:ext cx="9727842" cy="5525036"/>
          </a:xfrm>
        </p:spPr>
        <p:txBody>
          <a:bodyPr/>
          <a:lstStyle/>
          <a:p>
            <a:pPr algn="l"/>
            <a:r>
              <a:rPr lang="en-US" dirty="0"/>
              <a:t>The following formulae are called intersection formula, used to calculate coordinates of P by directly substituting the given and observed data:</a:t>
            </a:r>
          </a:p>
          <a:p>
            <a:r>
              <a:rPr lang="en-US" b="1" dirty="0">
                <a:solidFill>
                  <a:srgbClr val="0000FF"/>
                </a:solidFill>
              </a:rPr>
              <a:t>N</a:t>
            </a:r>
            <a:r>
              <a:rPr lang="en-US" b="1" baseline="-25000" dirty="0">
                <a:solidFill>
                  <a:srgbClr val="0000FF"/>
                </a:solidFill>
              </a:rPr>
              <a:t>P</a:t>
            </a:r>
            <a:r>
              <a:rPr lang="en-US" b="1" dirty="0">
                <a:solidFill>
                  <a:srgbClr val="0000FF"/>
                </a:solidFill>
              </a:rPr>
              <a:t> = {E</a:t>
            </a:r>
            <a:r>
              <a:rPr lang="en-US" b="1" baseline="-25000" dirty="0">
                <a:solidFill>
                  <a:srgbClr val="0000FF"/>
                </a:solidFill>
              </a:rPr>
              <a:t>A</a:t>
            </a:r>
            <a:r>
              <a:rPr lang="en-US" b="1" dirty="0">
                <a:solidFill>
                  <a:srgbClr val="0000FF"/>
                </a:solidFill>
              </a:rPr>
              <a:t> – E</a:t>
            </a:r>
            <a:r>
              <a:rPr lang="en-US" b="1" baseline="-25000" dirty="0">
                <a:solidFill>
                  <a:srgbClr val="0000FF"/>
                </a:solidFill>
              </a:rPr>
              <a:t>B </a:t>
            </a:r>
            <a:r>
              <a:rPr lang="en-US" b="1" dirty="0">
                <a:solidFill>
                  <a:srgbClr val="0000FF"/>
                </a:solidFill>
              </a:rPr>
              <a:t>+ N</a:t>
            </a:r>
            <a:r>
              <a:rPr lang="en-US" b="1" baseline="-25000" dirty="0">
                <a:solidFill>
                  <a:srgbClr val="0000FF"/>
                </a:solidFill>
              </a:rPr>
              <a:t>A </a:t>
            </a:r>
            <a:r>
              <a:rPr lang="en-US" b="1" dirty="0">
                <a:solidFill>
                  <a:srgbClr val="0000FF"/>
                </a:solidFill>
              </a:rPr>
              <a:t>cot β + N</a:t>
            </a:r>
            <a:r>
              <a:rPr lang="en-US" b="1" baseline="-25000" dirty="0">
                <a:solidFill>
                  <a:srgbClr val="0000FF"/>
                </a:solidFill>
              </a:rPr>
              <a:t>B </a:t>
            </a:r>
            <a:r>
              <a:rPr lang="en-US" b="1" dirty="0">
                <a:solidFill>
                  <a:srgbClr val="0000FF"/>
                </a:solidFill>
              </a:rPr>
              <a:t>cot α} / [cot α + cot </a:t>
            </a:r>
            <a:r>
              <a:rPr lang="en-US" dirty="0">
                <a:solidFill>
                  <a:srgbClr val="0000FF"/>
                </a:solidFill>
              </a:rPr>
              <a:t>β]</a:t>
            </a:r>
            <a:r>
              <a:rPr lang="en-US" b="1" dirty="0">
                <a:solidFill>
                  <a:srgbClr val="0000FF"/>
                </a:solidFill>
              </a:rPr>
              <a:t> </a:t>
            </a:r>
          </a:p>
          <a:p>
            <a:endParaRPr lang="en-US" dirty="0">
              <a:solidFill>
                <a:srgbClr val="0000FF"/>
              </a:solidFill>
            </a:endParaRPr>
          </a:p>
          <a:p>
            <a:r>
              <a:rPr lang="en-US" b="1" dirty="0">
                <a:solidFill>
                  <a:srgbClr val="0000FF"/>
                </a:solidFill>
              </a:rPr>
              <a:t>E</a:t>
            </a:r>
            <a:r>
              <a:rPr lang="en-US" b="1" baseline="-25000" dirty="0">
                <a:solidFill>
                  <a:srgbClr val="0000FF"/>
                </a:solidFill>
              </a:rPr>
              <a:t>P </a:t>
            </a:r>
            <a:r>
              <a:rPr lang="en-US" b="1" dirty="0">
                <a:solidFill>
                  <a:srgbClr val="0000FF"/>
                </a:solidFill>
              </a:rPr>
              <a:t>= {N</a:t>
            </a:r>
            <a:r>
              <a:rPr lang="en-US" b="1" baseline="-25000" dirty="0">
                <a:solidFill>
                  <a:srgbClr val="0000FF"/>
                </a:solidFill>
              </a:rPr>
              <a:t>B</a:t>
            </a:r>
            <a:r>
              <a:rPr lang="en-US" b="1" dirty="0">
                <a:solidFill>
                  <a:srgbClr val="0000FF"/>
                </a:solidFill>
              </a:rPr>
              <a:t> - N</a:t>
            </a:r>
            <a:r>
              <a:rPr lang="en-US" b="1" baseline="-25000" dirty="0">
                <a:solidFill>
                  <a:srgbClr val="0000FF"/>
                </a:solidFill>
              </a:rPr>
              <a:t>A </a:t>
            </a:r>
            <a:r>
              <a:rPr lang="en-US" b="1" dirty="0">
                <a:solidFill>
                  <a:srgbClr val="0000FF"/>
                </a:solidFill>
              </a:rPr>
              <a:t>+ E</a:t>
            </a:r>
            <a:r>
              <a:rPr lang="en-US" b="1" baseline="-25000" dirty="0">
                <a:solidFill>
                  <a:srgbClr val="0000FF"/>
                </a:solidFill>
              </a:rPr>
              <a:t>A</a:t>
            </a:r>
            <a:r>
              <a:rPr lang="en-US" b="1" dirty="0">
                <a:solidFill>
                  <a:srgbClr val="0000FF"/>
                </a:solidFill>
              </a:rPr>
              <a:t> cot β + E</a:t>
            </a:r>
            <a:r>
              <a:rPr lang="en-US" b="1" baseline="-25000" dirty="0">
                <a:solidFill>
                  <a:srgbClr val="0000FF"/>
                </a:solidFill>
              </a:rPr>
              <a:t>B</a:t>
            </a:r>
            <a:r>
              <a:rPr lang="en-US" b="1" dirty="0">
                <a:solidFill>
                  <a:srgbClr val="0000FF"/>
                </a:solidFill>
              </a:rPr>
              <a:t> cot α} / [cot α + cot </a:t>
            </a:r>
            <a:r>
              <a:rPr lang="en-US" dirty="0">
                <a:solidFill>
                  <a:srgbClr val="0000FF"/>
                </a:solidFill>
              </a:rPr>
              <a:t>β]</a:t>
            </a:r>
          </a:p>
          <a:p>
            <a:pPr algn="l"/>
            <a:r>
              <a:rPr lang="en-US" dirty="0"/>
              <a:t>NOTE: Direct substitution should be done when observing A and B from P should be seen clockwise direction. This means standing at P observing A, you have to turn clockwise to observe B.</a:t>
            </a:r>
          </a:p>
          <a:p>
            <a:pPr algn="l"/>
            <a:r>
              <a:rPr lang="en-US" b="1" i="1" dirty="0"/>
              <a:t>Example:</a:t>
            </a:r>
          </a:p>
          <a:p>
            <a:pPr algn="l"/>
            <a:r>
              <a:rPr lang="en-US" dirty="0">
                <a:solidFill>
                  <a:srgbClr val="FF0000"/>
                </a:solidFill>
              </a:rPr>
              <a:t>A and B are ground control points of coordinates:  </a:t>
            </a:r>
            <a:r>
              <a:rPr lang="en-US" b="1" dirty="0">
                <a:solidFill>
                  <a:srgbClr val="FF0000"/>
                </a:solidFill>
              </a:rPr>
              <a:t>A(200.00,  400.00)m and B(500.00,  600.00)m</a:t>
            </a:r>
            <a:r>
              <a:rPr lang="en-US" dirty="0">
                <a:solidFill>
                  <a:srgbClr val="FF0000"/>
                </a:solidFill>
              </a:rPr>
              <a:t>. Angles observed at A and B towards station P (almost east of A) are </a:t>
            </a:r>
            <a:r>
              <a:rPr lang="en-US" b="1" dirty="0">
                <a:solidFill>
                  <a:srgbClr val="FF0000"/>
                </a:solidFill>
              </a:rPr>
              <a:t>65</a:t>
            </a:r>
            <a:r>
              <a:rPr lang="en-US" b="1" baseline="30000" dirty="0">
                <a:solidFill>
                  <a:srgbClr val="FF0000"/>
                </a:solidFill>
              </a:rPr>
              <a:t>o</a:t>
            </a:r>
            <a:r>
              <a:rPr lang="en-US" b="1" dirty="0">
                <a:solidFill>
                  <a:srgbClr val="FF0000"/>
                </a:solidFill>
              </a:rPr>
              <a:t> 00’ 00”</a:t>
            </a:r>
            <a:r>
              <a:rPr lang="en-US" dirty="0">
                <a:solidFill>
                  <a:srgbClr val="FF0000"/>
                </a:solidFill>
              </a:rPr>
              <a:t> and </a:t>
            </a:r>
            <a:r>
              <a:rPr lang="en-US" b="1" dirty="0">
                <a:solidFill>
                  <a:srgbClr val="FF0000"/>
                </a:solidFill>
              </a:rPr>
              <a:t>67</a:t>
            </a:r>
            <a:r>
              <a:rPr lang="en-US" b="1" baseline="30000" dirty="0">
                <a:solidFill>
                  <a:srgbClr val="FF0000"/>
                </a:solidFill>
              </a:rPr>
              <a:t>o</a:t>
            </a:r>
            <a:r>
              <a:rPr lang="en-US" b="1" dirty="0">
                <a:solidFill>
                  <a:srgbClr val="FF0000"/>
                </a:solidFill>
              </a:rPr>
              <a:t> 00’ 00”</a:t>
            </a:r>
            <a:r>
              <a:rPr lang="en-US" dirty="0">
                <a:solidFill>
                  <a:srgbClr val="FF0000"/>
                </a:solidFill>
              </a:rPr>
              <a:t> respectively, compute coordinates of P.</a:t>
            </a:r>
          </a:p>
          <a:p>
            <a:pPr algn="l"/>
            <a:endParaRPr lang="en-US" dirty="0"/>
          </a:p>
        </p:txBody>
      </p:sp>
    </p:spTree>
    <p:extLst>
      <p:ext uri="{BB962C8B-B14F-4D97-AF65-F5344CB8AC3E}">
        <p14:creationId xmlns:p14="http://schemas.microsoft.com/office/powerpoint/2010/main" val="2289698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2053"/>
            <a:ext cx="9144000" cy="564769"/>
          </a:xfrm>
        </p:spPr>
        <p:txBody>
          <a:bodyPr>
            <a:normAutofit/>
          </a:bodyPr>
          <a:lstStyle/>
          <a:p>
            <a:r>
              <a:rPr lang="en-US" sz="3200" b="1" dirty="0"/>
              <a:t>Resection Solution</a:t>
            </a:r>
          </a:p>
        </p:txBody>
      </p:sp>
      <p:sp>
        <p:nvSpPr>
          <p:cNvPr id="3" name="Subtitle 2"/>
          <p:cNvSpPr>
            <a:spLocks noGrp="1"/>
          </p:cNvSpPr>
          <p:nvPr>
            <p:ph type="subTitle" idx="1"/>
          </p:nvPr>
        </p:nvSpPr>
        <p:spPr>
          <a:xfrm>
            <a:off x="734096" y="862885"/>
            <a:ext cx="10599312" cy="5499278"/>
          </a:xfrm>
        </p:spPr>
        <p:txBody>
          <a:bodyPr/>
          <a:lstStyle/>
          <a:p>
            <a:pPr algn="l"/>
            <a:r>
              <a:rPr lang="en-US" dirty="0"/>
              <a:t>When an unknown coordinates station (P) is occupied by an angle observation instrument and directions to three control points are observed from this station, the procedure to calculate coordinates of this point is known as Resection solution or three points problem.</a:t>
            </a:r>
          </a:p>
          <a:p>
            <a:pPr algn="l"/>
            <a:r>
              <a:rPr lang="en-US" dirty="0"/>
              <a:t>If coordinates of A, B and C are known</a:t>
            </a:r>
          </a:p>
          <a:p>
            <a:pPr algn="l"/>
            <a:r>
              <a:rPr lang="en-US" dirty="0"/>
              <a:t>Directions PA, PB and PC are observed</a:t>
            </a:r>
          </a:p>
          <a:p>
            <a:pPr algn="l"/>
            <a:r>
              <a:rPr lang="en-US" dirty="0"/>
              <a:t>to determine angles </a:t>
            </a:r>
            <a:r>
              <a:rPr lang="el-GR" dirty="0"/>
              <a:t>α</a:t>
            </a:r>
            <a:r>
              <a:rPr lang="en-US" dirty="0"/>
              <a:t> and ß</a:t>
            </a:r>
          </a:p>
          <a:p>
            <a:pPr algn="l"/>
            <a:r>
              <a:rPr lang="en-US" dirty="0"/>
              <a:t>Required are coordinates of P</a:t>
            </a:r>
          </a:p>
          <a:p>
            <a:pPr algn="l"/>
            <a:r>
              <a:rPr lang="en-US" dirty="0"/>
              <a:t>Many solutions are available</a:t>
            </a:r>
          </a:p>
          <a:p>
            <a:pPr algn="l"/>
            <a:r>
              <a:rPr lang="en-US" dirty="0"/>
              <a:t>One solution will be discussed here.</a:t>
            </a:r>
          </a:p>
          <a:p>
            <a:pPr algn="l"/>
            <a:r>
              <a:rPr lang="en-US" dirty="0"/>
              <a:t>The key for this solution is to </a:t>
            </a:r>
          </a:p>
          <a:p>
            <a:pPr algn="l"/>
            <a:r>
              <a:rPr lang="en-US" dirty="0"/>
              <a:t>calculate angles x (CAP) and y (PBC)</a:t>
            </a:r>
          </a:p>
          <a:p>
            <a:pPr algn="l"/>
            <a:endParaRPr lang="en-US" dirty="0"/>
          </a:p>
        </p:txBody>
      </p:sp>
      <p:pic>
        <p:nvPicPr>
          <p:cNvPr id="4" name="Picture 3"/>
          <p:cNvPicPr>
            <a:picLocks noChangeAspect="1"/>
          </p:cNvPicPr>
          <p:nvPr/>
        </p:nvPicPr>
        <p:blipFill>
          <a:blip r:embed="rId2"/>
          <a:stretch>
            <a:fillRect/>
          </a:stretch>
        </p:blipFill>
        <p:spPr>
          <a:xfrm>
            <a:off x="6253802" y="1860509"/>
            <a:ext cx="3267978" cy="4707717"/>
          </a:xfrm>
          <a:prstGeom prst="rect">
            <a:avLst/>
          </a:prstGeom>
        </p:spPr>
      </p:pic>
    </p:spTree>
    <p:extLst>
      <p:ext uri="{BB962C8B-B14F-4D97-AF65-F5344CB8AC3E}">
        <p14:creationId xmlns:p14="http://schemas.microsoft.com/office/powerpoint/2010/main" val="2353948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3569"/>
            <a:ext cx="9144000" cy="487496"/>
          </a:xfrm>
        </p:spPr>
        <p:txBody>
          <a:bodyPr>
            <a:normAutofit fontScale="90000"/>
          </a:bodyPr>
          <a:lstStyle/>
          <a:p>
            <a:r>
              <a:rPr lang="en-US" sz="3200" b="1" dirty="0"/>
              <a:t>Resection Solution</a:t>
            </a:r>
          </a:p>
        </p:txBody>
      </p:sp>
      <p:sp>
        <p:nvSpPr>
          <p:cNvPr id="3" name="Subtitle 2"/>
          <p:cNvSpPr>
            <a:spLocks noGrp="1"/>
          </p:cNvSpPr>
          <p:nvPr>
            <p:ph type="subTitle" idx="1"/>
          </p:nvPr>
        </p:nvSpPr>
        <p:spPr>
          <a:xfrm>
            <a:off x="862885" y="785610"/>
            <a:ext cx="10354614" cy="6072389"/>
          </a:xfrm>
        </p:spPr>
        <p:txBody>
          <a:bodyPr>
            <a:normAutofit lnSpcReduction="10000"/>
          </a:bodyPr>
          <a:lstStyle/>
          <a:p>
            <a:pPr algn="l">
              <a:lnSpc>
                <a:spcPct val="110000"/>
              </a:lnSpc>
            </a:pPr>
            <a:r>
              <a:rPr lang="en-US" dirty="0"/>
              <a:t>* </a:t>
            </a:r>
            <a:r>
              <a:rPr lang="en-US" dirty="0">
                <a:latin typeface="Times New Roman" panose="02020603050405020304" pitchFamily="18" charset="0"/>
                <a:cs typeface="Times New Roman" panose="02020603050405020304" pitchFamily="18" charset="0"/>
              </a:rPr>
              <a:t>First step: Using coordinates of A, B and C solve triangle ABC</a:t>
            </a:r>
          </a:p>
          <a:p>
            <a:pPr algn="l">
              <a:lnSpc>
                <a:spcPct val="110000"/>
              </a:lnSpc>
            </a:pPr>
            <a:r>
              <a:rPr lang="en-US" dirty="0">
                <a:latin typeface="Times New Roman" panose="02020603050405020304" pitchFamily="18" charset="0"/>
                <a:cs typeface="Times New Roman" panose="02020603050405020304" pitchFamily="18" charset="0"/>
              </a:rPr>
              <a:t>(Lengths of sides and angles of the triangle: AB, BC, CA, &lt;ABC, &lt;BCA and &lt;CAB)</a:t>
            </a:r>
          </a:p>
          <a:p>
            <a:pPr algn="l">
              <a:lnSpc>
                <a:spcPct val="110000"/>
              </a:lnSpc>
            </a:pPr>
            <a:r>
              <a:rPr lang="en-US" dirty="0">
                <a:latin typeface="Times New Roman" panose="02020603050405020304" pitchFamily="18" charset="0"/>
                <a:cs typeface="Times New Roman" panose="02020603050405020304" pitchFamily="18" charset="0"/>
              </a:rPr>
              <a:t>Using Pythagoras theory for sides and cosine rule for angles</a:t>
            </a:r>
          </a:p>
          <a:p>
            <a:pPr algn="l">
              <a:lnSpc>
                <a:spcPct val="110000"/>
              </a:lnSpc>
            </a:pPr>
            <a:r>
              <a:rPr lang="en-US" dirty="0">
                <a:latin typeface="Times New Roman" panose="02020603050405020304" pitchFamily="18" charset="0"/>
                <a:cs typeface="Times New Roman" panose="02020603050405020304" pitchFamily="18" charset="0"/>
              </a:rPr>
              <a:t>* To compute unknown angles x and y, two equations are needed:</a:t>
            </a:r>
          </a:p>
          <a:p>
            <a:pPr algn="l">
              <a:lnSpc>
                <a:spcPct val="110000"/>
              </a:lnSpc>
            </a:pPr>
            <a:r>
              <a:rPr lang="en-US" dirty="0">
                <a:latin typeface="Times New Roman" panose="02020603050405020304" pitchFamily="18" charset="0"/>
                <a:cs typeface="Times New Roman" panose="02020603050405020304" pitchFamily="18" charset="0"/>
              </a:rPr>
              <a:t>Angle equation and side equation</a:t>
            </a:r>
          </a:p>
          <a:p>
            <a:pPr algn="l">
              <a:lnSpc>
                <a:spcPct val="110000"/>
              </a:lnSpc>
            </a:pPr>
            <a:r>
              <a:rPr lang="en-US" b="1" dirty="0">
                <a:latin typeface="Times New Roman" panose="02020603050405020304" pitchFamily="18" charset="0"/>
                <a:cs typeface="Times New Roman" panose="02020603050405020304" pitchFamily="18" charset="0"/>
              </a:rPr>
              <a:t>First equation, Angle Equation</a:t>
            </a:r>
            <a:endParaRPr lang="en-US" dirty="0">
              <a:latin typeface="Times New Roman" panose="02020603050405020304" pitchFamily="18" charset="0"/>
              <a:cs typeface="Times New Roman" panose="02020603050405020304" pitchFamily="18" charset="0"/>
            </a:endParaRPr>
          </a:p>
          <a:p>
            <a:pPr algn="l">
              <a:lnSpc>
                <a:spcPct val="110000"/>
              </a:lnSpc>
            </a:pPr>
            <a:r>
              <a:rPr lang="en-US" dirty="0">
                <a:latin typeface="Times New Roman" panose="02020603050405020304" pitchFamily="18" charset="0"/>
                <a:cs typeface="Times New Roman" panose="02020603050405020304" pitchFamily="18" charset="0"/>
              </a:rPr>
              <a:t>Denoting the (unknown) angles </a:t>
            </a:r>
            <a:r>
              <a:rPr lang="en-US" i="1" dirty="0">
                <a:latin typeface="Times New Roman" panose="02020603050405020304" pitchFamily="18" charset="0"/>
                <a:cs typeface="Times New Roman" panose="02020603050405020304" pitchFamily="18" charset="0"/>
              </a:rPr>
              <a:t>CAP</a:t>
            </a:r>
            <a:r>
              <a:rPr lang="en-US" dirty="0">
                <a:latin typeface="Times New Roman" panose="02020603050405020304" pitchFamily="18" charset="0"/>
                <a:cs typeface="Times New Roman" panose="02020603050405020304" pitchFamily="18" charset="0"/>
              </a:rPr>
              <a:t> as </a:t>
            </a:r>
            <a:r>
              <a:rPr lang="en-US" i="1" dirty="0">
                <a:latin typeface="Times New Roman" panose="02020603050405020304" pitchFamily="18" charset="0"/>
                <a:cs typeface="Times New Roman" panose="02020603050405020304" pitchFamily="18" charset="0"/>
              </a:rPr>
              <a:t>x</a:t>
            </a:r>
            <a:r>
              <a:rPr lang="en-US" dirty="0">
                <a:latin typeface="Times New Roman" panose="02020603050405020304" pitchFamily="18" charset="0"/>
                <a:cs typeface="Times New Roman" panose="02020603050405020304" pitchFamily="18" charset="0"/>
              </a:rPr>
              <a:t> and </a:t>
            </a:r>
            <a:r>
              <a:rPr lang="en-US" i="1" dirty="0">
                <a:latin typeface="Times New Roman" panose="02020603050405020304" pitchFamily="18" charset="0"/>
                <a:cs typeface="Times New Roman" panose="02020603050405020304" pitchFamily="18" charset="0"/>
              </a:rPr>
              <a:t>CBP</a:t>
            </a:r>
            <a:r>
              <a:rPr lang="en-US" dirty="0">
                <a:latin typeface="Times New Roman" panose="02020603050405020304" pitchFamily="18" charset="0"/>
                <a:cs typeface="Times New Roman" panose="02020603050405020304" pitchFamily="18" charset="0"/>
              </a:rPr>
              <a:t> as </a:t>
            </a:r>
            <a:r>
              <a:rPr lang="en-US" i="1" dirty="0">
                <a:latin typeface="Times New Roman" panose="02020603050405020304" pitchFamily="18" charset="0"/>
                <a:cs typeface="Times New Roman" panose="02020603050405020304" pitchFamily="18" charset="0"/>
              </a:rPr>
              <a:t>y, </a:t>
            </a:r>
            <a:r>
              <a:rPr lang="en-US" dirty="0">
                <a:latin typeface="Times New Roman" panose="02020603050405020304" pitchFamily="18" charset="0"/>
                <a:cs typeface="Times New Roman" panose="02020603050405020304" pitchFamily="18" charset="0"/>
              </a:rPr>
              <a:t>angle ACP = C, can be determined from given coordinates of control points. From the angles of the quadrilateral PACB,</a:t>
            </a:r>
          </a:p>
          <a:p>
            <a:pPr algn="l">
              <a:lnSpc>
                <a:spcPct val="110000"/>
              </a:lnSpc>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x + y = 2π – α – β – C = k</a:t>
            </a:r>
            <a:r>
              <a:rPr lang="en-US" b="1"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    (1)</a:t>
            </a:r>
          </a:p>
          <a:p>
            <a:pPr algn="l">
              <a:lnSpc>
                <a:spcPct val="110000"/>
              </a:lnSpc>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k</a:t>
            </a:r>
            <a:r>
              <a:rPr lang="en-US" b="1" baseline="-25000" dirty="0">
                <a:latin typeface="Times New Roman" panose="02020603050405020304" pitchFamily="18" charset="0"/>
                <a:cs typeface="Times New Roman" panose="02020603050405020304" pitchFamily="18" charset="0"/>
              </a:rPr>
              <a:t>1</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2π – α – β – C</a:t>
            </a:r>
            <a:r>
              <a:rPr lang="en-US" dirty="0">
                <a:latin typeface="Times New Roman" panose="02020603050405020304" pitchFamily="18" charset="0"/>
                <a:cs typeface="Times New Roman" panose="02020603050405020304" pitchFamily="18" charset="0"/>
              </a:rPr>
              <a:t>  is thus a known value, </a:t>
            </a:r>
          </a:p>
          <a:p>
            <a:pPr algn="l">
              <a:lnSpc>
                <a:spcPct val="110000"/>
              </a:lnSpc>
            </a:pPr>
            <a:r>
              <a:rPr lang="en-US" dirty="0">
                <a:latin typeface="Times New Roman" panose="02020603050405020304" pitchFamily="18" charset="0"/>
                <a:cs typeface="Times New Roman" panose="02020603050405020304" pitchFamily="18" charset="0"/>
              </a:rPr>
              <a:t> and we can write equation (1) as: </a:t>
            </a:r>
            <a:r>
              <a:rPr lang="en-US" b="1" dirty="0">
                <a:solidFill>
                  <a:srgbClr val="C00000"/>
                </a:solidFill>
                <a:latin typeface="Times New Roman" panose="02020603050405020304" pitchFamily="18" charset="0"/>
                <a:cs typeface="Times New Roman" panose="02020603050405020304" pitchFamily="18" charset="0"/>
              </a:rPr>
              <a:t>y = k</a:t>
            </a:r>
            <a:r>
              <a:rPr lang="en-US" b="1" baseline="-25000" dirty="0">
                <a:solidFill>
                  <a:srgbClr val="C00000"/>
                </a:solidFill>
                <a:latin typeface="Times New Roman" panose="02020603050405020304" pitchFamily="18" charset="0"/>
                <a:cs typeface="Times New Roman" panose="02020603050405020304" pitchFamily="18" charset="0"/>
              </a:rPr>
              <a:t>1</a:t>
            </a:r>
            <a:r>
              <a:rPr lang="en-US" b="1" dirty="0">
                <a:solidFill>
                  <a:srgbClr val="C00000"/>
                </a:solidFill>
                <a:latin typeface="Times New Roman" panose="02020603050405020304" pitchFamily="18" charset="0"/>
                <a:cs typeface="Times New Roman" panose="02020603050405020304" pitchFamily="18" charset="0"/>
              </a:rPr>
              <a:t> – x </a:t>
            </a:r>
          </a:p>
          <a:p>
            <a:pPr algn="l"/>
            <a:endParaRPr lang="en-US" dirty="0"/>
          </a:p>
        </p:txBody>
      </p:sp>
    </p:spTree>
    <p:extLst>
      <p:ext uri="{BB962C8B-B14F-4D97-AF65-F5344CB8AC3E}">
        <p14:creationId xmlns:p14="http://schemas.microsoft.com/office/powerpoint/2010/main" val="1401574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5760"/>
            <a:ext cx="9144000" cy="523557"/>
          </a:xfrm>
        </p:spPr>
        <p:txBody>
          <a:bodyPr>
            <a:normAutofit fontScale="90000"/>
          </a:bodyPr>
          <a:lstStyle/>
          <a:p>
            <a:r>
              <a:rPr lang="en-US" sz="3200" b="1" dirty="0"/>
              <a:t>Resection Solution</a:t>
            </a:r>
          </a:p>
        </p:txBody>
      </p:sp>
      <p:sp>
        <p:nvSpPr>
          <p:cNvPr id="3" name="Subtitle 2"/>
          <p:cNvSpPr>
            <a:spLocks noGrp="1"/>
          </p:cNvSpPr>
          <p:nvPr>
            <p:ph type="subTitle" idx="1"/>
          </p:nvPr>
        </p:nvSpPr>
        <p:spPr>
          <a:xfrm>
            <a:off x="675249" y="689317"/>
            <a:ext cx="9992751" cy="5880295"/>
          </a:xfrm>
        </p:spPr>
        <p:txBody>
          <a:bodyPr/>
          <a:lstStyle/>
          <a:p>
            <a:pPr algn="l"/>
            <a:r>
              <a:rPr lang="en-US" dirty="0"/>
              <a:t>Second Equation: Side Equation</a:t>
            </a:r>
          </a:p>
          <a:p>
            <a:pPr algn="l"/>
            <a:r>
              <a:rPr lang="en-US" dirty="0"/>
              <a:t>Applying the law of sine in triangles PAC and PCB we can express PC in two different ways:</a:t>
            </a:r>
          </a:p>
          <a:p>
            <a:pPr algn="l"/>
            <a:r>
              <a:rPr lang="en-US" dirty="0"/>
              <a:t> </a:t>
            </a:r>
          </a:p>
          <a:p>
            <a:pPr algn="l"/>
            <a:endParaRPr lang="en-US" dirty="0"/>
          </a:p>
          <a:p>
            <a:pPr algn="l"/>
            <a:r>
              <a:rPr lang="en-US" dirty="0"/>
              <a:t>From the above relation:</a:t>
            </a:r>
          </a:p>
          <a:p>
            <a:pPr algn="l"/>
            <a:r>
              <a:rPr lang="en-US" dirty="0"/>
              <a:t>sin x / sin y   =     BC sin α  /  AC sinβ   =   k2               (2)</a:t>
            </a:r>
          </a:p>
          <a:p>
            <a:pPr algn="l"/>
            <a:r>
              <a:rPr lang="en-US" dirty="0"/>
              <a:t> K2 = BC sin α  /  AC sinβ is also a known value. </a:t>
            </a:r>
          </a:p>
          <a:p>
            <a:pPr algn="l"/>
            <a:r>
              <a:rPr lang="en-US" dirty="0"/>
              <a:t>With this substitution the equation can be written: </a:t>
            </a:r>
            <a:r>
              <a:rPr lang="en-US" b="1" dirty="0">
                <a:solidFill>
                  <a:srgbClr val="0000FF"/>
                </a:solidFill>
              </a:rPr>
              <a:t>sin x = k2 sin y</a:t>
            </a:r>
          </a:p>
          <a:p>
            <a:pPr algn="l"/>
            <a:r>
              <a:rPr lang="en-US" dirty="0"/>
              <a:t>We now need to solve these two equations in two unknowns. Once x and y are known the various triangles can be solved straight forward and intersection method can be used to determine the position of P. </a:t>
            </a:r>
          </a:p>
          <a:p>
            <a:pPr algn="l"/>
            <a:endParaRPr lang="en-US" dirty="0"/>
          </a:p>
        </p:txBody>
      </p:sp>
      <p:pic>
        <p:nvPicPr>
          <p:cNvPr id="4" name="Picture 3"/>
          <p:cNvPicPr>
            <a:picLocks noChangeAspect="1"/>
          </p:cNvPicPr>
          <p:nvPr/>
        </p:nvPicPr>
        <p:blipFill>
          <a:blip r:embed="rId2"/>
          <a:stretch>
            <a:fillRect/>
          </a:stretch>
        </p:blipFill>
        <p:spPr>
          <a:xfrm>
            <a:off x="2913728" y="1909874"/>
            <a:ext cx="4222315" cy="875530"/>
          </a:xfrm>
          <a:prstGeom prst="rect">
            <a:avLst/>
          </a:prstGeom>
        </p:spPr>
      </p:pic>
    </p:spTree>
    <p:extLst>
      <p:ext uri="{BB962C8B-B14F-4D97-AF65-F5344CB8AC3E}">
        <p14:creationId xmlns:p14="http://schemas.microsoft.com/office/powerpoint/2010/main" val="391907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509489"/>
          </a:xfrm>
        </p:spPr>
        <p:txBody>
          <a:bodyPr>
            <a:normAutofit fontScale="90000"/>
          </a:bodyPr>
          <a:lstStyle/>
          <a:p>
            <a:r>
              <a:rPr lang="en-US" sz="3200" b="1" dirty="0"/>
              <a:t>Resection Solution</a:t>
            </a:r>
          </a:p>
        </p:txBody>
      </p:sp>
      <p:sp>
        <p:nvSpPr>
          <p:cNvPr id="3" name="Subtitle 2"/>
          <p:cNvSpPr>
            <a:spLocks noGrp="1"/>
          </p:cNvSpPr>
          <p:nvPr>
            <p:ph type="subTitle" idx="1"/>
          </p:nvPr>
        </p:nvSpPr>
        <p:spPr>
          <a:xfrm>
            <a:off x="351692" y="509489"/>
            <a:ext cx="11282290" cy="6046056"/>
          </a:xfrm>
        </p:spPr>
        <p:txBody>
          <a:bodyPr/>
          <a:lstStyle/>
          <a:p>
            <a:pPr algn="l"/>
            <a:r>
              <a:rPr lang="en-US" dirty="0"/>
              <a:t>Solution of the two equations to give x and y:</a:t>
            </a:r>
          </a:p>
          <a:p>
            <a:pPr algn="l"/>
            <a:r>
              <a:rPr lang="en-US" dirty="0"/>
              <a:t>1- compute constants k1 and k2</a:t>
            </a:r>
          </a:p>
          <a:p>
            <a:pPr algn="justLow">
              <a:spcBef>
                <a:spcPts val="0"/>
              </a:spcBef>
              <a:tabLst>
                <a:tab pos="228600" algn="r"/>
              </a:tabLst>
            </a:pPr>
            <a:r>
              <a:rPr lang="en-US" dirty="0"/>
              <a:t>2-</a:t>
            </a:r>
            <a:r>
              <a:rPr lang="en-US" dirty="0">
                <a:solidFill>
                  <a:srgbClr val="000000"/>
                </a:solidFill>
                <a:latin typeface="Times New Roman" panose="02020603050405020304" pitchFamily="18" charset="0"/>
                <a:ea typeface="Times New Roman" panose="02020603050405020304" pitchFamily="18" charset="0"/>
              </a:rPr>
              <a:t> Substituting (1) in (2):     </a:t>
            </a:r>
            <a:r>
              <a:rPr lang="en-US" b="1" dirty="0">
                <a:solidFill>
                  <a:srgbClr val="000000"/>
                </a:solidFill>
                <a:latin typeface="Times New Roman" panose="02020603050405020304" pitchFamily="18" charset="0"/>
                <a:ea typeface="Times New Roman" panose="02020603050405020304" pitchFamily="18" charset="0"/>
              </a:rPr>
              <a:t>sin x = k</a:t>
            </a:r>
            <a:r>
              <a:rPr lang="en-US" b="1" baseline="-25000" dirty="0">
                <a:solidFill>
                  <a:srgbClr val="000000"/>
                </a:solidFill>
                <a:latin typeface="Times New Roman" panose="02020603050405020304" pitchFamily="18" charset="0"/>
                <a:ea typeface="Times New Roman" panose="02020603050405020304" pitchFamily="18" charset="0"/>
              </a:rPr>
              <a:t>2</a:t>
            </a:r>
            <a:r>
              <a:rPr lang="en-US" b="1" dirty="0">
                <a:solidFill>
                  <a:srgbClr val="000000"/>
                </a:solidFill>
                <a:latin typeface="Times New Roman" panose="02020603050405020304" pitchFamily="18" charset="0"/>
                <a:ea typeface="Times New Roman" panose="02020603050405020304" pitchFamily="18" charset="0"/>
              </a:rPr>
              <a:t> sin (k</a:t>
            </a:r>
            <a:r>
              <a:rPr lang="en-US" b="1" baseline="-25000" dirty="0">
                <a:solidFill>
                  <a:srgbClr val="000000"/>
                </a:solidFill>
                <a:latin typeface="Times New Roman" panose="02020603050405020304" pitchFamily="18" charset="0"/>
                <a:ea typeface="Times New Roman" panose="02020603050405020304" pitchFamily="18" charset="0"/>
              </a:rPr>
              <a:t>1</a:t>
            </a:r>
            <a:r>
              <a:rPr lang="en-US" b="1" dirty="0">
                <a:solidFill>
                  <a:srgbClr val="000000"/>
                </a:solidFill>
                <a:latin typeface="Times New Roman" panose="02020603050405020304" pitchFamily="18" charset="0"/>
                <a:ea typeface="Times New Roman" panose="02020603050405020304" pitchFamily="18" charset="0"/>
              </a:rPr>
              <a:t> – x)</a:t>
            </a:r>
            <a:endParaRPr lang="en-US" sz="1800" dirty="0">
              <a:latin typeface="Times New Roman" panose="02020603050405020304" pitchFamily="18" charset="0"/>
              <a:ea typeface="Times New Roman" panose="02020603050405020304" pitchFamily="18" charset="0"/>
            </a:endParaRPr>
          </a:p>
          <a:p>
            <a:pPr algn="justLow">
              <a:spcBef>
                <a:spcPts val="0"/>
              </a:spcBef>
              <a:tabLst>
                <a:tab pos="228600" algn="r"/>
              </a:tabLst>
            </a:pPr>
            <a:r>
              <a:rPr lang="en-US" dirty="0">
                <a:solidFill>
                  <a:srgbClr val="000000"/>
                </a:solidFill>
                <a:latin typeface="Times New Roman" panose="02020603050405020304" pitchFamily="18" charset="0"/>
                <a:ea typeface="Times New Roman" panose="02020603050405020304" pitchFamily="18" charset="0"/>
              </a:rPr>
              <a:t>                 </a:t>
            </a:r>
            <a:r>
              <a:rPr lang="en-US" b="1" dirty="0">
                <a:solidFill>
                  <a:srgbClr val="000000"/>
                </a:solidFill>
                <a:latin typeface="Times New Roman" panose="02020603050405020304" pitchFamily="18" charset="0"/>
                <a:ea typeface="Times New Roman" panose="02020603050405020304" pitchFamily="18" charset="0"/>
              </a:rPr>
              <a:t>sin x  =  k</a:t>
            </a:r>
            <a:r>
              <a:rPr lang="en-US" b="1" baseline="-25000" dirty="0">
                <a:solidFill>
                  <a:srgbClr val="000000"/>
                </a:solidFill>
                <a:latin typeface="Times New Roman" panose="02020603050405020304" pitchFamily="18" charset="0"/>
                <a:ea typeface="Times New Roman" panose="02020603050405020304" pitchFamily="18" charset="0"/>
              </a:rPr>
              <a:t>2</a:t>
            </a:r>
            <a:r>
              <a:rPr lang="en-US" b="1" dirty="0">
                <a:solidFill>
                  <a:srgbClr val="000000"/>
                </a:solidFill>
                <a:latin typeface="Times New Roman" panose="02020603050405020304" pitchFamily="18" charset="0"/>
                <a:ea typeface="Times New Roman" panose="02020603050405020304" pitchFamily="18" charset="0"/>
              </a:rPr>
              <a:t> [ sin k</a:t>
            </a:r>
            <a:r>
              <a:rPr lang="en-US" b="1" baseline="-25000" dirty="0">
                <a:solidFill>
                  <a:srgbClr val="000000"/>
                </a:solidFill>
                <a:latin typeface="Times New Roman" panose="02020603050405020304" pitchFamily="18" charset="0"/>
                <a:ea typeface="Times New Roman" panose="02020603050405020304" pitchFamily="18" charset="0"/>
              </a:rPr>
              <a:t>1</a:t>
            </a:r>
            <a:r>
              <a:rPr lang="en-US" b="1" dirty="0">
                <a:solidFill>
                  <a:srgbClr val="000000"/>
                </a:solidFill>
                <a:latin typeface="Times New Roman" panose="02020603050405020304" pitchFamily="18" charset="0"/>
                <a:ea typeface="Times New Roman" panose="02020603050405020304" pitchFamily="18" charset="0"/>
              </a:rPr>
              <a:t> cos x  -  cos k</a:t>
            </a:r>
            <a:r>
              <a:rPr lang="en-US" b="1" baseline="-25000" dirty="0">
                <a:solidFill>
                  <a:srgbClr val="000000"/>
                </a:solidFill>
                <a:latin typeface="Times New Roman" panose="02020603050405020304" pitchFamily="18" charset="0"/>
                <a:ea typeface="Times New Roman" panose="02020603050405020304" pitchFamily="18" charset="0"/>
              </a:rPr>
              <a:t>1</a:t>
            </a:r>
            <a:r>
              <a:rPr lang="en-US" b="1" dirty="0">
                <a:solidFill>
                  <a:srgbClr val="000000"/>
                </a:solidFill>
                <a:latin typeface="Times New Roman" panose="02020603050405020304" pitchFamily="18" charset="0"/>
                <a:ea typeface="Times New Roman" panose="02020603050405020304" pitchFamily="18" charset="0"/>
              </a:rPr>
              <a:t> sin x ]</a:t>
            </a:r>
            <a:endParaRPr lang="en-US" sz="1800" dirty="0">
              <a:latin typeface="Times New Roman" panose="02020603050405020304" pitchFamily="18" charset="0"/>
              <a:ea typeface="Times New Roman" panose="02020603050405020304" pitchFamily="18" charset="0"/>
            </a:endParaRPr>
          </a:p>
          <a:p>
            <a:pPr algn="justLow">
              <a:spcBef>
                <a:spcPts val="0"/>
              </a:spcBef>
              <a:tabLst>
                <a:tab pos="228600" algn="r"/>
              </a:tabLst>
            </a:pPr>
            <a:r>
              <a:rPr lang="en-US" b="1" dirty="0">
                <a:solidFill>
                  <a:srgbClr val="000000"/>
                </a:solidFill>
                <a:latin typeface="Times New Roman" panose="02020603050405020304" pitchFamily="18" charset="0"/>
                <a:ea typeface="Times New Roman" panose="02020603050405020304" pitchFamily="18" charset="0"/>
              </a:rPr>
              <a:t>Dividing both sides by cos x,    tan x = k</a:t>
            </a:r>
            <a:r>
              <a:rPr lang="en-US" b="1" baseline="-25000" dirty="0">
                <a:solidFill>
                  <a:srgbClr val="000000"/>
                </a:solidFill>
                <a:latin typeface="Times New Roman" panose="02020603050405020304" pitchFamily="18" charset="0"/>
                <a:ea typeface="Times New Roman" panose="02020603050405020304" pitchFamily="18" charset="0"/>
              </a:rPr>
              <a:t>2</a:t>
            </a:r>
            <a:r>
              <a:rPr lang="en-US" b="1" dirty="0">
                <a:solidFill>
                  <a:srgbClr val="000000"/>
                </a:solidFill>
                <a:latin typeface="Times New Roman" panose="02020603050405020304" pitchFamily="18" charset="0"/>
                <a:ea typeface="Times New Roman" panose="02020603050405020304" pitchFamily="18" charset="0"/>
              </a:rPr>
              <a:t> [sin k</a:t>
            </a:r>
            <a:r>
              <a:rPr lang="en-US" b="1" baseline="-25000" dirty="0">
                <a:solidFill>
                  <a:srgbClr val="000000"/>
                </a:solidFill>
                <a:latin typeface="Times New Roman" panose="02020603050405020304" pitchFamily="18" charset="0"/>
                <a:ea typeface="Times New Roman" panose="02020603050405020304" pitchFamily="18" charset="0"/>
              </a:rPr>
              <a:t>1</a:t>
            </a:r>
            <a:r>
              <a:rPr lang="en-US" b="1" dirty="0">
                <a:solidFill>
                  <a:srgbClr val="000000"/>
                </a:solidFill>
                <a:latin typeface="Times New Roman" panose="02020603050405020304" pitchFamily="18" charset="0"/>
                <a:ea typeface="Times New Roman" panose="02020603050405020304" pitchFamily="18" charset="0"/>
              </a:rPr>
              <a:t> - cos k</a:t>
            </a:r>
            <a:r>
              <a:rPr lang="en-US" b="1" baseline="-25000" dirty="0">
                <a:solidFill>
                  <a:srgbClr val="000000"/>
                </a:solidFill>
                <a:latin typeface="Times New Roman" panose="02020603050405020304" pitchFamily="18" charset="0"/>
                <a:ea typeface="Times New Roman" panose="02020603050405020304" pitchFamily="18" charset="0"/>
              </a:rPr>
              <a:t>1</a:t>
            </a:r>
            <a:r>
              <a:rPr lang="en-US" b="1" dirty="0">
                <a:solidFill>
                  <a:srgbClr val="000000"/>
                </a:solidFill>
                <a:latin typeface="Times New Roman" panose="02020603050405020304" pitchFamily="18" charset="0"/>
                <a:ea typeface="Times New Roman" panose="02020603050405020304" pitchFamily="18" charset="0"/>
              </a:rPr>
              <a:t> tan x], </a:t>
            </a:r>
            <a:endParaRPr lang="en-US" dirty="0">
              <a:latin typeface="Times New Roman" panose="02020603050405020304" pitchFamily="18" charset="0"/>
              <a:ea typeface="Times New Roman" panose="02020603050405020304" pitchFamily="18" charset="0"/>
            </a:endParaRPr>
          </a:p>
          <a:p>
            <a:pPr algn="justLow">
              <a:spcBef>
                <a:spcPts val="0"/>
              </a:spcBef>
              <a:tabLst>
                <a:tab pos="228600" algn="r"/>
              </a:tabLst>
            </a:pPr>
            <a:endParaRPr lang="en-US" dirty="0">
              <a:solidFill>
                <a:srgbClr val="000000"/>
              </a:solidFill>
              <a:latin typeface="Times New Roman" panose="02020603050405020304" pitchFamily="18" charset="0"/>
              <a:ea typeface="Times New Roman" panose="02020603050405020304" pitchFamily="18" charset="0"/>
            </a:endParaRPr>
          </a:p>
          <a:p>
            <a:pPr algn="justLow">
              <a:spcBef>
                <a:spcPts val="0"/>
              </a:spcBef>
              <a:tabLst>
                <a:tab pos="228600" algn="r"/>
              </a:tabLst>
            </a:pPr>
            <a:r>
              <a:rPr lang="en-US" dirty="0">
                <a:solidFill>
                  <a:srgbClr val="000000"/>
                </a:solidFill>
                <a:latin typeface="Times New Roman" panose="02020603050405020304" pitchFamily="18" charset="0"/>
                <a:ea typeface="Times New Roman" panose="02020603050405020304" pitchFamily="18" charset="0"/>
              </a:rPr>
              <a:t>hence:</a:t>
            </a:r>
            <a:endParaRPr lang="en-US" dirty="0">
              <a:latin typeface="Times New Roman" panose="02020603050405020304" pitchFamily="18" charset="0"/>
              <a:ea typeface="Times New Roman" panose="02020603050405020304" pitchFamily="18" charset="0"/>
            </a:endParaRPr>
          </a:p>
          <a:p>
            <a:pPr algn="justLow">
              <a:spcBef>
                <a:spcPts val="0"/>
              </a:spcBef>
              <a:tabLst>
                <a:tab pos="228600" algn="r"/>
              </a:tabLst>
            </a:pPr>
            <a:r>
              <a:rPr lang="en-US" b="1" dirty="0">
                <a:solidFill>
                  <a:srgbClr val="000000"/>
                </a:solidFill>
                <a:latin typeface="Times New Roman" panose="02020603050405020304" pitchFamily="18" charset="0"/>
                <a:ea typeface="Times New Roman" panose="02020603050405020304" pitchFamily="18" charset="0"/>
              </a:rPr>
              <a:t>                   tan x [1 + k</a:t>
            </a:r>
            <a:r>
              <a:rPr lang="en-US" b="1" baseline="-25000" dirty="0">
                <a:solidFill>
                  <a:srgbClr val="000000"/>
                </a:solidFill>
                <a:latin typeface="Times New Roman" panose="02020603050405020304" pitchFamily="18" charset="0"/>
                <a:ea typeface="Times New Roman" panose="02020603050405020304" pitchFamily="18" charset="0"/>
              </a:rPr>
              <a:t>2</a:t>
            </a:r>
            <a:r>
              <a:rPr lang="en-US" b="1" dirty="0">
                <a:solidFill>
                  <a:srgbClr val="000000"/>
                </a:solidFill>
                <a:latin typeface="Times New Roman" panose="02020603050405020304" pitchFamily="18" charset="0"/>
                <a:ea typeface="Times New Roman" panose="02020603050405020304" pitchFamily="18" charset="0"/>
              </a:rPr>
              <a:t> cos k</a:t>
            </a:r>
            <a:r>
              <a:rPr lang="en-US" b="1" baseline="-25000" dirty="0">
                <a:solidFill>
                  <a:srgbClr val="000000"/>
                </a:solidFill>
                <a:latin typeface="Times New Roman" panose="02020603050405020304" pitchFamily="18" charset="0"/>
                <a:ea typeface="Times New Roman" panose="02020603050405020304" pitchFamily="18" charset="0"/>
              </a:rPr>
              <a:t>1</a:t>
            </a:r>
            <a:r>
              <a:rPr lang="en-US" b="1" dirty="0">
                <a:solidFill>
                  <a:srgbClr val="000000"/>
                </a:solidFill>
                <a:latin typeface="Times New Roman" panose="02020603050405020304" pitchFamily="18" charset="0"/>
                <a:ea typeface="Times New Roman" panose="02020603050405020304" pitchFamily="18" charset="0"/>
              </a:rPr>
              <a:t>] = k</a:t>
            </a:r>
            <a:r>
              <a:rPr lang="en-US" b="1" baseline="-25000" dirty="0">
                <a:solidFill>
                  <a:srgbClr val="000000"/>
                </a:solidFill>
                <a:latin typeface="Times New Roman" panose="02020603050405020304" pitchFamily="18" charset="0"/>
                <a:ea typeface="Times New Roman" panose="02020603050405020304" pitchFamily="18" charset="0"/>
              </a:rPr>
              <a:t>2</a:t>
            </a:r>
            <a:r>
              <a:rPr lang="en-US" b="1" dirty="0">
                <a:solidFill>
                  <a:srgbClr val="000000"/>
                </a:solidFill>
                <a:latin typeface="Times New Roman" panose="02020603050405020304" pitchFamily="18" charset="0"/>
                <a:ea typeface="Times New Roman" panose="02020603050405020304" pitchFamily="18" charset="0"/>
              </a:rPr>
              <a:t> sin k</a:t>
            </a:r>
            <a:r>
              <a:rPr lang="en-US" b="1" baseline="-25000" dirty="0">
                <a:solidFill>
                  <a:srgbClr val="000000"/>
                </a:solidFill>
                <a:latin typeface="Times New Roman" panose="02020603050405020304" pitchFamily="18" charset="0"/>
                <a:ea typeface="Times New Roman" panose="02020603050405020304" pitchFamily="18" charset="0"/>
              </a:rPr>
              <a:t>1</a:t>
            </a:r>
            <a:r>
              <a:rPr lang="en-US" b="1" dirty="0">
                <a:solidFill>
                  <a:srgbClr val="000000"/>
                </a:solidFill>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lgn="justLow">
              <a:spcBef>
                <a:spcPts val="0"/>
              </a:spcBef>
              <a:tabLst>
                <a:tab pos="228600" algn="r"/>
              </a:tabLst>
            </a:pPr>
            <a:endParaRPr lang="en-US" dirty="0">
              <a:solidFill>
                <a:srgbClr val="000000"/>
              </a:solidFill>
              <a:latin typeface="Times New Roman" panose="02020603050405020304" pitchFamily="18" charset="0"/>
              <a:ea typeface="Times New Roman" panose="02020603050405020304" pitchFamily="18" charset="0"/>
            </a:endParaRPr>
          </a:p>
          <a:p>
            <a:pPr algn="justLow">
              <a:spcBef>
                <a:spcPts val="0"/>
              </a:spcBef>
              <a:tabLst>
                <a:tab pos="228600" algn="r"/>
              </a:tabLst>
            </a:pPr>
            <a:r>
              <a:rPr lang="en-US" b="1" dirty="0">
                <a:solidFill>
                  <a:srgbClr val="000000"/>
                </a:solidFill>
                <a:latin typeface="Times New Roman" panose="02020603050405020304" pitchFamily="18" charset="0"/>
                <a:ea typeface="Times New Roman" panose="02020603050405020304" pitchFamily="18" charset="0"/>
              </a:rPr>
              <a:t>tan x =k</a:t>
            </a:r>
            <a:r>
              <a:rPr lang="en-US" b="1" baseline="-25000" dirty="0">
                <a:solidFill>
                  <a:srgbClr val="000000"/>
                </a:solidFill>
                <a:latin typeface="Times New Roman" panose="02020603050405020304" pitchFamily="18" charset="0"/>
                <a:ea typeface="Times New Roman" panose="02020603050405020304" pitchFamily="18" charset="0"/>
              </a:rPr>
              <a:t>2</a:t>
            </a:r>
            <a:r>
              <a:rPr lang="en-US" b="1" dirty="0">
                <a:solidFill>
                  <a:srgbClr val="000000"/>
                </a:solidFill>
                <a:latin typeface="Times New Roman" panose="02020603050405020304" pitchFamily="18" charset="0"/>
                <a:ea typeface="Times New Roman" panose="02020603050405020304" pitchFamily="18" charset="0"/>
              </a:rPr>
              <a:t> sin k</a:t>
            </a:r>
            <a:r>
              <a:rPr lang="en-US" b="1" baseline="-25000" dirty="0">
                <a:solidFill>
                  <a:srgbClr val="000000"/>
                </a:solidFill>
                <a:latin typeface="Times New Roman" panose="02020603050405020304" pitchFamily="18" charset="0"/>
                <a:ea typeface="Times New Roman" panose="02020603050405020304" pitchFamily="18" charset="0"/>
              </a:rPr>
              <a:t>1</a:t>
            </a:r>
            <a:r>
              <a:rPr lang="en-US" b="1" dirty="0">
                <a:solidFill>
                  <a:srgbClr val="000000"/>
                </a:solidFill>
                <a:latin typeface="Times New Roman" panose="02020603050405020304" pitchFamily="18" charset="0"/>
                <a:ea typeface="Times New Roman" panose="02020603050405020304" pitchFamily="18" charset="0"/>
              </a:rPr>
              <a:t>/[1 + k</a:t>
            </a:r>
            <a:r>
              <a:rPr lang="en-US" b="1" baseline="-25000" dirty="0">
                <a:solidFill>
                  <a:srgbClr val="000000"/>
                </a:solidFill>
                <a:latin typeface="Times New Roman" panose="02020603050405020304" pitchFamily="18" charset="0"/>
                <a:ea typeface="Times New Roman" panose="02020603050405020304" pitchFamily="18" charset="0"/>
              </a:rPr>
              <a:t>2</a:t>
            </a:r>
            <a:r>
              <a:rPr lang="en-US" b="1" dirty="0">
                <a:solidFill>
                  <a:srgbClr val="000000"/>
                </a:solidFill>
                <a:latin typeface="Times New Roman" panose="02020603050405020304" pitchFamily="18" charset="0"/>
                <a:ea typeface="Times New Roman" panose="02020603050405020304" pitchFamily="18" charset="0"/>
              </a:rPr>
              <a:t> cos k</a:t>
            </a:r>
            <a:r>
              <a:rPr lang="en-US" b="1" baseline="-25000" dirty="0">
                <a:solidFill>
                  <a:srgbClr val="000000"/>
                </a:solidFill>
                <a:latin typeface="Times New Roman" panose="02020603050405020304" pitchFamily="18" charset="0"/>
                <a:ea typeface="Times New Roman" panose="02020603050405020304" pitchFamily="18" charset="0"/>
              </a:rPr>
              <a:t>1</a:t>
            </a:r>
            <a:r>
              <a:rPr lang="en-US" b="1" dirty="0">
                <a:solidFill>
                  <a:srgbClr val="000000"/>
                </a:solidFill>
                <a:latin typeface="Times New Roman" panose="02020603050405020304" pitchFamily="18" charset="0"/>
                <a:ea typeface="Times New Roman" panose="02020603050405020304" pitchFamily="18" charset="0"/>
              </a:rPr>
              <a:t>];  </a:t>
            </a:r>
          </a:p>
          <a:p>
            <a:pPr algn="justLow">
              <a:spcBef>
                <a:spcPts val="0"/>
              </a:spcBef>
              <a:tabLst>
                <a:tab pos="228600" algn="r"/>
              </a:tabLst>
            </a:pPr>
            <a:r>
              <a:rPr lang="en-US" dirty="0">
                <a:solidFill>
                  <a:srgbClr val="000000"/>
                </a:solidFill>
                <a:latin typeface="Times New Roman" panose="02020603050405020304" pitchFamily="18" charset="0"/>
                <a:ea typeface="Times New Roman" panose="02020603050405020304" pitchFamily="18" charset="0"/>
              </a:rPr>
              <a:t>3- Substitute values of k1 and k2 to calculate x and y:</a:t>
            </a:r>
            <a:endParaRPr lang="en-US" dirty="0">
              <a:latin typeface="Times New Roman" panose="02020603050405020304" pitchFamily="18" charset="0"/>
              <a:ea typeface="Times New Roman" panose="02020603050405020304" pitchFamily="18" charset="0"/>
            </a:endParaRPr>
          </a:p>
          <a:p>
            <a:r>
              <a:rPr lang="en-US" b="1" dirty="0">
                <a:solidFill>
                  <a:srgbClr val="000000"/>
                </a:solidFill>
                <a:latin typeface="Times New Roman" panose="02020603050405020304" pitchFamily="18" charset="0"/>
                <a:ea typeface="Times New Roman" panose="02020603050405020304" pitchFamily="18" charset="0"/>
              </a:rPr>
              <a:t>x = tan</a:t>
            </a:r>
            <a:r>
              <a:rPr lang="en-US" b="1" baseline="30000" dirty="0">
                <a:solidFill>
                  <a:srgbClr val="000000"/>
                </a:solidFill>
                <a:latin typeface="Times New Roman" panose="02020603050405020304" pitchFamily="18" charset="0"/>
                <a:ea typeface="Times New Roman" panose="02020603050405020304" pitchFamily="18" charset="0"/>
              </a:rPr>
              <a:t>-1</a:t>
            </a:r>
            <a:r>
              <a:rPr lang="en-US" b="1" dirty="0">
                <a:solidFill>
                  <a:srgbClr val="000000"/>
                </a:solidFill>
                <a:latin typeface="Times New Roman" panose="02020603050405020304" pitchFamily="18" charset="0"/>
                <a:ea typeface="Times New Roman" panose="02020603050405020304" pitchFamily="18" charset="0"/>
              </a:rPr>
              <a:t> {k</a:t>
            </a:r>
            <a:r>
              <a:rPr lang="en-US" b="1" baseline="-25000" dirty="0">
                <a:solidFill>
                  <a:srgbClr val="000000"/>
                </a:solidFill>
                <a:latin typeface="Times New Roman" panose="02020603050405020304" pitchFamily="18" charset="0"/>
                <a:ea typeface="Times New Roman" panose="02020603050405020304" pitchFamily="18" charset="0"/>
              </a:rPr>
              <a:t>2</a:t>
            </a:r>
            <a:r>
              <a:rPr lang="en-US" b="1" dirty="0">
                <a:solidFill>
                  <a:srgbClr val="000000"/>
                </a:solidFill>
                <a:latin typeface="Times New Roman" panose="02020603050405020304" pitchFamily="18" charset="0"/>
                <a:ea typeface="Times New Roman" panose="02020603050405020304" pitchFamily="18" charset="0"/>
              </a:rPr>
              <a:t> sin k</a:t>
            </a:r>
            <a:r>
              <a:rPr lang="en-US" b="1" baseline="-25000" dirty="0">
                <a:solidFill>
                  <a:srgbClr val="000000"/>
                </a:solidFill>
                <a:latin typeface="Times New Roman" panose="02020603050405020304" pitchFamily="18" charset="0"/>
                <a:ea typeface="Times New Roman" panose="02020603050405020304" pitchFamily="18" charset="0"/>
              </a:rPr>
              <a:t>1</a:t>
            </a:r>
            <a:r>
              <a:rPr lang="en-US" b="1" dirty="0">
                <a:solidFill>
                  <a:srgbClr val="000000"/>
                </a:solidFill>
                <a:latin typeface="Times New Roman" panose="02020603050405020304" pitchFamily="18" charset="0"/>
                <a:ea typeface="Times New Roman" panose="02020603050405020304" pitchFamily="18" charset="0"/>
              </a:rPr>
              <a:t>/[1 + k</a:t>
            </a:r>
            <a:r>
              <a:rPr lang="en-US" b="1" baseline="-25000" dirty="0">
                <a:solidFill>
                  <a:srgbClr val="000000"/>
                </a:solidFill>
                <a:latin typeface="Times New Roman" panose="02020603050405020304" pitchFamily="18" charset="0"/>
                <a:ea typeface="Times New Roman" panose="02020603050405020304" pitchFamily="18" charset="0"/>
              </a:rPr>
              <a:t>2</a:t>
            </a:r>
            <a:r>
              <a:rPr lang="en-US" b="1" dirty="0">
                <a:solidFill>
                  <a:srgbClr val="000000"/>
                </a:solidFill>
                <a:latin typeface="Times New Roman" panose="02020603050405020304" pitchFamily="18" charset="0"/>
                <a:ea typeface="Times New Roman" panose="02020603050405020304" pitchFamily="18" charset="0"/>
              </a:rPr>
              <a:t> cos k</a:t>
            </a:r>
            <a:r>
              <a:rPr lang="en-US" b="1" baseline="-25000" dirty="0">
                <a:solidFill>
                  <a:srgbClr val="000000"/>
                </a:solidFill>
                <a:latin typeface="Times New Roman" panose="02020603050405020304" pitchFamily="18" charset="0"/>
                <a:ea typeface="Times New Roman" panose="02020603050405020304" pitchFamily="18" charset="0"/>
              </a:rPr>
              <a:t>1</a:t>
            </a:r>
            <a:r>
              <a:rPr lang="en-US" b="1" dirty="0">
                <a:solidFill>
                  <a:srgbClr val="000000"/>
                </a:solidFill>
                <a:latin typeface="Times New Roman" panose="02020603050405020304" pitchFamily="18" charset="0"/>
                <a:ea typeface="Times New Roman" panose="02020603050405020304" pitchFamily="18" charset="0"/>
              </a:rPr>
              <a:t>]}</a:t>
            </a:r>
            <a:r>
              <a:rPr lang="en-US" sz="2000" dirty="0">
                <a:solidFill>
                  <a:srgbClr val="000000"/>
                </a:solidFill>
                <a:latin typeface="Times New Roman" panose="02020603050405020304" pitchFamily="18" charset="0"/>
                <a:ea typeface="Times New Roman" panose="02020603050405020304" pitchFamily="18" charset="0"/>
              </a:rPr>
              <a:t> </a:t>
            </a:r>
          </a:p>
          <a:p>
            <a:pPr algn="l"/>
            <a:r>
              <a:rPr lang="en-US" b="1" dirty="0">
                <a:solidFill>
                  <a:srgbClr val="000000"/>
                </a:solidFill>
                <a:latin typeface="Times New Roman" panose="02020603050405020304" pitchFamily="18" charset="0"/>
              </a:rPr>
              <a:t>                                            y = k1 –x</a:t>
            </a:r>
          </a:p>
          <a:p>
            <a:pPr algn="l"/>
            <a:r>
              <a:rPr lang="en-US" dirty="0">
                <a:solidFill>
                  <a:srgbClr val="000000"/>
                </a:solidFill>
                <a:latin typeface="Times New Roman" panose="02020603050405020304" pitchFamily="18" charset="0"/>
              </a:rPr>
              <a:t>4- Check the solution:</a:t>
            </a:r>
          </a:p>
          <a:p>
            <a:pPr algn="l"/>
            <a:r>
              <a:rPr lang="en-US" b="1" dirty="0">
                <a:solidFill>
                  <a:srgbClr val="000000"/>
                </a:solidFill>
                <a:latin typeface="Times New Roman" panose="02020603050405020304" pitchFamily="18" charset="0"/>
              </a:rPr>
              <a:t>In ∆ ACP, &lt;ACP = C1; In ∆ BCP, &lt;BCP = C2;   C1 + C2 = C, </a:t>
            </a:r>
            <a:r>
              <a:rPr lang="en-US" dirty="0">
                <a:solidFill>
                  <a:srgbClr val="000000"/>
                </a:solidFill>
                <a:latin typeface="Times New Roman" panose="02020603050405020304" pitchFamily="18" charset="0"/>
              </a:rPr>
              <a:t>already calculated in </a:t>
            </a:r>
            <a:r>
              <a:rPr lang="en-US" b="1" dirty="0">
                <a:solidFill>
                  <a:srgbClr val="000000"/>
                </a:solidFill>
                <a:latin typeface="Times New Roman" panose="02020603050405020304" pitchFamily="18" charset="0"/>
              </a:rPr>
              <a:t>∆ABC; also 180 – (</a:t>
            </a:r>
            <a:r>
              <a:rPr lang="el-GR" b="1" dirty="0">
                <a:solidFill>
                  <a:srgbClr val="000000"/>
                </a:solidFill>
                <a:latin typeface="Times New Roman" panose="02020603050405020304" pitchFamily="18" charset="0"/>
              </a:rPr>
              <a:t>α</a:t>
            </a:r>
            <a:r>
              <a:rPr lang="en-US" b="1" dirty="0">
                <a:solidFill>
                  <a:srgbClr val="000000"/>
                </a:solidFill>
                <a:latin typeface="Times New Roman" panose="02020603050405020304" pitchFamily="18" charset="0"/>
              </a:rPr>
              <a:t> +C1) = x and 180 – (ß + C2</a:t>
            </a:r>
            <a:endParaRPr lang="en-US" b="1" dirty="0"/>
          </a:p>
        </p:txBody>
      </p:sp>
    </p:spTree>
    <p:extLst>
      <p:ext uri="{BB962C8B-B14F-4D97-AF65-F5344CB8AC3E}">
        <p14:creationId xmlns:p14="http://schemas.microsoft.com/office/powerpoint/2010/main" val="23088614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22474" y="123557"/>
            <a:ext cx="9144000" cy="481354"/>
          </a:xfrm>
        </p:spPr>
        <p:txBody>
          <a:bodyPr>
            <a:normAutofit fontScale="90000"/>
          </a:bodyPr>
          <a:lstStyle/>
          <a:p>
            <a:r>
              <a:rPr lang="en-US" sz="3200" b="1" dirty="0"/>
              <a:t>Resection Solution</a:t>
            </a:r>
          </a:p>
        </p:txBody>
      </p:sp>
      <p:sp>
        <p:nvSpPr>
          <p:cNvPr id="3" name="Subtitle 2"/>
          <p:cNvSpPr>
            <a:spLocks noGrp="1"/>
          </p:cNvSpPr>
          <p:nvPr>
            <p:ph type="subTitle" idx="1"/>
          </p:nvPr>
        </p:nvSpPr>
        <p:spPr>
          <a:xfrm>
            <a:off x="1041009" y="604911"/>
            <a:ext cx="10072467" cy="6253089"/>
          </a:xfrm>
        </p:spPr>
        <p:txBody>
          <a:bodyPr/>
          <a:lstStyle/>
          <a:p>
            <a:pPr algn="l"/>
            <a:r>
              <a:rPr lang="en-US" dirty="0"/>
              <a:t>5- In ∆APC, coordinates of A and C are known; angles x and C1 are known, use intersection solution to solve for coordinates of P</a:t>
            </a:r>
          </a:p>
          <a:p>
            <a:pPr algn="l"/>
            <a:r>
              <a:rPr lang="en-US" dirty="0"/>
              <a:t>6- Check:</a:t>
            </a:r>
          </a:p>
          <a:p>
            <a:pPr algn="l"/>
            <a:r>
              <a:rPr lang="en-US" dirty="0"/>
              <a:t>In ∆BPC, coordinates of B and C are known; angles y and C2 are known, use intersection solution to solve for coordinates of P</a:t>
            </a:r>
          </a:p>
          <a:p>
            <a:pPr algn="l"/>
            <a:r>
              <a:rPr lang="en-US" b="1" i="1" dirty="0"/>
              <a:t>Example:</a:t>
            </a:r>
          </a:p>
          <a:p>
            <a:pPr algn="l"/>
            <a:r>
              <a:rPr lang="en-US" sz="2000" dirty="0">
                <a:solidFill>
                  <a:srgbClr val="FF0000"/>
                </a:solidFill>
              </a:rPr>
              <a:t>A theodolite was adjusted at station P and angles APC and CPB were observed and recorded as: </a:t>
            </a:r>
            <a:r>
              <a:rPr lang="en-US" sz="2000" b="1" dirty="0">
                <a:solidFill>
                  <a:srgbClr val="FF0000"/>
                </a:solidFill>
              </a:rPr>
              <a:t>109.3045</a:t>
            </a:r>
            <a:r>
              <a:rPr lang="en-US" sz="2000" b="1" baseline="30000" dirty="0">
                <a:solidFill>
                  <a:srgbClr val="FF0000"/>
                </a:solidFill>
              </a:rPr>
              <a:t>o</a:t>
            </a:r>
            <a:r>
              <a:rPr lang="en-US" sz="2000" dirty="0">
                <a:solidFill>
                  <a:srgbClr val="FF0000"/>
                </a:solidFill>
              </a:rPr>
              <a:t> and </a:t>
            </a:r>
            <a:r>
              <a:rPr lang="en-US" sz="2000" b="1" dirty="0">
                <a:solidFill>
                  <a:srgbClr val="FF0000"/>
                </a:solidFill>
              </a:rPr>
              <a:t>115.0520</a:t>
            </a:r>
            <a:r>
              <a:rPr lang="en-US" sz="2000" b="1" baseline="30000" dirty="0">
                <a:solidFill>
                  <a:srgbClr val="FF0000"/>
                </a:solidFill>
              </a:rPr>
              <a:t>o</a:t>
            </a:r>
            <a:r>
              <a:rPr lang="en-US" sz="2000" dirty="0">
                <a:solidFill>
                  <a:srgbClr val="FF0000"/>
                </a:solidFill>
              </a:rPr>
              <a:t> respectively. Ground coordinates of stations A, B and C are respectively given as: </a:t>
            </a:r>
            <a:r>
              <a:rPr lang="en-US" sz="2000" b="1" dirty="0">
                <a:solidFill>
                  <a:srgbClr val="FF0000"/>
                </a:solidFill>
              </a:rPr>
              <a:t>A(1000.00, 5300.00);    B(3100.00, 5000.00);     C(2200.00, 6300.00)m</a:t>
            </a:r>
            <a:r>
              <a:rPr lang="en-US" sz="2000" dirty="0">
                <a:solidFill>
                  <a:srgbClr val="FF0000"/>
                </a:solidFill>
              </a:rPr>
              <a:t> Compute the coordinates of station P.</a:t>
            </a:r>
          </a:p>
          <a:p>
            <a:pPr algn="l"/>
            <a:r>
              <a:rPr lang="en-US" sz="2000" dirty="0"/>
              <a:t>                                                                                                                     C</a:t>
            </a:r>
          </a:p>
          <a:p>
            <a:pPr algn="l"/>
            <a:endParaRPr lang="en-US" sz="2000" dirty="0"/>
          </a:p>
          <a:p>
            <a:pPr algn="l"/>
            <a:r>
              <a:rPr lang="en-US" sz="2000" dirty="0"/>
              <a:t>P(E, N)?</a:t>
            </a:r>
          </a:p>
          <a:p>
            <a:pPr algn="l"/>
            <a:r>
              <a:rPr lang="en-US" sz="2000" dirty="0"/>
              <a:t>                                                                                                         y            P             x</a:t>
            </a:r>
          </a:p>
          <a:p>
            <a:pPr algn="l"/>
            <a:r>
              <a:rPr lang="en-US" sz="2000" dirty="0"/>
              <a:t>                                                                                            A                                                  B</a:t>
            </a:r>
          </a:p>
        </p:txBody>
      </p:sp>
      <p:cxnSp>
        <p:nvCxnSpPr>
          <p:cNvPr id="5" name="Straight Connector 4"/>
          <p:cNvCxnSpPr/>
          <p:nvPr/>
        </p:nvCxnSpPr>
        <p:spPr>
          <a:xfrm flipH="1">
            <a:off x="6597748" y="4515729"/>
            <a:ext cx="1448972" cy="161778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8046720" y="4529797"/>
            <a:ext cx="1392702" cy="1702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flipV="1">
            <a:off x="8046720" y="5542671"/>
            <a:ext cx="1392702" cy="68931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6597748" y="5542671"/>
            <a:ext cx="1448972" cy="59084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046720" y="4515729"/>
            <a:ext cx="0" cy="1026942"/>
          </a:xfrm>
          <a:prstGeom prst="line">
            <a:avLst/>
          </a:prstGeom>
        </p:spPr>
        <p:style>
          <a:lnRef idx="1">
            <a:schemeClr val="accent1"/>
          </a:lnRef>
          <a:fillRef idx="0">
            <a:schemeClr val="accent1"/>
          </a:fillRef>
          <a:effectRef idx="0">
            <a:schemeClr val="accent1"/>
          </a:effectRef>
          <a:fontRef idx="minor">
            <a:schemeClr val="tx1"/>
          </a:fontRef>
        </p:style>
      </p:cxnSp>
      <p:sp>
        <p:nvSpPr>
          <p:cNvPr id="14" name="Freeform 13"/>
          <p:cNvSpPr/>
          <p:nvPr/>
        </p:nvSpPr>
        <p:spPr>
          <a:xfrm>
            <a:off x="8550663" y="5499445"/>
            <a:ext cx="311983" cy="301233"/>
          </a:xfrm>
          <a:custGeom>
            <a:avLst/>
            <a:gdLst>
              <a:gd name="connsiteX0" fmla="*/ 311983 w 311983"/>
              <a:gd name="connsiteY0" fmla="*/ 1023 h 301233"/>
              <a:gd name="connsiteX1" fmla="*/ 86900 w 311983"/>
              <a:gd name="connsiteY1" fmla="*/ 43226 h 301233"/>
              <a:gd name="connsiteX2" fmla="*/ 2494 w 311983"/>
              <a:gd name="connsiteY2" fmla="*/ 282377 h 301233"/>
              <a:gd name="connsiteX3" fmla="*/ 30629 w 311983"/>
              <a:gd name="connsiteY3" fmla="*/ 268309 h 301233"/>
            </a:gdLst>
            <a:ahLst/>
            <a:cxnLst>
              <a:cxn ang="0">
                <a:pos x="connsiteX0" y="connsiteY0"/>
              </a:cxn>
              <a:cxn ang="0">
                <a:pos x="connsiteX1" y="connsiteY1"/>
              </a:cxn>
              <a:cxn ang="0">
                <a:pos x="connsiteX2" y="connsiteY2"/>
              </a:cxn>
              <a:cxn ang="0">
                <a:pos x="connsiteX3" y="connsiteY3"/>
              </a:cxn>
            </a:cxnLst>
            <a:rect l="l" t="t" r="r" b="b"/>
            <a:pathLst>
              <a:path w="311983" h="301233">
                <a:moveTo>
                  <a:pt x="311983" y="1023"/>
                </a:moveTo>
                <a:cubicBezTo>
                  <a:pt x="225232" y="-1322"/>
                  <a:pt x="138481" y="-3666"/>
                  <a:pt x="86900" y="43226"/>
                </a:cubicBezTo>
                <a:cubicBezTo>
                  <a:pt x="35318" y="90118"/>
                  <a:pt x="11872" y="244863"/>
                  <a:pt x="2494" y="282377"/>
                </a:cubicBezTo>
                <a:cubicBezTo>
                  <a:pt x="-6885" y="319891"/>
                  <a:pt x="11872" y="294100"/>
                  <a:pt x="30629" y="26830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7188591" y="5458265"/>
            <a:ext cx="295753" cy="378510"/>
          </a:xfrm>
          <a:custGeom>
            <a:avLst/>
            <a:gdLst>
              <a:gd name="connsiteX0" fmla="*/ 0 w 295753"/>
              <a:gd name="connsiteY0" fmla="*/ 0 h 378510"/>
              <a:gd name="connsiteX1" fmla="*/ 281354 w 295753"/>
              <a:gd name="connsiteY1" fmla="*/ 126609 h 378510"/>
              <a:gd name="connsiteX2" fmla="*/ 253218 w 295753"/>
              <a:gd name="connsiteY2" fmla="*/ 351692 h 378510"/>
              <a:gd name="connsiteX3" fmla="*/ 239151 w 295753"/>
              <a:gd name="connsiteY3" fmla="*/ 365760 h 378510"/>
            </a:gdLst>
            <a:ahLst/>
            <a:cxnLst>
              <a:cxn ang="0">
                <a:pos x="connsiteX0" y="connsiteY0"/>
              </a:cxn>
              <a:cxn ang="0">
                <a:pos x="connsiteX1" y="connsiteY1"/>
              </a:cxn>
              <a:cxn ang="0">
                <a:pos x="connsiteX2" y="connsiteY2"/>
              </a:cxn>
              <a:cxn ang="0">
                <a:pos x="connsiteX3" y="connsiteY3"/>
              </a:cxn>
            </a:cxnLst>
            <a:rect l="l" t="t" r="r" b="b"/>
            <a:pathLst>
              <a:path w="295753" h="378510">
                <a:moveTo>
                  <a:pt x="0" y="0"/>
                </a:moveTo>
                <a:cubicBezTo>
                  <a:pt x="119575" y="33997"/>
                  <a:pt x="239151" y="67994"/>
                  <a:pt x="281354" y="126609"/>
                </a:cubicBezTo>
                <a:cubicBezTo>
                  <a:pt x="323557" y="185224"/>
                  <a:pt x="260252" y="311834"/>
                  <a:pt x="253218" y="351692"/>
                </a:cubicBezTo>
                <a:cubicBezTo>
                  <a:pt x="246184" y="391550"/>
                  <a:pt x="242667" y="378655"/>
                  <a:pt x="239151" y="36576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46988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7625"/>
            <a:ext cx="9144000" cy="509489"/>
          </a:xfrm>
        </p:spPr>
        <p:txBody>
          <a:bodyPr>
            <a:normAutofit fontScale="90000"/>
          </a:bodyPr>
          <a:lstStyle/>
          <a:p>
            <a:r>
              <a:rPr lang="en-US" sz="3200" b="1" dirty="0"/>
              <a:t>Trilateration Survey</a:t>
            </a:r>
          </a:p>
        </p:txBody>
      </p:sp>
      <p:sp>
        <p:nvSpPr>
          <p:cNvPr id="3" name="Subtitle 2"/>
          <p:cNvSpPr>
            <a:spLocks noGrp="1"/>
          </p:cNvSpPr>
          <p:nvPr>
            <p:ph type="subTitle" idx="1"/>
          </p:nvPr>
        </p:nvSpPr>
        <p:spPr>
          <a:xfrm>
            <a:off x="886265" y="829994"/>
            <a:ext cx="9781735" cy="5922498"/>
          </a:xfrm>
        </p:spPr>
        <p:txBody>
          <a:bodyPr>
            <a:normAutofit/>
          </a:bodyPr>
          <a:lstStyle/>
          <a:p>
            <a:pPr algn="l"/>
            <a:r>
              <a:rPr lang="en-US" dirty="0"/>
              <a:t>* With the introduction of EDM it became more practical to measure lengths of sides of triangles in triangulation nets rather than angles.</a:t>
            </a:r>
          </a:p>
          <a:p>
            <a:pPr algn="l"/>
            <a:r>
              <a:rPr lang="en-US" dirty="0"/>
              <a:t>* The process will be faster and give accurate results.</a:t>
            </a:r>
          </a:p>
          <a:p>
            <a:pPr algn="l"/>
            <a:r>
              <a:rPr lang="en-US" dirty="0"/>
              <a:t>This is called Trilateration.</a:t>
            </a:r>
          </a:p>
          <a:p>
            <a:pPr algn="l"/>
            <a:r>
              <a:rPr lang="en-US" dirty="0"/>
              <a:t>* For a triangle  ABC where AB is the base line (with length and azimuth precisely known) sides BC and AC will be measured using EDM.</a:t>
            </a:r>
          </a:p>
          <a:p>
            <a:pPr algn="l"/>
            <a:r>
              <a:rPr lang="en-US" dirty="0"/>
              <a:t>* Angles of triangle can be calculated using cosine</a:t>
            </a:r>
          </a:p>
          <a:p>
            <a:pPr algn="l"/>
            <a:r>
              <a:rPr lang="en-US" dirty="0"/>
              <a:t>rule.</a:t>
            </a:r>
          </a:p>
          <a:p>
            <a:pPr algn="l"/>
            <a:r>
              <a:rPr lang="en-US" dirty="0"/>
              <a:t>* Intersection solution can be applied to</a:t>
            </a:r>
          </a:p>
          <a:p>
            <a:pPr algn="l"/>
            <a:r>
              <a:rPr lang="en-US" dirty="0"/>
              <a:t>Compute coordinates of station C.</a:t>
            </a:r>
          </a:p>
          <a:p>
            <a:pPr algn="l"/>
            <a:endParaRPr lang="en-US" dirty="0"/>
          </a:p>
          <a:p>
            <a:pPr algn="l"/>
            <a:endParaRPr lang="en-US" dirty="0"/>
          </a:p>
          <a:p>
            <a:pPr algn="l"/>
            <a:endParaRPr lang="en-US" dirty="0"/>
          </a:p>
          <a:p>
            <a:pPr algn="l"/>
            <a:endParaRPr lang="en-US" dirty="0"/>
          </a:p>
        </p:txBody>
      </p:sp>
      <p:pic>
        <p:nvPicPr>
          <p:cNvPr id="4" name="Picture 3"/>
          <p:cNvPicPr>
            <a:picLocks noChangeAspect="1"/>
          </p:cNvPicPr>
          <p:nvPr/>
        </p:nvPicPr>
        <p:blipFill>
          <a:blip r:embed="rId2"/>
          <a:stretch>
            <a:fillRect/>
          </a:stretch>
        </p:blipFill>
        <p:spPr>
          <a:xfrm>
            <a:off x="7467549" y="3417359"/>
            <a:ext cx="3463407" cy="3335133"/>
          </a:xfrm>
          <a:prstGeom prst="rect">
            <a:avLst/>
          </a:prstGeom>
        </p:spPr>
      </p:pic>
    </p:spTree>
    <p:extLst>
      <p:ext uri="{BB962C8B-B14F-4D97-AF65-F5344CB8AC3E}">
        <p14:creationId xmlns:p14="http://schemas.microsoft.com/office/powerpoint/2010/main" val="303398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9327"/>
            <a:ext cx="9144000" cy="500374"/>
          </a:xfrm>
        </p:spPr>
        <p:txBody>
          <a:bodyPr>
            <a:normAutofit/>
          </a:bodyPr>
          <a:lstStyle/>
          <a:p>
            <a:r>
              <a:rPr lang="en-US" sz="2800" b="1" dirty="0">
                <a:latin typeface="Times New Roman" panose="02020603050405020304" pitchFamily="18" charset="0"/>
                <a:cs typeface="Times New Roman" panose="02020603050405020304" pitchFamily="18" charset="0"/>
              </a:rPr>
              <a:t>Operation of Triangulation Survey</a:t>
            </a:r>
          </a:p>
        </p:txBody>
      </p:sp>
      <p:sp>
        <p:nvSpPr>
          <p:cNvPr id="3" name="Subtitle 2"/>
          <p:cNvSpPr>
            <a:spLocks noGrp="1"/>
          </p:cNvSpPr>
          <p:nvPr>
            <p:ph type="subTitle" idx="1"/>
          </p:nvPr>
        </p:nvSpPr>
        <p:spPr>
          <a:xfrm>
            <a:off x="1524000" y="901521"/>
            <a:ext cx="9564710" cy="5550794"/>
          </a:xfrm>
        </p:spPr>
        <p:txBody>
          <a:bodyPr/>
          <a:lstStyle/>
          <a:p>
            <a:pPr algn="l"/>
            <a:r>
              <a:rPr lang="en-US" dirty="0"/>
              <a:t>Steps for executing triangulation project</a:t>
            </a:r>
          </a:p>
          <a:p>
            <a:pPr algn="l"/>
            <a:r>
              <a:rPr lang="en-US" b="1" dirty="0"/>
              <a:t>The field work of a triangulation project is carried out in the following well defined operations:</a:t>
            </a:r>
          </a:p>
          <a:p>
            <a:pPr algn="l"/>
            <a:r>
              <a:rPr lang="en-US" dirty="0"/>
              <a:t>1.	Reconnaissance</a:t>
            </a:r>
          </a:p>
          <a:p>
            <a:pPr algn="l"/>
            <a:r>
              <a:rPr lang="en-US" dirty="0"/>
              <a:t>2.	Erection of Signals &amp; Towers</a:t>
            </a:r>
          </a:p>
          <a:p>
            <a:pPr algn="l"/>
            <a:r>
              <a:rPr lang="en-US" dirty="0"/>
              <a:t>3.	Measurement of Horizontal Angles</a:t>
            </a:r>
          </a:p>
          <a:p>
            <a:pPr algn="l"/>
            <a:r>
              <a:rPr lang="en-US" dirty="0"/>
              <a:t>4.	Astronomical Observations Necessary to Determine the True    Meridian and the Absolute Positions of the Stations</a:t>
            </a:r>
          </a:p>
          <a:p>
            <a:pPr algn="l"/>
            <a:r>
              <a:rPr lang="en-US" dirty="0"/>
              <a:t>5.	Measurement of Baseline</a:t>
            </a:r>
          </a:p>
          <a:p>
            <a:pPr algn="l"/>
            <a:r>
              <a:rPr lang="en-US" dirty="0"/>
              <a:t>6.	Adjustment of observed Angles</a:t>
            </a:r>
          </a:p>
          <a:p>
            <a:pPr algn="l"/>
            <a:r>
              <a:rPr lang="en-US" dirty="0"/>
              <a:t>7.	Computations of Lengths of each side of each triangle  </a:t>
            </a:r>
          </a:p>
          <a:p>
            <a:pPr algn="l"/>
            <a:r>
              <a:rPr lang="en-US" dirty="0"/>
              <a:t>8.	Computations of the Latitude and Longitude of ST</a:t>
            </a:r>
          </a:p>
        </p:txBody>
      </p:sp>
    </p:spTree>
    <p:extLst>
      <p:ext uri="{BB962C8B-B14F-4D97-AF65-F5344CB8AC3E}">
        <p14:creationId xmlns:p14="http://schemas.microsoft.com/office/powerpoint/2010/main" val="40089586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3557"/>
            <a:ext cx="9144000" cy="467286"/>
          </a:xfrm>
        </p:spPr>
        <p:txBody>
          <a:bodyPr>
            <a:normAutofit fontScale="90000"/>
          </a:bodyPr>
          <a:lstStyle/>
          <a:p>
            <a:r>
              <a:rPr lang="en-US" sz="3200" b="1" dirty="0"/>
              <a:t>Trilateration Survey</a:t>
            </a:r>
          </a:p>
        </p:txBody>
      </p:sp>
      <p:sp>
        <p:nvSpPr>
          <p:cNvPr id="3" name="Subtitle 2"/>
          <p:cNvSpPr>
            <a:spLocks noGrp="1"/>
          </p:cNvSpPr>
          <p:nvPr>
            <p:ph type="subTitle" idx="1"/>
          </p:nvPr>
        </p:nvSpPr>
        <p:spPr>
          <a:xfrm>
            <a:off x="815926" y="872197"/>
            <a:ext cx="9852074" cy="5556738"/>
          </a:xfrm>
        </p:spPr>
        <p:txBody>
          <a:bodyPr>
            <a:normAutofit fontScale="92500" lnSpcReduction="10000"/>
          </a:bodyPr>
          <a:lstStyle/>
          <a:p>
            <a:pPr algn="l"/>
            <a:r>
              <a:rPr lang="en-US" dirty="0"/>
              <a:t>* Having calculated coordinates of C, length of BC can be computed and used as base line for next triangle BCD. </a:t>
            </a:r>
          </a:p>
          <a:p>
            <a:pPr algn="l"/>
            <a:r>
              <a:rPr lang="en-US" dirty="0"/>
              <a:t>* For a neighboring triangle BCD, sides BD and CD are measured.</a:t>
            </a:r>
          </a:p>
          <a:p>
            <a:pPr algn="l"/>
            <a:r>
              <a:rPr lang="en-US" dirty="0"/>
              <a:t>* Angles of triangle BCD can be computed </a:t>
            </a:r>
          </a:p>
          <a:p>
            <a:pPr algn="l"/>
            <a:r>
              <a:rPr lang="en-US" dirty="0"/>
              <a:t>using cosine rule. </a:t>
            </a:r>
          </a:p>
          <a:p>
            <a:pPr algn="l"/>
            <a:r>
              <a:rPr lang="en-US" dirty="0"/>
              <a:t>* Again applying intersection solution will allow</a:t>
            </a:r>
          </a:p>
          <a:p>
            <a:pPr algn="l"/>
            <a:r>
              <a:rPr lang="en-US" dirty="0"/>
              <a:t>computing coordinates of D.</a:t>
            </a:r>
          </a:p>
          <a:p>
            <a:pPr algn="l"/>
            <a:r>
              <a:rPr lang="en-US" b="1" i="1" dirty="0"/>
              <a:t>Example</a:t>
            </a:r>
          </a:p>
          <a:p>
            <a:pPr algn="l"/>
            <a:r>
              <a:rPr lang="en-US" sz="2000" dirty="0">
                <a:solidFill>
                  <a:srgbClr val="FF0000"/>
                </a:solidFill>
              </a:rPr>
              <a:t>Trilateration was carried out to observe sides of triangulation</a:t>
            </a:r>
          </a:p>
          <a:p>
            <a:pPr algn="l"/>
            <a:r>
              <a:rPr lang="en-US" sz="2000" dirty="0">
                <a:solidFill>
                  <a:srgbClr val="FF0000"/>
                </a:solidFill>
              </a:rPr>
              <a:t>net ABQP, including Base line </a:t>
            </a:r>
            <a:r>
              <a:rPr lang="en-US" sz="2000" b="1" dirty="0">
                <a:solidFill>
                  <a:srgbClr val="FF0000"/>
                </a:solidFill>
              </a:rPr>
              <a:t>AB </a:t>
            </a:r>
            <a:r>
              <a:rPr lang="en-US" sz="2000" dirty="0">
                <a:solidFill>
                  <a:srgbClr val="FF0000"/>
                </a:solidFill>
              </a:rPr>
              <a:t>whose azimuth was known</a:t>
            </a:r>
          </a:p>
          <a:p>
            <a:pPr algn="l"/>
            <a:r>
              <a:rPr lang="en-US" sz="2000" dirty="0">
                <a:solidFill>
                  <a:srgbClr val="FF0000"/>
                </a:solidFill>
              </a:rPr>
              <a:t>to be </a:t>
            </a:r>
            <a:r>
              <a:rPr lang="en-US" sz="2000" b="1" u="sng" dirty="0">
                <a:solidFill>
                  <a:srgbClr val="FF0000"/>
                </a:solidFill>
              </a:rPr>
              <a:t>60</a:t>
            </a:r>
            <a:r>
              <a:rPr lang="en-US" sz="2000" b="1" u="sng" baseline="30000" dirty="0">
                <a:solidFill>
                  <a:srgbClr val="FF0000"/>
                </a:solidFill>
              </a:rPr>
              <a:t>o</a:t>
            </a:r>
            <a:r>
              <a:rPr lang="en-US" sz="2000" b="1" u="sng" dirty="0">
                <a:solidFill>
                  <a:srgbClr val="FF0000"/>
                </a:solidFill>
              </a:rPr>
              <a:t> 00’ 00”</a:t>
            </a:r>
            <a:r>
              <a:rPr lang="en-US" sz="2000" dirty="0">
                <a:solidFill>
                  <a:srgbClr val="FF0000"/>
                </a:solidFill>
              </a:rPr>
              <a:t>. Observed sides lengths are:  </a:t>
            </a:r>
          </a:p>
          <a:p>
            <a:pPr algn="l"/>
            <a:r>
              <a:rPr lang="en-US" sz="2000" b="1" dirty="0">
                <a:solidFill>
                  <a:srgbClr val="FF0000"/>
                </a:solidFill>
              </a:rPr>
              <a:t>AB = 360.00m; BP = 440.00m BQ = 320.00m;  </a:t>
            </a:r>
            <a:endParaRPr lang="en-US" sz="2000" dirty="0">
              <a:solidFill>
                <a:srgbClr val="FF0000"/>
              </a:solidFill>
            </a:endParaRPr>
          </a:p>
          <a:p>
            <a:pPr algn="l"/>
            <a:r>
              <a:rPr lang="en-US" sz="2000" b="1" dirty="0">
                <a:solidFill>
                  <a:srgbClr val="FF0000"/>
                </a:solidFill>
              </a:rPr>
              <a:t>QP = 480.00m; PA = 450.00m</a:t>
            </a:r>
            <a:endParaRPr lang="en-US" sz="2000" dirty="0">
              <a:solidFill>
                <a:srgbClr val="FF0000"/>
              </a:solidFill>
            </a:endParaRPr>
          </a:p>
          <a:p>
            <a:pPr algn="l"/>
            <a:r>
              <a:rPr lang="en-US" sz="2000" dirty="0">
                <a:solidFill>
                  <a:srgbClr val="FF0000"/>
                </a:solidFill>
              </a:rPr>
              <a:t>Assuming control point </a:t>
            </a:r>
            <a:r>
              <a:rPr lang="en-US" sz="2000" b="1" dirty="0">
                <a:solidFill>
                  <a:srgbClr val="FF0000"/>
                </a:solidFill>
              </a:rPr>
              <a:t>A(100.00; 250.00)m</a:t>
            </a:r>
            <a:r>
              <a:rPr lang="en-US" sz="2000" dirty="0">
                <a:solidFill>
                  <a:srgbClr val="FF0000"/>
                </a:solidFill>
              </a:rPr>
              <a:t>, compute: coordinates of B, C and D.</a:t>
            </a:r>
          </a:p>
          <a:p>
            <a:pPr algn="l"/>
            <a:endParaRPr lang="en-US" dirty="0"/>
          </a:p>
        </p:txBody>
      </p:sp>
      <p:pic>
        <p:nvPicPr>
          <p:cNvPr id="4" name="Picture 3"/>
          <p:cNvPicPr>
            <a:picLocks noChangeAspect="1"/>
          </p:cNvPicPr>
          <p:nvPr/>
        </p:nvPicPr>
        <p:blipFill>
          <a:blip r:embed="rId2"/>
          <a:stretch>
            <a:fillRect/>
          </a:stretch>
        </p:blipFill>
        <p:spPr>
          <a:xfrm>
            <a:off x="7363706" y="1871004"/>
            <a:ext cx="3473106" cy="3284806"/>
          </a:xfrm>
          <a:prstGeom prst="rect">
            <a:avLst/>
          </a:prstGeom>
        </p:spPr>
      </p:pic>
    </p:spTree>
    <p:extLst>
      <p:ext uri="{BB962C8B-B14F-4D97-AF65-F5344CB8AC3E}">
        <p14:creationId xmlns:p14="http://schemas.microsoft.com/office/powerpoint/2010/main" val="2062375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2053"/>
            <a:ext cx="9144000" cy="474617"/>
          </a:xfrm>
        </p:spPr>
        <p:txBody>
          <a:bodyPr>
            <a:normAutofit fontScale="90000"/>
          </a:bodyPr>
          <a:lstStyle/>
          <a:p>
            <a:r>
              <a:rPr lang="en-US" sz="2800" b="1" dirty="0"/>
              <a:t>Conditions for selecting ground stations</a:t>
            </a:r>
          </a:p>
        </p:txBody>
      </p:sp>
      <p:sp>
        <p:nvSpPr>
          <p:cNvPr id="3" name="Subtitle 2"/>
          <p:cNvSpPr>
            <a:spLocks noGrp="1"/>
          </p:cNvSpPr>
          <p:nvPr>
            <p:ph type="subTitle" idx="1"/>
          </p:nvPr>
        </p:nvSpPr>
        <p:spPr>
          <a:xfrm>
            <a:off x="463639" y="656823"/>
            <a:ext cx="10204361" cy="5937160"/>
          </a:xfrm>
        </p:spPr>
        <p:txBody>
          <a:bodyPr>
            <a:normAutofit/>
          </a:bodyPr>
          <a:lstStyle/>
          <a:p>
            <a:pPr algn="l"/>
            <a:r>
              <a:rPr lang="en-US" dirty="0"/>
              <a:t>Reconnaissance</a:t>
            </a:r>
          </a:p>
          <a:p>
            <a:pPr algn="l"/>
            <a:r>
              <a:rPr lang="en-US" dirty="0"/>
              <a:t>1.	Examination of the country to be surveyed.</a:t>
            </a:r>
          </a:p>
          <a:p>
            <a:pPr algn="l"/>
            <a:r>
              <a:rPr lang="en-US" dirty="0"/>
              <a:t>2.	Selection of most favorable sides for base lines</a:t>
            </a:r>
          </a:p>
          <a:p>
            <a:pPr algn="l"/>
            <a:r>
              <a:rPr lang="en-US" dirty="0"/>
              <a:t>3.	Selection of suitable positions of   stations</a:t>
            </a:r>
          </a:p>
          <a:p>
            <a:pPr algn="l"/>
            <a:endParaRPr lang="en-US" dirty="0"/>
          </a:p>
          <a:p>
            <a:pPr algn="l"/>
            <a:r>
              <a:rPr lang="en-US" dirty="0"/>
              <a:t>2. Selection of Station:</a:t>
            </a:r>
          </a:p>
          <a:p>
            <a:pPr algn="l"/>
            <a:r>
              <a:rPr lang="en-US" dirty="0"/>
              <a:t>The selection of station is based upon the following consideration.</a:t>
            </a:r>
          </a:p>
          <a:p>
            <a:pPr algn="l"/>
            <a:r>
              <a:rPr lang="en-US" dirty="0"/>
              <a:t>1.	The stations should be clearly visible from each other. For this purpose highest commanding positions such as top of hills or mountains is selected.</a:t>
            </a:r>
          </a:p>
          <a:p>
            <a:pPr algn="l"/>
            <a:r>
              <a:rPr lang="en-US" dirty="0"/>
              <a:t>2.	They should form well shaped triangles (angles &gt; 30 </a:t>
            </a:r>
            <a:r>
              <a:rPr lang="en-US" dirty="0" err="1"/>
              <a:t>deg</a:t>
            </a:r>
            <a:r>
              <a:rPr lang="en-US" dirty="0"/>
              <a:t>)</a:t>
            </a:r>
          </a:p>
          <a:p>
            <a:pPr algn="l"/>
            <a:r>
              <a:rPr lang="en-US" dirty="0"/>
              <a:t>3.	They should be easily accessible</a:t>
            </a:r>
          </a:p>
          <a:p>
            <a:pPr algn="l"/>
            <a:r>
              <a:rPr lang="en-US" dirty="0"/>
              <a:t>4.	They should be useful for detail survey</a:t>
            </a:r>
          </a:p>
          <a:p>
            <a:pPr algn="l"/>
            <a:r>
              <a:rPr lang="en-US" dirty="0"/>
              <a:t>5.	Thy should be so fixed that the length of sight is not too short or too long</a:t>
            </a:r>
          </a:p>
        </p:txBody>
      </p:sp>
    </p:spTree>
    <p:extLst>
      <p:ext uri="{BB962C8B-B14F-4D97-AF65-F5344CB8AC3E}">
        <p14:creationId xmlns:p14="http://schemas.microsoft.com/office/powerpoint/2010/main" val="1397514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706437"/>
          </a:xfrm>
        </p:spPr>
        <p:txBody>
          <a:bodyPr>
            <a:normAutofit/>
          </a:bodyPr>
          <a:lstStyle/>
          <a:p>
            <a:r>
              <a:rPr lang="en-US" sz="2800" b="1" dirty="0"/>
              <a:t>Conditions for selecting ground stations</a:t>
            </a:r>
          </a:p>
        </p:txBody>
      </p:sp>
      <p:sp>
        <p:nvSpPr>
          <p:cNvPr id="3" name="Subtitle 2"/>
          <p:cNvSpPr>
            <a:spLocks noGrp="1"/>
          </p:cNvSpPr>
          <p:nvPr>
            <p:ph type="subTitle" idx="1"/>
          </p:nvPr>
        </p:nvSpPr>
        <p:spPr>
          <a:xfrm>
            <a:off x="772732" y="862885"/>
            <a:ext cx="9895268" cy="5640946"/>
          </a:xfrm>
        </p:spPr>
        <p:txBody>
          <a:bodyPr/>
          <a:lstStyle/>
          <a:p>
            <a:pPr algn="l"/>
            <a:r>
              <a:rPr lang="en-US" dirty="0"/>
              <a:t>3. Inter-visibility and Heights of Stations:</a:t>
            </a:r>
          </a:p>
          <a:p>
            <a:pPr algn="l"/>
            <a:r>
              <a:rPr lang="en-US" dirty="0"/>
              <a:t>For inter-visibility of two stations they should be fixed on highest available ground. Such as mountain peaks rides or top of hills when the distance b/t the two stations is great and the difference in elevation b/t them is small then it is necessary to raise both the instrument and signal to overcome the curvature of the earth and to clear all the intervening obstruction.</a:t>
            </a:r>
          </a:p>
          <a:p>
            <a:pPr algn="l"/>
            <a:endParaRPr lang="en-US" dirty="0"/>
          </a:p>
          <a:p>
            <a:pPr algn="l"/>
            <a:r>
              <a:rPr lang="en-US" dirty="0"/>
              <a:t>The height of both the instrument and signal above the ground depends upon.</a:t>
            </a:r>
          </a:p>
          <a:p>
            <a:pPr algn="l"/>
            <a:r>
              <a:rPr lang="en-US" dirty="0"/>
              <a:t>1.	Distance between the stations.</a:t>
            </a:r>
          </a:p>
          <a:p>
            <a:pPr algn="l"/>
            <a:r>
              <a:rPr lang="en-US" dirty="0"/>
              <a:t>2.	Relative elevations of stations.</a:t>
            </a:r>
          </a:p>
          <a:p>
            <a:pPr algn="l"/>
            <a:r>
              <a:rPr lang="en-US" dirty="0"/>
              <a:t>3.	The profile of intervening ground.</a:t>
            </a:r>
          </a:p>
          <a:p>
            <a:pPr algn="l"/>
            <a:endParaRPr lang="en-US" dirty="0"/>
          </a:p>
          <a:p>
            <a:pPr algn="l"/>
            <a:endParaRPr lang="en-US" dirty="0"/>
          </a:p>
        </p:txBody>
      </p:sp>
    </p:spTree>
    <p:extLst>
      <p:ext uri="{BB962C8B-B14F-4D97-AF65-F5344CB8AC3E}">
        <p14:creationId xmlns:p14="http://schemas.microsoft.com/office/powerpoint/2010/main" val="1976841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7810"/>
            <a:ext cx="9144000" cy="474617"/>
          </a:xfrm>
        </p:spPr>
        <p:txBody>
          <a:bodyPr>
            <a:normAutofit fontScale="90000"/>
          </a:bodyPr>
          <a:lstStyle/>
          <a:p>
            <a:r>
              <a:rPr lang="en-US" sz="2800" b="1" dirty="0">
                <a:latin typeface="Times New Roman" panose="02020603050405020304" pitchFamily="18" charset="0"/>
                <a:cs typeface="Times New Roman" panose="02020603050405020304" pitchFamily="18" charset="0"/>
              </a:rPr>
              <a:t>Applications of Triangulation Survey</a:t>
            </a:r>
          </a:p>
        </p:txBody>
      </p:sp>
      <p:sp>
        <p:nvSpPr>
          <p:cNvPr id="3" name="Subtitle 2"/>
          <p:cNvSpPr>
            <a:spLocks noGrp="1"/>
          </p:cNvSpPr>
          <p:nvPr>
            <p:ph type="subTitle" idx="1"/>
          </p:nvPr>
        </p:nvSpPr>
        <p:spPr>
          <a:xfrm>
            <a:off x="1107583" y="708338"/>
            <a:ext cx="9560417" cy="5692462"/>
          </a:xfrm>
        </p:spPr>
        <p:txBody>
          <a:bodyPr>
            <a:normAutofit lnSpcReduction="10000"/>
          </a:bodyPr>
          <a:lstStyle/>
          <a:p>
            <a:pPr algn="l"/>
            <a:r>
              <a:rPr lang="en-US" dirty="0"/>
              <a:t>Following are some </a:t>
            </a:r>
            <a:r>
              <a:rPr lang="en-US" b="1" dirty="0"/>
              <a:t>applications of triangulation survey</a:t>
            </a:r>
            <a:r>
              <a:rPr lang="en-US" dirty="0"/>
              <a:t>:</a:t>
            </a:r>
          </a:p>
          <a:p>
            <a:pPr lvl="0" algn="l"/>
            <a:r>
              <a:rPr lang="en-US" dirty="0"/>
              <a:t>* Establishing accurately located control points for plane and geodetic surveys of large areas.</a:t>
            </a:r>
          </a:p>
          <a:p>
            <a:pPr lvl="0" algn="l"/>
            <a:r>
              <a:rPr lang="en-US" dirty="0"/>
              <a:t>* Establishing accurately located control points in connection with aerial surveying</a:t>
            </a:r>
          </a:p>
          <a:p>
            <a:pPr lvl="0" algn="l"/>
            <a:r>
              <a:rPr lang="en-US" dirty="0"/>
              <a:t>* Accurate location of engineering projects such as Centre lines, terminal points and shafts for long tunnels, and Centre lines and abutments for long span bridges.</a:t>
            </a:r>
          </a:p>
          <a:p>
            <a:r>
              <a:rPr lang="en-US" b="1" dirty="0"/>
              <a:t>Triangulation Systems</a:t>
            </a:r>
            <a:endParaRPr lang="en-US" dirty="0"/>
          </a:p>
          <a:p>
            <a:pPr algn="l"/>
            <a:r>
              <a:rPr lang="en-US" dirty="0"/>
              <a:t>A system consisting of triangulation stations connected by a chain of triangles. The complete fig is called triangulation system or triangulation figure. The most common type of figures used in a triangulation system are</a:t>
            </a:r>
          </a:p>
          <a:p>
            <a:pPr lvl="0" algn="l"/>
            <a:r>
              <a:rPr lang="en-US" dirty="0"/>
              <a:t>Triangles</a:t>
            </a:r>
          </a:p>
          <a:p>
            <a:pPr lvl="0" algn="l"/>
            <a:r>
              <a:rPr lang="en-US" dirty="0"/>
              <a:t>Quadrilaterals</a:t>
            </a:r>
          </a:p>
          <a:p>
            <a:pPr lvl="0" algn="l"/>
            <a:r>
              <a:rPr lang="en-US" dirty="0"/>
              <a:t>Polygons</a:t>
            </a:r>
          </a:p>
          <a:p>
            <a:pPr algn="l"/>
            <a:endParaRPr lang="en-US" dirty="0"/>
          </a:p>
        </p:txBody>
      </p:sp>
    </p:spTree>
    <p:extLst>
      <p:ext uri="{BB962C8B-B14F-4D97-AF65-F5344CB8AC3E}">
        <p14:creationId xmlns:p14="http://schemas.microsoft.com/office/powerpoint/2010/main" val="2158931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461738"/>
          </a:xfrm>
        </p:spPr>
        <p:txBody>
          <a:bodyPr>
            <a:normAutofit fontScale="90000"/>
          </a:bodyPr>
          <a:lstStyle/>
          <a:p>
            <a:r>
              <a:rPr lang="en-US" sz="2800" b="1" dirty="0">
                <a:latin typeface="Times New Roman" panose="02020603050405020304" pitchFamily="18" charset="0"/>
                <a:cs typeface="Times New Roman" panose="02020603050405020304" pitchFamily="18" charset="0"/>
              </a:rPr>
              <a:t>Triangulation Systems</a:t>
            </a:r>
          </a:p>
        </p:txBody>
      </p:sp>
      <p:sp>
        <p:nvSpPr>
          <p:cNvPr id="3" name="Subtitle 2"/>
          <p:cNvSpPr>
            <a:spLocks noGrp="1"/>
          </p:cNvSpPr>
          <p:nvPr>
            <p:ph type="subTitle" idx="1"/>
          </p:nvPr>
        </p:nvSpPr>
        <p:spPr>
          <a:xfrm>
            <a:off x="927279" y="631065"/>
            <a:ext cx="9740721" cy="5705341"/>
          </a:xfrm>
        </p:spPr>
        <p:txBody>
          <a:bodyPr/>
          <a:lstStyle/>
          <a:p>
            <a:pPr algn="l"/>
            <a:r>
              <a:rPr lang="en-US" dirty="0"/>
              <a:t>Triangles System: simple, economical but least accurate system.</a:t>
            </a:r>
          </a:p>
          <a:p>
            <a:pPr algn="l"/>
            <a:endParaRPr lang="en-US" dirty="0"/>
          </a:p>
        </p:txBody>
      </p:sp>
      <p:pic>
        <p:nvPicPr>
          <p:cNvPr id="6" name="Picture 5"/>
          <p:cNvPicPr>
            <a:picLocks noChangeAspect="1"/>
          </p:cNvPicPr>
          <p:nvPr/>
        </p:nvPicPr>
        <p:blipFill>
          <a:blip r:embed="rId2"/>
          <a:stretch>
            <a:fillRect/>
          </a:stretch>
        </p:blipFill>
        <p:spPr>
          <a:xfrm>
            <a:off x="1416676" y="1416676"/>
            <a:ext cx="7810484" cy="5089057"/>
          </a:xfrm>
          <a:prstGeom prst="rect">
            <a:avLst/>
          </a:prstGeom>
        </p:spPr>
      </p:pic>
    </p:spTree>
    <p:extLst>
      <p:ext uri="{BB962C8B-B14F-4D97-AF65-F5344CB8AC3E}">
        <p14:creationId xmlns:p14="http://schemas.microsoft.com/office/powerpoint/2010/main" val="3114735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7811"/>
            <a:ext cx="9144000" cy="577648"/>
          </a:xfrm>
        </p:spPr>
        <p:txBody>
          <a:bodyPr>
            <a:normAutofit/>
          </a:bodyPr>
          <a:lstStyle/>
          <a:p>
            <a:r>
              <a:rPr lang="en-US" sz="2800" b="1" dirty="0">
                <a:latin typeface="Times New Roman" panose="02020603050405020304" pitchFamily="18" charset="0"/>
                <a:cs typeface="Times New Roman" panose="02020603050405020304" pitchFamily="18" charset="0"/>
              </a:rPr>
              <a:t>Triangulation Systems</a:t>
            </a:r>
          </a:p>
        </p:txBody>
      </p:sp>
      <p:sp>
        <p:nvSpPr>
          <p:cNvPr id="3" name="Subtitle 2"/>
          <p:cNvSpPr>
            <a:spLocks noGrp="1"/>
          </p:cNvSpPr>
          <p:nvPr>
            <p:ph type="subTitle" idx="1"/>
          </p:nvPr>
        </p:nvSpPr>
        <p:spPr>
          <a:xfrm>
            <a:off x="927279" y="948989"/>
            <a:ext cx="9740721" cy="5580599"/>
          </a:xfrm>
        </p:spPr>
        <p:txBody>
          <a:bodyPr/>
          <a:lstStyle/>
          <a:p>
            <a:pPr algn="l"/>
            <a:r>
              <a:rPr lang="en-US" dirty="0"/>
              <a:t>Quadrilaterals System: most accurate system as the number of checks are more.</a:t>
            </a:r>
          </a:p>
          <a:p>
            <a:pPr algn="l"/>
            <a:endParaRPr lang="en-US" dirty="0"/>
          </a:p>
        </p:txBody>
      </p:sp>
      <p:pic>
        <p:nvPicPr>
          <p:cNvPr id="4" name="Picture 3"/>
          <p:cNvPicPr>
            <a:picLocks noChangeAspect="1"/>
          </p:cNvPicPr>
          <p:nvPr/>
        </p:nvPicPr>
        <p:blipFill>
          <a:blip r:embed="rId2"/>
          <a:stretch>
            <a:fillRect/>
          </a:stretch>
        </p:blipFill>
        <p:spPr>
          <a:xfrm>
            <a:off x="2032152" y="1751527"/>
            <a:ext cx="7189121" cy="4778061"/>
          </a:xfrm>
          <a:prstGeom prst="rect">
            <a:avLst/>
          </a:prstGeom>
        </p:spPr>
      </p:pic>
    </p:spTree>
    <p:extLst>
      <p:ext uri="{BB962C8B-B14F-4D97-AF65-F5344CB8AC3E}">
        <p14:creationId xmlns:p14="http://schemas.microsoft.com/office/powerpoint/2010/main" val="166730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0689"/>
            <a:ext cx="9144000" cy="526133"/>
          </a:xfrm>
        </p:spPr>
        <p:txBody>
          <a:bodyPr>
            <a:normAutofit/>
          </a:bodyPr>
          <a:lstStyle/>
          <a:p>
            <a:r>
              <a:rPr lang="en-US" sz="2800" b="1" dirty="0"/>
              <a:t>Triangulation Systems</a:t>
            </a:r>
          </a:p>
        </p:txBody>
      </p:sp>
      <p:sp>
        <p:nvSpPr>
          <p:cNvPr id="3" name="Subtitle 2"/>
          <p:cNvSpPr>
            <a:spLocks noGrp="1"/>
          </p:cNvSpPr>
          <p:nvPr>
            <p:ph type="subTitle" idx="1"/>
          </p:nvPr>
        </p:nvSpPr>
        <p:spPr>
          <a:xfrm>
            <a:off x="734096" y="914399"/>
            <a:ext cx="9933904" cy="5525037"/>
          </a:xfrm>
        </p:spPr>
        <p:txBody>
          <a:bodyPr/>
          <a:lstStyle/>
          <a:p>
            <a:pPr algn="l"/>
            <a:r>
              <a:rPr lang="en-US" dirty="0"/>
              <a:t>Polygons: Accurate since more checks are there.</a:t>
            </a:r>
          </a:p>
          <a:p>
            <a:pPr algn="l"/>
            <a:endParaRPr lang="en-US" dirty="0"/>
          </a:p>
          <a:p>
            <a:pPr algn="l"/>
            <a:endParaRPr lang="en-US" dirty="0"/>
          </a:p>
        </p:txBody>
      </p:sp>
      <p:pic>
        <p:nvPicPr>
          <p:cNvPr id="4" name="Picture 3"/>
          <p:cNvPicPr>
            <a:picLocks noChangeAspect="1"/>
          </p:cNvPicPr>
          <p:nvPr/>
        </p:nvPicPr>
        <p:blipFill>
          <a:blip r:embed="rId2"/>
          <a:stretch>
            <a:fillRect/>
          </a:stretch>
        </p:blipFill>
        <p:spPr>
          <a:xfrm>
            <a:off x="1622738" y="1656292"/>
            <a:ext cx="7250805" cy="5201708"/>
          </a:xfrm>
          <a:prstGeom prst="rect">
            <a:avLst/>
          </a:prstGeom>
        </p:spPr>
      </p:pic>
    </p:spTree>
    <p:extLst>
      <p:ext uri="{BB962C8B-B14F-4D97-AF65-F5344CB8AC3E}">
        <p14:creationId xmlns:p14="http://schemas.microsoft.com/office/powerpoint/2010/main" val="3115529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0690"/>
            <a:ext cx="9144000" cy="526133"/>
          </a:xfrm>
        </p:spPr>
        <p:txBody>
          <a:bodyPr>
            <a:normAutofit/>
          </a:bodyPr>
          <a:lstStyle/>
          <a:p>
            <a:r>
              <a:rPr lang="en-US" sz="2800" b="1" dirty="0"/>
              <a:t>Intersection Method</a:t>
            </a:r>
          </a:p>
        </p:txBody>
      </p:sp>
      <p:sp>
        <p:nvSpPr>
          <p:cNvPr id="3" name="Subtitle 2"/>
          <p:cNvSpPr>
            <a:spLocks noGrp="1"/>
          </p:cNvSpPr>
          <p:nvPr>
            <p:ph type="subTitle" idx="1"/>
          </p:nvPr>
        </p:nvSpPr>
        <p:spPr>
          <a:xfrm>
            <a:off x="837127" y="798489"/>
            <a:ext cx="9830873" cy="5550795"/>
          </a:xfrm>
        </p:spPr>
        <p:txBody>
          <a:bodyPr/>
          <a:lstStyle/>
          <a:p>
            <a:pPr algn="l"/>
            <a:r>
              <a:rPr lang="en-US" dirty="0"/>
              <a:t>The triangle is the simplest unit of the triangulation net.</a:t>
            </a:r>
          </a:p>
          <a:p>
            <a:pPr algn="l"/>
            <a:r>
              <a:rPr lang="en-US" dirty="0"/>
              <a:t>We start with a Base Line with known azimuth and precise length.</a:t>
            </a:r>
          </a:p>
          <a:p>
            <a:pPr algn="l"/>
            <a:r>
              <a:rPr lang="en-US" dirty="0"/>
              <a:t>All angles of the triangle are measured and should be adjusted to sum to 180.</a:t>
            </a:r>
          </a:p>
          <a:p>
            <a:pPr algn="l"/>
            <a:r>
              <a:rPr lang="en-US" dirty="0"/>
              <a:t>At least on end point of the base line should have known ground coordinates: E and N or X and Y.</a:t>
            </a:r>
          </a:p>
          <a:p>
            <a:pPr algn="l"/>
            <a:endParaRPr lang="en-US" dirty="0"/>
          </a:p>
        </p:txBody>
      </p:sp>
      <p:pic>
        <p:nvPicPr>
          <p:cNvPr id="4" name="Picture 3"/>
          <p:cNvPicPr>
            <a:picLocks noChangeAspect="1"/>
          </p:cNvPicPr>
          <p:nvPr/>
        </p:nvPicPr>
        <p:blipFill>
          <a:blip r:embed="rId2"/>
          <a:stretch>
            <a:fillRect/>
          </a:stretch>
        </p:blipFill>
        <p:spPr>
          <a:xfrm>
            <a:off x="4098597" y="3155955"/>
            <a:ext cx="3685714" cy="2580952"/>
          </a:xfrm>
          <a:prstGeom prst="rect">
            <a:avLst/>
          </a:prstGeom>
        </p:spPr>
      </p:pic>
    </p:spTree>
    <p:extLst>
      <p:ext uri="{BB962C8B-B14F-4D97-AF65-F5344CB8AC3E}">
        <p14:creationId xmlns:p14="http://schemas.microsoft.com/office/powerpoint/2010/main" val="1764037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879</TotalTime>
  <Words>2167</Words>
  <Application>Microsoft Office PowerPoint</Application>
  <PresentationFormat>Widescreen</PresentationFormat>
  <Paragraphs>180</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Cambria Math</vt:lpstr>
      <vt:lpstr>Times New Roman</vt:lpstr>
      <vt:lpstr>Office Theme</vt:lpstr>
      <vt:lpstr>Triangulation Survey</vt:lpstr>
      <vt:lpstr>Operation of Triangulation Survey</vt:lpstr>
      <vt:lpstr>Conditions for selecting ground stations</vt:lpstr>
      <vt:lpstr>Conditions for selecting ground stations</vt:lpstr>
      <vt:lpstr>Applications of Triangulation Survey</vt:lpstr>
      <vt:lpstr>Triangulation Systems</vt:lpstr>
      <vt:lpstr>Triangulation Systems</vt:lpstr>
      <vt:lpstr>Triangulation Systems</vt:lpstr>
      <vt:lpstr>Intersection Method</vt:lpstr>
      <vt:lpstr>Intersection Solution</vt:lpstr>
      <vt:lpstr>Intersection Solution</vt:lpstr>
      <vt:lpstr>Check Intersection Solution</vt:lpstr>
      <vt:lpstr>Intersection Formula</vt:lpstr>
      <vt:lpstr>Resection Solution</vt:lpstr>
      <vt:lpstr>Resection Solution</vt:lpstr>
      <vt:lpstr>Resection Solution</vt:lpstr>
      <vt:lpstr>Resection Solution</vt:lpstr>
      <vt:lpstr>Resection Solution</vt:lpstr>
      <vt:lpstr>Trilateration Survey</vt:lpstr>
      <vt:lpstr>Trilateration Survey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Triangulation Survey</dc:title>
  <dc:creator>Alra7iq Alma5'tom</dc:creator>
  <cp:lastModifiedBy>ismatelhassan@gmail.com</cp:lastModifiedBy>
  <cp:revision>26</cp:revision>
  <dcterms:created xsi:type="dcterms:W3CDTF">2020-07-13T06:41:04Z</dcterms:created>
  <dcterms:modified xsi:type="dcterms:W3CDTF">2020-09-20T06:03:48Z</dcterms:modified>
</cp:coreProperties>
</file>