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81" r:id="rId7"/>
    <p:sldId id="262" r:id="rId8"/>
    <p:sldId id="263" r:id="rId9"/>
    <p:sldId id="264" r:id="rId10"/>
    <p:sldId id="265" r:id="rId11"/>
    <p:sldId id="266" r:id="rId12"/>
    <p:sldId id="267" r:id="rId13"/>
    <p:sldId id="268" r:id="rId14"/>
    <p:sldId id="270" r:id="rId15"/>
    <p:sldId id="271" r:id="rId16"/>
    <p:sldId id="272" r:id="rId17"/>
    <p:sldId id="273" r:id="rId18"/>
    <p:sldId id="269"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34744A-20A6-41C0-A9C8-7F76888D973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384320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4744A-20A6-41C0-A9C8-7F76888D973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390556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4744A-20A6-41C0-A9C8-7F76888D973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214707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4744A-20A6-41C0-A9C8-7F76888D973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170250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34744A-20A6-41C0-A9C8-7F76888D973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387949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34744A-20A6-41C0-A9C8-7F76888D973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87710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34744A-20A6-41C0-A9C8-7F76888D9733}" type="datetimeFigureOut">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299745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34744A-20A6-41C0-A9C8-7F76888D9733}" type="datetimeFigureOut">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18341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4744A-20A6-41C0-A9C8-7F76888D9733}" type="datetimeFigureOut">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168203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4744A-20A6-41C0-A9C8-7F76888D973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161999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4744A-20A6-41C0-A9C8-7F76888D973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C38B3-A5FA-4FFC-A453-4002CF22C073}" type="slidenum">
              <a:rPr lang="en-US" smtClean="0"/>
              <a:t>‹#›</a:t>
            </a:fld>
            <a:endParaRPr lang="en-US"/>
          </a:p>
        </p:txBody>
      </p:sp>
    </p:spTree>
    <p:extLst>
      <p:ext uri="{BB962C8B-B14F-4D97-AF65-F5344CB8AC3E}">
        <p14:creationId xmlns:p14="http://schemas.microsoft.com/office/powerpoint/2010/main" val="127851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4744A-20A6-41C0-A9C8-7F76888D9733}" type="datetimeFigureOut">
              <a:rPr lang="en-US" smtClean="0"/>
              <a:t>3/28/2021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C38B3-A5FA-4FFC-A453-4002CF22C073}" type="slidenum">
              <a:rPr lang="en-US" smtClean="0"/>
              <a:t>‹#›</a:t>
            </a:fld>
            <a:endParaRPr lang="en-US"/>
          </a:p>
        </p:txBody>
      </p:sp>
    </p:spTree>
    <p:extLst>
      <p:ext uri="{BB962C8B-B14F-4D97-AF65-F5344CB8AC3E}">
        <p14:creationId xmlns:p14="http://schemas.microsoft.com/office/powerpoint/2010/main" val="1618441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491299"/>
            <a:ext cx="9144000" cy="642042"/>
          </a:xfrm>
        </p:spPr>
        <p:txBody>
          <a:bodyPr>
            <a:normAutofit/>
          </a:bodyPr>
          <a:lstStyle/>
          <a:p>
            <a:r>
              <a:rPr lang="en-US" sz="4000" b="1" dirty="0"/>
              <a:t>Horizontal Curves</a:t>
            </a:r>
          </a:p>
        </p:txBody>
      </p:sp>
      <p:sp>
        <p:nvSpPr>
          <p:cNvPr id="3" name="Subtitle 2"/>
          <p:cNvSpPr>
            <a:spLocks noGrp="1"/>
          </p:cNvSpPr>
          <p:nvPr>
            <p:ph type="subTitle" idx="1"/>
          </p:nvPr>
        </p:nvSpPr>
        <p:spPr>
          <a:xfrm>
            <a:off x="1524000" y="1481070"/>
            <a:ext cx="9144000" cy="4224271"/>
          </a:xfrm>
        </p:spPr>
        <p:txBody>
          <a:bodyPr>
            <a:normAutofit/>
          </a:bodyPr>
          <a:lstStyle/>
          <a:p>
            <a:pPr algn="l"/>
            <a:r>
              <a:rPr lang="en-US" dirty="0"/>
              <a:t>- Introduction:</a:t>
            </a:r>
          </a:p>
          <a:p>
            <a:pPr algn="l"/>
            <a:r>
              <a:rPr lang="en-US" dirty="0"/>
              <a:t>- Types of H Curves</a:t>
            </a:r>
          </a:p>
          <a:p>
            <a:pPr algn="l"/>
            <a:r>
              <a:rPr lang="en-US" dirty="0"/>
              <a:t>- Elements of H Curve</a:t>
            </a:r>
          </a:p>
          <a:p>
            <a:pPr algn="l"/>
            <a:r>
              <a:rPr lang="en-US" dirty="0"/>
              <a:t>- Data for Setting Out</a:t>
            </a:r>
          </a:p>
          <a:p>
            <a:pPr algn="l"/>
            <a:r>
              <a:rPr lang="en-US" dirty="0"/>
              <a:t>- Setting Out Methods:</a:t>
            </a:r>
          </a:p>
          <a:p>
            <a:pPr algn="l"/>
            <a:r>
              <a:rPr lang="en-US" dirty="0"/>
              <a:t>1- Offset from tangent</a:t>
            </a:r>
          </a:p>
          <a:p>
            <a:pPr algn="l"/>
            <a:r>
              <a:rPr lang="en-US" dirty="0"/>
              <a:t>2- Offset from main chord</a:t>
            </a:r>
          </a:p>
          <a:p>
            <a:pPr algn="l"/>
            <a:r>
              <a:rPr lang="en-US" dirty="0"/>
              <a:t>3- Deflection angle method</a:t>
            </a:r>
          </a:p>
        </p:txBody>
      </p:sp>
    </p:spTree>
    <p:extLst>
      <p:ext uri="{BB962C8B-B14F-4D97-AF65-F5344CB8AC3E}">
        <p14:creationId xmlns:p14="http://schemas.microsoft.com/office/powerpoint/2010/main" val="43368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014" y="550863"/>
            <a:ext cx="9144000" cy="649287"/>
          </a:xfrm>
        </p:spPr>
        <p:txBody>
          <a:bodyPr>
            <a:normAutofit/>
          </a:bodyPr>
          <a:lstStyle/>
          <a:p>
            <a:r>
              <a:rPr lang="en-US" sz="3200" b="1" dirty="0"/>
              <a:t>Radius of Horizontal Circular Curve</a:t>
            </a:r>
          </a:p>
        </p:txBody>
      </p:sp>
      <p:sp>
        <p:nvSpPr>
          <p:cNvPr id="3" name="Subtitle 2"/>
          <p:cNvSpPr>
            <a:spLocks noGrp="1"/>
          </p:cNvSpPr>
          <p:nvPr>
            <p:ph type="subTitle" idx="1"/>
          </p:nvPr>
        </p:nvSpPr>
        <p:spPr>
          <a:xfrm>
            <a:off x="1524000" y="1396093"/>
            <a:ext cx="9144000" cy="4792436"/>
          </a:xfrm>
        </p:spPr>
        <p:txBody>
          <a:bodyPr>
            <a:normAutofit lnSpcReduction="10000"/>
          </a:bodyPr>
          <a:lstStyle/>
          <a:p>
            <a:pPr algn="l"/>
            <a:r>
              <a:rPr lang="en-US" dirty="0"/>
              <a:t>Curve radius (</a:t>
            </a:r>
            <a:r>
              <a:rPr lang="en-US" b="1" dirty="0"/>
              <a:t>R</a:t>
            </a:r>
            <a:r>
              <a:rPr lang="en-US" dirty="0"/>
              <a:t>) is either given directly by the highway engineer or can be determined from designated curvature of the curve.</a:t>
            </a:r>
          </a:p>
          <a:p>
            <a:pPr algn="l"/>
            <a:r>
              <a:rPr lang="en-US" b="1" u="sng" dirty="0"/>
              <a:t>Degree of Curve (Arc Definition)</a:t>
            </a:r>
            <a:endParaRPr lang="en-US" dirty="0"/>
          </a:p>
          <a:p>
            <a:pPr algn="l"/>
            <a:r>
              <a:rPr lang="en-US" dirty="0"/>
              <a:t>The arc definition is most frequently used in high-way design. This definition, illustrated in figure 4, states that the degree of curve is the central angle formed by two radii that extend from the center of a circle to the ends of an </a:t>
            </a:r>
            <a:r>
              <a:rPr lang="en-US" b="1" dirty="0"/>
              <a:t>arc </a:t>
            </a:r>
            <a:r>
              <a:rPr lang="en-US" dirty="0"/>
              <a:t>measuring </a:t>
            </a:r>
            <a:r>
              <a:rPr lang="en-US" b="1" dirty="0"/>
              <a:t>100 meters </a:t>
            </a:r>
            <a:r>
              <a:rPr lang="en-US" dirty="0"/>
              <a:t>long. Therefore, if you take a sharp curve, mark off a portion so that the distance along the arc is exactly 100m, if the corresponding central angle is 12°, then you have a curve for which the degree of curvature is 12°; it is referred to as a </a:t>
            </a:r>
            <a:r>
              <a:rPr lang="en-US" b="1" dirty="0"/>
              <a:t>12° curve.</a:t>
            </a:r>
            <a:endParaRPr lang="en-US" dirty="0"/>
          </a:p>
          <a:p>
            <a:pPr algn="l"/>
            <a:r>
              <a:rPr lang="en-US" dirty="0"/>
              <a:t>By studying figure 4, you can see that the ratio between the degree of curvature </a:t>
            </a:r>
            <a:r>
              <a:rPr lang="en-US" i="1" dirty="0"/>
              <a:t>(D) </a:t>
            </a:r>
            <a:r>
              <a:rPr lang="en-US" dirty="0"/>
              <a:t>and 360° is the same as the ratio between 100 m of arc and the circumference </a:t>
            </a:r>
            <a:r>
              <a:rPr lang="en-US" i="1" dirty="0"/>
              <a:t>(C) </a:t>
            </a:r>
            <a:r>
              <a:rPr lang="en-US" dirty="0"/>
              <a:t>of a circle having the same radius.</a:t>
            </a:r>
          </a:p>
          <a:p>
            <a:pPr algn="l"/>
            <a:endParaRPr lang="en-US" dirty="0"/>
          </a:p>
        </p:txBody>
      </p:sp>
    </p:spTree>
    <p:extLst>
      <p:ext uri="{BB962C8B-B14F-4D97-AF65-F5344CB8AC3E}">
        <p14:creationId xmlns:p14="http://schemas.microsoft.com/office/powerpoint/2010/main" val="278162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6028" y="910092"/>
            <a:ext cx="9144000" cy="608466"/>
          </a:xfrm>
        </p:spPr>
        <p:txBody>
          <a:bodyPr>
            <a:normAutofit/>
          </a:bodyPr>
          <a:lstStyle/>
          <a:p>
            <a:r>
              <a:rPr lang="en-US" sz="3200" b="1" dirty="0"/>
              <a:t>Degree of Curve – Arc Definition</a:t>
            </a:r>
          </a:p>
        </p:txBody>
      </p:sp>
      <p:sp>
        <p:nvSpPr>
          <p:cNvPr id="3" name="Subtitle 2"/>
          <p:cNvSpPr>
            <a:spLocks noGrp="1"/>
          </p:cNvSpPr>
          <p:nvPr>
            <p:ph type="subTitle" idx="1"/>
          </p:nvPr>
        </p:nvSpPr>
        <p:spPr>
          <a:xfrm>
            <a:off x="1524000" y="1698171"/>
            <a:ext cx="9144000" cy="5159829"/>
          </a:xfrm>
        </p:spPr>
        <p:txBody>
          <a:bodyPr/>
          <a:lstStyle/>
          <a:p>
            <a:r>
              <a:rPr lang="en-US" dirty="0"/>
              <a:t>                                                      Fig. 4 – Arc Definition</a:t>
            </a:r>
          </a:p>
          <a:p>
            <a:pPr algn="l"/>
            <a:r>
              <a:rPr lang="en-US" dirty="0"/>
              <a:t>The ratio between the degree of</a:t>
            </a:r>
          </a:p>
          <a:p>
            <a:pPr algn="l"/>
            <a:r>
              <a:rPr lang="en-US" dirty="0"/>
              <a:t>curvature </a:t>
            </a:r>
            <a:r>
              <a:rPr lang="en-US" i="1" dirty="0"/>
              <a:t>(D</a:t>
            </a:r>
            <a:r>
              <a:rPr lang="en-US" dirty="0"/>
              <a:t>°</a:t>
            </a:r>
            <a:r>
              <a:rPr lang="en-US" i="1" dirty="0"/>
              <a:t>) </a:t>
            </a:r>
            <a:r>
              <a:rPr lang="en-US" dirty="0"/>
              <a:t>and 360° is the</a:t>
            </a:r>
          </a:p>
          <a:p>
            <a:pPr algn="l"/>
            <a:r>
              <a:rPr lang="en-US" dirty="0"/>
              <a:t>same as the ratio between 100m</a:t>
            </a:r>
          </a:p>
          <a:p>
            <a:pPr algn="l"/>
            <a:r>
              <a:rPr lang="en-US" dirty="0"/>
              <a:t>of arc and the circumference</a:t>
            </a:r>
          </a:p>
          <a:p>
            <a:pPr algn="l"/>
            <a:r>
              <a:rPr lang="en-US" i="1" dirty="0"/>
              <a:t>(C) </a:t>
            </a:r>
            <a:r>
              <a:rPr lang="en-US" dirty="0"/>
              <a:t>of a circle having the same</a:t>
            </a:r>
          </a:p>
          <a:p>
            <a:pPr algn="l"/>
            <a:r>
              <a:rPr lang="en-US" dirty="0"/>
              <a:t>radius.  (D°/360°) = (100/C)</a:t>
            </a:r>
          </a:p>
          <a:p>
            <a:pPr algn="l"/>
            <a:r>
              <a:rPr lang="en-US" dirty="0"/>
              <a:t>where C= 2</a:t>
            </a:r>
            <a:r>
              <a:rPr lang="el-GR" dirty="0"/>
              <a:t>π</a:t>
            </a:r>
            <a:r>
              <a:rPr lang="en-US" dirty="0"/>
              <a:t>R,</a:t>
            </a:r>
          </a:p>
          <a:p>
            <a:pPr algn="l"/>
            <a:r>
              <a:rPr lang="en-US" dirty="0"/>
              <a:t>R = (360x100)/(2</a:t>
            </a:r>
            <a:r>
              <a:rPr lang="el-GR" dirty="0"/>
              <a:t> π</a:t>
            </a:r>
            <a:r>
              <a:rPr lang="en-US" dirty="0"/>
              <a:t>D)</a:t>
            </a:r>
          </a:p>
          <a:p>
            <a:pPr algn="l"/>
            <a:r>
              <a:rPr lang="en-US" dirty="0"/>
              <a:t>R = 5729.58/D° meters</a:t>
            </a:r>
          </a:p>
          <a:p>
            <a:endParaRPr lang="en-US" dirty="0"/>
          </a:p>
          <a:p>
            <a:pPr algn="l"/>
            <a:endParaRPr lang="en-US" dirty="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655" y="2416629"/>
            <a:ext cx="4719022" cy="396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36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0329" y="542699"/>
            <a:ext cx="9144000" cy="706437"/>
          </a:xfrm>
        </p:spPr>
        <p:txBody>
          <a:bodyPr>
            <a:normAutofit/>
          </a:bodyPr>
          <a:lstStyle/>
          <a:p>
            <a:r>
              <a:rPr lang="en-US" sz="3200" b="1" dirty="0"/>
              <a:t>Degree of Curve - Chord Definition</a:t>
            </a:r>
          </a:p>
        </p:txBody>
      </p:sp>
      <p:sp>
        <p:nvSpPr>
          <p:cNvPr id="3" name="Subtitle 2"/>
          <p:cNvSpPr>
            <a:spLocks noGrp="1"/>
          </p:cNvSpPr>
          <p:nvPr>
            <p:ph type="subTitle" idx="1"/>
          </p:nvPr>
        </p:nvSpPr>
        <p:spPr>
          <a:xfrm>
            <a:off x="1524000" y="1518557"/>
            <a:ext cx="9144000" cy="4947557"/>
          </a:xfrm>
        </p:spPr>
        <p:txBody>
          <a:bodyPr/>
          <a:lstStyle/>
          <a:p>
            <a:pPr algn="l"/>
            <a:r>
              <a:rPr lang="en-US" sz="2000" dirty="0"/>
              <a:t>The chord definition (fig. 5) is used in railway                                  Fig. 5</a:t>
            </a:r>
          </a:p>
          <a:p>
            <a:pPr algn="l"/>
            <a:r>
              <a:rPr lang="en-US" sz="2000" dirty="0"/>
              <a:t>practice and in some highway work. </a:t>
            </a:r>
          </a:p>
          <a:p>
            <a:pPr algn="l"/>
            <a:r>
              <a:rPr lang="en-US" sz="2000" dirty="0"/>
              <a:t>This definition states that the degree of curve    </a:t>
            </a:r>
          </a:p>
          <a:p>
            <a:pPr algn="l"/>
            <a:r>
              <a:rPr lang="en-US" sz="2000" dirty="0"/>
              <a:t>is the central angle formed by two radii drawn </a:t>
            </a:r>
          </a:p>
          <a:p>
            <a:pPr algn="l"/>
            <a:r>
              <a:rPr lang="en-US" sz="2000" dirty="0"/>
              <a:t>from the center of the circle to the ends of </a:t>
            </a:r>
          </a:p>
          <a:p>
            <a:pPr algn="l"/>
            <a:r>
              <a:rPr lang="en-US" sz="2000" dirty="0"/>
              <a:t>a </a:t>
            </a:r>
            <a:r>
              <a:rPr lang="en-US" sz="2000" b="1" dirty="0"/>
              <a:t>chord </a:t>
            </a:r>
            <a:r>
              <a:rPr lang="en-US" sz="2000" dirty="0"/>
              <a:t>100 m long. If you take a flat curve, </a:t>
            </a:r>
          </a:p>
          <a:p>
            <a:pPr algn="l"/>
            <a:r>
              <a:rPr lang="en-US" sz="2000" dirty="0"/>
              <a:t>mark a 100-m chord, and determine the </a:t>
            </a:r>
          </a:p>
          <a:p>
            <a:pPr algn="l"/>
            <a:r>
              <a:rPr lang="en-US" sz="2000" dirty="0"/>
              <a:t>central angle to be 0°30’, </a:t>
            </a:r>
          </a:p>
          <a:p>
            <a:pPr algn="l"/>
            <a:r>
              <a:rPr lang="en-US" sz="2000" dirty="0"/>
              <a:t>then you have a </a:t>
            </a:r>
            <a:r>
              <a:rPr lang="en-US" sz="2000" b="1" dirty="0"/>
              <a:t>30-minute curve</a:t>
            </a:r>
            <a:r>
              <a:rPr lang="en-US" sz="2000" dirty="0"/>
              <a:t> (chord definition).</a:t>
            </a:r>
          </a:p>
          <a:p>
            <a:pPr algn="l"/>
            <a:r>
              <a:rPr lang="en-US" sz="2000" dirty="0"/>
              <a:t>                                  </a:t>
            </a:r>
          </a:p>
          <a:p>
            <a:pPr algn="l"/>
            <a:r>
              <a:rPr lang="en-US" sz="2000" dirty="0"/>
              <a:t>                                or </a:t>
            </a:r>
          </a:p>
          <a:p>
            <a:pPr algn="l"/>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271" y="1910442"/>
            <a:ext cx="3570469" cy="28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982" y="5372100"/>
            <a:ext cx="1583531"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634" y="5274128"/>
            <a:ext cx="1754187" cy="78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5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1751"/>
          </a:xfrm>
        </p:spPr>
        <p:txBody>
          <a:bodyPr>
            <a:normAutofit/>
          </a:bodyPr>
          <a:lstStyle/>
          <a:p>
            <a:r>
              <a:rPr lang="en-US" sz="3600" dirty="0"/>
              <a:t>Solved Example</a:t>
            </a:r>
          </a:p>
        </p:txBody>
      </p:sp>
      <p:sp>
        <p:nvSpPr>
          <p:cNvPr id="3" name="Subtitle 2"/>
          <p:cNvSpPr>
            <a:spLocks noGrp="1"/>
          </p:cNvSpPr>
          <p:nvPr>
            <p:ph type="subTitle" idx="1"/>
          </p:nvPr>
        </p:nvSpPr>
        <p:spPr>
          <a:xfrm>
            <a:off x="1524000" y="2057400"/>
            <a:ext cx="9144000" cy="4122964"/>
          </a:xfrm>
        </p:spPr>
        <p:txBody>
          <a:bodyPr/>
          <a:lstStyle/>
          <a:p>
            <a:pPr algn="l"/>
            <a:r>
              <a:rPr lang="en-US" dirty="0"/>
              <a:t>Given a circular curve with degree of curvature 20°, compute the radius of the curve using: a) Arc definition, b) Chord definition</a:t>
            </a:r>
          </a:p>
          <a:p>
            <a:pPr algn="l"/>
            <a:endParaRPr lang="en-US" dirty="0"/>
          </a:p>
          <a:p>
            <a:pPr marL="457200" indent="-457200" algn="l">
              <a:buAutoNum type="alphaLcParenR"/>
            </a:pPr>
            <a:r>
              <a:rPr lang="en-US" dirty="0"/>
              <a:t>– Arc definition:      R = 5729.58/D° m  = 286.48m</a:t>
            </a:r>
          </a:p>
          <a:p>
            <a:pPr marL="457200" indent="-457200" algn="l">
              <a:buAutoNum type="alphaLcParenR"/>
            </a:pPr>
            <a:endParaRPr lang="en-US" dirty="0"/>
          </a:p>
          <a:p>
            <a:pPr marL="457200" indent="-457200" algn="l">
              <a:buAutoNum type="alphaLcParenR"/>
            </a:pPr>
            <a:r>
              <a:rPr lang="en-US" dirty="0"/>
              <a:t>- Chord definition:  R = 50/(sin 10°)  =  287.94m</a:t>
            </a:r>
          </a:p>
        </p:txBody>
      </p:sp>
    </p:spTree>
    <p:extLst>
      <p:ext uri="{BB962C8B-B14F-4D97-AF65-F5344CB8AC3E}">
        <p14:creationId xmlns:p14="http://schemas.microsoft.com/office/powerpoint/2010/main" val="300844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343" y="330427"/>
            <a:ext cx="9144000" cy="681944"/>
          </a:xfrm>
        </p:spPr>
        <p:txBody>
          <a:bodyPr>
            <a:normAutofit/>
          </a:bodyPr>
          <a:lstStyle/>
          <a:p>
            <a:r>
              <a:rPr lang="en-US" sz="3200" b="1" dirty="0"/>
              <a:t>Curve Geometric Formulae</a:t>
            </a:r>
          </a:p>
        </p:txBody>
      </p:sp>
      <p:sp>
        <p:nvSpPr>
          <p:cNvPr id="3" name="Subtitle 2"/>
          <p:cNvSpPr>
            <a:spLocks noGrp="1"/>
          </p:cNvSpPr>
          <p:nvPr>
            <p:ph type="subTitle" idx="1"/>
          </p:nvPr>
        </p:nvSpPr>
        <p:spPr>
          <a:xfrm>
            <a:off x="1524000" y="1330780"/>
            <a:ext cx="9144000" cy="5377542"/>
          </a:xfrm>
        </p:spPr>
        <p:txBody>
          <a:bodyPr>
            <a:normAutofit/>
          </a:bodyPr>
          <a:lstStyle/>
          <a:p>
            <a:pPr algn="l"/>
            <a:r>
              <a:rPr lang="en-US" dirty="0"/>
              <a:t>Referring to Fig. 3:                                    </a:t>
            </a:r>
            <a:r>
              <a:rPr lang="ar-SA" dirty="0"/>
              <a:t>                 </a:t>
            </a:r>
            <a:r>
              <a:rPr lang="en-US" dirty="0"/>
              <a:t>          Fig. 6</a:t>
            </a:r>
          </a:p>
          <a:p>
            <a:pPr algn="l"/>
            <a:r>
              <a:rPr lang="en-US" b="1" i="1" dirty="0"/>
              <a:t>Tangent Length</a:t>
            </a:r>
            <a:r>
              <a:rPr lang="en-US" dirty="0"/>
              <a:t>, (T); tan (</a:t>
            </a:r>
            <a:r>
              <a:rPr lang="el-GR" dirty="0"/>
              <a:t>Δ</a:t>
            </a:r>
            <a:r>
              <a:rPr lang="en-US" dirty="0"/>
              <a:t>/2) = T/R; </a:t>
            </a:r>
          </a:p>
          <a:p>
            <a:pPr algn="l"/>
            <a:r>
              <a:rPr lang="en-US" dirty="0"/>
              <a:t>Hence T = R tan (</a:t>
            </a:r>
            <a:r>
              <a:rPr lang="el-GR" dirty="0"/>
              <a:t>Δ</a:t>
            </a:r>
            <a:r>
              <a:rPr lang="en-US" dirty="0"/>
              <a:t>/2)</a:t>
            </a:r>
          </a:p>
          <a:p>
            <a:pPr algn="l"/>
            <a:r>
              <a:rPr lang="en-US" b="1" i="1" dirty="0"/>
              <a:t>Chord Length </a:t>
            </a:r>
            <a:r>
              <a:rPr lang="en-US" dirty="0"/>
              <a:t>(C),;  C = 2 R sin (</a:t>
            </a:r>
            <a:r>
              <a:rPr lang="el-GR" dirty="0"/>
              <a:t>Δ</a:t>
            </a:r>
            <a:r>
              <a:rPr lang="en-US" dirty="0"/>
              <a:t>/2), fig 6.     </a:t>
            </a:r>
          </a:p>
          <a:p>
            <a:pPr algn="l"/>
            <a:r>
              <a:rPr lang="en-US" dirty="0"/>
              <a:t> </a:t>
            </a:r>
            <a:r>
              <a:rPr lang="en-US" b="1" dirty="0"/>
              <a:t>Length of Curve (L) , fig 7</a:t>
            </a:r>
            <a:endParaRPr lang="en-US" dirty="0"/>
          </a:p>
          <a:p>
            <a:pPr algn="l"/>
            <a:r>
              <a:rPr lang="en-US" dirty="0"/>
              <a:t>In figure 7, the relationship between</a:t>
            </a:r>
            <a:r>
              <a:rPr lang="en-US" i="1" dirty="0"/>
              <a:t> D, </a:t>
            </a:r>
            <a:r>
              <a:rPr lang="el-GR" i="1" dirty="0"/>
              <a:t>Δ</a:t>
            </a:r>
            <a:r>
              <a:rPr lang="en-US" i="1" dirty="0"/>
              <a:t>, and</a:t>
            </a:r>
            <a:endParaRPr lang="ar-SA" i="1" dirty="0"/>
          </a:p>
          <a:p>
            <a:pPr algn="l"/>
            <a:r>
              <a:rPr lang="en-US" i="1" dirty="0"/>
              <a:t> L, </a:t>
            </a:r>
            <a:r>
              <a:rPr lang="en-US" dirty="0"/>
              <a:t>and a 100- meters  arc length may be expressed as follows: </a:t>
            </a:r>
          </a:p>
          <a:p>
            <a:pPr algn="l"/>
            <a:r>
              <a:rPr lang="en-US" dirty="0"/>
              <a:t> (L/</a:t>
            </a:r>
            <a:r>
              <a:rPr lang="el-GR" i="1" dirty="0"/>
              <a:t>Δ</a:t>
            </a:r>
            <a:r>
              <a:rPr lang="en-US" i="1" dirty="0"/>
              <a:t> = 100/D)</a:t>
            </a:r>
            <a:r>
              <a:rPr lang="en-US" dirty="0"/>
              <a:t> , or L = (100 x</a:t>
            </a:r>
            <a:r>
              <a:rPr lang="el-GR" i="1" dirty="0"/>
              <a:t> Δ</a:t>
            </a:r>
            <a:r>
              <a:rPr lang="en-US" i="1" dirty="0"/>
              <a:t>/D)</a:t>
            </a:r>
          </a:p>
          <a:p>
            <a:pPr algn="l"/>
            <a:r>
              <a:rPr lang="en-US" i="1" dirty="0"/>
              <a:t>Since, D = 5729.58 / R, then                 Fig. 7    </a:t>
            </a:r>
          </a:p>
          <a:p>
            <a:pPr algn="l"/>
            <a:r>
              <a:rPr lang="en-US" b="1" i="1" dirty="0"/>
              <a:t>L = 100 x </a:t>
            </a:r>
            <a:r>
              <a:rPr lang="el-GR" b="1" i="1" dirty="0"/>
              <a:t>Δ</a:t>
            </a:r>
            <a:r>
              <a:rPr lang="en-US" b="1" dirty="0"/>
              <a:t>°</a:t>
            </a:r>
            <a:r>
              <a:rPr lang="en-US" b="1" i="1" dirty="0"/>
              <a:t> x  R / 5729.58 </a:t>
            </a:r>
          </a:p>
          <a:p>
            <a:pPr algn="l"/>
            <a:r>
              <a:rPr lang="en-US" dirty="0"/>
              <a:t>    = R </a:t>
            </a:r>
            <a:r>
              <a:rPr lang="en-US" i="1" dirty="0"/>
              <a:t>* </a:t>
            </a:r>
            <a:r>
              <a:rPr lang="en-US" b="1" dirty="0"/>
              <a:t>Δ</a:t>
            </a:r>
            <a:r>
              <a:rPr lang="en-US" dirty="0"/>
              <a:t> (</a:t>
            </a:r>
            <a:r>
              <a:rPr lang="en-US" b="1" dirty="0"/>
              <a:t>Δ in radians)</a:t>
            </a:r>
            <a:r>
              <a:rPr lang="en-US" i="1" dirty="0"/>
              <a:t> </a:t>
            </a:r>
            <a:r>
              <a:rPr lang="en-US" dirty="0"/>
              <a:t>= </a:t>
            </a:r>
            <a:r>
              <a:rPr lang="en-US" b="1" dirty="0"/>
              <a:t>R * </a:t>
            </a:r>
            <a:r>
              <a:rPr lang="en-US" b="1" dirty="0" err="1"/>
              <a:t>Δ</a:t>
            </a:r>
            <a:r>
              <a:rPr lang="en-US" b="1" baseline="30000" dirty="0" err="1"/>
              <a:t>o</a:t>
            </a:r>
            <a:r>
              <a:rPr lang="en-US" b="1" dirty="0"/>
              <a:t> * </a:t>
            </a:r>
            <a:r>
              <a:rPr lang="en-US" b="1" i="1" dirty="0"/>
              <a:t>π</a:t>
            </a:r>
            <a:r>
              <a:rPr lang="en-US" b="1" dirty="0"/>
              <a:t> / 180</a:t>
            </a:r>
            <a:r>
              <a:rPr lang="en-US" i="1" dirty="0"/>
              <a:t>   </a:t>
            </a:r>
            <a:endParaRPr lang="en-US" dirty="0"/>
          </a:p>
          <a:p>
            <a:pPr algn="l"/>
            <a:endParaRPr lang="en-US"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712" y="2004514"/>
            <a:ext cx="2111375" cy="200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49" y="4629150"/>
            <a:ext cx="3781754" cy="185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625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384" y="439783"/>
            <a:ext cx="9144000" cy="543151"/>
          </a:xfrm>
        </p:spPr>
        <p:txBody>
          <a:bodyPr>
            <a:normAutofit/>
          </a:bodyPr>
          <a:lstStyle/>
          <a:p>
            <a:r>
              <a:rPr lang="en-US" sz="3200" b="1" dirty="0"/>
              <a:t>Curve Geometric Formulae</a:t>
            </a:r>
          </a:p>
        </p:txBody>
      </p:sp>
      <p:sp>
        <p:nvSpPr>
          <p:cNvPr id="3" name="Subtitle 2"/>
          <p:cNvSpPr>
            <a:spLocks noGrp="1"/>
          </p:cNvSpPr>
          <p:nvPr>
            <p:ph type="subTitle" idx="1"/>
          </p:nvPr>
        </p:nvSpPr>
        <p:spPr>
          <a:xfrm>
            <a:off x="1524000" y="1184857"/>
            <a:ext cx="9144000" cy="5499278"/>
          </a:xfrm>
        </p:spPr>
        <p:txBody>
          <a:bodyPr/>
          <a:lstStyle/>
          <a:p>
            <a:pPr algn="l"/>
            <a:r>
              <a:rPr lang="en-US" dirty="0"/>
              <a:t>Referring to Fig. 3:</a:t>
            </a:r>
            <a:endParaRPr lang="ar-SA" dirty="0"/>
          </a:p>
          <a:p>
            <a:pPr algn="l"/>
            <a:r>
              <a:rPr lang="en-US" dirty="0"/>
              <a:t>Middle Ordinate (M) and External Distance (E):</a:t>
            </a:r>
          </a:p>
          <a:p>
            <a:pPr algn="l"/>
            <a:r>
              <a:rPr lang="en-US" b="1" i="1" dirty="0"/>
              <a:t>M</a:t>
            </a:r>
            <a:r>
              <a:rPr lang="en-US" i="1" dirty="0"/>
              <a:t>    MIDDLE ORDINATE. The middle ordinate is the distance from the midpoint of the curve to the midpoint of the long chord. The extension of the middle ordinate bisects the central angle.</a:t>
            </a:r>
          </a:p>
          <a:p>
            <a:pPr algn="l"/>
            <a:r>
              <a:rPr lang="en-US" b="1" i="1" dirty="0"/>
              <a:t> E</a:t>
            </a:r>
            <a:r>
              <a:rPr lang="en-US" i="1" dirty="0"/>
              <a:t>    EXTERNAL DISTANCE. The external distance (also called the external secant) is the distance from the PI to the midpoint of the curve. The external distance bisects the interior angle at the PI.</a:t>
            </a:r>
            <a:endParaRPr lang="en-US" dirty="0"/>
          </a:p>
          <a:p>
            <a:pPr algn="l"/>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388" y="4523014"/>
            <a:ext cx="3537060" cy="213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43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671" y="624342"/>
            <a:ext cx="9144000" cy="608466"/>
          </a:xfrm>
        </p:spPr>
        <p:txBody>
          <a:bodyPr>
            <a:normAutofit/>
          </a:bodyPr>
          <a:lstStyle/>
          <a:p>
            <a:r>
              <a:rPr lang="en-US" sz="3600" b="1" dirty="0"/>
              <a:t>Setting Out Curve</a:t>
            </a:r>
          </a:p>
        </p:txBody>
      </p:sp>
      <p:sp>
        <p:nvSpPr>
          <p:cNvPr id="3" name="Subtitle 2"/>
          <p:cNvSpPr>
            <a:spLocks noGrp="1"/>
          </p:cNvSpPr>
          <p:nvPr>
            <p:ph type="subTitle" idx="1"/>
          </p:nvPr>
        </p:nvSpPr>
        <p:spPr>
          <a:xfrm>
            <a:off x="1524000" y="1428750"/>
            <a:ext cx="9144000" cy="5151664"/>
          </a:xfrm>
        </p:spPr>
        <p:txBody>
          <a:bodyPr>
            <a:normAutofit fontScale="92500"/>
          </a:bodyPr>
          <a:lstStyle/>
          <a:p>
            <a:pPr algn="l"/>
            <a:r>
              <a:rPr lang="en-US" dirty="0"/>
              <a:t>For setting out a simple circular curve follow the following steps:</a:t>
            </a:r>
          </a:p>
          <a:p>
            <a:pPr algn="l"/>
            <a:r>
              <a:rPr lang="en-US" dirty="0"/>
              <a:t>1</a:t>
            </a:r>
            <a:r>
              <a:rPr lang="en-US" baseline="30000" dirty="0"/>
              <a:t>st</a:t>
            </a:r>
            <a:r>
              <a:rPr lang="en-US" dirty="0"/>
              <a:t> step: Locate Intersection point and measure intersection angle.</a:t>
            </a:r>
          </a:p>
          <a:p>
            <a:pPr algn="l"/>
            <a:r>
              <a:rPr lang="en-US" dirty="0"/>
              <a:t>2</a:t>
            </a:r>
            <a:r>
              <a:rPr lang="en-US" baseline="30000" dirty="0"/>
              <a:t>nd</a:t>
            </a:r>
            <a:r>
              <a:rPr lang="en-US" dirty="0"/>
              <a:t> step: Compute tangent length and set out initial point of curvature PC,</a:t>
            </a:r>
          </a:p>
          <a:p>
            <a:pPr algn="l"/>
            <a:r>
              <a:rPr lang="en-US" dirty="0"/>
              <a:t>If there is </a:t>
            </a:r>
            <a:r>
              <a:rPr lang="en-US" b="1" u="sng" dirty="0"/>
              <a:t>obstruction to intersection point positioning </a:t>
            </a:r>
            <a:r>
              <a:rPr lang="en-US" dirty="0"/>
              <a:t>as in figure 8 below: select two points on the two straights; A and B. Measure length of </a:t>
            </a:r>
            <a:r>
              <a:rPr lang="en-US" b="1" dirty="0"/>
              <a:t>AB</a:t>
            </a:r>
            <a:r>
              <a:rPr lang="en-US" dirty="0"/>
              <a:t> and </a:t>
            </a:r>
            <a:r>
              <a:rPr lang="en-US" b="1" dirty="0"/>
              <a:t>angles at A and B</a:t>
            </a:r>
            <a:r>
              <a:rPr lang="en-US" dirty="0"/>
              <a:t>. </a:t>
            </a:r>
          </a:p>
          <a:p>
            <a:pPr algn="l"/>
            <a:r>
              <a:rPr lang="en-US" dirty="0"/>
              <a:t>Solve triangle ABPI for </a:t>
            </a:r>
            <a:r>
              <a:rPr lang="en-US" b="1" dirty="0"/>
              <a:t>A-PI </a:t>
            </a:r>
            <a:r>
              <a:rPr lang="en-US" dirty="0"/>
              <a:t>and </a:t>
            </a:r>
            <a:r>
              <a:rPr lang="en-US" b="1" dirty="0"/>
              <a:t>B-PI</a:t>
            </a:r>
            <a:r>
              <a:rPr lang="en-US" dirty="0"/>
              <a:t> (Tangent length) and angle </a:t>
            </a:r>
            <a:r>
              <a:rPr lang="en-US" b="1" dirty="0"/>
              <a:t>A-PI-B</a:t>
            </a:r>
            <a:r>
              <a:rPr lang="en-US" dirty="0"/>
              <a:t>, for intersection angle </a:t>
            </a:r>
            <a:r>
              <a:rPr lang="en-US" b="1" dirty="0"/>
              <a:t>I</a:t>
            </a:r>
            <a:r>
              <a:rPr lang="en-US" dirty="0"/>
              <a:t>.</a:t>
            </a:r>
            <a:endParaRPr lang="en-US" b="1" dirty="0"/>
          </a:p>
          <a:p>
            <a:pPr algn="l"/>
            <a:r>
              <a:rPr lang="en-US" dirty="0"/>
              <a:t>Using angle </a:t>
            </a:r>
            <a:r>
              <a:rPr lang="en-US" b="1" dirty="0"/>
              <a:t>I </a:t>
            </a:r>
            <a:r>
              <a:rPr lang="en-US" dirty="0"/>
              <a:t>and given curve </a:t>
            </a:r>
            <a:r>
              <a:rPr lang="en-US" b="1" dirty="0"/>
              <a:t>radius </a:t>
            </a:r>
            <a:r>
              <a:rPr lang="en-US" dirty="0"/>
              <a:t>compute </a:t>
            </a:r>
          </a:p>
          <a:p>
            <a:pPr algn="l"/>
            <a:r>
              <a:rPr lang="en-US" dirty="0"/>
              <a:t>tangent length, </a:t>
            </a:r>
            <a:r>
              <a:rPr lang="en-US" b="1" dirty="0"/>
              <a:t>T</a:t>
            </a:r>
            <a:r>
              <a:rPr lang="en-US" dirty="0"/>
              <a:t>. From A set out PC by going back  a distance </a:t>
            </a:r>
            <a:r>
              <a:rPr lang="en-US" b="1" dirty="0"/>
              <a:t>A-PC = T -  A-PI </a:t>
            </a:r>
            <a:r>
              <a:rPr lang="en-US" dirty="0"/>
              <a:t>(see figure 8 on next slide)</a:t>
            </a:r>
          </a:p>
          <a:p>
            <a:pPr algn="l"/>
            <a:r>
              <a:rPr lang="en-US" dirty="0"/>
              <a:t>Then:</a:t>
            </a:r>
          </a:p>
          <a:p>
            <a:pPr algn="l"/>
            <a:r>
              <a:rPr lang="en-US" dirty="0"/>
              <a:t>Prepare data for one of the following </a:t>
            </a:r>
            <a:r>
              <a:rPr lang="en-US" b="1" dirty="0"/>
              <a:t>setting out methods</a:t>
            </a:r>
            <a:r>
              <a:rPr lang="en-US" dirty="0"/>
              <a:t>:</a:t>
            </a:r>
          </a:p>
          <a:p>
            <a:pPr algn="l"/>
            <a:endParaRPr lang="en-US" dirty="0"/>
          </a:p>
        </p:txBody>
      </p:sp>
    </p:spTree>
    <p:extLst>
      <p:ext uri="{BB962C8B-B14F-4D97-AF65-F5344CB8AC3E}">
        <p14:creationId xmlns:p14="http://schemas.microsoft.com/office/powerpoint/2010/main" val="393088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090" y="259479"/>
            <a:ext cx="9144000" cy="590527"/>
          </a:xfrm>
        </p:spPr>
        <p:txBody>
          <a:bodyPr>
            <a:normAutofit/>
          </a:bodyPr>
          <a:lstStyle/>
          <a:p>
            <a:r>
              <a:rPr lang="en-US" sz="3200" b="1" dirty="0"/>
              <a:t>Hindrance to PI Location</a:t>
            </a:r>
          </a:p>
        </p:txBody>
      </p:sp>
      <p:sp>
        <p:nvSpPr>
          <p:cNvPr id="3" name="Subtitle 2"/>
          <p:cNvSpPr>
            <a:spLocks noGrp="1"/>
          </p:cNvSpPr>
          <p:nvPr>
            <p:ph type="subTitle" idx="1"/>
          </p:nvPr>
        </p:nvSpPr>
        <p:spPr>
          <a:xfrm>
            <a:off x="1524000" y="1056067"/>
            <a:ext cx="9144000" cy="5679583"/>
          </a:xfrm>
        </p:spPr>
        <p:txBody>
          <a:bodyPr/>
          <a:lstStyle/>
          <a:p>
            <a:pPr algn="l"/>
            <a:r>
              <a:rPr lang="en-US" dirty="0"/>
              <a:t>To find Tangent length T if PI cannot be occupied for some reason:</a:t>
            </a:r>
          </a:p>
          <a:p>
            <a:pPr algn="l"/>
            <a:r>
              <a:rPr lang="en-US" dirty="0"/>
              <a:t>Fig. 8</a:t>
            </a:r>
          </a:p>
          <a:p>
            <a:pPr algn="l"/>
            <a:endParaRPr lang="en-US" dirty="0"/>
          </a:p>
          <a:p>
            <a:pPr algn="l"/>
            <a:endParaRPr lang="en-US" dirty="0"/>
          </a:p>
          <a:p>
            <a:pPr algn="l"/>
            <a:endParaRPr lang="en-US" dirty="0"/>
          </a:p>
        </p:txBody>
      </p:sp>
      <p:pic>
        <p:nvPicPr>
          <p:cNvPr id="4" name="Picture 3"/>
          <p:cNvPicPr>
            <a:picLocks noChangeAspect="1"/>
          </p:cNvPicPr>
          <p:nvPr/>
        </p:nvPicPr>
        <p:blipFill>
          <a:blip r:embed="rId2"/>
          <a:stretch>
            <a:fillRect/>
          </a:stretch>
        </p:blipFill>
        <p:spPr>
          <a:xfrm>
            <a:off x="3752574" y="1752837"/>
            <a:ext cx="5275515" cy="4875302"/>
          </a:xfrm>
          <a:prstGeom prst="rect">
            <a:avLst/>
          </a:prstGeom>
        </p:spPr>
      </p:pic>
    </p:spTree>
    <p:extLst>
      <p:ext uri="{BB962C8B-B14F-4D97-AF65-F5344CB8AC3E}">
        <p14:creationId xmlns:p14="http://schemas.microsoft.com/office/powerpoint/2010/main" val="35158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090" y="103031"/>
            <a:ext cx="9144000" cy="850351"/>
          </a:xfrm>
        </p:spPr>
        <p:txBody>
          <a:bodyPr>
            <a:normAutofit fontScale="90000"/>
          </a:bodyPr>
          <a:lstStyle/>
          <a:p>
            <a:r>
              <a:rPr lang="en-US" sz="3600" dirty="0"/>
              <a:t>Setting Out </a:t>
            </a:r>
            <a:br>
              <a:rPr lang="en-US" sz="3600" dirty="0"/>
            </a:br>
            <a:r>
              <a:rPr lang="en-US" sz="3600" dirty="0"/>
              <a:t>by </a:t>
            </a:r>
            <a:r>
              <a:rPr lang="en-US" sz="3600" b="1" dirty="0"/>
              <a:t>Offset from Tangent</a:t>
            </a:r>
          </a:p>
        </p:txBody>
      </p:sp>
      <p:sp>
        <p:nvSpPr>
          <p:cNvPr id="3" name="Subtitle 2"/>
          <p:cNvSpPr>
            <a:spLocks noGrp="1"/>
          </p:cNvSpPr>
          <p:nvPr>
            <p:ph type="subTitle" idx="1"/>
          </p:nvPr>
        </p:nvSpPr>
        <p:spPr>
          <a:xfrm>
            <a:off x="1524000" y="953382"/>
            <a:ext cx="9144000" cy="5769390"/>
          </a:xfrm>
        </p:spPr>
        <p:txBody>
          <a:bodyPr>
            <a:normAutofit/>
          </a:bodyPr>
          <a:lstStyle/>
          <a:p>
            <a:pPr algn="l"/>
            <a:r>
              <a:rPr lang="en-US" dirty="0">
                <a:latin typeface="Times New Roman" panose="02020603050405020304" pitchFamily="18" charset="0"/>
                <a:cs typeface="Times New Roman" panose="02020603050405020304" pitchFamily="18" charset="0"/>
              </a:rPr>
              <a:t>The position of the curve is located by right-angled offsets Y set out from tangents along distances X (Fig 9), thereby fixing half the curve from each side. The offsets may be calculated as follows for a given distance X.  Consider offset Y</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for example.</a:t>
            </a:r>
          </a:p>
          <a:p>
            <a:pPr algn="l"/>
            <a:r>
              <a:rPr lang="en-US" dirty="0">
                <a:latin typeface="Times New Roman" panose="02020603050405020304" pitchFamily="18" charset="0"/>
                <a:cs typeface="Times New Roman" panose="02020603050405020304" pitchFamily="18" charset="0"/>
              </a:rPr>
              <a:t>                                                  Fig. 9</a:t>
            </a:r>
          </a:p>
          <a:p>
            <a:pPr algn="l"/>
            <a:endParaRPr lang="en-US"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In ΔABO,   AO</a:t>
            </a:r>
            <a:r>
              <a:rPr lang="en-US" b="1" baseline="30000" dirty="0">
                <a:latin typeface="Times New Roman" panose="02020603050405020304" pitchFamily="18" charset="0"/>
                <a:cs typeface="Times New Roman" panose="02020603050405020304" pitchFamily="18" charset="0"/>
              </a:rPr>
              <a:t> 2</a:t>
            </a:r>
            <a:r>
              <a:rPr lang="en-US" b="1" dirty="0">
                <a:latin typeface="Times New Roman" panose="02020603050405020304" pitchFamily="18" charset="0"/>
                <a:cs typeface="Times New Roman" panose="02020603050405020304" pitchFamily="18" charset="0"/>
              </a:rPr>
              <a:t> = OB</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 AB</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a:t>
            </a:r>
          </a:p>
          <a:p>
            <a:pPr algn="l"/>
            <a:r>
              <a:rPr lang="en-US" b="1" dirty="0">
                <a:latin typeface="Times New Roman" panose="02020603050405020304" pitchFamily="18" charset="0"/>
                <a:cs typeface="Times New Roman" panose="02020603050405020304" pitchFamily="18" charset="0"/>
              </a:rPr>
              <a:t>     (R-Y</a:t>
            </a:r>
            <a:r>
              <a:rPr lang="en-US" b="1" baseline="-25000" dirty="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a:t>
            </a:r>
            <a:r>
              <a:rPr lang="en-US" b="1" baseline="30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 R</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–X </a:t>
            </a:r>
            <a:r>
              <a:rPr lang="en-US" b="1" baseline="-25000" dirty="0">
                <a:latin typeface="Times New Roman" panose="02020603050405020304" pitchFamily="18" charset="0"/>
                <a:cs typeface="Times New Roman" panose="02020603050405020304" pitchFamily="18" charset="0"/>
              </a:rPr>
              <a:t>3</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and </a:t>
            </a:r>
          </a:p>
          <a:p>
            <a:pPr algn="l"/>
            <a:r>
              <a:rPr lang="en-US" b="1" dirty="0">
                <a:latin typeface="Times New Roman" panose="02020603050405020304" pitchFamily="18" charset="0"/>
                <a:cs typeface="Times New Roman" panose="02020603050405020304" pitchFamily="18" charset="0"/>
              </a:rPr>
              <a:t>      R - Y</a:t>
            </a:r>
            <a:r>
              <a:rPr lang="en-US" b="1" baseline="-25000" dirty="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 = (R</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-X </a:t>
            </a:r>
            <a:r>
              <a:rPr lang="en-US" b="1" baseline="-25000" dirty="0">
                <a:latin typeface="Times New Roman" panose="02020603050405020304" pitchFamily="18" charset="0"/>
                <a:cs typeface="Times New Roman" panose="02020603050405020304" pitchFamily="18" charset="0"/>
              </a:rPr>
              <a:t>3</a:t>
            </a:r>
            <a:r>
              <a:rPr lang="en-US" b="1" baseline="30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a:t>
            </a:r>
            <a:r>
              <a:rPr lang="en-US" b="1" baseline="30000" dirty="0">
                <a:latin typeface="Times New Roman" panose="02020603050405020304" pitchFamily="18" charset="0"/>
                <a:cs typeface="Times New Roman" panose="02020603050405020304" pitchFamily="18" charset="0"/>
              </a:rPr>
              <a:t>½</a:t>
            </a:r>
            <a:endParaRPr lang="en-US" b="1"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Thus for any offset Yi, at distance Xi,</a:t>
            </a:r>
          </a:p>
          <a:p>
            <a:pPr algn="l"/>
            <a:r>
              <a:rPr lang="en-US" dirty="0">
                <a:latin typeface="Times New Roman" panose="02020603050405020304" pitchFamily="18" charset="0"/>
                <a:cs typeface="Times New Roman" panose="02020603050405020304" pitchFamily="18" charset="0"/>
              </a:rPr>
              <a:t>along the tangent:   </a:t>
            </a:r>
          </a:p>
          <a:p>
            <a:pPr algn="l"/>
            <a:r>
              <a:rPr lang="en-US" b="1" u="sng" dirty="0">
                <a:latin typeface="Times New Roman" panose="02020603050405020304" pitchFamily="18" charset="0"/>
                <a:cs typeface="Times New Roman" panose="02020603050405020304" pitchFamily="18" charset="0"/>
              </a:rPr>
              <a:t>Yi = R - (R</a:t>
            </a:r>
            <a:r>
              <a:rPr lang="en-US" b="1" u="sng" baseline="30000" dirty="0">
                <a:latin typeface="Times New Roman" panose="02020603050405020304" pitchFamily="18" charset="0"/>
                <a:cs typeface="Times New Roman" panose="02020603050405020304" pitchFamily="18" charset="0"/>
              </a:rPr>
              <a:t>2</a:t>
            </a:r>
            <a:r>
              <a:rPr lang="en-US" b="1" u="sng" dirty="0">
                <a:latin typeface="Times New Roman" panose="02020603050405020304" pitchFamily="18" charset="0"/>
                <a:cs typeface="Times New Roman" panose="02020603050405020304" pitchFamily="18" charset="0"/>
              </a:rPr>
              <a:t> - Xi</a:t>
            </a:r>
            <a:r>
              <a:rPr lang="en-US" b="1" u="sng" baseline="30000" dirty="0">
                <a:latin typeface="Times New Roman" panose="02020603050405020304" pitchFamily="18" charset="0"/>
                <a:cs typeface="Times New Roman" panose="02020603050405020304" pitchFamily="18" charset="0"/>
              </a:rPr>
              <a:t>2</a:t>
            </a:r>
            <a:r>
              <a:rPr lang="en-US" b="1" u="sng" dirty="0">
                <a:latin typeface="Times New Roman" panose="02020603050405020304" pitchFamily="18" charset="0"/>
                <a:cs typeface="Times New Roman" panose="02020603050405020304" pitchFamily="18" charset="0"/>
              </a:rPr>
              <a:t>)</a:t>
            </a:r>
            <a:r>
              <a:rPr lang="en-US" b="1" u="sng" baseline="30000" dirty="0">
                <a:latin typeface="Times New Roman" panose="02020603050405020304" pitchFamily="18" charset="0"/>
                <a:cs typeface="Times New Roman" panose="02020603050405020304" pitchFamily="18" charset="0"/>
              </a:rPr>
              <a:t>½</a:t>
            </a:r>
            <a:endParaRPr lang="en-US" dirty="0">
              <a:latin typeface="Times New Roman" panose="02020603050405020304" pitchFamily="18" charset="0"/>
              <a:cs typeface="Times New Roman" panose="02020603050405020304" pitchFamily="18" charset="0"/>
            </a:endParaRPr>
          </a:p>
          <a:p>
            <a:pPr algn="l"/>
            <a:endParaRPr lang="en-US" dirty="0"/>
          </a:p>
        </p:txBody>
      </p:sp>
      <p:pic>
        <p:nvPicPr>
          <p:cNvPr id="4" name="Picture 3"/>
          <p:cNvPicPr>
            <a:picLocks noChangeAspect="1"/>
          </p:cNvPicPr>
          <p:nvPr/>
        </p:nvPicPr>
        <p:blipFill>
          <a:blip r:embed="rId2"/>
          <a:stretch>
            <a:fillRect/>
          </a:stretch>
        </p:blipFill>
        <p:spPr>
          <a:xfrm>
            <a:off x="6303467" y="2047740"/>
            <a:ext cx="4248623" cy="4327301"/>
          </a:xfrm>
          <a:prstGeom prst="rect">
            <a:avLst/>
          </a:prstGeom>
        </p:spPr>
      </p:pic>
    </p:spTree>
    <p:extLst>
      <p:ext uri="{BB962C8B-B14F-4D97-AF65-F5344CB8AC3E}">
        <p14:creationId xmlns:p14="http://schemas.microsoft.com/office/powerpoint/2010/main" val="249918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963"/>
            <a:ext cx="9144000" cy="590527"/>
          </a:xfrm>
        </p:spPr>
        <p:txBody>
          <a:bodyPr>
            <a:normAutofit/>
          </a:bodyPr>
          <a:lstStyle/>
          <a:p>
            <a:r>
              <a:rPr lang="en-US" sz="3200" b="1" dirty="0"/>
              <a:t>Offset from Tangent</a:t>
            </a:r>
          </a:p>
        </p:txBody>
      </p:sp>
      <p:sp>
        <p:nvSpPr>
          <p:cNvPr id="3" name="Subtitle 2"/>
          <p:cNvSpPr>
            <a:spLocks noGrp="1"/>
          </p:cNvSpPr>
          <p:nvPr>
            <p:ph type="subTitle" idx="1"/>
          </p:nvPr>
        </p:nvSpPr>
        <p:spPr>
          <a:xfrm>
            <a:off x="1524000" y="953037"/>
            <a:ext cx="9144000" cy="5422005"/>
          </a:xfrm>
        </p:spPr>
        <p:txBody>
          <a:bodyPr>
            <a:normAutofit fontScale="92500" lnSpcReduction="10000"/>
          </a:bodyPr>
          <a:lstStyle/>
          <a:p>
            <a:pPr algn="l"/>
            <a:r>
              <a:rPr lang="en-US" dirty="0">
                <a:latin typeface="Times New Roman" panose="02020603050405020304" pitchFamily="18" charset="0"/>
                <a:cs typeface="Times New Roman" panose="02020603050405020304" pitchFamily="18" charset="0"/>
              </a:rPr>
              <a:t>Or,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Y</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- 2RY</a:t>
            </a:r>
            <a:r>
              <a:rPr lang="en-US" baseline="-25000"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 = R</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X</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Dividing both sides by 2R:   Y</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/2R - Y</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 X</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2R, since Y</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is very small compared to 2R, it can be neglected and the formula reduces to:  Y</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X</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2R</a:t>
            </a:r>
          </a:p>
          <a:p>
            <a:pPr algn="l"/>
            <a:r>
              <a:rPr lang="en-US" dirty="0">
                <a:latin typeface="Times New Roman" panose="02020603050405020304" pitchFamily="18" charset="0"/>
                <a:cs typeface="Times New Roman" panose="02020603050405020304" pitchFamily="18" charset="0"/>
              </a:rPr>
              <a:t> And in general:         </a:t>
            </a:r>
            <a:r>
              <a:rPr lang="en-US" b="1" u="sng" dirty="0">
                <a:latin typeface="Times New Roman" panose="02020603050405020304" pitchFamily="18" charset="0"/>
                <a:cs typeface="Times New Roman" panose="02020603050405020304" pitchFamily="18" charset="0"/>
              </a:rPr>
              <a:t>Y</a:t>
            </a:r>
            <a:r>
              <a:rPr lang="en-US" b="1" u="sng" baseline="-25000" dirty="0">
                <a:latin typeface="Times New Roman" panose="02020603050405020304" pitchFamily="18" charset="0"/>
                <a:cs typeface="Times New Roman" panose="02020603050405020304" pitchFamily="18" charset="0"/>
              </a:rPr>
              <a:t>i</a:t>
            </a:r>
            <a:r>
              <a:rPr lang="en-US" b="1" u="sng" dirty="0">
                <a:latin typeface="Times New Roman" panose="02020603050405020304" pitchFamily="18" charset="0"/>
                <a:cs typeface="Times New Roman" panose="02020603050405020304" pitchFamily="18" charset="0"/>
              </a:rPr>
              <a:t> = X</a:t>
            </a:r>
            <a:r>
              <a:rPr lang="en-US" b="1" u="sng" baseline="-25000" dirty="0">
                <a:latin typeface="Times New Roman" panose="02020603050405020304" pitchFamily="18" charset="0"/>
                <a:cs typeface="Times New Roman" panose="02020603050405020304" pitchFamily="18" charset="0"/>
              </a:rPr>
              <a:t>i</a:t>
            </a:r>
            <a:r>
              <a:rPr lang="en-US" b="1" u="sng" baseline="30000" dirty="0">
                <a:latin typeface="Times New Roman" panose="02020603050405020304" pitchFamily="18" charset="0"/>
                <a:cs typeface="Times New Roman" panose="02020603050405020304" pitchFamily="18" charset="0"/>
              </a:rPr>
              <a:t>2</a:t>
            </a:r>
            <a:r>
              <a:rPr lang="en-US" b="1" u="sng" dirty="0">
                <a:latin typeface="Times New Roman" panose="02020603050405020304" pitchFamily="18" charset="0"/>
                <a:cs typeface="Times New Roman" panose="02020603050405020304" pitchFamily="18" charset="0"/>
              </a:rPr>
              <a:t> / 2R</a:t>
            </a: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This equation is only accurate for large radii curves</a:t>
            </a:r>
          </a:p>
          <a:p>
            <a:pPr algn="l"/>
            <a:r>
              <a:rPr lang="en-US" b="1" i="1" u="sng" dirty="0"/>
              <a:t>Example</a:t>
            </a:r>
          </a:p>
          <a:p>
            <a:pPr algn="l"/>
            <a:r>
              <a:rPr lang="en-US" dirty="0"/>
              <a:t>Derive the data needed to set out a circular curve of radius </a:t>
            </a:r>
            <a:r>
              <a:rPr lang="en-US" b="1" dirty="0"/>
              <a:t>50m</a:t>
            </a:r>
            <a:r>
              <a:rPr lang="en-US" dirty="0"/>
              <a:t> using offsets, every </a:t>
            </a:r>
            <a:r>
              <a:rPr lang="en-US" b="1" dirty="0"/>
              <a:t>5m</a:t>
            </a:r>
            <a:r>
              <a:rPr lang="en-US" dirty="0"/>
              <a:t>, from the tangent, assuming both tangent points and intersection point were fixed on ground.</a:t>
            </a:r>
          </a:p>
          <a:p>
            <a:pPr algn="l"/>
            <a:r>
              <a:rPr lang="en-US" dirty="0"/>
              <a:t>Using the relation </a:t>
            </a:r>
            <a:r>
              <a:rPr lang="en-US" b="1" dirty="0"/>
              <a:t>Yi = Xi2 / 2R</a:t>
            </a:r>
            <a:r>
              <a:rPr lang="en-US" dirty="0"/>
              <a:t>, the following data are computed and tabulated:</a:t>
            </a:r>
          </a:p>
          <a:p>
            <a:pPr algn="l"/>
            <a:r>
              <a:rPr lang="en-US" dirty="0"/>
              <a:t>Xi (m)	5	10	20	40</a:t>
            </a:r>
          </a:p>
          <a:p>
            <a:pPr algn="l"/>
            <a:r>
              <a:rPr lang="en-US" dirty="0"/>
              <a:t>Yi (m)	?	 ?	 ?    	?</a:t>
            </a:r>
          </a:p>
          <a:p>
            <a:pPr algn="l"/>
            <a:r>
              <a:rPr lang="en-US" dirty="0"/>
              <a:t>Check this solution using the relation:  </a:t>
            </a:r>
            <a:r>
              <a:rPr lang="en-US" b="1" dirty="0"/>
              <a:t>Yi = R - (R2 - Xi2)½</a:t>
            </a:r>
          </a:p>
          <a:p>
            <a:pPr algn="l"/>
            <a:endParaRPr lang="en-US" dirty="0"/>
          </a:p>
        </p:txBody>
      </p:sp>
    </p:spTree>
    <p:extLst>
      <p:ext uri="{BB962C8B-B14F-4D97-AF65-F5344CB8AC3E}">
        <p14:creationId xmlns:p14="http://schemas.microsoft.com/office/powerpoint/2010/main" val="46037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5459"/>
            <a:ext cx="9144000" cy="862885"/>
          </a:xfrm>
        </p:spPr>
        <p:txBody>
          <a:bodyPr>
            <a:normAutofit/>
          </a:bodyPr>
          <a:lstStyle/>
          <a:p>
            <a:r>
              <a:rPr lang="en-US" sz="3600" b="1" dirty="0"/>
              <a:t>Introduction</a:t>
            </a:r>
          </a:p>
        </p:txBody>
      </p:sp>
      <p:sp>
        <p:nvSpPr>
          <p:cNvPr id="3" name="Subtitle 2"/>
          <p:cNvSpPr>
            <a:spLocks noGrp="1"/>
          </p:cNvSpPr>
          <p:nvPr>
            <p:ph type="subTitle" idx="1"/>
          </p:nvPr>
        </p:nvSpPr>
        <p:spPr>
          <a:xfrm>
            <a:off x="1524000" y="1648497"/>
            <a:ext cx="9144000" cy="4111580"/>
          </a:xfrm>
        </p:spPr>
        <p:txBody>
          <a:bodyPr>
            <a:normAutofit fontScale="92500" lnSpcReduction="10000"/>
          </a:bodyPr>
          <a:lstStyle/>
          <a:p>
            <a:pPr algn="l"/>
            <a:r>
              <a:rPr lang="en-US" dirty="0"/>
              <a:t>What are Curves and Why are they used?</a:t>
            </a:r>
          </a:p>
          <a:p>
            <a:pPr algn="l"/>
            <a:r>
              <a:rPr lang="en-US" b="1" dirty="0">
                <a:solidFill>
                  <a:srgbClr val="FF0000"/>
                </a:solidFill>
              </a:rPr>
              <a:t>What are road curves? </a:t>
            </a:r>
          </a:p>
          <a:p>
            <a:pPr algn="l"/>
            <a:r>
              <a:rPr lang="en-US" dirty="0"/>
              <a:t>The center line of a road consists of series of straight lines interconnected by curves that are used to change the alignment, direction, or slope of the road. Those curves that change the alignment or direction are known as </a:t>
            </a:r>
            <a:r>
              <a:rPr lang="en-US" b="1" dirty="0"/>
              <a:t>horizontal curves, </a:t>
            </a:r>
            <a:r>
              <a:rPr lang="en-US" dirty="0"/>
              <a:t>and those that change the slope are </a:t>
            </a:r>
            <a:r>
              <a:rPr lang="en-US" b="1" dirty="0"/>
              <a:t>vertical curves.</a:t>
            </a:r>
          </a:p>
          <a:p>
            <a:pPr algn="l"/>
            <a:r>
              <a:rPr lang="en-US" b="1" dirty="0">
                <a:solidFill>
                  <a:srgbClr val="FF0000"/>
                </a:solidFill>
              </a:rPr>
              <a:t>Why are they used?</a:t>
            </a:r>
          </a:p>
          <a:p>
            <a:pPr algn="l"/>
            <a:r>
              <a:rPr lang="en-US" dirty="0"/>
              <a:t>When a highway changes horizontal direction, making the point where it changes direction a point of intersection between two straight lines is not feasible. The change in direction would be too abrupt for the safety of modem, high-speed vehicles. It is therefore necessary to interpose a curve between the straight lines. The straight lines of a road are called </a:t>
            </a:r>
            <a:r>
              <a:rPr lang="en-US" b="1" dirty="0"/>
              <a:t>tangents</a:t>
            </a:r>
            <a:r>
              <a:rPr lang="en-US" dirty="0"/>
              <a:t> because the lines are tangent to the curves used to change direction.</a:t>
            </a:r>
          </a:p>
        </p:txBody>
      </p:sp>
    </p:spTree>
    <p:extLst>
      <p:ext uri="{BB962C8B-B14F-4D97-AF65-F5344CB8AC3E}">
        <p14:creationId xmlns:p14="http://schemas.microsoft.com/office/powerpoint/2010/main" val="3426487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090" y="207963"/>
            <a:ext cx="9144000" cy="533717"/>
          </a:xfrm>
        </p:spPr>
        <p:txBody>
          <a:bodyPr>
            <a:normAutofit/>
          </a:bodyPr>
          <a:lstStyle/>
          <a:p>
            <a:r>
              <a:rPr lang="en-US" sz="3200" b="1" i="1" dirty="0">
                <a:solidFill>
                  <a:srgbClr val="FF0000"/>
                </a:solidFill>
              </a:rPr>
              <a:t>Offset from </a:t>
            </a:r>
            <a:r>
              <a:rPr lang="en-US" sz="3200" b="1" i="1" u="sng" dirty="0">
                <a:solidFill>
                  <a:srgbClr val="FF0000"/>
                </a:solidFill>
              </a:rPr>
              <a:t>Main Chord</a:t>
            </a:r>
          </a:p>
        </p:txBody>
      </p:sp>
      <p:sp>
        <p:nvSpPr>
          <p:cNvPr id="3" name="Subtitle 2"/>
          <p:cNvSpPr>
            <a:spLocks noGrp="1"/>
          </p:cNvSpPr>
          <p:nvPr>
            <p:ph type="subTitle" idx="1"/>
          </p:nvPr>
        </p:nvSpPr>
        <p:spPr>
          <a:xfrm>
            <a:off x="1523999" y="1068945"/>
            <a:ext cx="10420351" cy="5789055"/>
          </a:xfrm>
        </p:spPr>
        <p:txBody>
          <a:bodyPr>
            <a:normAutofit/>
          </a:bodyPr>
          <a:lstStyle/>
          <a:p>
            <a:pPr algn="l"/>
            <a:r>
              <a:rPr lang="en-US" dirty="0"/>
              <a:t>Main chord joins starting and ending points of curvature PC and PT,</a:t>
            </a:r>
          </a:p>
          <a:p>
            <a:pPr algn="l"/>
            <a:r>
              <a:rPr lang="en-US" dirty="0"/>
              <a:t>In this case the right-angled offsets X</a:t>
            </a:r>
          </a:p>
          <a:p>
            <a:pPr algn="l"/>
            <a:r>
              <a:rPr lang="en-US" dirty="0"/>
              <a:t>are set off from the long chord PC-PT,</a:t>
            </a:r>
          </a:p>
          <a:p>
            <a:pPr algn="l"/>
            <a:r>
              <a:rPr lang="en-US" dirty="0"/>
              <a:t>at distances Y along the chord</a:t>
            </a:r>
          </a:p>
          <a:p>
            <a:pPr algn="l"/>
            <a:r>
              <a:rPr lang="en-US" dirty="0"/>
              <a:t>Measured from mid- point F, </a:t>
            </a:r>
          </a:p>
          <a:p>
            <a:pPr algn="l"/>
            <a:r>
              <a:rPr lang="en-US" dirty="0"/>
              <a:t>left and right to </a:t>
            </a:r>
          </a:p>
          <a:p>
            <a:pPr algn="l"/>
            <a:r>
              <a:rPr lang="en-US" dirty="0"/>
              <a:t>each side of the center point F</a:t>
            </a:r>
          </a:p>
          <a:p>
            <a:pPr algn="l"/>
            <a:r>
              <a:rPr lang="en-US" dirty="0"/>
              <a:t>Offset </a:t>
            </a:r>
            <a:r>
              <a:rPr lang="en-US" dirty="0" err="1"/>
              <a:t>X</a:t>
            </a:r>
            <a:r>
              <a:rPr lang="en-US" baseline="-25000" dirty="0" err="1"/>
              <a:t>m</a:t>
            </a:r>
            <a:r>
              <a:rPr lang="en-US" dirty="0"/>
              <a:t> at mid-point </a:t>
            </a:r>
            <a:r>
              <a:rPr lang="en-US" b="1" dirty="0"/>
              <a:t>F</a:t>
            </a:r>
          </a:p>
          <a:p>
            <a:pPr algn="l"/>
            <a:r>
              <a:rPr lang="en-US" dirty="0"/>
              <a:t>is given as</a:t>
            </a:r>
          </a:p>
          <a:p>
            <a:pPr algn="l"/>
            <a:r>
              <a:rPr lang="en-US" b="1" dirty="0"/>
              <a:t>   </a:t>
            </a:r>
            <a:r>
              <a:rPr lang="en-US" b="1" dirty="0" err="1"/>
              <a:t>X</a:t>
            </a:r>
            <a:r>
              <a:rPr lang="en-US" b="1" baseline="-25000" dirty="0" err="1"/>
              <a:t>m</a:t>
            </a:r>
            <a:r>
              <a:rPr lang="en-US" b="1" dirty="0"/>
              <a:t> =  FC = OC – OF =</a:t>
            </a:r>
          </a:p>
          <a:p>
            <a:pPr algn="l"/>
            <a:r>
              <a:rPr lang="en-US" b="1" dirty="0"/>
              <a:t>    [R – (R</a:t>
            </a:r>
            <a:r>
              <a:rPr lang="en-US" b="1" baseline="30000" dirty="0"/>
              <a:t>2</a:t>
            </a:r>
            <a:r>
              <a:rPr lang="en-US" b="1" dirty="0"/>
              <a:t> - (L/2)</a:t>
            </a:r>
            <a:r>
              <a:rPr lang="en-US" b="1" baseline="30000" dirty="0"/>
              <a:t>2</a:t>
            </a:r>
            <a:r>
              <a:rPr lang="en-US" b="1" dirty="0"/>
              <a:t>)</a:t>
            </a:r>
            <a:r>
              <a:rPr lang="en-US" b="1" baseline="30000" dirty="0"/>
              <a:t>1/2</a:t>
            </a:r>
            <a:r>
              <a:rPr lang="en-US" b="1" dirty="0"/>
              <a:t>] </a:t>
            </a:r>
          </a:p>
          <a:p>
            <a:pPr algn="l"/>
            <a:r>
              <a:rPr lang="en-US" b="1" dirty="0"/>
              <a:t>                                      </a:t>
            </a:r>
            <a:r>
              <a:rPr lang="en-US" sz="1800" b="1" dirty="0"/>
              <a:t>                                                            </a:t>
            </a:r>
          </a:p>
          <a:p>
            <a:pPr algn="l"/>
            <a:endParaRPr lang="en-US" dirty="0"/>
          </a:p>
        </p:txBody>
      </p:sp>
      <p:pic>
        <p:nvPicPr>
          <p:cNvPr id="11" name="Picture 10">
            <a:extLst>
              <a:ext uri="{FF2B5EF4-FFF2-40B4-BE49-F238E27FC236}">
                <a16:creationId xmlns:a16="http://schemas.microsoft.com/office/drawing/2014/main" id="{D724CCDD-D17E-4EBD-9400-D464CA8F265A}"/>
              </a:ext>
            </a:extLst>
          </p:cNvPr>
          <p:cNvPicPr>
            <a:picLocks noChangeAspect="1"/>
          </p:cNvPicPr>
          <p:nvPr/>
        </p:nvPicPr>
        <p:blipFill>
          <a:blip r:embed="rId2"/>
          <a:stretch>
            <a:fillRect/>
          </a:stretch>
        </p:blipFill>
        <p:spPr>
          <a:xfrm>
            <a:off x="6524625" y="1685925"/>
            <a:ext cx="5244353" cy="4707530"/>
          </a:xfrm>
          <a:prstGeom prst="rect">
            <a:avLst/>
          </a:prstGeom>
        </p:spPr>
      </p:pic>
    </p:spTree>
    <p:extLst>
      <p:ext uri="{BB962C8B-B14F-4D97-AF65-F5344CB8AC3E}">
        <p14:creationId xmlns:p14="http://schemas.microsoft.com/office/powerpoint/2010/main" val="2244567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2357"/>
            <a:ext cx="9144000" cy="706437"/>
          </a:xfrm>
        </p:spPr>
        <p:txBody>
          <a:bodyPr>
            <a:normAutofit/>
          </a:bodyPr>
          <a:lstStyle/>
          <a:p>
            <a:r>
              <a:rPr lang="en-US" sz="3200" b="1" dirty="0"/>
              <a:t>Offset from </a:t>
            </a:r>
            <a:r>
              <a:rPr lang="en-US" sz="3200" b="1" u="sng" dirty="0"/>
              <a:t>Main Chord</a:t>
            </a:r>
          </a:p>
        </p:txBody>
      </p:sp>
      <p:sp>
        <p:nvSpPr>
          <p:cNvPr id="3" name="Subtitle 2"/>
          <p:cNvSpPr>
            <a:spLocks noGrp="1"/>
          </p:cNvSpPr>
          <p:nvPr>
            <p:ph type="subTitle" idx="1"/>
          </p:nvPr>
        </p:nvSpPr>
        <p:spPr>
          <a:xfrm>
            <a:off x="1524000" y="1184855"/>
            <a:ext cx="9144000" cy="4906851"/>
          </a:xfrm>
        </p:spPr>
        <p:txBody>
          <a:bodyPr/>
          <a:lstStyle/>
          <a:p>
            <a:pPr algn="l"/>
            <a:r>
              <a:rPr lang="en-US" dirty="0"/>
              <a:t>Referring to fig. 10 on previous slide:</a:t>
            </a:r>
          </a:p>
          <a:p>
            <a:pPr algn="l"/>
            <a:endParaRPr lang="en-US" dirty="0"/>
          </a:p>
          <a:p>
            <a:pPr algn="l"/>
            <a:r>
              <a:rPr lang="en-US" dirty="0"/>
              <a:t>From triangle</a:t>
            </a:r>
            <a:r>
              <a:rPr lang="en-US" b="1" dirty="0"/>
              <a:t> PC O F,       R</a:t>
            </a:r>
            <a:r>
              <a:rPr lang="en-US" b="1" baseline="30000" dirty="0"/>
              <a:t>2</a:t>
            </a:r>
            <a:r>
              <a:rPr lang="en-US" b="1" dirty="0"/>
              <a:t> = (R – </a:t>
            </a:r>
            <a:r>
              <a:rPr lang="en-US" b="1" dirty="0" err="1"/>
              <a:t>X</a:t>
            </a:r>
            <a:r>
              <a:rPr lang="en-US" b="1" baseline="-25000" dirty="0" err="1"/>
              <a:t>m</a:t>
            </a:r>
            <a:r>
              <a:rPr lang="en-US" b="1" dirty="0"/>
              <a:t>)</a:t>
            </a:r>
            <a:r>
              <a:rPr lang="en-US" b="1" baseline="30000" dirty="0"/>
              <a:t>2</a:t>
            </a:r>
            <a:r>
              <a:rPr lang="en-US" b="1" dirty="0"/>
              <a:t> + (L/2)</a:t>
            </a:r>
            <a:r>
              <a:rPr lang="en-US" b="1" baseline="30000" dirty="0"/>
              <a:t>2</a:t>
            </a:r>
            <a:r>
              <a:rPr lang="en-US" b="1" dirty="0"/>
              <a:t>,   </a:t>
            </a:r>
          </a:p>
          <a:p>
            <a:pPr algn="l"/>
            <a:r>
              <a:rPr lang="en-US" b="1" dirty="0"/>
              <a:t>                                  (R – </a:t>
            </a:r>
            <a:r>
              <a:rPr lang="en-US" b="1" dirty="0" err="1"/>
              <a:t>X</a:t>
            </a:r>
            <a:r>
              <a:rPr lang="en-US" b="1" baseline="-25000" dirty="0" err="1"/>
              <a:t>m</a:t>
            </a:r>
            <a:r>
              <a:rPr lang="en-US" b="1" dirty="0"/>
              <a:t>)</a:t>
            </a:r>
            <a:r>
              <a:rPr lang="en-US" b="1" baseline="30000" dirty="0"/>
              <a:t>2</a:t>
            </a:r>
            <a:r>
              <a:rPr lang="en-US" b="1" dirty="0"/>
              <a:t> = R</a:t>
            </a:r>
            <a:r>
              <a:rPr lang="en-US" b="1" baseline="30000" dirty="0"/>
              <a:t>2</a:t>
            </a:r>
            <a:r>
              <a:rPr lang="en-US" b="1" dirty="0"/>
              <a:t>  - (L/2)</a:t>
            </a:r>
            <a:r>
              <a:rPr lang="en-US" b="1" baseline="30000" dirty="0"/>
              <a:t>2</a:t>
            </a:r>
            <a:endParaRPr lang="en-US" b="1" dirty="0"/>
          </a:p>
          <a:p>
            <a:pPr algn="l"/>
            <a:r>
              <a:rPr lang="en-US" b="1" dirty="0"/>
              <a:t>From triangle ODE,    (R – </a:t>
            </a:r>
            <a:r>
              <a:rPr lang="en-US" b="1" dirty="0" err="1"/>
              <a:t>X</a:t>
            </a:r>
            <a:r>
              <a:rPr lang="en-US" b="1" baseline="-25000" dirty="0" err="1"/>
              <a:t>m</a:t>
            </a:r>
            <a:r>
              <a:rPr lang="en-US" b="1" dirty="0"/>
              <a:t> + X)</a:t>
            </a:r>
            <a:r>
              <a:rPr lang="en-US" b="1" baseline="30000" dirty="0"/>
              <a:t>2</a:t>
            </a:r>
            <a:r>
              <a:rPr lang="en-US" b="1" dirty="0"/>
              <a:t> + Y</a:t>
            </a:r>
            <a:r>
              <a:rPr lang="en-US" b="1" baseline="30000" dirty="0"/>
              <a:t>2</a:t>
            </a:r>
            <a:r>
              <a:rPr lang="en-US" b="1" dirty="0"/>
              <a:t>  =  R</a:t>
            </a:r>
            <a:r>
              <a:rPr lang="en-US" b="1" baseline="30000" dirty="0"/>
              <a:t>2</a:t>
            </a:r>
            <a:r>
              <a:rPr lang="en-US" b="1" dirty="0"/>
              <a:t>, </a:t>
            </a:r>
          </a:p>
          <a:p>
            <a:pPr algn="l"/>
            <a:r>
              <a:rPr lang="en-US" b="1" dirty="0"/>
              <a:t>this can be written as:</a:t>
            </a:r>
          </a:p>
          <a:p>
            <a:pPr algn="l"/>
            <a:r>
              <a:rPr lang="en-US" b="1" dirty="0"/>
              <a:t>   R – </a:t>
            </a:r>
            <a:r>
              <a:rPr lang="en-US" b="1" dirty="0" err="1"/>
              <a:t>X</a:t>
            </a:r>
            <a:r>
              <a:rPr lang="en-US" b="1" baseline="-25000" dirty="0" err="1"/>
              <a:t>m</a:t>
            </a:r>
            <a:r>
              <a:rPr lang="en-US" b="1" dirty="0"/>
              <a:t> + X</a:t>
            </a:r>
            <a:r>
              <a:rPr lang="en-US" b="1" baseline="-25000" dirty="0"/>
              <a:t>i</a:t>
            </a:r>
            <a:r>
              <a:rPr lang="en-US" b="1" dirty="0"/>
              <a:t> = (R</a:t>
            </a:r>
            <a:r>
              <a:rPr lang="en-US" b="1" baseline="30000" dirty="0"/>
              <a:t>2</a:t>
            </a:r>
            <a:r>
              <a:rPr lang="en-US" b="1" dirty="0"/>
              <a:t> – Y</a:t>
            </a:r>
            <a:r>
              <a:rPr lang="en-US" b="1" baseline="-25000" dirty="0"/>
              <a:t>i</a:t>
            </a:r>
            <a:r>
              <a:rPr lang="en-US" b="1" baseline="30000" dirty="0"/>
              <a:t>2</a:t>
            </a:r>
            <a:r>
              <a:rPr lang="en-US" b="1" dirty="0"/>
              <a:t>)</a:t>
            </a:r>
            <a:r>
              <a:rPr lang="en-US" b="1" baseline="30000" dirty="0"/>
              <a:t>1/2</a:t>
            </a:r>
            <a:r>
              <a:rPr lang="en-US" b="1" dirty="0"/>
              <a:t>; X</a:t>
            </a:r>
            <a:r>
              <a:rPr lang="en-US" b="1" baseline="-25000" dirty="0"/>
              <a:t>i</a:t>
            </a:r>
            <a:r>
              <a:rPr lang="en-US" b="1" dirty="0"/>
              <a:t> = (R</a:t>
            </a:r>
            <a:r>
              <a:rPr lang="en-US" b="1" baseline="30000" dirty="0"/>
              <a:t>2</a:t>
            </a:r>
            <a:r>
              <a:rPr lang="en-US" b="1" dirty="0"/>
              <a:t> - Y</a:t>
            </a:r>
            <a:r>
              <a:rPr lang="en-US" b="1" baseline="-25000" dirty="0"/>
              <a:t>i</a:t>
            </a:r>
            <a:r>
              <a:rPr lang="en-US" b="1" baseline="30000" dirty="0"/>
              <a:t>2</a:t>
            </a:r>
            <a:r>
              <a:rPr lang="en-US" b="1" dirty="0"/>
              <a:t>)</a:t>
            </a:r>
            <a:r>
              <a:rPr lang="en-US" b="1" baseline="30000" dirty="0"/>
              <a:t>1/2</a:t>
            </a:r>
            <a:r>
              <a:rPr lang="en-US" b="1" dirty="0"/>
              <a:t> – (R - </a:t>
            </a:r>
            <a:r>
              <a:rPr lang="en-US" b="1" dirty="0" err="1"/>
              <a:t>X</a:t>
            </a:r>
            <a:r>
              <a:rPr lang="en-US" b="1" baseline="-25000" dirty="0" err="1"/>
              <a:t>m</a:t>
            </a:r>
            <a:r>
              <a:rPr lang="en-US" b="1" dirty="0"/>
              <a:t>)</a:t>
            </a:r>
          </a:p>
          <a:p>
            <a:endParaRPr lang="en-US" b="1" dirty="0"/>
          </a:p>
          <a:p>
            <a:r>
              <a:rPr lang="en-US" b="1" u="sng" dirty="0"/>
              <a:t>X</a:t>
            </a:r>
            <a:r>
              <a:rPr lang="en-US" b="1" u="sng" baseline="-25000" dirty="0"/>
              <a:t>i</a:t>
            </a:r>
            <a:r>
              <a:rPr lang="en-US" b="1" u="sng" dirty="0"/>
              <a:t> = (R</a:t>
            </a:r>
            <a:r>
              <a:rPr lang="en-US" b="1" u="sng" baseline="30000" dirty="0"/>
              <a:t>2</a:t>
            </a:r>
            <a:r>
              <a:rPr lang="en-US" b="1" u="sng" dirty="0"/>
              <a:t> - Y</a:t>
            </a:r>
            <a:r>
              <a:rPr lang="en-US" b="1" u="sng" baseline="-25000" dirty="0"/>
              <a:t>i</a:t>
            </a:r>
            <a:r>
              <a:rPr lang="en-US" b="1" u="sng" baseline="30000" dirty="0"/>
              <a:t>2</a:t>
            </a:r>
            <a:r>
              <a:rPr lang="en-US" b="1" u="sng" dirty="0"/>
              <a:t>)</a:t>
            </a:r>
            <a:r>
              <a:rPr lang="en-US" b="1" u="sng" baseline="30000" dirty="0"/>
              <a:t>1/2</a:t>
            </a:r>
            <a:r>
              <a:rPr lang="en-US" b="1" u="sng" dirty="0"/>
              <a:t> – [R</a:t>
            </a:r>
            <a:r>
              <a:rPr lang="en-US" b="1" u="sng" baseline="30000" dirty="0"/>
              <a:t>2</a:t>
            </a:r>
            <a:r>
              <a:rPr lang="en-US" b="1" u="sng" dirty="0"/>
              <a:t> - (L/2)</a:t>
            </a:r>
            <a:r>
              <a:rPr lang="en-US" b="1" u="sng" baseline="30000" dirty="0"/>
              <a:t>2</a:t>
            </a:r>
            <a:r>
              <a:rPr lang="en-US" b="1" u="sng" dirty="0"/>
              <a:t>]</a:t>
            </a:r>
            <a:r>
              <a:rPr lang="en-US" b="1" u="sng" baseline="30000" dirty="0"/>
              <a:t>1/2</a:t>
            </a:r>
            <a:endParaRPr lang="en-US" b="1" dirty="0"/>
          </a:p>
        </p:txBody>
      </p:sp>
    </p:spTree>
    <p:extLst>
      <p:ext uri="{BB962C8B-B14F-4D97-AF65-F5344CB8AC3E}">
        <p14:creationId xmlns:p14="http://schemas.microsoft.com/office/powerpoint/2010/main" val="339763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568"/>
            <a:ext cx="9144000" cy="822347"/>
          </a:xfrm>
        </p:spPr>
        <p:txBody>
          <a:bodyPr>
            <a:normAutofit fontScale="90000"/>
          </a:bodyPr>
          <a:lstStyle/>
          <a:p>
            <a:r>
              <a:rPr lang="en-US" sz="2800" b="1" dirty="0"/>
              <a:t>Setting out</a:t>
            </a:r>
            <a:br>
              <a:rPr lang="en-US" sz="2800" b="1" dirty="0"/>
            </a:br>
            <a:r>
              <a:rPr lang="en-US" sz="2800" b="1" dirty="0"/>
              <a:t>using </a:t>
            </a:r>
            <a:r>
              <a:rPr lang="en-US" sz="2800" b="1" u="sng" dirty="0"/>
              <a:t>deflection angle</a:t>
            </a:r>
          </a:p>
        </p:txBody>
      </p:sp>
      <p:sp>
        <p:nvSpPr>
          <p:cNvPr id="3" name="Subtitle 2"/>
          <p:cNvSpPr>
            <a:spLocks noGrp="1"/>
          </p:cNvSpPr>
          <p:nvPr>
            <p:ph type="subTitle" idx="1"/>
          </p:nvPr>
        </p:nvSpPr>
        <p:spPr>
          <a:xfrm>
            <a:off x="1107583" y="1146221"/>
            <a:ext cx="9560417" cy="5615188"/>
          </a:xfrm>
        </p:spPr>
        <p:txBody>
          <a:bodyPr>
            <a:normAutofit lnSpcReduction="10000"/>
          </a:bodyPr>
          <a:lstStyle/>
          <a:p>
            <a:pPr algn="l"/>
            <a:r>
              <a:rPr lang="en-US" dirty="0"/>
              <a:t>In the previous two methods only linear measurement and right angle were used. </a:t>
            </a:r>
          </a:p>
          <a:p>
            <a:pPr algn="l"/>
            <a:r>
              <a:rPr lang="en-US" dirty="0"/>
              <a:t>Deflection angle method would need distance (chord length) and horizontal angle from tangent to be set out.</a:t>
            </a:r>
          </a:p>
          <a:p>
            <a:pPr algn="l"/>
            <a:r>
              <a:rPr lang="en-US" dirty="0"/>
              <a:t>This is illustrated in figure 11.           Fig 11.</a:t>
            </a:r>
          </a:p>
          <a:p>
            <a:pPr algn="l"/>
            <a:r>
              <a:rPr lang="en-US" dirty="0"/>
              <a:t>First deflection angle, </a:t>
            </a:r>
            <a:r>
              <a:rPr lang="en-US" b="1" dirty="0"/>
              <a:t>d (in radians) =</a:t>
            </a:r>
          </a:p>
          <a:p>
            <a:pPr algn="l"/>
            <a:r>
              <a:rPr lang="en-US" b="1" dirty="0"/>
              <a:t> arc PC-A / (2R</a:t>
            </a:r>
            <a:r>
              <a:rPr lang="en-US" dirty="0"/>
              <a:t>).  </a:t>
            </a:r>
          </a:p>
          <a:p>
            <a:pPr algn="l"/>
            <a:r>
              <a:rPr lang="en-US" dirty="0"/>
              <a:t>Assuming</a:t>
            </a:r>
            <a:r>
              <a:rPr lang="en-US" b="1" i="1" dirty="0"/>
              <a:t> arc </a:t>
            </a:r>
            <a:r>
              <a:rPr lang="en-US" dirty="0"/>
              <a:t>PC-A = </a:t>
            </a:r>
          </a:p>
          <a:p>
            <a:pPr algn="l"/>
            <a:r>
              <a:rPr lang="en-US" b="1" i="1" dirty="0"/>
              <a:t>Chord</a:t>
            </a:r>
            <a:r>
              <a:rPr lang="en-US" dirty="0"/>
              <a:t> PC-A when chord length ≤ R/20 m, </a:t>
            </a:r>
          </a:p>
          <a:p>
            <a:pPr algn="l"/>
            <a:r>
              <a:rPr lang="en-US" dirty="0"/>
              <a:t>then </a:t>
            </a:r>
            <a:r>
              <a:rPr lang="en-US" b="1" dirty="0"/>
              <a:t>d (in radians) = chord PC-A / (2R).</a:t>
            </a:r>
          </a:p>
          <a:p>
            <a:pPr algn="l"/>
            <a:r>
              <a:rPr lang="en-US" b="1" i="1" u="sng" dirty="0">
                <a:solidFill>
                  <a:srgbClr val="FF0000"/>
                </a:solidFill>
              </a:rPr>
              <a:t>d (in minutes</a:t>
            </a:r>
            <a:r>
              <a:rPr lang="en-US" b="1" u="sng" dirty="0"/>
              <a:t>)</a:t>
            </a:r>
            <a:r>
              <a:rPr lang="en-US" b="1" dirty="0"/>
              <a:t> = </a:t>
            </a:r>
          </a:p>
          <a:p>
            <a:pPr algn="l"/>
            <a:r>
              <a:rPr lang="en-US" b="1" dirty="0"/>
              <a:t>chord PC-A * (180 * 60 / π) / (2R)  </a:t>
            </a:r>
            <a:endParaRPr lang="en-US" dirty="0"/>
          </a:p>
          <a:p>
            <a:pPr algn="l"/>
            <a:r>
              <a:rPr lang="en-US" b="1" dirty="0"/>
              <a:t> = </a:t>
            </a:r>
            <a:r>
              <a:rPr lang="en-US" b="1" i="1" u="sng" dirty="0">
                <a:solidFill>
                  <a:srgbClr val="FF0000"/>
                </a:solidFill>
              </a:rPr>
              <a:t>chord PC-A * 1718.9 / R </a:t>
            </a:r>
            <a:endParaRPr lang="en-US" i="1" dirty="0">
              <a:solidFill>
                <a:srgbClr val="FF0000"/>
              </a:solidFill>
            </a:endParaRPr>
          </a:p>
        </p:txBody>
      </p:sp>
      <p:pic>
        <p:nvPicPr>
          <p:cNvPr id="4" name="Picture 3"/>
          <p:cNvPicPr>
            <a:picLocks noChangeAspect="1"/>
          </p:cNvPicPr>
          <p:nvPr/>
        </p:nvPicPr>
        <p:blipFill>
          <a:blip r:embed="rId2"/>
          <a:stretch>
            <a:fillRect/>
          </a:stretch>
        </p:blipFill>
        <p:spPr>
          <a:xfrm>
            <a:off x="6258929" y="2480194"/>
            <a:ext cx="4496404" cy="4139547"/>
          </a:xfrm>
          <a:prstGeom prst="rect">
            <a:avLst/>
          </a:prstGeom>
        </p:spPr>
      </p:pic>
    </p:spTree>
    <p:extLst>
      <p:ext uri="{BB962C8B-B14F-4D97-AF65-F5344CB8AC3E}">
        <p14:creationId xmlns:p14="http://schemas.microsoft.com/office/powerpoint/2010/main" val="6448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816" y="323873"/>
            <a:ext cx="9144000" cy="539012"/>
          </a:xfrm>
        </p:spPr>
        <p:txBody>
          <a:bodyPr>
            <a:normAutofit/>
          </a:bodyPr>
          <a:lstStyle/>
          <a:p>
            <a:r>
              <a:rPr lang="en-US" sz="3200" b="1" dirty="0"/>
              <a:t>Example</a:t>
            </a:r>
          </a:p>
        </p:txBody>
      </p:sp>
      <p:sp>
        <p:nvSpPr>
          <p:cNvPr id="3" name="Subtitle 2"/>
          <p:cNvSpPr>
            <a:spLocks noGrp="1"/>
          </p:cNvSpPr>
          <p:nvPr>
            <p:ph type="subTitle" idx="1"/>
          </p:nvPr>
        </p:nvSpPr>
        <p:spPr>
          <a:xfrm>
            <a:off x="1330816" y="1159097"/>
            <a:ext cx="9144000" cy="5254582"/>
          </a:xfrm>
        </p:spPr>
        <p:txBody>
          <a:bodyPr>
            <a:normAutofit lnSpcReduction="10000"/>
          </a:bodyPr>
          <a:lstStyle/>
          <a:p>
            <a:pPr algn="l"/>
            <a:r>
              <a:rPr lang="en-US" dirty="0"/>
              <a:t>Solved example:</a:t>
            </a:r>
          </a:p>
          <a:p>
            <a:r>
              <a:rPr lang="en-US" dirty="0"/>
              <a:t>The centerlines of two straights are projected forward to meet at I, the intersection (deflection) angle I is measured as </a:t>
            </a:r>
            <a:r>
              <a:rPr lang="en-US" b="1" dirty="0"/>
              <a:t>30</a:t>
            </a:r>
            <a:r>
              <a:rPr lang="en-US" b="1" baseline="30000" dirty="0"/>
              <a:t>o</a:t>
            </a:r>
            <a:r>
              <a:rPr lang="en-US" b="1" dirty="0"/>
              <a:t> 00' 00".</a:t>
            </a:r>
            <a:r>
              <a:rPr lang="en-US" dirty="0"/>
              <a:t> If these two straights are to be connected by a circular curve of radius </a:t>
            </a:r>
            <a:r>
              <a:rPr lang="en-US" b="1" dirty="0"/>
              <a:t>200m</a:t>
            </a:r>
            <a:r>
              <a:rPr lang="en-US" dirty="0"/>
              <a:t>. Tabulate all setting out data, assuming </a:t>
            </a:r>
            <a:r>
              <a:rPr lang="en-US" b="1" dirty="0"/>
              <a:t>20m chords</a:t>
            </a:r>
            <a:r>
              <a:rPr lang="en-US" dirty="0"/>
              <a:t>. Let </a:t>
            </a:r>
            <a:r>
              <a:rPr lang="en-US" b="1" dirty="0" err="1"/>
              <a:t>chainage</a:t>
            </a:r>
            <a:r>
              <a:rPr lang="en-US" dirty="0"/>
              <a:t> of I (</a:t>
            </a:r>
            <a:r>
              <a:rPr lang="en-US" dirty="0" err="1"/>
              <a:t>ChI</a:t>
            </a:r>
            <a:r>
              <a:rPr lang="en-US" dirty="0"/>
              <a:t>) be </a:t>
            </a:r>
            <a:r>
              <a:rPr lang="en-US" b="1" u="sng" dirty="0"/>
              <a:t>2259.59m</a:t>
            </a:r>
            <a:r>
              <a:rPr lang="en-US" b="1" dirty="0"/>
              <a:t>.</a:t>
            </a:r>
            <a:r>
              <a:rPr lang="en-US" dirty="0"/>
              <a:t>  </a:t>
            </a:r>
          </a:p>
          <a:p>
            <a:r>
              <a:rPr lang="en-US" b="1" dirty="0"/>
              <a:t>Solution: given data:    </a:t>
            </a:r>
            <a:r>
              <a:rPr lang="en-US" b="1" u="sng" dirty="0"/>
              <a:t>(∆ = I = 30</a:t>
            </a:r>
            <a:r>
              <a:rPr lang="en-US" b="1" u="sng" baseline="30000" dirty="0"/>
              <a:t>o</a:t>
            </a:r>
            <a:r>
              <a:rPr lang="en-US" b="1" u="sng" dirty="0"/>
              <a:t>,  R = 200m, </a:t>
            </a:r>
            <a:r>
              <a:rPr lang="en-US" b="1" u="sng" dirty="0" err="1"/>
              <a:t>ChI</a:t>
            </a:r>
            <a:r>
              <a:rPr lang="en-US" b="1" u="sng" dirty="0"/>
              <a:t> = 2259.59m</a:t>
            </a:r>
            <a:r>
              <a:rPr lang="en-US" b="1" dirty="0"/>
              <a:t>)</a:t>
            </a:r>
            <a:endParaRPr lang="en-US" dirty="0"/>
          </a:p>
          <a:p>
            <a:r>
              <a:rPr lang="en-US" dirty="0"/>
              <a:t>Tangent length (T) is calculated from: T=R tan(</a:t>
            </a:r>
            <a:r>
              <a:rPr lang="en-US" b="1" dirty="0"/>
              <a:t>∆/2)</a:t>
            </a:r>
            <a:r>
              <a:rPr lang="en-US" dirty="0"/>
              <a:t>  = 200 tan (30/2)</a:t>
            </a:r>
            <a:r>
              <a:rPr lang="en-US" baseline="30000" dirty="0"/>
              <a:t>o</a:t>
            </a:r>
            <a:r>
              <a:rPr lang="en-US" dirty="0"/>
              <a:t> =  </a:t>
            </a:r>
            <a:r>
              <a:rPr lang="en-US" b="1" dirty="0"/>
              <a:t>53.59m.</a:t>
            </a:r>
          </a:p>
          <a:p>
            <a:r>
              <a:rPr lang="en-US" dirty="0" err="1"/>
              <a:t>Chainage</a:t>
            </a:r>
            <a:r>
              <a:rPr lang="en-US" dirty="0"/>
              <a:t> of PC = </a:t>
            </a:r>
            <a:r>
              <a:rPr lang="en-US" dirty="0" err="1"/>
              <a:t>Chainage</a:t>
            </a:r>
            <a:r>
              <a:rPr lang="en-US" dirty="0"/>
              <a:t> of I - T = </a:t>
            </a:r>
            <a:r>
              <a:rPr lang="en-US" b="1" dirty="0"/>
              <a:t>2259.59 - 53.59 = 2206.00m</a:t>
            </a:r>
            <a:endParaRPr lang="en-US" dirty="0"/>
          </a:p>
          <a:p>
            <a:r>
              <a:rPr lang="en-US" b="1" dirty="0"/>
              <a:t>Let first sub-chord = c</a:t>
            </a:r>
            <a:r>
              <a:rPr lang="en-US" b="1" baseline="-25000" dirty="0"/>
              <a:t>1</a:t>
            </a:r>
            <a:r>
              <a:rPr lang="en-US" b="1" dirty="0"/>
              <a:t> = 14m (so that </a:t>
            </a:r>
            <a:r>
              <a:rPr lang="en-US" b="1" dirty="0" err="1"/>
              <a:t>chainage</a:t>
            </a:r>
            <a:r>
              <a:rPr lang="en-US" b="1" dirty="0"/>
              <a:t> of first curve point A will be a whole </a:t>
            </a:r>
            <a:r>
              <a:rPr lang="en-US" b="1" dirty="0" err="1"/>
              <a:t>chainage</a:t>
            </a:r>
            <a:r>
              <a:rPr lang="en-US" b="1" dirty="0"/>
              <a:t> = 14 + 2206.0 = </a:t>
            </a:r>
            <a:r>
              <a:rPr lang="en-US" b="1" u="sng" dirty="0"/>
              <a:t>2220.0m</a:t>
            </a:r>
            <a:r>
              <a:rPr lang="en-US" b="1" dirty="0"/>
              <a:t>)</a:t>
            </a:r>
            <a:endParaRPr lang="en-US" dirty="0"/>
          </a:p>
          <a:p>
            <a:r>
              <a:rPr lang="en-US" dirty="0"/>
              <a:t>Length of circular curve,   L = R * </a:t>
            </a:r>
            <a:r>
              <a:rPr lang="en-US" b="1" dirty="0" err="1"/>
              <a:t>Δ</a:t>
            </a:r>
            <a:r>
              <a:rPr lang="en-US" b="1" baseline="30000" dirty="0" err="1"/>
              <a:t>o</a:t>
            </a:r>
            <a:r>
              <a:rPr lang="en-US" b="1" dirty="0"/>
              <a:t> * </a:t>
            </a:r>
            <a:r>
              <a:rPr lang="en-US" b="1" i="1" dirty="0"/>
              <a:t>π</a:t>
            </a:r>
            <a:r>
              <a:rPr lang="en-US" b="1" dirty="0"/>
              <a:t> / 180</a:t>
            </a:r>
            <a:r>
              <a:rPr lang="en-US" i="1" dirty="0"/>
              <a:t> </a:t>
            </a:r>
            <a:r>
              <a:rPr lang="en-US" dirty="0"/>
              <a:t> = </a:t>
            </a:r>
            <a:r>
              <a:rPr lang="en-US" b="1" dirty="0"/>
              <a:t>200 * 30</a:t>
            </a:r>
            <a:r>
              <a:rPr lang="en-US" dirty="0"/>
              <a:t> *</a:t>
            </a:r>
            <a:r>
              <a:rPr lang="en-US" i="1" dirty="0"/>
              <a:t> </a:t>
            </a:r>
            <a:r>
              <a:rPr lang="en-US" b="1" i="1" dirty="0"/>
              <a:t>π</a:t>
            </a:r>
            <a:r>
              <a:rPr lang="en-US" b="1" dirty="0"/>
              <a:t> / 18</a:t>
            </a:r>
            <a:r>
              <a:rPr lang="en-US" dirty="0"/>
              <a:t> = </a:t>
            </a:r>
            <a:r>
              <a:rPr lang="en-US" b="1" dirty="0"/>
              <a:t>104.72m</a:t>
            </a:r>
            <a:endParaRPr lang="en-US" dirty="0"/>
          </a:p>
          <a:p>
            <a:pPr algn="l"/>
            <a:endParaRPr lang="en-US" dirty="0"/>
          </a:p>
        </p:txBody>
      </p:sp>
    </p:spTree>
    <p:extLst>
      <p:ext uri="{BB962C8B-B14F-4D97-AF65-F5344CB8AC3E}">
        <p14:creationId xmlns:p14="http://schemas.microsoft.com/office/powerpoint/2010/main" val="221140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236"/>
            <a:ext cx="9144000" cy="616285"/>
          </a:xfrm>
        </p:spPr>
        <p:txBody>
          <a:bodyPr>
            <a:normAutofit/>
          </a:bodyPr>
          <a:lstStyle/>
          <a:p>
            <a:r>
              <a:rPr lang="en-US" sz="3200" b="1" dirty="0"/>
              <a:t>Solution continued</a:t>
            </a:r>
          </a:p>
        </p:txBody>
      </p:sp>
      <p:sp>
        <p:nvSpPr>
          <p:cNvPr id="3" name="Subtitle 2"/>
          <p:cNvSpPr>
            <a:spLocks noGrp="1"/>
          </p:cNvSpPr>
          <p:nvPr>
            <p:ph type="subTitle" idx="1"/>
          </p:nvPr>
        </p:nvSpPr>
        <p:spPr>
          <a:xfrm>
            <a:off x="1524000" y="1094703"/>
            <a:ext cx="9144000" cy="5409127"/>
          </a:xfrm>
        </p:spPr>
        <p:txBody>
          <a:bodyPr/>
          <a:lstStyle/>
          <a:p>
            <a:pPr algn="l"/>
            <a:r>
              <a:rPr lang="en-US" dirty="0"/>
              <a:t>From this:</a:t>
            </a:r>
          </a:p>
          <a:p>
            <a:r>
              <a:rPr lang="en-US" dirty="0"/>
              <a:t>If first sub-chord length is 14m, there remains </a:t>
            </a:r>
            <a:r>
              <a:rPr lang="en-US" b="1" dirty="0"/>
              <a:t>104.72- 14.00 = 90.72m</a:t>
            </a:r>
            <a:r>
              <a:rPr lang="en-US" dirty="0"/>
              <a:t>, of which </a:t>
            </a:r>
            <a:r>
              <a:rPr lang="en-US" b="1" dirty="0"/>
              <a:t>80m</a:t>
            </a:r>
            <a:r>
              <a:rPr lang="en-US" dirty="0"/>
              <a:t> will be the summation of </a:t>
            </a:r>
            <a:r>
              <a:rPr lang="en-US" b="1" dirty="0"/>
              <a:t>four chords each 20m</a:t>
            </a:r>
            <a:r>
              <a:rPr lang="en-US" dirty="0"/>
              <a:t> length. </a:t>
            </a:r>
          </a:p>
          <a:p>
            <a:r>
              <a:rPr lang="en-US" dirty="0"/>
              <a:t>The second sub-chord </a:t>
            </a:r>
            <a:r>
              <a:rPr lang="en-US" b="1" dirty="0"/>
              <a:t>c</a:t>
            </a:r>
            <a:r>
              <a:rPr lang="en-US" b="1" baseline="-25000" dirty="0"/>
              <a:t>2</a:t>
            </a:r>
            <a:r>
              <a:rPr lang="en-US" b="1" dirty="0"/>
              <a:t> = 90.72 – 80.00 = 10.72m</a:t>
            </a:r>
            <a:r>
              <a:rPr lang="en-US" b="1" i="1" dirty="0"/>
              <a:t>  </a:t>
            </a:r>
            <a:endParaRPr lang="en-US" dirty="0"/>
          </a:p>
          <a:p>
            <a:r>
              <a:rPr lang="en-US" dirty="0"/>
              <a:t>To calculate </a:t>
            </a:r>
            <a:r>
              <a:rPr lang="en-US" b="1" dirty="0"/>
              <a:t>deflection angle</a:t>
            </a:r>
            <a:r>
              <a:rPr lang="en-US" dirty="0"/>
              <a:t> for each chord we use the relation:  deflection angle (in minutes) = </a:t>
            </a:r>
            <a:r>
              <a:rPr lang="en-US" b="1" dirty="0"/>
              <a:t>1718.9*Chord length/R.</a:t>
            </a:r>
            <a:endParaRPr lang="en-US" dirty="0"/>
          </a:p>
          <a:p>
            <a:r>
              <a:rPr lang="en-US" b="1" dirty="0"/>
              <a:t>For first sub-chord (14m),   d = 1718.9*14/200 = 120.3' = 2</a:t>
            </a:r>
            <a:r>
              <a:rPr lang="en-US" b="1" baseline="30000" dirty="0"/>
              <a:t>o</a:t>
            </a:r>
            <a:r>
              <a:rPr lang="en-US" b="1" dirty="0"/>
              <a:t> 00' 19"</a:t>
            </a:r>
            <a:endParaRPr lang="en-US" dirty="0"/>
          </a:p>
          <a:p>
            <a:r>
              <a:rPr lang="en-US" b="1" dirty="0"/>
              <a:t>For standard chords (20m), d = 1718.9*20/200 = 171.9' =2</a:t>
            </a:r>
            <a:r>
              <a:rPr lang="en-US" b="1" baseline="30000" dirty="0"/>
              <a:t>o</a:t>
            </a:r>
            <a:r>
              <a:rPr lang="en-US" b="1" dirty="0"/>
              <a:t> 51' 53"</a:t>
            </a:r>
            <a:endParaRPr lang="en-US" dirty="0"/>
          </a:p>
          <a:p>
            <a:r>
              <a:rPr lang="en-US" b="1" dirty="0"/>
              <a:t>For second sub-chord (10.72m), d=1718.9*10.72/200 = 92.1' =</a:t>
            </a:r>
          </a:p>
          <a:p>
            <a:r>
              <a:rPr lang="en-US" b="1" dirty="0"/>
              <a:t> 1</a:t>
            </a:r>
            <a:r>
              <a:rPr lang="en-US" b="1" baseline="30000" dirty="0"/>
              <a:t>o</a:t>
            </a:r>
            <a:r>
              <a:rPr lang="en-US" b="1" dirty="0"/>
              <a:t> 32' 08"</a:t>
            </a:r>
            <a:endParaRPr lang="en-US" dirty="0"/>
          </a:p>
          <a:p>
            <a:pPr algn="l"/>
            <a:endParaRPr lang="en-US" dirty="0"/>
          </a:p>
        </p:txBody>
      </p:sp>
    </p:spTree>
    <p:extLst>
      <p:ext uri="{BB962C8B-B14F-4D97-AF65-F5344CB8AC3E}">
        <p14:creationId xmlns:p14="http://schemas.microsoft.com/office/powerpoint/2010/main" val="704078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6574" y="426903"/>
            <a:ext cx="9144000" cy="577648"/>
          </a:xfrm>
        </p:spPr>
        <p:txBody>
          <a:bodyPr>
            <a:normAutofit/>
          </a:bodyPr>
          <a:lstStyle/>
          <a:p>
            <a:r>
              <a:rPr lang="en-US" sz="3200" b="1" dirty="0"/>
              <a:t>Table of Required Data</a:t>
            </a:r>
          </a:p>
        </p:txBody>
      </p:sp>
      <p:sp>
        <p:nvSpPr>
          <p:cNvPr id="3" name="Subtitle 2"/>
          <p:cNvSpPr>
            <a:spLocks noGrp="1"/>
          </p:cNvSpPr>
          <p:nvPr>
            <p:ph type="subTitle" idx="1"/>
          </p:nvPr>
        </p:nvSpPr>
        <p:spPr>
          <a:xfrm>
            <a:off x="1575515" y="1120462"/>
            <a:ext cx="9144000" cy="5434884"/>
          </a:xfrm>
        </p:spPr>
        <p:txBody>
          <a:bodyPr>
            <a:normAutofit lnSpcReduction="10000"/>
          </a:bodyPr>
          <a:lstStyle/>
          <a:p>
            <a:pPr algn="l"/>
            <a:r>
              <a:rPr lang="en-US" dirty="0"/>
              <a:t>Results will be tabulated as follows:</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r>
              <a:rPr lang="en-US" dirty="0"/>
              <a:t>Check sum of deflection angles that should be equal to </a:t>
            </a:r>
          </a:p>
          <a:p>
            <a:pPr algn="l"/>
            <a:r>
              <a:rPr lang="en-US" dirty="0"/>
              <a:t>                                          Δ/2 = (30/2) = 15</a:t>
            </a:r>
            <a:r>
              <a:rPr lang="en-US" baseline="30000" dirty="0"/>
              <a:t>o</a:t>
            </a:r>
            <a:endParaRPr lang="en-US" dirty="0"/>
          </a:p>
          <a:p>
            <a:pPr algn="l"/>
            <a:endParaRPr lang="en-US" dirty="0"/>
          </a:p>
          <a:p>
            <a:pPr algn="l"/>
            <a:endParaRPr lang="en-US" dirty="0"/>
          </a:p>
          <a:p>
            <a:pPr algn="l"/>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00367386"/>
              </p:ext>
            </p:extLst>
          </p:nvPr>
        </p:nvGraphicFramePr>
        <p:xfrm>
          <a:off x="2060620" y="1622740"/>
          <a:ext cx="7714445" cy="3928055"/>
        </p:xfrm>
        <a:graphic>
          <a:graphicData uri="http://schemas.openxmlformats.org/drawingml/2006/table">
            <a:tbl>
              <a:tblPr firstRow="1" firstCol="1" bandRow="1"/>
              <a:tblGrid>
                <a:gridCol w="1259906">
                  <a:extLst>
                    <a:ext uri="{9D8B030D-6E8A-4147-A177-3AD203B41FA5}">
                      <a16:colId xmlns:a16="http://schemas.microsoft.com/office/drawing/2014/main" val="20000"/>
                    </a:ext>
                  </a:extLst>
                </a:gridCol>
                <a:gridCol w="1259906">
                  <a:extLst>
                    <a:ext uri="{9D8B030D-6E8A-4147-A177-3AD203B41FA5}">
                      <a16:colId xmlns:a16="http://schemas.microsoft.com/office/drawing/2014/main" val="20001"/>
                    </a:ext>
                  </a:extLst>
                </a:gridCol>
                <a:gridCol w="1308111">
                  <a:extLst>
                    <a:ext uri="{9D8B030D-6E8A-4147-A177-3AD203B41FA5}">
                      <a16:colId xmlns:a16="http://schemas.microsoft.com/office/drawing/2014/main" val="20002"/>
                    </a:ext>
                  </a:extLst>
                </a:gridCol>
                <a:gridCol w="1317562">
                  <a:extLst>
                    <a:ext uri="{9D8B030D-6E8A-4147-A177-3AD203B41FA5}">
                      <a16:colId xmlns:a16="http://schemas.microsoft.com/office/drawing/2014/main" val="20003"/>
                    </a:ext>
                  </a:extLst>
                </a:gridCol>
                <a:gridCol w="1271248">
                  <a:extLst>
                    <a:ext uri="{9D8B030D-6E8A-4147-A177-3AD203B41FA5}">
                      <a16:colId xmlns:a16="http://schemas.microsoft.com/office/drawing/2014/main" val="20004"/>
                    </a:ext>
                  </a:extLst>
                </a:gridCol>
                <a:gridCol w="1297712">
                  <a:extLst>
                    <a:ext uri="{9D8B030D-6E8A-4147-A177-3AD203B41FA5}">
                      <a16:colId xmlns:a16="http://schemas.microsoft.com/office/drawing/2014/main" val="20005"/>
                    </a:ext>
                  </a:extLst>
                </a:gridCol>
              </a:tblGrid>
              <a:tr h="1309353">
                <a:tc>
                  <a:txBody>
                    <a:bodyPr/>
                    <a:lstStyle/>
                    <a:p>
                      <a:pPr marL="0" marR="0" algn="ctr" rtl="0">
                        <a:spcBef>
                          <a:spcPts val="0"/>
                        </a:spcBef>
                        <a:spcAft>
                          <a:spcPts val="0"/>
                        </a:spcAft>
                      </a:pPr>
                      <a:r>
                        <a:rPr lang="en-US" sz="1200" b="1" i="1" dirty="0">
                          <a:effectLst/>
                          <a:latin typeface="NewCenturySchlbk-Italic"/>
                          <a:ea typeface="Times New Roman" panose="02020603050405020304" pitchFamily="18" charset="0"/>
                        </a:rPr>
                        <a:t>Chord</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Chord length (m)</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Chainage (m) of curve point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Deflection  angle</a:t>
                      </a:r>
                      <a:endParaRPr lang="en-US" sz="1200">
                        <a:effectLst/>
                        <a:latin typeface="Times New Roman" panose="02020603050405020304" pitchFamily="18" charset="0"/>
                        <a:ea typeface="Times New Roman" panose="02020603050405020304" pitchFamily="18" charset="0"/>
                      </a:endParaRPr>
                    </a:p>
                    <a:p>
                      <a:pPr marL="0" marR="0" algn="l" rtl="0">
                        <a:spcBef>
                          <a:spcPts val="0"/>
                        </a:spcBef>
                        <a:spcAft>
                          <a:spcPts val="0"/>
                        </a:spcAft>
                      </a:pPr>
                      <a:r>
                        <a:rPr lang="en-US" sz="1200" b="1" i="1" baseline="30000">
                          <a:effectLst/>
                          <a:latin typeface="NewCenturySchlbk-Italic"/>
                          <a:ea typeface="Times New Roman" panose="02020603050405020304" pitchFamily="18" charset="0"/>
                        </a:rPr>
                        <a:t>    O        ‘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Setting out angle</a:t>
                      </a:r>
                      <a:endParaRPr lang="en-US" sz="1200">
                        <a:effectLst/>
                        <a:latin typeface="Times New Roman" panose="02020603050405020304" pitchFamily="18" charset="0"/>
                        <a:ea typeface="Times New Roman" panose="02020603050405020304" pitchFamily="18" charset="0"/>
                      </a:endParaRPr>
                    </a:p>
                    <a:p>
                      <a:pPr marL="0" marR="0" algn="ctr" rtl="0">
                        <a:spcBef>
                          <a:spcPts val="0"/>
                        </a:spcBef>
                        <a:spcAft>
                          <a:spcPts val="0"/>
                        </a:spcAft>
                      </a:pPr>
                      <a:r>
                        <a:rPr lang="en-US" sz="1200" b="1" i="1" baseline="30000">
                          <a:effectLst/>
                          <a:latin typeface="NewCenturySchlbk-Italic"/>
                          <a:ea typeface="Times New Roman" panose="02020603050405020304" pitchFamily="18" charset="0"/>
                        </a:rPr>
                        <a:t>O</a:t>
                      </a:r>
                      <a:r>
                        <a:rPr lang="en-US" sz="1200" b="1" i="1">
                          <a:effectLst/>
                          <a:latin typeface="NewCenturySchlbk-Italic"/>
                          <a:ea typeface="Times New Roman" panose="02020603050405020304" pitchFamily="18" charset="0"/>
                        </a:rPr>
                        <a:t>   ‘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Remarks</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4675">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2220.00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2   00   19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2   00  19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i="1">
                          <a:effectLst/>
                          <a:latin typeface="NewCenturySchlbk-Italic"/>
                          <a:ea typeface="Times New Roman" panose="02020603050405020304" pitchFamily="18" charset="0"/>
                        </a:rPr>
                        <a:t>Peg 1 on curve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338">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2240.00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2  51   53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4   52  12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i="1">
                          <a:effectLst/>
                          <a:latin typeface="NewCenturySchlbk-Italic"/>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338">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dirty="0">
                          <a:effectLst/>
                          <a:latin typeface="NewCenturySchlbk-Italic"/>
                          <a:ea typeface="Times New Roman" panose="02020603050405020304" pitchFamily="18" charset="0"/>
                        </a:rPr>
                        <a:t>2260.00</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2  51   53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7    44  05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i="1">
                          <a:effectLst/>
                          <a:latin typeface="NewCenturySchlbk-Italic"/>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338">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2280.00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2  51   53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10  35  58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i="1">
                          <a:effectLst/>
                          <a:latin typeface="NewCenturySchlbk-Italic"/>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7338">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2300.00</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2  51   53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13  27  51</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i="1">
                          <a:effectLst/>
                          <a:latin typeface="NewCenturySchlbk-Italic"/>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4675">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10.72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2310.72</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1  32  08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1200" b="1" i="1">
                          <a:effectLst/>
                          <a:latin typeface="NewCenturySchlbk-Italic"/>
                          <a:ea typeface="Times New Roman" panose="02020603050405020304" pitchFamily="18" charset="0"/>
                        </a:rPr>
                        <a:t>14  59  59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i="1" dirty="0">
                          <a:effectLst/>
                          <a:latin typeface="NewCenturySchlbk-Italic"/>
                          <a:ea typeface="Times New Roman" panose="02020603050405020304" pitchFamily="18" charset="0"/>
                        </a:rPr>
                        <a:t>Last peg on PT</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823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836" y="542699"/>
            <a:ext cx="9144000" cy="822347"/>
          </a:xfrm>
        </p:spPr>
        <p:txBody>
          <a:bodyPr>
            <a:normAutofit/>
          </a:bodyPr>
          <a:lstStyle/>
          <a:p>
            <a:r>
              <a:rPr lang="en-US" sz="3600" b="1" dirty="0">
                <a:solidFill>
                  <a:schemeClr val="bg2">
                    <a:lumMod val="10000"/>
                  </a:schemeClr>
                </a:solidFill>
              </a:rPr>
              <a:t>Geometric Shape of Horizontal Curve</a:t>
            </a:r>
          </a:p>
        </p:txBody>
      </p:sp>
      <p:sp>
        <p:nvSpPr>
          <p:cNvPr id="3" name="Subtitle 2"/>
          <p:cNvSpPr>
            <a:spLocks noGrp="1"/>
          </p:cNvSpPr>
          <p:nvPr>
            <p:ph type="subTitle" idx="1"/>
          </p:nvPr>
        </p:nvSpPr>
        <p:spPr>
          <a:xfrm>
            <a:off x="1524000" y="1836964"/>
            <a:ext cx="9144000" cy="4795656"/>
          </a:xfrm>
        </p:spPr>
        <p:txBody>
          <a:bodyPr/>
          <a:lstStyle/>
          <a:p>
            <a:pPr algn="l"/>
            <a:r>
              <a:rPr lang="en-US" dirty="0"/>
              <a:t>Geometric Shape:</a:t>
            </a:r>
          </a:p>
          <a:p>
            <a:pPr algn="l"/>
            <a:r>
              <a:rPr lang="en-US" dirty="0"/>
              <a:t>In practically all modem highways, the curves are </a:t>
            </a:r>
            <a:r>
              <a:rPr lang="en-US" b="1" u="sng" dirty="0">
                <a:solidFill>
                  <a:srgbClr val="FF0000"/>
                </a:solidFill>
              </a:rPr>
              <a:t>circular curves</a:t>
            </a:r>
            <a:r>
              <a:rPr lang="en-US" dirty="0"/>
              <a:t>. </a:t>
            </a:r>
          </a:p>
          <a:p>
            <a:pPr algn="l"/>
            <a:r>
              <a:rPr lang="en-US" dirty="0"/>
              <a:t>The smaller the radius of a circular curve, the sharper the curve. </a:t>
            </a:r>
          </a:p>
          <a:p>
            <a:pPr algn="l"/>
            <a:r>
              <a:rPr lang="en-US" dirty="0"/>
              <a:t>For modern, high-speed highways, the curves must be flat, rather than sharp. That means they must be </a:t>
            </a:r>
            <a:r>
              <a:rPr lang="en-US" dirty="0">
                <a:solidFill>
                  <a:srgbClr val="0033CC"/>
                </a:solidFill>
              </a:rPr>
              <a:t>large-radius curves</a:t>
            </a:r>
            <a:r>
              <a:rPr lang="en-US" dirty="0"/>
              <a:t>.</a:t>
            </a:r>
          </a:p>
          <a:p>
            <a:pPr algn="l"/>
            <a:r>
              <a:rPr lang="en-US" dirty="0"/>
              <a:t>Some typical radii you may encounter are 5,000 m or longer on a main highway, 300m on a major through-fare in a city, 200 m on an industrial access road, and 50 m on a minor residential street.                                                       See Fig. 1, next slide:</a:t>
            </a:r>
          </a:p>
          <a:p>
            <a:pPr algn="l"/>
            <a:endParaRPr lang="en-US" dirty="0"/>
          </a:p>
        </p:txBody>
      </p:sp>
    </p:spTree>
    <p:extLst>
      <p:ext uri="{BB962C8B-B14F-4D97-AF65-F5344CB8AC3E}">
        <p14:creationId xmlns:p14="http://schemas.microsoft.com/office/powerpoint/2010/main" val="160600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5541"/>
            <a:ext cx="9144000" cy="783710"/>
          </a:xfrm>
        </p:spPr>
        <p:txBody>
          <a:bodyPr>
            <a:normAutofit fontScale="90000"/>
          </a:bodyPr>
          <a:lstStyle/>
          <a:p>
            <a:r>
              <a:rPr lang="en-US" b="1" i="1" dirty="0">
                <a:solidFill>
                  <a:srgbClr val="FF0000"/>
                </a:solidFill>
              </a:rPr>
              <a:t>Horizontal Curves</a:t>
            </a:r>
          </a:p>
        </p:txBody>
      </p:sp>
      <p:sp>
        <p:nvSpPr>
          <p:cNvPr id="3" name="Subtitle 2"/>
          <p:cNvSpPr>
            <a:spLocks noGrp="1"/>
          </p:cNvSpPr>
          <p:nvPr>
            <p:ph type="subTitle" idx="1"/>
          </p:nvPr>
        </p:nvSpPr>
        <p:spPr>
          <a:xfrm>
            <a:off x="1524000" y="1249251"/>
            <a:ext cx="10464800" cy="5466509"/>
          </a:xfrm>
        </p:spPr>
        <p:txBody>
          <a:bodyPr/>
          <a:lstStyle/>
          <a:p>
            <a:pPr algn="l"/>
            <a:r>
              <a:rPr lang="en-US" dirty="0"/>
              <a:t>Circular Horizontal Curve</a:t>
            </a:r>
          </a:p>
          <a:p>
            <a:endParaRPr lang="en-US" dirty="0"/>
          </a:p>
          <a:p>
            <a:pPr algn="l"/>
            <a:endParaRPr lang="en-US" dirty="0"/>
          </a:p>
          <a:p>
            <a:pPr algn="l"/>
            <a:endParaRPr lang="en-US" dirty="0"/>
          </a:p>
        </p:txBody>
      </p:sp>
      <p:pic>
        <p:nvPicPr>
          <p:cNvPr id="4" name="Picture 3"/>
          <p:cNvPicPr>
            <a:picLocks noChangeAspect="1"/>
          </p:cNvPicPr>
          <p:nvPr/>
        </p:nvPicPr>
        <p:blipFill>
          <a:blip r:embed="rId2"/>
          <a:stretch>
            <a:fillRect/>
          </a:stretch>
        </p:blipFill>
        <p:spPr>
          <a:xfrm>
            <a:off x="2174240" y="2101178"/>
            <a:ext cx="3744211" cy="3762655"/>
          </a:xfrm>
          <a:prstGeom prst="rect">
            <a:avLst/>
          </a:prstGeom>
        </p:spPr>
      </p:pic>
      <p:pic>
        <p:nvPicPr>
          <p:cNvPr id="6" name="Picture 5">
            <a:extLst>
              <a:ext uri="{FF2B5EF4-FFF2-40B4-BE49-F238E27FC236}">
                <a16:creationId xmlns:a16="http://schemas.microsoft.com/office/drawing/2014/main" id="{3675DD36-D077-4D62-8812-65BF29639A04}"/>
              </a:ext>
            </a:extLst>
          </p:cNvPr>
          <p:cNvPicPr>
            <a:picLocks noChangeAspect="1"/>
          </p:cNvPicPr>
          <p:nvPr/>
        </p:nvPicPr>
        <p:blipFill>
          <a:blip r:embed="rId3"/>
          <a:stretch>
            <a:fillRect/>
          </a:stretch>
        </p:blipFill>
        <p:spPr>
          <a:xfrm>
            <a:off x="6798343" y="1757251"/>
            <a:ext cx="4310564" cy="4816697"/>
          </a:xfrm>
          <a:prstGeom prst="rect">
            <a:avLst/>
          </a:prstGeom>
        </p:spPr>
      </p:pic>
    </p:spTree>
    <p:extLst>
      <p:ext uri="{BB962C8B-B14F-4D97-AF65-F5344CB8AC3E}">
        <p14:creationId xmlns:p14="http://schemas.microsoft.com/office/powerpoint/2010/main" val="153836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8267"/>
            <a:ext cx="9144000" cy="822347"/>
          </a:xfrm>
        </p:spPr>
        <p:txBody>
          <a:bodyPr>
            <a:normAutofit/>
          </a:bodyPr>
          <a:lstStyle/>
          <a:p>
            <a:r>
              <a:rPr lang="en-US" sz="4000" b="1" dirty="0"/>
              <a:t>Types of H Curves</a:t>
            </a:r>
          </a:p>
        </p:txBody>
      </p:sp>
      <p:sp>
        <p:nvSpPr>
          <p:cNvPr id="3" name="Subtitle 2"/>
          <p:cNvSpPr>
            <a:spLocks noGrp="1"/>
          </p:cNvSpPr>
          <p:nvPr>
            <p:ph type="subTitle" idx="1"/>
          </p:nvPr>
        </p:nvSpPr>
        <p:spPr>
          <a:xfrm>
            <a:off x="1524000" y="1378039"/>
            <a:ext cx="9144000" cy="5344733"/>
          </a:xfrm>
        </p:spPr>
        <p:txBody>
          <a:bodyPr/>
          <a:lstStyle/>
          <a:p>
            <a:pPr algn="l"/>
            <a:r>
              <a:rPr lang="en-US" dirty="0"/>
              <a:t>1- simple, 2- compound, 3- reverse, 4-transitional: (figure 2)</a:t>
            </a:r>
          </a:p>
          <a:p>
            <a:pPr algn="l"/>
            <a:r>
              <a:rPr lang="en-US" dirty="0"/>
              <a:t>Fig. 2.</a:t>
            </a:r>
          </a:p>
          <a:p>
            <a:pPr algn="l"/>
            <a:endParaRPr lang="en-US" dirty="0"/>
          </a:p>
        </p:txBody>
      </p:sp>
      <p:pic>
        <p:nvPicPr>
          <p:cNvPr id="4" name="Picture 3"/>
          <p:cNvPicPr>
            <a:picLocks noChangeAspect="1"/>
          </p:cNvPicPr>
          <p:nvPr/>
        </p:nvPicPr>
        <p:blipFill>
          <a:blip r:embed="rId2"/>
          <a:stretch>
            <a:fillRect/>
          </a:stretch>
        </p:blipFill>
        <p:spPr>
          <a:xfrm>
            <a:off x="3038307" y="1999323"/>
            <a:ext cx="5010988" cy="4580751"/>
          </a:xfrm>
          <a:prstGeom prst="rect">
            <a:avLst/>
          </a:prstGeom>
        </p:spPr>
      </p:pic>
    </p:spTree>
    <p:extLst>
      <p:ext uri="{BB962C8B-B14F-4D97-AF65-F5344CB8AC3E}">
        <p14:creationId xmlns:p14="http://schemas.microsoft.com/office/powerpoint/2010/main" val="195837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FC10-972E-4CA6-B39C-FE627DA10B29}"/>
              </a:ext>
            </a:extLst>
          </p:cNvPr>
          <p:cNvSpPr>
            <a:spLocks noGrp="1"/>
          </p:cNvSpPr>
          <p:nvPr>
            <p:ph type="title"/>
          </p:nvPr>
        </p:nvSpPr>
        <p:spPr>
          <a:xfrm>
            <a:off x="838200" y="203201"/>
            <a:ext cx="10515600" cy="635000"/>
          </a:xfrm>
        </p:spPr>
        <p:txBody>
          <a:bodyPr>
            <a:normAutofit/>
          </a:bodyPr>
          <a:lstStyle/>
          <a:p>
            <a:pPr algn="ctr"/>
            <a:r>
              <a:rPr lang="en-GB" sz="3200" b="1" i="1" dirty="0">
                <a:solidFill>
                  <a:srgbClr val="FF0000"/>
                </a:solidFill>
              </a:rPr>
              <a:t>Types of Horizontal Curves</a:t>
            </a:r>
          </a:p>
        </p:txBody>
      </p:sp>
      <p:sp>
        <p:nvSpPr>
          <p:cNvPr id="3" name="Content Placeholder 2">
            <a:extLst>
              <a:ext uri="{FF2B5EF4-FFF2-40B4-BE49-F238E27FC236}">
                <a16:creationId xmlns:a16="http://schemas.microsoft.com/office/drawing/2014/main" id="{5B4A5ACD-0D20-47BF-8176-C5C11BEB5149}"/>
              </a:ext>
            </a:extLst>
          </p:cNvPr>
          <p:cNvSpPr>
            <a:spLocks noGrp="1"/>
          </p:cNvSpPr>
          <p:nvPr>
            <p:ph idx="1"/>
          </p:nvPr>
        </p:nvSpPr>
        <p:spPr>
          <a:xfrm>
            <a:off x="838200" y="1000125"/>
            <a:ext cx="10515600" cy="5176838"/>
          </a:xfrm>
        </p:spPr>
        <p:txBody>
          <a:bodyPr/>
          <a:lstStyle/>
          <a:p>
            <a:r>
              <a:rPr lang="en-GB" b="1" i="1" dirty="0">
                <a:solidFill>
                  <a:srgbClr val="0033CC"/>
                </a:solidFill>
              </a:rPr>
              <a:t>       Simple Circular                                                  Compound      </a:t>
            </a:r>
          </a:p>
          <a:p>
            <a:endParaRPr lang="en-GB" dirty="0"/>
          </a:p>
          <a:p>
            <a:r>
              <a:rPr lang="en-GB" dirty="0"/>
              <a:t>          </a:t>
            </a:r>
          </a:p>
        </p:txBody>
      </p:sp>
      <p:pic>
        <p:nvPicPr>
          <p:cNvPr id="5" name="Picture 4">
            <a:extLst>
              <a:ext uri="{FF2B5EF4-FFF2-40B4-BE49-F238E27FC236}">
                <a16:creationId xmlns:a16="http://schemas.microsoft.com/office/drawing/2014/main" id="{AAC8B10B-257C-446A-8834-F262BB9F5830}"/>
              </a:ext>
            </a:extLst>
          </p:cNvPr>
          <p:cNvPicPr>
            <a:picLocks noChangeAspect="1"/>
          </p:cNvPicPr>
          <p:nvPr/>
        </p:nvPicPr>
        <p:blipFill>
          <a:blip r:embed="rId2"/>
          <a:stretch>
            <a:fillRect/>
          </a:stretch>
        </p:blipFill>
        <p:spPr>
          <a:xfrm>
            <a:off x="728970" y="2042478"/>
            <a:ext cx="5367030" cy="4134485"/>
          </a:xfrm>
          <a:prstGeom prst="rect">
            <a:avLst/>
          </a:prstGeom>
        </p:spPr>
      </p:pic>
      <p:pic>
        <p:nvPicPr>
          <p:cNvPr id="7" name="Picture 6">
            <a:extLst>
              <a:ext uri="{FF2B5EF4-FFF2-40B4-BE49-F238E27FC236}">
                <a16:creationId xmlns:a16="http://schemas.microsoft.com/office/drawing/2014/main" id="{3D18A649-E2CA-4ED8-963C-BE9B364C3340}"/>
              </a:ext>
            </a:extLst>
          </p:cNvPr>
          <p:cNvPicPr>
            <a:picLocks noChangeAspect="1"/>
          </p:cNvPicPr>
          <p:nvPr/>
        </p:nvPicPr>
        <p:blipFill>
          <a:blip r:embed="rId3"/>
          <a:stretch>
            <a:fillRect/>
          </a:stretch>
        </p:blipFill>
        <p:spPr>
          <a:xfrm>
            <a:off x="6354286" y="2042478"/>
            <a:ext cx="4999514" cy="4176990"/>
          </a:xfrm>
          <a:prstGeom prst="rect">
            <a:avLst/>
          </a:prstGeom>
        </p:spPr>
      </p:pic>
    </p:spTree>
    <p:extLst>
      <p:ext uri="{BB962C8B-B14F-4D97-AF65-F5344CB8AC3E}">
        <p14:creationId xmlns:p14="http://schemas.microsoft.com/office/powerpoint/2010/main" val="242077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0994"/>
            <a:ext cx="9144000" cy="938257"/>
          </a:xfrm>
        </p:spPr>
        <p:txBody>
          <a:bodyPr>
            <a:normAutofit/>
          </a:bodyPr>
          <a:lstStyle/>
          <a:p>
            <a:r>
              <a:rPr lang="en-US" sz="3600" b="1" dirty="0"/>
              <a:t>Elements of Horizontal Curve</a:t>
            </a:r>
          </a:p>
        </p:txBody>
      </p:sp>
      <p:sp>
        <p:nvSpPr>
          <p:cNvPr id="3" name="Subtitle 2"/>
          <p:cNvSpPr>
            <a:spLocks noGrp="1"/>
          </p:cNvSpPr>
          <p:nvPr>
            <p:ph type="subTitle" idx="1"/>
          </p:nvPr>
        </p:nvSpPr>
        <p:spPr>
          <a:xfrm>
            <a:off x="798490" y="1609859"/>
            <a:ext cx="9869510" cy="4816699"/>
          </a:xfrm>
        </p:spPr>
        <p:txBody>
          <a:bodyPr>
            <a:normAutofit lnSpcReduction="10000"/>
          </a:bodyPr>
          <a:lstStyle/>
          <a:p>
            <a:pPr algn="l"/>
            <a:r>
              <a:rPr lang="en-US" dirty="0"/>
              <a:t>Main elements (Figure 3):                                                      Fig. 3</a:t>
            </a:r>
          </a:p>
          <a:p>
            <a:pPr algn="l"/>
            <a:r>
              <a:rPr lang="en-US" b="1" i="1" dirty="0"/>
              <a:t>PI </a:t>
            </a:r>
            <a:r>
              <a:rPr lang="en-US" i="1" dirty="0"/>
              <a:t>   </a:t>
            </a:r>
            <a:r>
              <a:rPr lang="en-US" dirty="0"/>
              <a:t>POINT OF INTERSECTION. </a:t>
            </a:r>
          </a:p>
          <a:p>
            <a:pPr algn="l"/>
            <a:r>
              <a:rPr lang="en-US" b="1" i="1" dirty="0"/>
              <a:t>PC</a:t>
            </a:r>
            <a:r>
              <a:rPr lang="en-US" i="1" dirty="0"/>
              <a:t>    </a:t>
            </a:r>
            <a:r>
              <a:rPr lang="en-US" dirty="0"/>
              <a:t>POINT OF CURVATURE or initial</a:t>
            </a:r>
          </a:p>
          <a:p>
            <a:pPr algn="l"/>
            <a:r>
              <a:rPr lang="en-US" dirty="0"/>
              <a:t>Point of curvature. </a:t>
            </a:r>
          </a:p>
          <a:p>
            <a:pPr algn="l"/>
            <a:r>
              <a:rPr lang="en-US" b="1" i="1" dirty="0"/>
              <a:t>PT </a:t>
            </a:r>
            <a:r>
              <a:rPr lang="en-US" i="1" dirty="0"/>
              <a:t>   </a:t>
            </a:r>
            <a:r>
              <a:rPr lang="en-US" dirty="0"/>
              <a:t>POINT OF TANGENCY, or Ending</a:t>
            </a:r>
          </a:p>
          <a:p>
            <a:pPr algn="l"/>
            <a:r>
              <a:rPr lang="en-US" dirty="0"/>
              <a:t>Point of curve.</a:t>
            </a:r>
          </a:p>
          <a:p>
            <a:pPr algn="l"/>
            <a:r>
              <a:rPr lang="en-US" b="1" dirty="0"/>
              <a:t>O</a:t>
            </a:r>
            <a:r>
              <a:rPr lang="en-US" dirty="0"/>
              <a:t>  Center point of curve.</a:t>
            </a:r>
          </a:p>
          <a:p>
            <a:pPr algn="l"/>
            <a:r>
              <a:rPr lang="en-US" b="1" dirty="0"/>
              <a:t>R</a:t>
            </a:r>
            <a:r>
              <a:rPr lang="en-US" dirty="0"/>
              <a:t>  Radius of Curve.</a:t>
            </a:r>
          </a:p>
          <a:p>
            <a:pPr algn="l"/>
            <a:r>
              <a:rPr lang="en-US" b="1" dirty="0"/>
              <a:t>PC-PI</a:t>
            </a:r>
            <a:r>
              <a:rPr lang="en-US" dirty="0"/>
              <a:t>  Tangent of curve, perpendicular</a:t>
            </a:r>
          </a:p>
          <a:p>
            <a:pPr algn="l"/>
            <a:r>
              <a:rPr lang="en-US" dirty="0"/>
              <a:t>To the radius at PC or at PT</a:t>
            </a:r>
          </a:p>
          <a:p>
            <a:pPr algn="l"/>
            <a:r>
              <a:rPr lang="en-US" dirty="0"/>
              <a:t>(Distance T)</a:t>
            </a:r>
          </a:p>
        </p:txBody>
      </p:sp>
      <p:pic>
        <p:nvPicPr>
          <p:cNvPr id="4" name="Picture 3"/>
          <p:cNvPicPr>
            <a:picLocks noChangeAspect="1"/>
          </p:cNvPicPr>
          <p:nvPr/>
        </p:nvPicPr>
        <p:blipFill>
          <a:blip r:embed="rId2"/>
          <a:stretch>
            <a:fillRect/>
          </a:stretch>
        </p:blipFill>
        <p:spPr>
          <a:xfrm>
            <a:off x="5581180" y="2170873"/>
            <a:ext cx="4927980" cy="4067770"/>
          </a:xfrm>
          <a:prstGeom prst="rect">
            <a:avLst/>
          </a:prstGeom>
        </p:spPr>
      </p:pic>
    </p:spTree>
    <p:extLst>
      <p:ext uri="{BB962C8B-B14F-4D97-AF65-F5344CB8AC3E}">
        <p14:creationId xmlns:p14="http://schemas.microsoft.com/office/powerpoint/2010/main" val="205360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6904"/>
            <a:ext cx="9144000" cy="551890"/>
          </a:xfrm>
        </p:spPr>
        <p:txBody>
          <a:bodyPr>
            <a:normAutofit fontScale="90000"/>
          </a:bodyPr>
          <a:lstStyle/>
          <a:p>
            <a:r>
              <a:rPr lang="en-US" sz="3600" b="1" dirty="0"/>
              <a:t>Elements of H Curve</a:t>
            </a:r>
          </a:p>
        </p:txBody>
      </p:sp>
      <p:sp>
        <p:nvSpPr>
          <p:cNvPr id="3" name="Subtitle 2"/>
          <p:cNvSpPr>
            <a:spLocks noGrp="1"/>
          </p:cNvSpPr>
          <p:nvPr>
            <p:ph type="subTitle" idx="1"/>
          </p:nvPr>
        </p:nvSpPr>
        <p:spPr>
          <a:xfrm>
            <a:off x="1524000" y="978794"/>
            <a:ext cx="9144000" cy="5576552"/>
          </a:xfrm>
        </p:spPr>
        <p:txBody>
          <a:bodyPr>
            <a:normAutofit/>
          </a:bodyPr>
          <a:lstStyle/>
          <a:p>
            <a:r>
              <a:rPr lang="en-US" dirty="0"/>
              <a:t>Continued</a:t>
            </a:r>
          </a:p>
          <a:p>
            <a:pPr algn="l"/>
            <a:r>
              <a:rPr lang="en-US" b="1" dirty="0"/>
              <a:t>I  </a:t>
            </a:r>
            <a:r>
              <a:rPr lang="en-US" dirty="0"/>
              <a:t>INTERSECTING ANGLE. The intersecting angle is the deflection angle at the </a:t>
            </a:r>
            <a:r>
              <a:rPr lang="en-US" i="1" dirty="0"/>
              <a:t>PI. </a:t>
            </a:r>
            <a:r>
              <a:rPr lang="en-US" dirty="0"/>
              <a:t>Its value is either computed from the preliminary traverse angles or measured in the field.</a:t>
            </a:r>
          </a:p>
          <a:p>
            <a:pPr algn="l"/>
            <a:r>
              <a:rPr lang="en-US" b="1" dirty="0"/>
              <a:t>∆</a:t>
            </a:r>
            <a:r>
              <a:rPr lang="en-US" dirty="0"/>
              <a:t>  CENTRAL ANGLE. The central angle is the angle formed by two radii drawn from the center of the circle </a:t>
            </a:r>
            <a:r>
              <a:rPr lang="en-US" i="1" dirty="0"/>
              <a:t>(</a:t>
            </a:r>
            <a:r>
              <a:rPr lang="en-US" b="1" i="1" dirty="0"/>
              <a:t>O</a:t>
            </a:r>
            <a:r>
              <a:rPr lang="en-US" i="1" dirty="0"/>
              <a:t>) </a:t>
            </a:r>
            <a:r>
              <a:rPr lang="en-US" dirty="0"/>
              <a:t>to the </a:t>
            </a:r>
            <a:r>
              <a:rPr lang="en-US" b="1" i="1" dirty="0"/>
              <a:t>PC</a:t>
            </a:r>
            <a:r>
              <a:rPr lang="en-US" i="1" dirty="0"/>
              <a:t> </a:t>
            </a:r>
            <a:r>
              <a:rPr lang="en-US" dirty="0"/>
              <a:t>and </a:t>
            </a:r>
            <a:r>
              <a:rPr lang="en-US" b="1" i="1" dirty="0"/>
              <a:t>PT</a:t>
            </a:r>
            <a:r>
              <a:rPr lang="en-US" i="1" dirty="0"/>
              <a:t>. </a:t>
            </a:r>
            <a:r>
              <a:rPr lang="en-US" dirty="0"/>
              <a:t>The value of the central angle is equal to the </a:t>
            </a:r>
            <a:r>
              <a:rPr lang="en-US" b="1" i="1" dirty="0"/>
              <a:t>I</a:t>
            </a:r>
            <a:r>
              <a:rPr lang="en-US" i="1" dirty="0"/>
              <a:t> </a:t>
            </a:r>
            <a:r>
              <a:rPr lang="en-US" dirty="0"/>
              <a:t>angle. Some authorities call both the intersecting angle and central angle either </a:t>
            </a:r>
            <a:r>
              <a:rPr lang="en-US" b="1" i="1" dirty="0"/>
              <a:t>I</a:t>
            </a:r>
            <a:r>
              <a:rPr lang="en-US" i="1" dirty="0"/>
              <a:t> </a:t>
            </a:r>
            <a:r>
              <a:rPr lang="en-US" dirty="0"/>
              <a:t>or ∆.</a:t>
            </a:r>
          </a:p>
          <a:p>
            <a:pPr algn="l"/>
            <a:r>
              <a:rPr lang="en-US" b="1" i="1" dirty="0"/>
              <a:t>POC </a:t>
            </a:r>
            <a:r>
              <a:rPr lang="en-US" i="1" dirty="0"/>
              <a:t>   POINT OF CURVE. The point of curve is any point along the curve.</a:t>
            </a:r>
            <a:endParaRPr lang="en-US" dirty="0"/>
          </a:p>
          <a:p>
            <a:pPr algn="l"/>
            <a:r>
              <a:rPr lang="en-US" b="1" i="1" dirty="0"/>
              <a:t>L</a:t>
            </a:r>
            <a:r>
              <a:rPr lang="en-US" i="1" dirty="0"/>
              <a:t>     LENGTH OF CURVE. The length of curve is the distance from the PC to the PT, measured along the curve.</a:t>
            </a:r>
            <a:endParaRPr lang="en-US" dirty="0"/>
          </a:p>
          <a:p>
            <a:pPr algn="l"/>
            <a:r>
              <a:rPr lang="en-US" b="1" i="1" dirty="0"/>
              <a:t>LC</a:t>
            </a:r>
            <a:r>
              <a:rPr lang="en-US" i="1" dirty="0"/>
              <a:t>    LONG CHORD. The long chord is the straight-line distance from the PC to the PT. Other types of chords are designated as follows:</a:t>
            </a:r>
            <a:endParaRPr lang="en-US" dirty="0"/>
          </a:p>
          <a:p>
            <a:pPr algn="l"/>
            <a:endParaRPr lang="en-US" dirty="0"/>
          </a:p>
        </p:txBody>
      </p:sp>
    </p:spTree>
    <p:extLst>
      <p:ext uri="{BB962C8B-B14F-4D97-AF65-F5344CB8AC3E}">
        <p14:creationId xmlns:p14="http://schemas.microsoft.com/office/powerpoint/2010/main" val="78628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686" y="526370"/>
            <a:ext cx="9144000" cy="714601"/>
          </a:xfrm>
        </p:spPr>
        <p:txBody>
          <a:bodyPr>
            <a:normAutofit/>
          </a:bodyPr>
          <a:lstStyle/>
          <a:p>
            <a:r>
              <a:rPr lang="en-US" sz="3600" b="1" dirty="0"/>
              <a:t>Elements of H Curves</a:t>
            </a:r>
          </a:p>
        </p:txBody>
      </p:sp>
      <p:sp>
        <p:nvSpPr>
          <p:cNvPr id="3" name="Subtitle 2"/>
          <p:cNvSpPr>
            <a:spLocks noGrp="1"/>
          </p:cNvSpPr>
          <p:nvPr>
            <p:ph type="subTitle" idx="1"/>
          </p:nvPr>
        </p:nvSpPr>
        <p:spPr>
          <a:xfrm>
            <a:off x="1524000" y="1428750"/>
            <a:ext cx="9144000" cy="4465864"/>
          </a:xfrm>
        </p:spPr>
        <p:txBody>
          <a:bodyPr>
            <a:normAutofit fontScale="92500" lnSpcReduction="10000"/>
          </a:bodyPr>
          <a:lstStyle/>
          <a:p>
            <a:r>
              <a:rPr lang="en-US" dirty="0"/>
              <a:t>Continued</a:t>
            </a:r>
          </a:p>
          <a:p>
            <a:pPr algn="l"/>
            <a:r>
              <a:rPr lang="en-US" b="1" i="1" dirty="0">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full-chord distance between adjacent stations (full, half, quarter, or one-tenth stations) along a curve.</a:t>
            </a:r>
          </a:p>
          <a:p>
            <a:pPr algn="l"/>
            <a:r>
              <a:rPr lang="en-US" b="1" i="1" dirty="0">
                <a:latin typeface="Times New Roman" panose="02020603050405020304" pitchFamily="18" charset="0"/>
                <a:cs typeface="Times New Roman" panose="02020603050405020304" pitchFamily="18" charset="0"/>
              </a:rPr>
              <a:t>C1</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sub-chord distance between the </a:t>
            </a:r>
            <a:r>
              <a:rPr lang="en-US" i="1" dirty="0">
                <a:latin typeface="Times New Roman" panose="02020603050405020304" pitchFamily="18" charset="0"/>
                <a:cs typeface="Times New Roman" panose="02020603050405020304" pitchFamily="18" charset="0"/>
              </a:rPr>
              <a:t>PC</a:t>
            </a:r>
            <a:r>
              <a:rPr lang="en-US" dirty="0">
                <a:latin typeface="Times New Roman" panose="02020603050405020304" pitchFamily="18" charset="0"/>
                <a:cs typeface="Times New Roman" panose="02020603050405020304" pitchFamily="18" charset="0"/>
              </a:rPr>
              <a:t> and the first station on the curve.</a:t>
            </a:r>
          </a:p>
          <a:p>
            <a:pPr algn="l"/>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C2</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sub-chord distance between the last station on the curve and the </a:t>
            </a:r>
            <a:r>
              <a:rPr lang="en-US" i="1" dirty="0">
                <a:latin typeface="Times New Roman" panose="02020603050405020304" pitchFamily="18" charset="0"/>
                <a:cs typeface="Times New Roman" panose="02020603050405020304" pitchFamily="18" charset="0"/>
              </a:rPr>
              <a:t>PT.</a:t>
            </a:r>
            <a:endParaRPr lang="en-US" dirty="0">
              <a:latin typeface="Times New Roman" panose="02020603050405020304" pitchFamily="18" charset="0"/>
              <a:cs typeface="Times New Roman" panose="02020603050405020304" pitchFamily="18" charset="0"/>
            </a:endParaRPr>
          </a:p>
          <a:p>
            <a:pPr algn="l"/>
            <a:r>
              <a:rPr lang="en-US" b="1" i="1" dirty="0">
                <a:latin typeface="Times New Roman" panose="02020603050405020304" pitchFamily="18" charset="0"/>
                <a:cs typeface="Times New Roman" panose="02020603050405020304" pitchFamily="18" charset="0"/>
              </a:rPr>
              <a:t>E</a:t>
            </a:r>
            <a:r>
              <a:rPr lang="en-US" i="1" dirty="0">
                <a:latin typeface="Times New Roman" panose="02020603050405020304" pitchFamily="18" charset="0"/>
                <a:cs typeface="Times New Roman" panose="02020603050405020304" pitchFamily="18" charset="0"/>
              </a:rPr>
              <a:t>     EXTERNAL DISTANCE. The external distance (also called the external secant) is the distance from the PI to the midpoint of the curve. The external distance bisects the interior angle at the PI.</a:t>
            </a:r>
            <a:endParaRPr lang="en-US" dirty="0">
              <a:latin typeface="Times New Roman" panose="02020603050405020304" pitchFamily="18" charset="0"/>
              <a:cs typeface="Times New Roman" panose="02020603050405020304" pitchFamily="18" charset="0"/>
            </a:endParaRPr>
          </a:p>
          <a:p>
            <a:pPr algn="l"/>
            <a:r>
              <a:rPr lang="en-US" b="1" i="1" dirty="0">
                <a:latin typeface="Times New Roman" panose="02020603050405020304" pitchFamily="18" charset="0"/>
                <a:cs typeface="Times New Roman" panose="02020603050405020304" pitchFamily="18" charset="0"/>
              </a:rPr>
              <a:t>M</a:t>
            </a:r>
            <a:r>
              <a:rPr lang="en-US" i="1" dirty="0">
                <a:latin typeface="Times New Roman" panose="02020603050405020304" pitchFamily="18" charset="0"/>
                <a:cs typeface="Times New Roman" panose="02020603050405020304" pitchFamily="18" charset="0"/>
              </a:rPr>
              <a:t>    MIDDLE ORDINATE. The middle ordinate is the distance from the midpoint of the curve to the midpoint of the long chord. The extension of the middle ordinate bisects the central angle.</a:t>
            </a:r>
            <a:endParaRPr lang="en-US" dirty="0">
              <a:latin typeface="Times New Roman" panose="02020603050405020304" pitchFamily="18" charset="0"/>
              <a:cs typeface="Times New Roman" panose="02020603050405020304" pitchFamily="18" charset="0"/>
            </a:endParaRPr>
          </a:p>
          <a:p>
            <a:pPr algn="l"/>
            <a:r>
              <a:rPr lang="en-US" b="1" i="1"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    DEGREE OF CURVE. The degree of curve defines the sharpness or flatness of the curve</a:t>
            </a:r>
            <a:endParaRPr lang="en-US" dirty="0">
              <a:latin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3925977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2582</Words>
  <Application>Microsoft Office PowerPoint</Application>
  <PresentationFormat>Widescreen</PresentationFormat>
  <Paragraphs>257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NewCenturySchlbk-Italic</vt:lpstr>
      <vt:lpstr>Times New Roman</vt:lpstr>
      <vt:lpstr>Office Theme</vt:lpstr>
      <vt:lpstr>Horizontal Curves</vt:lpstr>
      <vt:lpstr>Introduction</vt:lpstr>
      <vt:lpstr>Geometric Shape of Horizontal Curve</vt:lpstr>
      <vt:lpstr>Horizontal Curves</vt:lpstr>
      <vt:lpstr>Types of H Curves</vt:lpstr>
      <vt:lpstr>Types of Horizontal Curves</vt:lpstr>
      <vt:lpstr>Elements of Horizontal Curve</vt:lpstr>
      <vt:lpstr>Elements of H Curve</vt:lpstr>
      <vt:lpstr>Elements of H Curves</vt:lpstr>
      <vt:lpstr>Radius of Horizontal Circular Curve</vt:lpstr>
      <vt:lpstr>Degree of Curve – Arc Definition</vt:lpstr>
      <vt:lpstr>Degree of Curve - Chord Definition</vt:lpstr>
      <vt:lpstr>Solved Example</vt:lpstr>
      <vt:lpstr>Curve Geometric Formulae</vt:lpstr>
      <vt:lpstr>Curve Geometric Formulae</vt:lpstr>
      <vt:lpstr>Setting Out Curve</vt:lpstr>
      <vt:lpstr>Hindrance to PI Location</vt:lpstr>
      <vt:lpstr>Setting Out  by Offset from Tangent</vt:lpstr>
      <vt:lpstr>Offset from Tangent</vt:lpstr>
      <vt:lpstr>Offset from Main Chord</vt:lpstr>
      <vt:lpstr>Offset from Main Chord</vt:lpstr>
      <vt:lpstr>Setting out using deflection angle</vt:lpstr>
      <vt:lpstr>Example</vt:lpstr>
      <vt:lpstr>Solution continued</vt:lpstr>
      <vt:lpstr>Table of Required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Curves</dc:title>
  <dc:creator>Alra7iq Alma5'tom</dc:creator>
  <cp:lastModifiedBy>ismatelhassan@gmail.com</cp:lastModifiedBy>
  <cp:revision>26</cp:revision>
  <dcterms:created xsi:type="dcterms:W3CDTF">2020-03-11T05:56:07Z</dcterms:created>
  <dcterms:modified xsi:type="dcterms:W3CDTF">2021-03-28T07:53:13Z</dcterms:modified>
</cp:coreProperties>
</file>