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6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D080-F824-4817-BA4F-D242190F6B0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6748-8F3A-4145-A5BA-3D04C52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1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D080-F824-4817-BA4F-D242190F6B0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6748-8F3A-4145-A5BA-3D04C52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D080-F824-4817-BA4F-D242190F6B0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6748-8F3A-4145-A5BA-3D04C52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1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D080-F824-4817-BA4F-D242190F6B0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6748-8F3A-4145-A5BA-3D04C52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9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D080-F824-4817-BA4F-D242190F6B0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6748-8F3A-4145-A5BA-3D04C52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8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D080-F824-4817-BA4F-D242190F6B0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6748-8F3A-4145-A5BA-3D04C52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D080-F824-4817-BA4F-D242190F6B0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6748-8F3A-4145-A5BA-3D04C52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3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D080-F824-4817-BA4F-D242190F6B0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6748-8F3A-4145-A5BA-3D04C52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D080-F824-4817-BA4F-D242190F6B0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6748-8F3A-4145-A5BA-3D04C52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D080-F824-4817-BA4F-D242190F6B0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6748-8F3A-4145-A5BA-3D04C52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4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D080-F824-4817-BA4F-D242190F6B0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6748-8F3A-4145-A5BA-3D04C52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BD080-F824-4817-BA4F-D242190F6B0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06748-8F3A-4145-A5BA-3D04C52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2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ectro-mechanical" TargetMode="External"/><Relationship Id="rId2" Type="http://schemas.openxmlformats.org/officeDocument/2006/relationships/hyperlink" Target="https://en.wikipedia.org/wiki/Rotary_encod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en.wikipedia.org/wiki/Angl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smat@ksu.edu.s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2048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Introduction to Geomatics Engineering</a:t>
            </a:r>
            <a:br>
              <a:rPr lang="en-US" sz="4000" b="1" dirty="0"/>
            </a:br>
            <a:r>
              <a:rPr lang="en-US" sz="4000" b="1" dirty="0"/>
              <a:t>SE 312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10624"/>
            <a:ext cx="9144000" cy="3464417"/>
          </a:xfrm>
        </p:spPr>
        <p:txBody>
          <a:bodyPr>
            <a:normAutofit/>
          </a:bodyPr>
          <a:lstStyle/>
          <a:p>
            <a:r>
              <a:rPr lang="en-US" sz="3600" dirty="0"/>
              <a:t>Prof. Ismat M. Elhassan</a:t>
            </a:r>
          </a:p>
          <a:p>
            <a:endParaRPr lang="en-US" sz="3600" dirty="0"/>
          </a:p>
          <a:p>
            <a:r>
              <a:rPr lang="en-US" sz="3600" dirty="0"/>
              <a:t>1442 H</a:t>
            </a:r>
          </a:p>
          <a:p>
            <a:r>
              <a:rPr lang="en-US" sz="3600" dirty="0"/>
              <a:t>2020/2021 G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019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7" y="1"/>
            <a:ext cx="10515600" cy="70833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Parts of Theodolites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7" y="901521"/>
            <a:ext cx="10515600" cy="5151549"/>
          </a:xfrm>
        </p:spPr>
        <p:txBody>
          <a:bodyPr/>
          <a:lstStyle/>
          <a:p>
            <a:r>
              <a:rPr lang="en-US" dirty="0"/>
              <a:t>All theodolites are composed of:</a:t>
            </a:r>
          </a:p>
          <a:p>
            <a:r>
              <a:rPr lang="en-US" dirty="0"/>
              <a:t>Surveying Telescope</a:t>
            </a:r>
          </a:p>
          <a:p>
            <a:r>
              <a:rPr lang="en-US" dirty="0"/>
              <a:t>Horizontal Circle </a:t>
            </a:r>
          </a:p>
          <a:p>
            <a:r>
              <a:rPr lang="en-US" dirty="0"/>
              <a:t>Vertical Circle</a:t>
            </a:r>
          </a:p>
          <a:p>
            <a:r>
              <a:rPr lang="en-US" dirty="0"/>
              <a:t>Bubble Tube to be set vertical</a:t>
            </a:r>
          </a:p>
          <a:p>
            <a:r>
              <a:rPr lang="en-US" dirty="0"/>
              <a:t>Alidade to hold different parts</a:t>
            </a:r>
          </a:p>
          <a:p>
            <a:r>
              <a:rPr lang="en-US" dirty="0"/>
              <a:t>Tribrach (bas plate) with</a:t>
            </a:r>
          </a:p>
          <a:p>
            <a:r>
              <a:rPr lang="en-US" dirty="0"/>
              <a:t>Foot (levelling Screws)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090" y="1233197"/>
            <a:ext cx="2559673" cy="33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7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701"/>
            <a:ext cx="10515600" cy="6909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Parts of Theodolite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8643"/>
            <a:ext cx="10515600" cy="5288320"/>
          </a:xfrm>
        </p:spPr>
        <p:txBody>
          <a:bodyPr/>
          <a:lstStyle/>
          <a:p>
            <a:r>
              <a:rPr lang="en-US" dirty="0"/>
              <a:t>The basic criteria is the principal of mutual perpendicular three axis: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98325"/>
            <a:ext cx="4078700" cy="4578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782" y="1922345"/>
            <a:ext cx="4373773" cy="39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17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Optical Theodolites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590" y="1184275"/>
            <a:ext cx="5118819" cy="49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2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Example of Reading Circle of Optical Theodolite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97" y="2110929"/>
            <a:ext cx="3744061" cy="374406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5017" y="1236372"/>
            <a:ext cx="10515600" cy="4837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Direct Scale Reading                            Micrometer Scale Reading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435" y="2265171"/>
            <a:ext cx="3200677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9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5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or Electronic Theodolite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10801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mentioned parts, an electronic theodolite is provided with a screen to show the circle (horizontal or vertical) readings;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electronic theodolites, the readout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horizontal and vertical circles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usually done with a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Rotary encoder"/>
              </a:rPr>
              <a:t>rotary encoder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 </a:t>
            </a: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Electro-mechanical"/>
              </a:rPr>
              <a:t>electro-mechanical</a:t>
            </a: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device that </a:t>
            </a:r>
          </a:p>
          <a:p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converts the </a:t>
            </a: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Angle"/>
              </a:rPr>
              <a:t>angular</a:t>
            </a: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position</a:t>
            </a:r>
          </a:p>
          <a:p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motion of a shaft or axle to</a:t>
            </a:r>
          </a:p>
          <a:p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 or digital output signals)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219" y="1938857"/>
            <a:ext cx="3425378" cy="46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61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458"/>
            <a:ext cx="10515600" cy="497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Theodolite Parts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8855" y="909450"/>
            <a:ext cx="4295443" cy="56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9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89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070"/>
            <a:ext cx="10515600" cy="469589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Course Name:      Introduction to Geomatics Engineering</a:t>
            </a:r>
          </a:p>
          <a:p>
            <a:r>
              <a:rPr lang="en-US" dirty="0"/>
              <a:t>Course Code and Number:       SE 312</a:t>
            </a:r>
          </a:p>
          <a:p>
            <a:r>
              <a:rPr lang="en-US" dirty="0"/>
              <a:t>Course instructor:        Ismat M. Elhassan</a:t>
            </a:r>
          </a:p>
          <a:p>
            <a:r>
              <a:rPr lang="en-US" dirty="0"/>
              <a:t>Office:                   2A – 44</a:t>
            </a:r>
          </a:p>
          <a:p>
            <a:r>
              <a:rPr lang="en-US" dirty="0"/>
              <a:t>Office Tel.             4677070</a:t>
            </a:r>
          </a:p>
          <a:p>
            <a:r>
              <a:rPr lang="en-US" dirty="0"/>
              <a:t>E-mail: </a:t>
            </a:r>
            <a:r>
              <a:rPr lang="en-US" dirty="0">
                <a:hlinkClick r:id="rId2"/>
              </a:rPr>
              <a:t>ismat@ksu.edu.sa</a:t>
            </a:r>
            <a:endParaRPr lang="en-US" dirty="0"/>
          </a:p>
          <a:p>
            <a:r>
              <a:rPr lang="en-US" dirty="0"/>
              <a:t>Mobile 0509426590</a:t>
            </a:r>
          </a:p>
        </p:txBody>
      </p:sp>
    </p:spTree>
    <p:extLst>
      <p:ext uri="{BB962C8B-B14F-4D97-AF65-F5344CB8AC3E}">
        <p14:creationId xmlns:p14="http://schemas.microsoft.com/office/powerpoint/2010/main" val="358079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638"/>
            <a:ext cx="10515600" cy="61818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493"/>
            <a:ext cx="10515600" cy="495347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Theodolites, EDMs and Total Stations to collect field data, determine distances and coordinates (Field Work).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Observe, Compute and adjust Traverses.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ground coordinates using Triangulation and Trilateration; principles of intersection &amp; resection.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optical and electronic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tacheometers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(Total Stations) to determine distances, 3D Coordinates and compile topographic maps.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out Civil Engineering Project: Calculate data necessary for setting out horizontal and vertical curves.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precise level and correct observed data for curvature and refraction effects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water depth using sound waves.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2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6068"/>
            <a:ext cx="10515600" cy="512089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course students will be able to 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survey instruments to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field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producing survey information such as control points coordinates, map detailing, contouring and DEM;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Traverses and triangulation nets and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ground coordinates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traverse, triangulation and trilateration techniques to compute coordinates of tie points;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3D ground coordinates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tacheometric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 and total station;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and determine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setting out horizontal and vertical curves.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2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33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Course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615189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Angle Measurements  (Theodolites)          (2 h)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Distance Measurement                               (3 h)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Station                                                                           (1 h)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Surveying:   *Traversing                                           (6 h)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*Triangulation and Trilateration                                           (4 h)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Positioning &amp; Map Compilation using: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Tacheometry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&amp;  Total Station              (4 h)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Precise Leveling                                                                      (1 h)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Curves Setting Out; 1- Horizontal Curves                              (4 h)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2- Vertical Curves                       (3 h)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Hydrographic Surveying                                (2 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7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Course Assessment and Textbook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0310"/>
            <a:ext cx="10515600" cy="5146653"/>
          </a:xfrm>
        </p:spPr>
        <p:txBody>
          <a:bodyPr/>
          <a:lstStyle/>
          <a:p>
            <a:r>
              <a:rPr lang="en-US" b="1" u="sng" dirty="0"/>
              <a:t>Textbook:</a:t>
            </a: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Elementary Surveying: Introduction to Geomatics</a:t>
            </a:r>
            <a:r>
              <a:rPr lang="en-US" dirty="0"/>
              <a:t>, by: Charles </a:t>
            </a:r>
            <a:r>
              <a:rPr lang="en-US" dirty="0" err="1"/>
              <a:t>Chailani</a:t>
            </a:r>
            <a:r>
              <a:rPr lang="en-US" dirty="0"/>
              <a:t> &amp; P. Wolf, 14</a:t>
            </a:r>
            <a:r>
              <a:rPr lang="en-US" baseline="30000" dirty="0"/>
              <a:t>th</a:t>
            </a:r>
            <a:r>
              <a:rPr lang="en-US" dirty="0"/>
              <a:t> edition, 2014</a:t>
            </a:r>
          </a:p>
          <a:p>
            <a:r>
              <a:rPr lang="en-US" dirty="0"/>
              <a:t>Notes on Introduction to </a:t>
            </a:r>
            <a:r>
              <a:rPr lang="en-US" dirty="0">
                <a:solidFill>
                  <a:srgbClr val="00B0F0"/>
                </a:solidFill>
              </a:rPr>
              <a:t>Geomatics Engineering, SE 312</a:t>
            </a:r>
          </a:p>
          <a:p>
            <a:endParaRPr lang="en-US" dirty="0"/>
          </a:p>
          <a:p>
            <a:r>
              <a:rPr lang="en-US" b="1" u="sng" dirty="0"/>
              <a:t>Course Evaluation:</a:t>
            </a:r>
            <a:endParaRPr lang="en-US" dirty="0"/>
          </a:p>
          <a:p>
            <a:r>
              <a:rPr lang="en-US" dirty="0"/>
              <a:t>Mid Term Tests: 2x15                  30%  </a:t>
            </a:r>
          </a:p>
          <a:p>
            <a:r>
              <a:rPr lang="en-US" dirty="0"/>
              <a:t>Tutorials &amp; HWs                           10%</a:t>
            </a:r>
          </a:p>
          <a:p>
            <a:r>
              <a:rPr lang="en-US" dirty="0"/>
              <a:t>Field Work                                     20%</a:t>
            </a:r>
          </a:p>
          <a:p>
            <a:r>
              <a:rPr lang="en-US" dirty="0"/>
              <a:t>Final Exam                                     40%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43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Instrumentatsion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556"/>
            <a:ext cx="10515600" cy="4747407"/>
          </a:xfrm>
        </p:spPr>
        <p:txBody>
          <a:bodyPr/>
          <a:lstStyle/>
          <a:p>
            <a:r>
              <a:rPr lang="en-US" dirty="0"/>
              <a:t>Surveying Instrument Required in this Course are:</a:t>
            </a:r>
          </a:p>
          <a:p>
            <a:endParaRPr lang="en-US" dirty="0"/>
          </a:p>
          <a:p>
            <a:r>
              <a:rPr lang="en-US" dirty="0"/>
              <a:t>Theodolites</a:t>
            </a:r>
          </a:p>
          <a:p>
            <a:endParaRPr lang="en-US" dirty="0"/>
          </a:p>
          <a:p>
            <a:r>
              <a:rPr lang="en-US" dirty="0"/>
              <a:t>EDM</a:t>
            </a:r>
          </a:p>
          <a:p>
            <a:endParaRPr lang="en-US" dirty="0"/>
          </a:p>
          <a:p>
            <a:r>
              <a:rPr lang="en-US" dirty="0"/>
              <a:t>Total Station</a:t>
            </a:r>
          </a:p>
          <a:p>
            <a:endParaRPr lang="en-US" dirty="0"/>
          </a:p>
          <a:p>
            <a:r>
              <a:rPr lang="en-US" dirty="0" err="1"/>
              <a:t>Tacheometer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4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Theodolites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644377"/>
          </a:xfrm>
        </p:spPr>
        <p:txBody>
          <a:bodyPr/>
          <a:lstStyle/>
          <a:p>
            <a:r>
              <a:rPr lang="en-US" dirty="0"/>
              <a:t>Functions:</a:t>
            </a:r>
          </a:p>
          <a:p>
            <a:r>
              <a:rPr lang="en-US" dirty="0"/>
              <a:t>To measure </a:t>
            </a:r>
            <a:r>
              <a:rPr lang="en-US" dirty="0">
                <a:solidFill>
                  <a:srgbClr val="0000FF"/>
                </a:solidFill>
              </a:rPr>
              <a:t>horizontal and vertical angles</a:t>
            </a:r>
          </a:p>
          <a:p>
            <a:r>
              <a:rPr lang="en-US" dirty="0"/>
              <a:t>To set out </a:t>
            </a:r>
            <a:r>
              <a:rPr lang="en-US" dirty="0">
                <a:solidFill>
                  <a:srgbClr val="0000FF"/>
                </a:solidFill>
              </a:rPr>
              <a:t>directions</a:t>
            </a:r>
          </a:p>
          <a:p>
            <a:r>
              <a:rPr lang="en-US" dirty="0"/>
              <a:t>To measure </a:t>
            </a:r>
            <a:r>
              <a:rPr lang="en-US" dirty="0">
                <a:solidFill>
                  <a:srgbClr val="0000FF"/>
                </a:solidFill>
              </a:rPr>
              <a:t>distances</a:t>
            </a:r>
            <a:r>
              <a:rPr lang="en-US" dirty="0"/>
              <a:t> when used with a </a:t>
            </a:r>
            <a:r>
              <a:rPr lang="en-US" dirty="0">
                <a:solidFill>
                  <a:srgbClr val="0000FF"/>
                </a:solidFill>
              </a:rPr>
              <a:t>graduated staff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86" y="3722010"/>
            <a:ext cx="3712781" cy="20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Theodolites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7887"/>
            <a:ext cx="10515600" cy="4889076"/>
          </a:xfrm>
        </p:spPr>
        <p:txBody>
          <a:bodyPr/>
          <a:lstStyle/>
          <a:p>
            <a:endParaRPr lang="en-US" altLang="en-US" sz="2400" dirty="0"/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Vernier theodolite measures the angles up to an accuracy of 10’’, 20” (not used now).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Theodolites: measure angles 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1” accuracy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theodolites: measure angles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 accuracy of 1”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281" y="2441736"/>
            <a:ext cx="2967606" cy="37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621</Words>
  <Application>Microsoft Office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Introduction to Geomatics Engineering SE 312</vt:lpstr>
      <vt:lpstr>General Information</vt:lpstr>
      <vt:lpstr>Course Objectives</vt:lpstr>
      <vt:lpstr>Learning Outcomes</vt:lpstr>
      <vt:lpstr>Course Contents</vt:lpstr>
      <vt:lpstr>Course Assessment and Textbook</vt:lpstr>
      <vt:lpstr>Instrumentatsion</vt:lpstr>
      <vt:lpstr>Theodolites</vt:lpstr>
      <vt:lpstr>Types of Theodolites</vt:lpstr>
      <vt:lpstr>Main Parts of Theodolites</vt:lpstr>
      <vt:lpstr>Detailed Parts of Theodolite</vt:lpstr>
      <vt:lpstr>Optical Theodolites</vt:lpstr>
      <vt:lpstr>Example of Reading Circle of Optical Theodolite</vt:lpstr>
      <vt:lpstr>Digital or Electronic Theodolite</vt:lpstr>
      <vt:lpstr>Electronic Theodolite Parts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Geomatics Engineering SE 312</dc:title>
  <dc:creator>Alra7iq Alma5'tom</dc:creator>
  <cp:lastModifiedBy>ismatelhassan@gmail.com</cp:lastModifiedBy>
  <cp:revision>8</cp:revision>
  <dcterms:created xsi:type="dcterms:W3CDTF">2020-08-07T06:59:23Z</dcterms:created>
  <dcterms:modified xsi:type="dcterms:W3CDTF">2020-08-30T07:58:13Z</dcterms:modified>
</cp:coreProperties>
</file>