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2"/>
  </p:notesMasterIdLst>
  <p:sldIdLst>
    <p:sldId id="256" r:id="rId2"/>
    <p:sldId id="263" r:id="rId3"/>
    <p:sldId id="264" r:id="rId4"/>
    <p:sldId id="265" r:id="rId5"/>
    <p:sldId id="266" r:id="rId6"/>
    <p:sldId id="267" r:id="rId7"/>
    <p:sldId id="268" r:id="rId8"/>
    <p:sldId id="262" r:id="rId9"/>
    <p:sldId id="258" r:id="rId10"/>
    <p:sldId id="259" r:id="rId11"/>
    <p:sldId id="260" r:id="rId12"/>
    <p:sldId id="261"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9" r:id="rId6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1D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882"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8981F7-3488-46E5-AB30-C730EA5E521B}" type="datetimeFigureOut">
              <a:rPr lang="ar-SA" smtClean="0"/>
              <a:t>05/06/1441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BDBB48-B8C1-4C91-BE72-DF11725BBD3D}" type="slidenum">
              <a:rPr lang="ar-SA" smtClean="0"/>
              <a:t>‹#›</a:t>
            </a:fld>
            <a:endParaRPr lang="ar-SA"/>
          </a:p>
        </p:txBody>
      </p:sp>
    </p:spTree>
    <p:extLst>
      <p:ext uri="{BB962C8B-B14F-4D97-AF65-F5344CB8AC3E}">
        <p14:creationId xmlns:p14="http://schemas.microsoft.com/office/powerpoint/2010/main" val="13272440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5BDBB48-B8C1-4C91-BE72-DF11725BBD3D}" type="slidenum">
              <a:rPr lang="ar-SA" smtClean="0"/>
              <a:t>22</a:t>
            </a:fld>
            <a:endParaRPr lang="ar-SA"/>
          </a:p>
        </p:txBody>
      </p:sp>
    </p:spTree>
    <p:extLst>
      <p:ext uri="{BB962C8B-B14F-4D97-AF65-F5344CB8AC3E}">
        <p14:creationId xmlns:p14="http://schemas.microsoft.com/office/powerpoint/2010/main" val="226356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9AEAB8-990C-4C72-A546-E6AE055A97E0}" type="datetimeFigureOut">
              <a:rPr lang="ar-SA" smtClean="0"/>
              <a:t>05/06/1441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9C6BEC7-96A1-4461-B9C0-8CDC800434A9}"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AEAB8-990C-4C72-A546-E6AE055A97E0}" type="datetimeFigureOut">
              <a:rPr lang="ar-SA" smtClean="0"/>
              <a:t>05/06/1441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9AEAB8-990C-4C72-A546-E6AE055A97E0}" type="datetimeFigureOut">
              <a:rPr lang="ar-SA" smtClean="0"/>
              <a:t>05/06/1441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AEAB8-990C-4C72-A546-E6AE055A97E0}" type="datetimeFigureOut">
              <a:rPr lang="ar-SA" smtClean="0"/>
              <a:t>05/06/1441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AEAB8-990C-4C72-A546-E6AE055A97E0}" type="datetimeFigureOut">
              <a:rPr lang="ar-SA" smtClean="0"/>
              <a:t>05/06/1441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9C6BEC7-96A1-4461-B9C0-8CDC800434A9}"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9AEAB8-990C-4C72-A546-E6AE055A97E0}" type="datetimeFigureOut">
              <a:rPr lang="ar-SA" smtClean="0"/>
              <a:t>05/06/1441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9AEAB8-990C-4C72-A546-E6AE055A97E0}" type="datetimeFigureOut">
              <a:rPr lang="ar-SA" smtClean="0"/>
              <a:t>05/06/1441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9C6BEC7-96A1-4461-B9C0-8CDC800434A9}"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AEAB8-990C-4C72-A546-E6AE055A97E0}" type="datetimeFigureOut">
              <a:rPr lang="ar-SA" smtClean="0"/>
              <a:t>05/06/1441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AEAB8-990C-4C72-A546-E6AE055A97E0}" type="datetimeFigureOut">
              <a:rPr lang="ar-SA" smtClean="0"/>
              <a:t>05/06/1441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AEAB8-990C-4C72-A546-E6AE055A97E0}" type="datetimeFigureOut">
              <a:rPr lang="ar-SA" smtClean="0"/>
              <a:t>05/06/1441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9C6BEC7-96A1-4461-B9C0-8CDC800434A9}"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AEAB8-990C-4C72-A546-E6AE055A97E0}" type="datetimeFigureOut">
              <a:rPr lang="ar-SA" smtClean="0"/>
              <a:t>05/06/1441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9C6BEC7-96A1-4461-B9C0-8CDC800434A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29AEAB8-990C-4C72-A546-E6AE055A97E0}" type="datetimeFigureOut">
              <a:rPr lang="ar-SA" smtClean="0"/>
              <a:t>05/06/1441</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9C6BEC7-96A1-4461-B9C0-8CDC800434A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Technical &amp; scientific translation</a:t>
            </a:r>
            <a:endParaRPr lang="ar-SA" sz="3600" dirty="0"/>
          </a:p>
        </p:txBody>
      </p:sp>
    </p:spTree>
    <p:extLst>
      <p:ext uri="{BB962C8B-B14F-4D97-AF65-F5344CB8AC3E}">
        <p14:creationId xmlns:p14="http://schemas.microsoft.com/office/powerpoint/2010/main" val="4047933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rmAutofit/>
          </a:bodyPr>
          <a:lstStyle/>
          <a:p>
            <a:pPr algn="l" rtl="0"/>
            <a:r>
              <a:rPr lang="en-US" sz="2800" dirty="0"/>
              <a:t>Despite the obvious connection between technical and scientific translation, Newmark (1988) notes, </a:t>
            </a:r>
            <a:r>
              <a:rPr lang="en-US" sz="2800" dirty="0" smtClean="0"/>
              <a:t>“in </a:t>
            </a:r>
            <a:r>
              <a:rPr lang="en-US" sz="2800" dirty="0"/>
              <a:t>science, the language is </a:t>
            </a:r>
            <a:r>
              <a:rPr lang="en-US" sz="2800" dirty="0" smtClean="0">
                <a:solidFill>
                  <a:srgbClr val="FF0000"/>
                </a:solidFill>
              </a:rPr>
              <a:t>concept-centered</a:t>
            </a:r>
            <a:r>
              <a:rPr lang="en-US" sz="2800" dirty="0"/>
              <a:t>; in technology, it is </a:t>
            </a:r>
            <a:r>
              <a:rPr lang="en-US" sz="2800" dirty="0">
                <a:solidFill>
                  <a:srgbClr val="FF0000"/>
                </a:solidFill>
              </a:rPr>
              <a:t>object-centered</a:t>
            </a:r>
            <a:r>
              <a:rPr lang="en-US" sz="2800" dirty="0"/>
              <a:t>” (p. 155). </a:t>
            </a:r>
            <a:endParaRPr lang="en-US" sz="2800" dirty="0" smtClean="0"/>
          </a:p>
          <a:p>
            <a:pPr algn="l" rtl="0"/>
            <a:endParaRPr lang="en-US" sz="2800" dirty="0" smtClean="0"/>
          </a:p>
          <a:p>
            <a:pPr algn="l" rtl="0"/>
            <a:r>
              <a:rPr lang="en-US" sz="2800" dirty="0" smtClean="0"/>
              <a:t>Likewise</a:t>
            </a:r>
            <a:r>
              <a:rPr lang="en-US" sz="2800" dirty="0"/>
              <a:t>, Byrne (2006) argues that, </a:t>
            </a:r>
            <a:r>
              <a:rPr lang="en-US" sz="2800" dirty="0" smtClean="0"/>
              <a:t>“scientific </a:t>
            </a:r>
            <a:r>
              <a:rPr lang="en-US" sz="2800" dirty="0"/>
              <a:t>translation relates to </a:t>
            </a:r>
            <a:r>
              <a:rPr lang="en-US" sz="2800" dirty="0">
                <a:solidFill>
                  <a:srgbClr val="FF0000"/>
                </a:solidFill>
              </a:rPr>
              <a:t>pure science </a:t>
            </a:r>
            <a:r>
              <a:rPr lang="en-US" sz="2800" dirty="0"/>
              <a:t>in all of its theoretical, esoteric and cerebral glory while technical translation relates to how scientific knowledge is actually put to </a:t>
            </a:r>
            <a:r>
              <a:rPr lang="en-US" sz="2800" dirty="0">
                <a:solidFill>
                  <a:srgbClr val="FF0000"/>
                </a:solidFill>
              </a:rPr>
              <a:t>practical use</a:t>
            </a:r>
            <a:r>
              <a:rPr lang="en-US" sz="2800" dirty="0"/>
              <a:t>”(p. 8). </a:t>
            </a:r>
            <a:endParaRPr lang="ar-SA" sz="2800" dirty="0"/>
          </a:p>
        </p:txBody>
      </p:sp>
    </p:spTree>
    <p:extLst>
      <p:ext uri="{BB962C8B-B14F-4D97-AF65-F5344CB8AC3E}">
        <p14:creationId xmlns:p14="http://schemas.microsoft.com/office/powerpoint/2010/main" val="3438447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a:bodyPr>
          <a:lstStyle/>
          <a:p>
            <a:pPr lvl="0" algn="l" rtl="0">
              <a:buClr>
                <a:srgbClr val="93A299"/>
              </a:buClr>
            </a:pPr>
            <a:r>
              <a:rPr lang="en-US" sz="2800" dirty="0">
                <a:solidFill>
                  <a:srgbClr val="292934"/>
                </a:solidFill>
              </a:rPr>
              <a:t>It is true that scientific and technical </a:t>
            </a:r>
            <a:r>
              <a:rPr lang="en-US" sz="2800" dirty="0" smtClean="0">
                <a:solidFill>
                  <a:srgbClr val="292934"/>
                </a:solidFill>
              </a:rPr>
              <a:t>translations </a:t>
            </a:r>
            <a:r>
              <a:rPr lang="en-US" sz="2800" dirty="0">
                <a:solidFill>
                  <a:srgbClr val="FF0000"/>
                </a:solidFill>
              </a:rPr>
              <a:t>differ </a:t>
            </a:r>
            <a:r>
              <a:rPr lang="en-US" sz="2800" dirty="0">
                <a:solidFill>
                  <a:srgbClr val="292934"/>
                </a:solidFill>
              </a:rPr>
              <a:t>in terms of subject matter, language and purpose, as Newmark and Byrne maintain, yet, it seems that both types are very much </a:t>
            </a:r>
            <a:r>
              <a:rPr lang="en-US" sz="2800" dirty="0">
                <a:solidFill>
                  <a:srgbClr val="FF0000"/>
                </a:solidFill>
              </a:rPr>
              <a:t>alike</a:t>
            </a:r>
            <a:r>
              <a:rPr lang="en-US" sz="2800" dirty="0">
                <a:solidFill>
                  <a:srgbClr val="292934"/>
                </a:solidFill>
              </a:rPr>
              <a:t> in terms of the </a:t>
            </a:r>
            <a:r>
              <a:rPr lang="en-US" sz="2800" dirty="0">
                <a:solidFill>
                  <a:srgbClr val="FF0000"/>
                </a:solidFill>
              </a:rPr>
              <a:t>techniques of translation </a:t>
            </a:r>
            <a:r>
              <a:rPr lang="en-US" sz="2800" dirty="0">
                <a:solidFill>
                  <a:srgbClr val="292934"/>
                </a:solidFill>
              </a:rPr>
              <a:t>involved. </a:t>
            </a:r>
            <a:endParaRPr lang="en-US" sz="2800" dirty="0" smtClean="0">
              <a:solidFill>
                <a:srgbClr val="292934"/>
              </a:solidFill>
            </a:endParaRPr>
          </a:p>
          <a:p>
            <a:pPr lvl="0" algn="l" rtl="0">
              <a:buClr>
                <a:srgbClr val="93A299"/>
              </a:buClr>
            </a:pPr>
            <a:r>
              <a:rPr lang="en-US" sz="2800" dirty="0" smtClean="0">
                <a:solidFill>
                  <a:srgbClr val="292934"/>
                </a:solidFill>
              </a:rPr>
              <a:t>That </a:t>
            </a:r>
            <a:r>
              <a:rPr lang="en-US" sz="2800" dirty="0">
                <a:solidFill>
                  <a:srgbClr val="292934"/>
                </a:solidFill>
              </a:rPr>
              <a:t>is perhaps why </a:t>
            </a:r>
            <a:r>
              <a:rPr lang="en-US" sz="2800" dirty="0" err="1">
                <a:solidFill>
                  <a:srgbClr val="292934"/>
                </a:solidFill>
              </a:rPr>
              <a:t>Olohan</a:t>
            </a:r>
            <a:r>
              <a:rPr lang="en-US" sz="2800" dirty="0">
                <a:solidFill>
                  <a:srgbClr val="292934"/>
                </a:solidFill>
              </a:rPr>
              <a:t>(2015) uses the expression scientific and technical, not as a reference to the same type of translation, but as an indication that “they share some features, challenges or approaches”(p. 7) and that any discussion of technical translation can </a:t>
            </a:r>
            <a:r>
              <a:rPr lang="en-US" sz="2800" dirty="0">
                <a:solidFill>
                  <a:srgbClr val="FF0000"/>
                </a:solidFill>
              </a:rPr>
              <a:t>equally</a:t>
            </a:r>
            <a:r>
              <a:rPr lang="en-US" sz="2800" dirty="0">
                <a:solidFill>
                  <a:srgbClr val="292934"/>
                </a:solidFill>
              </a:rPr>
              <a:t> hold for scientific </a:t>
            </a:r>
            <a:r>
              <a:rPr lang="en-US" sz="2800" dirty="0" smtClean="0">
                <a:solidFill>
                  <a:srgbClr val="292934"/>
                </a:solidFill>
              </a:rPr>
              <a:t>translation.</a:t>
            </a:r>
            <a:endParaRPr lang="en-US" sz="2800" dirty="0">
              <a:solidFill>
                <a:srgbClr val="292934"/>
              </a:solidFill>
            </a:endParaRPr>
          </a:p>
          <a:p>
            <a:endParaRPr lang="ar-SA" dirty="0"/>
          </a:p>
        </p:txBody>
      </p:sp>
    </p:spTree>
    <p:extLst>
      <p:ext uri="{BB962C8B-B14F-4D97-AF65-F5344CB8AC3E}">
        <p14:creationId xmlns:p14="http://schemas.microsoft.com/office/powerpoint/2010/main" val="811191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Aim of Scientific Translation	</a:t>
            </a:r>
            <a:endParaRPr lang="ar-SA" dirty="0"/>
          </a:p>
        </p:txBody>
      </p:sp>
      <p:sp>
        <p:nvSpPr>
          <p:cNvPr id="3" name="Content Placeholder 2"/>
          <p:cNvSpPr>
            <a:spLocks noGrp="1"/>
          </p:cNvSpPr>
          <p:nvPr>
            <p:ph idx="1"/>
          </p:nvPr>
        </p:nvSpPr>
        <p:spPr/>
        <p:txBody>
          <a:bodyPr>
            <a:normAutofit/>
          </a:bodyPr>
          <a:lstStyle/>
          <a:p>
            <a:pPr algn="l" rtl="0">
              <a:lnSpc>
                <a:spcPct val="115000"/>
              </a:lnSpc>
              <a:spcAft>
                <a:spcPts val="0"/>
              </a:spcAft>
            </a:pPr>
            <a:r>
              <a:rPr lang="en-US" sz="2600" dirty="0">
                <a:solidFill>
                  <a:srgbClr val="000000"/>
                </a:solidFill>
                <a:latin typeface="TimesNewRomanPSMT"/>
                <a:ea typeface="Calibri"/>
                <a:cs typeface="TimesNewRomanPSMT"/>
              </a:rPr>
              <a:t>Byrne (2006) claims that, scientific translation primary goal is to deliver scientific information; it aims at presenting well expressed information, that may be used </a:t>
            </a:r>
            <a:r>
              <a:rPr lang="en-US" sz="2600" i="1" dirty="0">
                <a:solidFill>
                  <a:srgbClr val="00B0F0"/>
                </a:solidFill>
                <a:latin typeface="TimesNewRomanPS-ItalicMT"/>
                <a:ea typeface="Calibri"/>
                <a:cs typeface="TimesNewRomanPS-ItalicMT"/>
              </a:rPr>
              <a:t>easily,</a:t>
            </a:r>
            <a:r>
              <a:rPr lang="en-US" sz="2600" dirty="0">
                <a:solidFill>
                  <a:srgbClr val="00B0F0"/>
                </a:solidFill>
                <a:latin typeface="TimesNewRomanPSMT"/>
                <a:ea typeface="Calibri"/>
                <a:cs typeface="TimesNewRomanPSMT"/>
              </a:rPr>
              <a:t> </a:t>
            </a:r>
            <a:r>
              <a:rPr lang="en-US" sz="2600" i="1" dirty="0">
                <a:solidFill>
                  <a:srgbClr val="00B0F0"/>
                </a:solidFill>
                <a:latin typeface="TimesNewRomanPS-ItalicMT"/>
                <a:ea typeface="Calibri"/>
                <a:cs typeface="TimesNewRomanPS-ItalicMT"/>
              </a:rPr>
              <a:t>properly and effectively</a:t>
            </a:r>
            <a:r>
              <a:rPr lang="en-US" sz="2600" dirty="0">
                <a:solidFill>
                  <a:srgbClr val="00B0F0"/>
                </a:solidFill>
                <a:latin typeface="TimesNewRomanPSMT"/>
                <a:ea typeface="Calibri"/>
                <a:cs typeface="TimesNewRomanPSMT"/>
              </a:rPr>
              <a:t>. </a:t>
            </a:r>
            <a:r>
              <a:rPr lang="en-US" sz="2600" dirty="0">
                <a:solidFill>
                  <a:srgbClr val="000000"/>
                </a:solidFill>
                <a:latin typeface="TimesNewRomanPSMT"/>
                <a:ea typeface="Calibri"/>
                <a:cs typeface="TimesNewRomanPSMT"/>
              </a:rPr>
              <a:t>He referred to scientific translation as a </a:t>
            </a:r>
            <a:r>
              <a:rPr lang="en-US" sz="2600" i="1" dirty="0">
                <a:solidFill>
                  <a:srgbClr val="00B050"/>
                </a:solidFill>
                <a:latin typeface="TimesNewRomanPS-ItalicMT"/>
                <a:ea typeface="Calibri"/>
                <a:cs typeface="TimesNewRomanPS-ItalicMT"/>
              </a:rPr>
              <a:t>communicative service</a:t>
            </a:r>
            <a:r>
              <a:rPr lang="en-US" sz="2600" dirty="0">
                <a:solidFill>
                  <a:srgbClr val="000000"/>
                </a:solidFill>
                <a:latin typeface="TimesNewRomanPSMT"/>
                <a:ea typeface="Calibri"/>
                <a:cs typeface="TimesNewRomanPSMT"/>
              </a:rPr>
              <a:t>, which offers new information for new audience, since scientific translation is regarded as</a:t>
            </a:r>
            <a:r>
              <a:rPr lang="en-US" sz="2600" dirty="0">
                <a:solidFill>
                  <a:srgbClr val="000000"/>
                </a:solidFill>
                <a:ea typeface="Calibri"/>
                <a:cs typeface="Arial"/>
              </a:rPr>
              <a:t> </a:t>
            </a:r>
            <a:r>
              <a:rPr lang="en-US" sz="2600" dirty="0">
                <a:solidFill>
                  <a:srgbClr val="000000"/>
                </a:solidFill>
                <a:latin typeface="TimesNewRomanPSMT"/>
                <a:ea typeface="Calibri"/>
                <a:cs typeface="TimesNewRomanPSMT"/>
              </a:rPr>
              <a:t>communicative service; it certainly involves three main people, which are the </a:t>
            </a:r>
            <a:r>
              <a:rPr lang="en-US" sz="2600" dirty="0">
                <a:solidFill>
                  <a:srgbClr val="FF0000"/>
                </a:solidFill>
                <a:latin typeface="TimesNewRomanPSMT"/>
                <a:ea typeface="Calibri"/>
                <a:cs typeface="TimesNewRomanPSMT"/>
              </a:rPr>
              <a:t>author</a:t>
            </a:r>
            <a:r>
              <a:rPr lang="en-US" sz="2600" dirty="0">
                <a:solidFill>
                  <a:srgbClr val="000000"/>
                </a:solidFill>
                <a:latin typeface="TimesNewRomanPSMT"/>
                <a:ea typeface="Calibri"/>
                <a:cs typeface="TimesNewRomanPSMT"/>
              </a:rPr>
              <a:t>, the</a:t>
            </a:r>
            <a:r>
              <a:rPr lang="en-US" sz="2600" dirty="0">
                <a:solidFill>
                  <a:srgbClr val="000000"/>
                </a:solidFill>
                <a:ea typeface="Calibri"/>
                <a:cs typeface="Arial"/>
              </a:rPr>
              <a:t> </a:t>
            </a:r>
            <a:r>
              <a:rPr lang="en-US" sz="2600" dirty="0">
                <a:solidFill>
                  <a:srgbClr val="FF0000"/>
                </a:solidFill>
                <a:latin typeface="TimesNewRomanPSMT"/>
                <a:ea typeface="Calibri"/>
                <a:cs typeface="TimesNewRomanPSMT"/>
              </a:rPr>
              <a:t>translator</a:t>
            </a:r>
            <a:r>
              <a:rPr lang="en-US" sz="2600" dirty="0">
                <a:solidFill>
                  <a:srgbClr val="000000"/>
                </a:solidFill>
                <a:latin typeface="TimesNewRomanPSMT"/>
                <a:ea typeface="Calibri"/>
                <a:cs typeface="TimesNewRomanPSMT"/>
              </a:rPr>
              <a:t> and the </a:t>
            </a:r>
            <a:r>
              <a:rPr lang="en-US" sz="2600" dirty="0">
                <a:solidFill>
                  <a:srgbClr val="FF0000"/>
                </a:solidFill>
                <a:latin typeface="TimesNewRomanPSMT"/>
                <a:ea typeface="Calibri"/>
                <a:cs typeface="TimesNewRomanPSMT"/>
              </a:rPr>
              <a:t>reader</a:t>
            </a:r>
            <a:r>
              <a:rPr lang="en-US" sz="2600" dirty="0">
                <a:solidFill>
                  <a:srgbClr val="000000"/>
                </a:solidFill>
                <a:latin typeface="TimesNewRomanPSMT"/>
                <a:ea typeface="Calibri"/>
                <a:cs typeface="TimesNewRomanPSMT"/>
              </a:rPr>
              <a:t>. </a:t>
            </a:r>
            <a:endParaRPr lang="ar-SA" sz="2600" dirty="0"/>
          </a:p>
        </p:txBody>
      </p:sp>
    </p:spTree>
    <p:extLst>
      <p:ext uri="{BB962C8B-B14F-4D97-AF65-F5344CB8AC3E}">
        <p14:creationId xmlns:p14="http://schemas.microsoft.com/office/powerpoint/2010/main" val="3696492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68280"/>
          </a:xfrm>
        </p:spPr>
        <p:txBody>
          <a:bodyPr/>
          <a:lstStyle/>
          <a:p>
            <a:pPr lvl="0" algn="l" rtl="0">
              <a:lnSpc>
                <a:spcPct val="115000"/>
              </a:lnSpc>
              <a:buClr>
                <a:srgbClr val="93A299"/>
              </a:buClr>
            </a:pPr>
            <a:endParaRPr lang="en-US" sz="2800" dirty="0" smtClean="0">
              <a:solidFill>
                <a:srgbClr val="000000"/>
              </a:solidFill>
              <a:latin typeface="TimesNewRomanPSMT"/>
              <a:ea typeface="Calibri"/>
              <a:cs typeface="TimesNewRomanPSMT"/>
            </a:endParaRPr>
          </a:p>
          <a:p>
            <a:pPr lvl="0" algn="l" rtl="0">
              <a:lnSpc>
                <a:spcPct val="115000"/>
              </a:lnSpc>
              <a:buClr>
                <a:srgbClr val="93A299"/>
              </a:buClr>
            </a:pPr>
            <a:r>
              <a:rPr lang="en-US" sz="2800" dirty="0" smtClean="0">
                <a:solidFill>
                  <a:srgbClr val="000000"/>
                </a:solidFill>
                <a:latin typeface="TimesNewRomanPSMT"/>
                <a:ea typeface="Calibri"/>
                <a:cs typeface="TimesNewRomanPSMT"/>
              </a:rPr>
              <a:t>He </a:t>
            </a:r>
            <a:r>
              <a:rPr lang="en-US" sz="2800" dirty="0">
                <a:solidFill>
                  <a:srgbClr val="000000"/>
                </a:solidFill>
                <a:latin typeface="TimesNewRomanPSMT"/>
                <a:ea typeface="Calibri"/>
                <a:cs typeface="TimesNewRomanPSMT"/>
              </a:rPr>
              <a:t>added also, that it is much </a:t>
            </a:r>
            <a:r>
              <a:rPr lang="en-US" sz="2800" dirty="0">
                <a:solidFill>
                  <a:srgbClr val="FF0000"/>
                </a:solidFill>
                <a:latin typeface="TimesNewRomanPSMT"/>
                <a:ea typeface="Calibri"/>
                <a:cs typeface="TimesNewRomanPSMT"/>
              </a:rPr>
              <a:t>more</a:t>
            </a:r>
            <a:r>
              <a:rPr lang="en-US" sz="2800" dirty="0">
                <a:solidFill>
                  <a:srgbClr val="000000"/>
                </a:solidFill>
                <a:latin typeface="TimesNewRomanPSMT"/>
                <a:ea typeface="Calibri"/>
                <a:cs typeface="TimesNewRomanPSMT"/>
              </a:rPr>
              <a:t> than just rendering </a:t>
            </a:r>
            <a:r>
              <a:rPr lang="en-US" sz="2800" dirty="0">
                <a:solidFill>
                  <a:srgbClr val="00B0F0"/>
                </a:solidFill>
                <a:latin typeface="TimesNewRomanPSMT"/>
                <a:ea typeface="Calibri"/>
                <a:cs typeface="TimesNewRomanPSMT"/>
              </a:rPr>
              <a:t>source text</a:t>
            </a:r>
            <a:r>
              <a:rPr lang="en-US" sz="2800" dirty="0">
                <a:solidFill>
                  <a:srgbClr val="00B0F0"/>
                </a:solidFill>
                <a:ea typeface="Calibri"/>
                <a:cs typeface="Arial"/>
              </a:rPr>
              <a:t> </a:t>
            </a:r>
            <a:r>
              <a:rPr lang="en-US" sz="2800" dirty="0">
                <a:solidFill>
                  <a:srgbClr val="00B0F0"/>
                </a:solidFill>
                <a:latin typeface="TimesNewRomanPSMT"/>
                <a:ea typeface="Calibri"/>
                <a:cs typeface="TimesNewRomanPSMT"/>
              </a:rPr>
              <a:t>language and style</a:t>
            </a:r>
            <a:r>
              <a:rPr lang="en-US" sz="2800" dirty="0">
                <a:solidFill>
                  <a:srgbClr val="000000"/>
                </a:solidFill>
                <a:latin typeface="TimesNewRomanPSMT"/>
                <a:ea typeface="Calibri"/>
                <a:cs typeface="TimesNewRomanPSMT"/>
              </a:rPr>
              <a:t>. Its main concern is to ensure </a:t>
            </a:r>
            <a:r>
              <a:rPr lang="en-US" sz="2800" dirty="0">
                <a:solidFill>
                  <a:srgbClr val="FF0000"/>
                </a:solidFill>
                <a:latin typeface="TimesNewRomanPSMT"/>
                <a:ea typeface="Calibri"/>
                <a:cs typeface="TimesNewRomanPSMT"/>
              </a:rPr>
              <a:t>delivering</a:t>
            </a:r>
            <a:r>
              <a:rPr lang="en-US" sz="2800" dirty="0">
                <a:solidFill>
                  <a:srgbClr val="000000"/>
                </a:solidFill>
                <a:latin typeface="TimesNewRomanPSMT"/>
                <a:ea typeface="Calibri"/>
                <a:cs typeface="TimesNewRomanPSMT"/>
              </a:rPr>
              <a:t> information </a:t>
            </a:r>
            <a:r>
              <a:rPr lang="en-US" sz="2800" dirty="0">
                <a:solidFill>
                  <a:srgbClr val="00B0F0"/>
                </a:solidFill>
                <a:latin typeface="TimesNewRomanPSMT"/>
                <a:ea typeface="Calibri"/>
                <a:cs typeface="TimesNewRomanPSMT"/>
              </a:rPr>
              <a:t>accurately and</a:t>
            </a:r>
            <a:r>
              <a:rPr lang="en-US" sz="2800" dirty="0">
                <a:solidFill>
                  <a:srgbClr val="00B0F0"/>
                </a:solidFill>
                <a:ea typeface="Calibri"/>
                <a:cs typeface="Arial"/>
              </a:rPr>
              <a:t> </a:t>
            </a:r>
            <a:r>
              <a:rPr lang="en-US" sz="2800" dirty="0">
                <a:solidFill>
                  <a:srgbClr val="00B0F0"/>
                </a:solidFill>
                <a:latin typeface="TimesNewRomanPSMT"/>
                <a:ea typeface="Calibri"/>
                <a:cs typeface="TimesNewRomanPSMT"/>
              </a:rPr>
              <a:t>correctly</a:t>
            </a:r>
            <a:r>
              <a:rPr lang="en-US" sz="2800" dirty="0">
                <a:solidFill>
                  <a:srgbClr val="000000"/>
                </a:solidFill>
                <a:latin typeface="TimesNewRomanPSMT"/>
                <a:ea typeface="Calibri"/>
                <a:cs typeface="TimesNewRomanPSMT"/>
              </a:rPr>
              <a:t>, in that it insures that the reader may use this information easily.</a:t>
            </a:r>
            <a:endParaRPr lang="en-US" sz="28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175225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Requirements of a Scientific Translator</a:t>
            </a:r>
            <a:endParaRPr lang="ar-SA" dirty="0"/>
          </a:p>
        </p:txBody>
      </p:sp>
      <p:sp>
        <p:nvSpPr>
          <p:cNvPr id="3" name="Content Placeholder 2"/>
          <p:cNvSpPr>
            <a:spLocks noGrp="1"/>
          </p:cNvSpPr>
          <p:nvPr>
            <p:ph idx="1"/>
          </p:nvPr>
        </p:nvSpPr>
        <p:spPr/>
        <p:txBody>
          <a:bodyPr/>
          <a:lstStyle/>
          <a:p>
            <a:pPr algn="just" rtl="0">
              <a:lnSpc>
                <a:spcPct val="115000"/>
              </a:lnSpc>
              <a:spcAft>
                <a:spcPts val="0"/>
              </a:spcAft>
            </a:pPr>
            <a:r>
              <a:rPr lang="en-US" dirty="0">
                <a:solidFill>
                  <a:srgbClr val="FF0000"/>
                </a:solidFill>
                <a:latin typeface="TimesNewRomanPSMT"/>
                <a:ea typeface="Calibri"/>
                <a:cs typeface="TimesNewRomanPSMT"/>
              </a:rPr>
              <a:t>Scientific</a:t>
            </a:r>
            <a:r>
              <a:rPr lang="en-US" dirty="0">
                <a:solidFill>
                  <a:srgbClr val="000000"/>
                </a:solidFill>
                <a:latin typeface="TimesNewRomanPSMT"/>
                <a:ea typeface="Calibri"/>
                <a:cs typeface="TimesNewRomanPSMT"/>
              </a:rPr>
              <a:t> </a:t>
            </a:r>
            <a:r>
              <a:rPr lang="en-US" dirty="0">
                <a:solidFill>
                  <a:srgbClr val="FF0000"/>
                </a:solidFill>
                <a:latin typeface="TimesNewRomanPSMT"/>
                <a:ea typeface="Calibri"/>
                <a:cs typeface="TimesNewRomanPSMT"/>
              </a:rPr>
              <a:t>translators</a:t>
            </a:r>
            <a:r>
              <a:rPr lang="en-US" dirty="0">
                <a:solidFill>
                  <a:srgbClr val="000000"/>
                </a:solidFill>
                <a:latin typeface="TimesNewRomanPSMT"/>
                <a:ea typeface="Calibri"/>
                <a:cs typeface="TimesNewRomanPSMT"/>
              </a:rPr>
              <a:t> are not like other ordinary translators. There are </a:t>
            </a:r>
            <a:r>
              <a:rPr lang="en-US" dirty="0" smtClean="0">
                <a:solidFill>
                  <a:srgbClr val="000000"/>
                </a:solidFill>
                <a:latin typeface="TimesNewRomanPSMT"/>
                <a:ea typeface="Calibri"/>
                <a:cs typeface="TimesNewRomanPSMT"/>
              </a:rPr>
              <a:t>certain</a:t>
            </a:r>
            <a:r>
              <a:rPr lang="en-US" sz="2000" dirty="0" smtClean="0">
                <a:latin typeface="Calibri"/>
                <a:ea typeface="Calibri"/>
                <a:cs typeface="Arial"/>
              </a:rPr>
              <a:t> </a:t>
            </a:r>
            <a:r>
              <a:rPr lang="en-US" dirty="0" smtClean="0">
                <a:solidFill>
                  <a:srgbClr val="0070C0"/>
                </a:solidFill>
                <a:latin typeface="TimesNewRomanPSMT"/>
                <a:ea typeface="Calibri"/>
                <a:cs typeface="TimesNewRomanPSMT"/>
              </a:rPr>
              <a:t>qualifications</a:t>
            </a:r>
            <a:r>
              <a:rPr lang="en-US" dirty="0" smtClean="0">
                <a:solidFill>
                  <a:srgbClr val="000000"/>
                </a:solidFill>
                <a:latin typeface="TimesNewRomanPSMT"/>
                <a:ea typeface="Calibri"/>
                <a:cs typeface="TimesNewRomanPSMT"/>
              </a:rPr>
              <a:t> </a:t>
            </a:r>
            <a:r>
              <a:rPr lang="en-US" dirty="0">
                <a:solidFill>
                  <a:srgbClr val="000000"/>
                </a:solidFill>
                <a:latin typeface="TimesNewRomanPSMT"/>
                <a:ea typeface="Calibri"/>
                <a:cs typeface="TimesNewRomanPSMT"/>
              </a:rPr>
              <a:t>that they should have in order to accomplish a good translation of scientific</a:t>
            </a:r>
            <a:r>
              <a:rPr lang="en-US" dirty="0">
                <a:solidFill>
                  <a:srgbClr val="000000"/>
                </a:solidFill>
                <a:ea typeface="Calibri"/>
              </a:rPr>
              <a:t> </a:t>
            </a:r>
            <a:r>
              <a:rPr lang="en-US" dirty="0">
                <a:solidFill>
                  <a:srgbClr val="000000"/>
                </a:solidFill>
                <a:latin typeface="TimesNewRomanPSMT"/>
                <a:ea typeface="Calibri"/>
                <a:cs typeface="TimesNewRomanPSMT"/>
              </a:rPr>
              <a:t>texts as well as to deliver the exact information. This is because scientific translation is not</a:t>
            </a:r>
            <a:r>
              <a:rPr lang="en-US" dirty="0">
                <a:solidFill>
                  <a:srgbClr val="000000"/>
                </a:solidFill>
                <a:ea typeface="Calibri"/>
              </a:rPr>
              <a:t> </a:t>
            </a:r>
            <a:r>
              <a:rPr lang="en-US" dirty="0">
                <a:solidFill>
                  <a:srgbClr val="000000"/>
                </a:solidFill>
                <a:latin typeface="TimesNewRomanPSMT"/>
                <a:ea typeface="Calibri"/>
                <a:cs typeface="TimesNewRomanPSMT"/>
              </a:rPr>
              <a:t>just to transfer ideas or information, but rather to transfer technology and new invention that</a:t>
            </a:r>
            <a:r>
              <a:rPr lang="en-US" dirty="0">
                <a:solidFill>
                  <a:srgbClr val="000000"/>
                </a:solidFill>
                <a:ea typeface="Calibri"/>
              </a:rPr>
              <a:t> </a:t>
            </a:r>
            <a:r>
              <a:rPr lang="en-US" dirty="0">
                <a:solidFill>
                  <a:srgbClr val="000000"/>
                </a:solidFill>
                <a:latin typeface="TimesNewRomanPSMT"/>
                <a:ea typeface="Calibri"/>
                <a:cs typeface="TimesNewRomanPSMT"/>
              </a:rPr>
              <a:t>may help other countries. </a:t>
            </a:r>
            <a:r>
              <a:rPr lang="en-US" dirty="0">
                <a:solidFill>
                  <a:srgbClr val="20231E"/>
                </a:solidFill>
                <a:latin typeface="TimesNewRomanPSMT"/>
                <a:ea typeface="Calibri"/>
                <a:cs typeface="TimesNewRomanPSMT"/>
              </a:rPr>
              <a:t>According to the biomedical writer Bethany </a:t>
            </a:r>
            <a:r>
              <a:rPr lang="en-US" dirty="0" err="1">
                <a:solidFill>
                  <a:srgbClr val="20231E"/>
                </a:solidFill>
                <a:latin typeface="TimesNewRomanPSMT"/>
                <a:ea typeface="Calibri"/>
                <a:cs typeface="TimesNewRomanPSMT"/>
              </a:rPr>
              <a:t>Thivierge</a:t>
            </a:r>
            <a:r>
              <a:rPr lang="en-US" dirty="0">
                <a:solidFill>
                  <a:srgbClr val="20231E"/>
                </a:solidFill>
                <a:latin typeface="TimesNewRomanPSMT"/>
                <a:ea typeface="Calibri"/>
                <a:cs typeface="TimesNewRomanPSMT"/>
              </a:rPr>
              <a:t> (2002:188)</a:t>
            </a:r>
            <a:r>
              <a:rPr lang="en-US" dirty="0">
                <a:solidFill>
                  <a:srgbClr val="000000"/>
                </a:solidFill>
                <a:latin typeface="TimesNewRomanPSMT"/>
                <a:ea typeface="Calibri"/>
                <a:cs typeface="TimesNewRomanPSMT"/>
              </a:rPr>
              <a:t> </a:t>
            </a:r>
            <a:r>
              <a:rPr lang="en-US" dirty="0">
                <a:solidFill>
                  <a:srgbClr val="20231E"/>
                </a:solidFill>
                <a:latin typeface="TimesNewRomanPSMT"/>
                <a:ea typeface="Calibri"/>
                <a:cs typeface="TimesNewRomanPSMT"/>
              </a:rPr>
              <a:t>“The work of scientific translators is to achieve one primary goal: to write information in a</a:t>
            </a:r>
            <a:r>
              <a:rPr lang="en-US" dirty="0">
                <a:solidFill>
                  <a:srgbClr val="20231E"/>
                </a:solidFill>
                <a:ea typeface="Calibri"/>
              </a:rPr>
              <a:t> </a:t>
            </a:r>
            <a:r>
              <a:rPr lang="en-US" dirty="0">
                <a:solidFill>
                  <a:srgbClr val="20231E"/>
                </a:solidFill>
                <a:latin typeface="TimesNewRomanPSMT"/>
                <a:ea typeface="Calibri"/>
                <a:cs typeface="TimesNewRomanPSMT"/>
              </a:rPr>
              <a:t>clear, concise, and accurate manner”</a:t>
            </a:r>
            <a:r>
              <a:rPr lang="en-US" dirty="0">
                <a:solidFill>
                  <a:srgbClr val="000000"/>
                </a:solidFill>
                <a:latin typeface="TimesNewRomanPSMT"/>
                <a:ea typeface="Calibri"/>
                <a:cs typeface="TimesNewRomanPSMT"/>
              </a:rPr>
              <a:t>.</a:t>
            </a:r>
            <a:endParaRPr lang="ar-SA" dirty="0"/>
          </a:p>
        </p:txBody>
      </p:sp>
    </p:spTree>
    <p:extLst>
      <p:ext uri="{BB962C8B-B14F-4D97-AF65-F5344CB8AC3E}">
        <p14:creationId xmlns:p14="http://schemas.microsoft.com/office/powerpoint/2010/main" val="306668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lstStyle/>
          <a:p>
            <a:pPr algn="just" rtl="0">
              <a:lnSpc>
                <a:spcPct val="115000"/>
              </a:lnSpc>
              <a:spcAft>
                <a:spcPts val="0"/>
              </a:spcAft>
            </a:pPr>
            <a:r>
              <a:rPr lang="en-US" dirty="0">
                <a:solidFill>
                  <a:srgbClr val="000000"/>
                </a:solidFill>
                <a:latin typeface="TimesNewRomanPSMT"/>
                <a:ea typeface="Calibri"/>
                <a:cs typeface="TimesNewRomanPSMT"/>
              </a:rPr>
              <a:t>He claimed that there are </a:t>
            </a:r>
            <a:r>
              <a:rPr lang="en-US" u="sng" dirty="0">
                <a:solidFill>
                  <a:srgbClr val="C00000"/>
                </a:solidFill>
                <a:latin typeface="TimesNewRomanPSMT"/>
                <a:ea typeface="Calibri"/>
                <a:cs typeface="TimesNewRomanPSMT"/>
              </a:rPr>
              <a:t>nine requirements </a:t>
            </a:r>
            <a:r>
              <a:rPr lang="en-US" dirty="0">
                <a:solidFill>
                  <a:srgbClr val="000000"/>
                </a:solidFill>
                <a:latin typeface="TimesNewRomanPSMT"/>
                <a:ea typeface="Calibri"/>
                <a:cs typeface="TimesNewRomanPSMT"/>
              </a:rPr>
              <a:t>that a</a:t>
            </a:r>
            <a:r>
              <a:rPr lang="en-US" dirty="0">
                <a:solidFill>
                  <a:srgbClr val="20231E"/>
                </a:solidFill>
                <a:ea typeface="Calibri"/>
                <a:cs typeface="Arial"/>
              </a:rPr>
              <a:t> </a:t>
            </a:r>
            <a:r>
              <a:rPr lang="en-US" dirty="0">
                <a:solidFill>
                  <a:srgbClr val="000000"/>
                </a:solidFill>
                <a:latin typeface="TimesNewRomanPSMT"/>
                <a:ea typeface="Calibri"/>
                <a:cs typeface="TimesNewRomanPSMT"/>
              </a:rPr>
              <a:t>scientific translator should observe:</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1. </a:t>
            </a:r>
            <a:r>
              <a:rPr lang="en-US" dirty="0">
                <a:solidFill>
                  <a:srgbClr val="000000"/>
                </a:solidFill>
                <a:latin typeface="TimesNewRomanPSMT"/>
                <a:ea typeface="Calibri"/>
                <a:cs typeface="TimesNewRomanPSMT"/>
              </a:rPr>
              <a:t>Work appropriate for the intended audience.</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2. </a:t>
            </a:r>
            <a:r>
              <a:rPr lang="en-US" dirty="0">
                <a:solidFill>
                  <a:srgbClr val="000000"/>
                </a:solidFill>
                <a:latin typeface="TimesNewRomanPSMT"/>
                <a:ea typeface="Calibri"/>
                <a:cs typeface="TimesNewRomanPSMT"/>
              </a:rPr>
              <a:t>Respect for choices made by the author.</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3. </a:t>
            </a:r>
            <a:r>
              <a:rPr lang="en-US" dirty="0">
                <a:solidFill>
                  <a:srgbClr val="000000"/>
                </a:solidFill>
                <a:latin typeface="TimesNewRomanPSMT"/>
                <a:ea typeface="Calibri"/>
                <a:cs typeface="TimesNewRomanPSMT"/>
              </a:rPr>
              <a:t>Respect for references.</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4. </a:t>
            </a:r>
            <a:r>
              <a:rPr lang="en-US" dirty="0">
                <a:solidFill>
                  <a:srgbClr val="000000"/>
                </a:solidFill>
                <a:latin typeface="TimesNewRomanPSMT"/>
                <a:ea typeface="Calibri"/>
                <a:cs typeface="TimesNewRomanPSMT"/>
              </a:rPr>
              <a:t>Understanding of sciences.</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5. </a:t>
            </a:r>
            <a:r>
              <a:rPr lang="en-US" dirty="0">
                <a:solidFill>
                  <a:srgbClr val="000000"/>
                </a:solidFill>
                <a:latin typeface="TimesNewRomanPSMT"/>
                <a:ea typeface="Calibri"/>
                <a:cs typeface="TimesNewRomanPSMT"/>
              </a:rPr>
              <a:t>Understanding of languages.</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6. </a:t>
            </a:r>
            <a:r>
              <a:rPr lang="en-US" dirty="0">
                <a:solidFill>
                  <a:srgbClr val="000000"/>
                </a:solidFill>
                <a:latin typeface="TimesNewRomanPSMT"/>
                <a:ea typeface="Calibri"/>
                <a:cs typeface="TimesNewRomanPSMT"/>
              </a:rPr>
              <a:t>Constructive questions.</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7. </a:t>
            </a:r>
            <a:r>
              <a:rPr lang="en-US" dirty="0">
                <a:solidFill>
                  <a:srgbClr val="000000"/>
                </a:solidFill>
                <a:latin typeface="TimesNewRomanPSMT"/>
                <a:ea typeface="Calibri"/>
                <a:cs typeface="TimesNewRomanPSMT"/>
              </a:rPr>
              <a:t>Work suitable for publication.</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8. </a:t>
            </a:r>
            <a:r>
              <a:rPr lang="en-US" dirty="0">
                <a:solidFill>
                  <a:srgbClr val="000000"/>
                </a:solidFill>
                <a:latin typeface="TimesNewRomanPSMT"/>
                <a:ea typeface="Calibri"/>
                <a:cs typeface="TimesNewRomanPSMT"/>
              </a:rPr>
              <a:t>Familiarity with current practices.</a:t>
            </a:r>
            <a:endParaRPr lang="en-US" sz="2000" dirty="0">
              <a:latin typeface="Calibri"/>
              <a:ea typeface="Calibri"/>
              <a:cs typeface="Arial"/>
            </a:endParaRPr>
          </a:p>
          <a:p>
            <a:pPr algn="just" rtl="0">
              <a:lnSpc>
                <a:spcPct val="115000"/>
              </a:lnSpc>
              <a:spcAft>
                <a:spcPts val="0"/>
              </a:spcAft>
            </a:pPr>
            <a:r>
              <a:rPr lang="en-US" sz="2000" dirty="0">
                <a:solidFill>
                  <a:srgbClr val="000000"/>
                </a:solidFill>
                <a:latin typeface="TimesNewRomanPSMT"/>
                <a:ea typeface="Calibri"/>
                <a:cs typeface="TimesNewRomanPSMT"/>
              </a:rPr>
              <a:t>9. </a:t>
            </a:r>
            <a:r>
              <a:rPr lang="en-US" dirty="0">
                <a:solidFill>
                  <a:srgbClr val="000000"/>
                </a:solidFill>
                <a:latin typeface="TimesNewRomanPSMT"/>
                <a:ea typeface="Calibri"/>
                <a:cs typeface="TimesNewRomanPSMT"/>
              </a:rPr>
              <a:t>Timely exchange of work.</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3549978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fontScale="92500" lnSpcReduction="10000"/>
          </a:bodyPr>
          <a:lstStyle/>
          <a:p>
            <a:pPr algn="just" rtl="0">
              <a:lnSpc>
                <a:spcPct val="115000"/>
              </a:lnSpc>
              <a:spcAft>
                <a:spcPts val="0"/>
              </a:spcAft>
            </a:pPr>
            <a:r>
              <a:rPr lang="en-US" dirty="0">
                <a:solidFill>
                  <a:srgbClr val="000000"/>
                </a:solidFill>
                <a:latin typeface="TimesNewRomanPSMT"/>
                <a:ea typeface="Calibri"/>
                <a:cs typeface="TimesNewRomanPSMT"/>
              </a:rPr>
              <a:t>Following the same sense, Al-</a:t>
            </a:r>
            <a:r>
              <a:rPr lang="en-US" dirty="0" err="1">
                <a:solidFill>
                  <a:srgbClr val="000000"/>
                </a:solidFill>
                <a:latin typeface="TimesNewRomanPSMT"/>
                <a:ea typeface="Calibri"/>
                <a:cs typeface="TimesNewRomanPSMT"/>
              </a:rPr>
              <a:t>Hasnawi</a:t>
            </a:r>
            <a:r>
              <a:rPr lang="en-US" dirty="0">
                <a:solidFill>
                  <a:srgbClr val="000000"/>
                </a:solidFill>
                <a:latin typeface="TimesNewRomanPSMT"/>
                <a:ea typeface="Calibri"/>
                <a:cs typeface="TimesNewRomanPSMT"/>
              </a:rPr>
              <a:t> (2010) also discriminated </a:t>
            </a:r>
            <a:r>
              <a:rPr lang="en-US" u="sng" dirty="0">
                <a:solidFill>
                  <a:srgbClr val="0070C0"/>
                </a:solidFill>
                <a:latin typeface="TimesNewRomanPSMT"/>
                <a:ea typeface="Calibri"/>
                <a:cs typeface="TimesNewRomanPSMT"/>
              </a:rPr>
              <a:t>six </a:t>
            </a:r>
            <a:r>
              <a:rPr lang="en-US" u="sng" dirty="0" smtClean="0">
                <a:solidFill>
                  <a:srgbClr val="0070C0"/>
                </a:solidFill>
                <a:latin typeface="TimesNewRomanPSMT"/>
                <a:ea typeface="Calibri"/>
                <a:cs typeface="TimesNewRomanPSMT"/>
              </a:rPr>
              <a:t>characteristics</a:t>
            </a:r>
            <a:r>
              <a:rPr lang="en-US" dirty="0" smtClean="0">
                <a:solidFill>
                  <a:srgbClr val="000000"/>
                </a:solidFill>
                <a:latin typeface="TimesNewRomanPSMT"/>
                <a:ea typeface="Calibri"/>
                <a:cs typeface="TimesNewRomanPSMT"/>
              </a:rPr>
              <a:t>– taken</a:t>
            </a:r>
            <a:r>
              <a:rPr lang="en-US" dirty="0" smtClean="0">
                <a:solidFill>
                  <a:srgbClr val="000000"/>
                </a:solidFill>
                <a:ea typeface="Calibri"/>
                <a:cs typeface="Arial"/>
              </a:rPr>
              <a:t> </a:t>
            </a:r>
            <a:r>
              <a:rPr lang="en-US" dirty="0">
                <a:solidFill>
                  <a:srgbClr val="000000"/>
                </a:solidFill>
                <a:latin typeface="TimesNewRomanPSMT"/>
                <a:ea typeface="Calibri"/>
                <a:cs typeface="TimesNewRomanPSMT"/>
              </a:rPr>
              <a:t>from the London Institute of Linguistics- that the </a:t>
            </a:r>
            <a:r>
              <a:rPr lang="en-US" dirty="0">
                <a:solidFill>
                  <a:srgbClr val="FF0000"/>
                </a:solidFill>
                <a:latin typeface="TimesNewRomanPSMT"/>
                <a:ea typeface="Calibri"/>
                <a:cs typeface="TimesNewRomanPSMT"/>
              </a:rPr>
              <a:t>scientific translator </a:t>
            </a:r>
            <a:r>
              <a:rPr lang="en-US" dirty="0">
                <a:solidFill>
                  <a:srgbClr val="000000"/>
                </a:solidFill>
                <a:latin typeface="TimesNewRomanPSMT"/>
                <a:ea typeface="Calibri"/>
                <a:cs typeface="TimesNewRomanPSMT"/>
              </a:rPr>
              <a:t>should have:</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1. Broad knowledge of the subject-matter of the text to be translated;</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2. A well-developed imagination that enables the translator to visualize the equipment or process being described;</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3. Intelligence, to be able to fill in the missing links in the original text;</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4. A sense of discrimination, to be able to choose the most suitable equivalent term from the literature of the field or from dictionaries;</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5. The ability to use one's own language with clarity, conciseness and precision;</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NewRomanPSMT"/>
                <a:ea typeface="Calibri"/>
                <a:cs typeface="TimesNewRomanPSMT"/>
              </a:rPr>
              <a:t>6. Practical experience in translating from related fields.</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2219117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lnSpcReduction="10000"/>
          </a:bodyPr>
          <a:lstStyle/>
          <a:p>
            <a:pPr algn="just" rtl="0">
              <a:lnSpc>
                <a:spcPct val="115000"/>
              </a:lnSpc>
              <a:spcAft>
                <a:spcPts val="0"/>
              </a:spcAft>
            </a:pPr>
            <a:r>
              <a:rPr lang="en-US" dirty="0">
                <a:solidFill>
                  <a:srgbClr val="000000"/>
                </a:solidFill>
                <a:latin typeface="TimesNewRomanPSMT"/>
                <a:ea typeface="Calibri"/>
                <a:cs typeface="TimesNewRomanPSMT"/>
              </a:rPr>
              <a:t>Byrne (ibid) also claimed that scientific translator is communicating via the translated texts, in that he should look further than the source text only to get more information from different sources, to ensure an effective target text which serves the communicative purpose</a:t>
            </a:r>
            <a:r>
              <a:rPr lang="en-US" dirty="0" smtClean="0">
                <a:solidFill>
                  <a:srgbClr val="000000"/>
                </a:solidFill>
                <a:latin typeface="TimesNewRomanPSMT"/>
                <a:ea typeface="Calibri"/>
                <a:cs typeface="TimesNewRomanPSMT"/>
              </a:rPr>
              <a:t>.</a:t>
            </a:r>
          </a:p>
          <a:p>
            <a:pPr marL="0" indent="0" algn="just" rtl="0">
              <a:lnSpc>
                <a:spcPct val="115000"/>
              </a:lnSpc>
              <a:spcAft>
                <a:spcPts val="0"/>
              </a:spcAft>
              <a:buNone/>
            </a:pPr>
            <a:r>
              <a:rPr lang="en-US" dirty="0" smtClean="0">
                <a:solidFill>
                  <a:srgbClr val="000000"/>
                </a:solidFill>
                <a:latin typeface="TimesNewRomanPSMT"/>
                <a:ea typeface="Calibri"/>
                <a:cs typeface="TimesNewRomanPSMT"/>
              </a:rPr>
              <a:t>Consequently</a:t>
            </a:r>
            <a:r>
              <a:rPr lang="en-US" dirty="0">
                <a:solidFill>
                  <a:srgbClr val="000000"/>
                </a:solidFill>
                <a:latin typeface="TimesNewRomanPSMT"/>
                <a:ea typeface="Calibri"/>
                <a:cs typeface="TimesNewRomanPSMT"/>
              </a:rPr>
              <a:t>, the translator becomes according to </a:t>
            </a:r>
            <a:r>
              <a:rPr lang="en-US" dirty="0" err="1">
                <a:solidFill>
                  <a:srgbClr val="000000"/>
                </a:solidFill>
                <a:latin typeface="TimesNewRomanPSMT"/>
                <a:ea typeface="Calibri"/>
                <a:cs typeface="TimesNewRomanPSMT"/>
              </a:rPr>
              <a:t>Göpferich</a:t>
            </a:r>
            <a:r>
              <a:rPr lang="en-US" dirty="0">
                <a:solidFill>
                  <a:srgbClr val="000000"/>
                </a:solidFill>
                <a:latin typeface="TimesNewRomanPSMT"/>
                <a:ea typeface="Calibri"/>
                <a:cs typeface="TimesNewRomanPSMT"/>
              </a:rPr>
              <a:t> (1993) and Amman &amp; Vermeer (1990:27) “the intercultural or cross-cultural scientific writer”. Byrne (2006:17) goes further and </a:t>
            </a:r>
            <a:r>
              <a:rPr lang="en-US" dirty="0" smtClean="0">
                <a:solidFill>
                  <a:srgbClr val="000000"/>
                </a:solidFill>
                <a:latin typeface="TimesNewRomanPSMT"/>
                <a:ea typeface="Calibri"/>
                <a:cs typeface="TimesNewRomanPSMT"/>
              </a:rPr>
              <a:t>claimed</a:t>
            </a:r>
          </a:p>
          <a:p>
            <a:pPr algn="just" rtl="0">
              <a:lnSpc>
                <a:spcPct val="115000"/>
              </a:lnSpc>
              <a:spcAft>
                <a:spcPts val="0"/>
              </a:spcAft>
            </a:pPr>
            <a:endParaRPr lang="en-US" sz="2000" dirty="0">
              <a:latin typeface="Calibri"/>
              <a:ea typeface="Calibri"/>
              <a:cs typeface="Arial"/>
            </a:endParaRPr>
          </a:p>
          <a:p>
            <a:pPr lvl="1" algn="just" rtl="0">
              <a:lnSpc>
                <a:spcPct val="115000"/>
              </a:lnSpc>
            </a:pPr>
            <a:r>
              <a:rPr lang="en-US" b="1" dirty="0">
                <a:solidFill>
                  <a:srgbClr val="0070C0"/>
                </a:solidFill>
                <a:latin typeface="TimesNewRomanPSMT"/>
                <a:ea typeface="Calibri"/>
                <a:cs typeface="TimesNewRomanPSMT"/>
              </a:rPr>
              <a:t>… The need for translators to conduct research so as to understand not just the text but also the subject while at the same time ensuring, by means of revisions and corrections, that the text conforms to target language norms and target audience expectations.</a:t>
            </a:r>
            <a:endParaRPr lang="en-US" sz="1600" dirty="0">
              <a:solidFill>
                <a:srgbClr val="0070C0"/>
              </a:solidFill>
              <a:latin typeface="Calibri"/>
              <a:ea typeface="Calibri"/>
              <a:cs typeface="Arial"/>
            </a:endParaRPr>
          </a:p>
          <a:p>
            <a:pPr algn="l" rtl="0"/>
            <a:endParaRPr lang="ar-SA" dirty="0"/>
          </a:p>
        </p:txBody>
      </p:sp>
    </p:spTree>
    <p:extLst>
      <p:ext uri="{BB962C8B-B14F-4D97-AF65-F5344CB8AC3E}">
        <p14:creationId xmlns:p14="http://schemas.microsoft.com/office/powerpoint/2010/main" val="2964720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lstStyle/>
          <a:p>
            <a:pPr algn="l" rtl="0">
              <a:lnSpc>
                <a:spcPct val="115000"/>
              </a:lnSpc>
              <a:spcAft>
                <a:spcPts val="1000"/>
              </a:spcAft>
            </a:pPr>
            <a:endParaRPr lang="en-US" dirty="0" smtClean="0">
              <a:solidFill>
                <a:srgbClr val="000000"/>
              </a:solidFill>
              <a:latin typeface="Verdana"/>
              <a:ea typeface="Times New Roman"/>
              <a:cs typeface="Times New Roman"/>
            </a:endParaRPr>
          </a:p>
          <a:p>
            <a:pPr algn="l" rtl="0">
              <a:lnSpc>
                <a:spcPct val="115000"/>
              </a:lnSpc>
              <a:spcAft>
                <a:spcPts val="1000"/>
              </a:spcAft>
            </a:pPr>
            <a:r>
              <a:rPr lang="en-US" dirty="0" smtClean="0">
                <a:solidFill>
                  <a:srgbClr val="000000"/>
                </a:solidFill>
                <a:latin typeface="Verdana"/>
                <a:ea typeface="Times New Roman"/>
                <a:cs typeface="Times New Roman"/>
              </a:rPr>
              <a:t>Out </a:t>
            </a:r>
            <a:r>
              <a:rPr lang="en-US" dirty="0">
                <a:solidFill>
                  <a:srgbClr val="000000"/>
                </a:solidFill>
                <a:latin typeface="Verdana"/>
                <a:ea typeface="Times New Roman"/>
                <a:cs typeface="Times New Roman"/>
              </a:rPr>
              <a:t>of the </a:t>
            </a:r>
            <a:r>
              <a:rPr lang="en-US" dirty="0">
                <a:solidFill>
                  <a:srgbClr val="C00000"/>
                </a:solidFill>
                <a:latin typeface="Verdana"/>
                <a:ea typeface="Times New Roman"/>
                <a:cs typeface="Times New Roman"/>
              </a:rPr>
              <a:t>six requirements </a:t>
            </a:r>
            <a:r>
              <a:rPr lang="en-US" dirty="0">
                <a:solidFill>
                  <a:srgbClr val="000000"/>
                </a:solidFill>
                <a:latin typeface="Verdana"/>
                <a:ea typeface="Times New Roman"/>
                <a:cs typeface="Times New Roman"/>
              </a:rPr>
              <a:t>listed above, the </a:t>
            </a:r>
            <a:r>
              <a:rPr lang="en-US" u="sng" dirty="0">
                <a:solidFill>
                  <a:srgbClr val="C00000"/>
                </a:solidFill>
                <a:latin typeface="Verdana"/>
                <a:ea typeface="Times New Roman"/>
                <a:cs typeface="Times New Roman"/>
              </a:rPr>
              <a:t>first</a:t>
            </a:r>
            <a:r>
              <a:rPr lang="en-US" dirty="0">
                <a:solidFill>
                  <a:srgbClr val="000000"/>
                </a:solidFill>
                <a:latin typeface="Verdana"/>
                <a:ea typeface="Times New Roman"/>
                <a:cs typeface="Times New Roman"/>
              </a:rPr>
              <a:t> deserves special consideration because it bears on the early attempts to found a theory of translation advocating that the text whether literary or scientific should be dealt with according to the way language is used in them (Adams, 1967: 87). </a:t>
            </a:r>
            <a:endParaRPr lang="en-US" sz="3200" dirty="0">
              <a:latin typeface="Calibri"/>
              <a:ea typeface="Calibri"/>
              <a:cs typeface="Arial"/>
            </a:endParaRPr>
          </a:p>
          <a:p>
            <a:endParaRPr lang="ar-SA" dirty="0"/>
          </a:p>
        </p:txBody>
      </p:sp>
    </p:spTree>
    <p:extLst>
      <p:ext uri="{BB962C8B-B14F-4D97-AF65-F5344CB8AC3E}">
        <p14:creationId xmlns:p14="http://schemas.microsoft.com/office/powerpoint/2010/main" val="87586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Scientific versus </a:t>
            </a:r>
            <a:r>
              <a:rPr lang="fr-FR" dirty="0" err="1" smtClean="0"/>
              <a:t>Literary</a:t>
            </a:r>
            <a:r>
              <a:rPr lang="fr-FR" dirty="0" smtClean="0"/>
              <a:t> </a:t>
            </a:r>
            <a:r>
              <a:rPr lang="fr-FR" dirty="0" err="1" smtClean="0"/>
              <a:t>Contexts</a:t>
            </a:r>
            <a:r>
              <a:rPr lang="fr-FR" dirty="0" smtClean="0"/>
              <a:t> </a:t>
            </a:r>
            <a:endParaRPr lang="ar-SA" dirty="0"/>
          </a:p>
        </p:txBody>
      </p:sp>
      <p:sp>
        <p:nvSpPr>
          <p:cNvPr id="3" name="Content Placeholder 2"/>
          <p:cNvSpPr>
            <a:spLocks noGrp="1"/>
          </p:cNvSpPr>
          <p:nvPr>
            <p:ph idx="1"/>
          </p:nvPr>
        </p:nvSpPr>
        <p:spPr/>
        <p:txBody>
          <a:bodyPr/>
          <a:lstStyle/>
          <a:p>
            <a:pPr marL="0" indent="0" algn="l" rtl="0">
              <a:lnSpc>
                <a:spcPct val="115000"/>
              </a:lnSpc>
              <a:spcAft>
                <a:spcPts val="1000"/>
              </a:spcAft>
              <a:buNone/>
            </a:pPr>
            <a:r>
              <a:rPr lang="en-US" dirty="0">
                <a:solidFill>
                  <a:srgbClr val="000000"/>
                </a:solidFill>
                <a:latin typeface="Verdana"/>
                <a:ea typeface="Times New Roman"/>
                <a:cs typeface="Times New Roman"/>
              </a:rPr>
              <a:t>  </a:t>
            </a:r>
            <a:endParaRPr lang="en-US" dirty="0" smtClean="0">
              <a:solidFill>
                <a:srgbClr val="000000"/>
              </a:solidFill>
              <a:latin typeface="Verdana"/>
              <a:ea typeface="Times New Roman"/>
              <a:cs typeface="Times New Roman"/>
            </a:endParaRPr>
          </a:p>
          <a:p>
            <a:pPr algn="l" rtl="0">
              <a:lnSpc>
                <a:spcPct val="115000"/>
              </a:lnSpc>
              <a:spcAft>
                <a:spcPts val="1000"/>
              </a:spcAft>
            </a:pPr>
            <a:r>
              <a:rPr lang="en-US" sz="2800" dirty="0">
                <a:solidFill>
                  <a:srgbClr val="000000"/>
                </a:solidFill>
                <a:latin typeface="Verdana"/>
                <a:ea typeface="Times New Roman"/>
                <a:cs typeface="Times New Roman"/>
              </a:rPr>
              <a:t>   By setting off scientific against the literary translation, their characteristics and the problems that are likely to be encountered in each, become more salient as illustrated below.</a:t>
            </a:r>
            <a:endParaRPr lang="en-US" sz="2800" dirty="0">
              <a:latin typeface="Calibri"/>
              <a:ea typeface="Calibri"/>
              <a:cs typeface="Arial"/>
            </a:endParaRPr>
          </a:p>
          <a:p>
            <a:endParaRPr lang="ar-SA" dirty="0"/>
          </a:p>
        </p:txBody>
      </p:sp>
    </p:spTree>
    <p:extLst>
      <p:ext uri="{BB962C8B-B14F-4D97-AF65-F5344CB8AC3E}">
        <p14:creationId xmlns:p14="http://schemas.microsoft.com/office/powerpoint/2010/main" val="70677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Introduction</a:t>
            </a:r>
            <a:r>
              <a:rPr lang="en-US" dirty="0"/>
              <a:t/>
            </a:r>
            <a:br>
              <a:rPr lang="en-US" dirty="0"/>
            </a:br>
            <a:endParaRPr lang="ar-SA" dirty="0"/>
          </a:p>
        </p:txBody>
      </p:sp>
      <p:sp>
        <p:nvSpPr>
          <p:cNvPr id="3" name="Content Placeholder 2"/>
          <p:cNvSpPr>
            <a:spLocks noGrp="1"/>
          </p:cNvSpPr>
          <p:nvPr>
            <p:ph idx="1"/>
          </p:nvPr>
        </p:nvSpPr>
        <p:spPr>
          <a:xfrm>
            <a:off x="179512" y="1600200"/>
            <a:ext cx="8784976" cy="5141168"/>
          </a:xfrm>
        </p:spPr>
        <p:txBody>
          <a:bodyPr>
            <a:normAutofit/>
          </a:bodyPr>
          <a:lstStyle/>
          <a:p>
            <a:pPr algn="just" rtl="0">
              <a:lnSpc>
                <a:spcPct val="115000"/>
              </a:lnSpc>
              <a:spcAft>
                <a:spcPts val="0"/>
              </a:spcAft>
            </a:pPr>
            <a:r>
              <a:rPr lang="en-US" sz="2800" dirty="0">
                <a:solidFill>
                  <a:srgbClr val="C00000"/>
                </a:solidFill>
                <a:latin typeface="TimesNewRomanPSMT"/>
                <a:ea typeface="Calibri"/>
                <a:cs typeface="TimesNewRomanPSMT"/>
              </a:rPr>
              <a:t>Scientific translation </a:t>
            </a:r>
            <a:r>
              <a:rPr lang="en-US" sz="2800" dirty="0">
                <a:latin typeface="TimesNewRomanPSMT"/>
                <a:ea typeface="Calibri"/>
                <a:cs typeface="TimesNewRomanPSMT"/>
              </a:rPr>
              <a:t>is not like other translations, it goes beyond just rendering words from one language into another. It is rather considered a tool that helps people around the world develop and progress in the field of science. Thus a translator needs to ensure an accurate delivery of information and shows faithfulness and commitment to the source and the target language, so that the translated information can be used easily and help in developing other countries.</a:t>
            </a:r>
            <a:endParaRPr lang="en-US" sz="2800" dirty="0">
              <a:latin typeface="Calibri"/>
              <a:ea typeface="Calibri"/>
              <a:cs typeface="Arial"/>
            </a:endParaRPr>
          </a:p>
          <a:p>
            <a:pPr algn="r" rtl="0"/>
            <a:endParaRPr lang="ar-SA" dirty="0"/>
          </a:p>
        </p:txBody>
      </p:sp>
    </p:spTree>
    <p:extLst>
      <p:ext uri="{BB962C8B-B14F-4D97-AF65-F5344CB8AC3E}">
        <p14:creationId xmlns:p14="http://schemas.microsoft.com/office/powerpoint/2010/main" val="2383026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5603890"/>
              </p:ext>
            </p:extLst>
          </p:nvPr>
        </p:nvGraphicFramePr>
        <p:xfrm>
          <a:off x="323528" y="548678"/>
          <a:ext cx="8712968" cy="6231152"/>
        </p:xfrm>
        <a:graphic>
          <a:graphicData uri="http://schemas.openxmlformats.org/drawingml/2006/table">
            <a:tbl>
              <a:tblPr firstRow="1" firstCol="1" bandRow="1">
                <a:tableStyleId>{72833802-FEF1-4C79-8D5D-14CF1EAF98D9}</a:tableStyleId>
              </a:tblPr>
              <a:tblGrid>
                <a:gridCol w="4168361"/>
                <a:gridCol w="4544607"/>
              </a:tblGrid>
              <a:tr h="292796">
                <a:tc>
                  <a:txBody>
                    <a:bodyPr/>
                    <a:lstStyle/>
                    <a:p>
                      <a:pPr algn="ctr">
                        <a:lnSpc>
                          <a:spcPct val="115000"/>
                        </a:lnSpc>
                        <a:spcAft>
                          <a:spcPts val="1000"/>
                        </a:spcAft>
                      </a:pPr>
                      <a:r>
                        <a:rPr lang="en-US" sz="1800" b="1" u="sng">
                          <a:effectLst/>
                        </a:rPr>
                        <a:t>Scientific Texts</a:t>
                      </a:r>
                      <a:endParaRPr lang="en-US" sz="1800" b="1">
                        <a:effectLst/>
                        <a:latin typeface="Calibri"/>
                        <a:ea typeface="Calibri"/>
                        <a:cs typeface="Arial"/>
                      </a:endParaRPr>
                    </a:p>
                  </a:txBody>
                  <a:tcPr marL="68580" marR="68580" marT="0" marB="0"/>
                </a:tc>
                <a:tc>
                  <a:txBody>
                    <a:bodyPr/>
                    <a:lstStyle/>
                    <a:p>
                      <a:pPr algn="ctr">
                        <a:lnSpc>
                          <a:spcPct val="115000"/>
                        </a:lnSpc>
                        <a:spcAft>
                          <a:spcPts val="1000"/>
                        </a:spcAft>
                      </a:pPr>
                      <a:r>
                        <a:rPr lang="en-US" sz="1800" b="1" u="sng" dirty="0">
                          <a:effectLst/>
                        </a:rPr>
                        <a:t>Literary Texts</a:t>
                      </a:r>
                      <a:endParaRPr lang="en-US" sz="1800" b="1" dirty="0">
                        <a:effectLst/>
                        <a:latin typeface="Calibri"/>
                        <a:ea typeface="Calibri"/>
                        <a:cs typeface="Arial"/>
                      </a:endParaRPr>
                    </a:p>
                  </a:txBody>
                  <a:tcPr marL="68580" marR="68580" marT="0" marB="0"/>
                </a:tc>
              </a:tr>
              <a:tr h="605716">
                <a:tc>
                  <a:txBody>
                    <a:bodyPr/>
                    <a:lstStyle/>
                    <a:p>
                      <a:pPr marL="180340" marR="180340" algn="ctr">
                        <a:lnSpc>
                          <a:spcPct val="115000"/>
                        </a:lnSpc>
                        <a:spcAft>
                          <a:spcPts val="0"/>
                        </a:spcAft>
                      </a:pPr>
                      <a:r>
                        <a:rPr lang="en-US" sz="1800" b="1">
                          <a:effectLst/>
                        </a:rPr>
                        <a:t>- Logicality.</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Lack of argumentative progression.</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Precision.</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Vagueness.</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Reason.</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Emotion.</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Truth to particular reality.</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Truth to the ideal.</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Generalization.</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Concretion.</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Referential meaning.</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Emotive meaning.</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Denotation.</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Connotation.</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Lexical affixation.</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Grammatical affixation.</a:t>
                      </a:r>
                      <a:endParaRPr lang="en-US" sz="1800" b="1" dirty="0">
                        <a:effectLst/>
                        <a:latin typeface="Calibri"/>
                        <a:ea typeface="Calibri"/>
                        <a:cs typeface="Arial"/>
                      </a:endParaRPr>
                    </a:p>
                  </a:txBody>
                  <a:tcPr marL="68580" marR="68580" marT="0" marB="0"/>
                </a:tc>
              </a:tr>
              <a:tr h="605716">
                <a:tc>
                  <a:txBody>
                    <a:bodyPr/>
                    <a:lstStyle/>
                    <a:p>
                      <a:pPr marL="180340" marR="180340" algn="ctr">
                        <a:lnSpc>
                          <a:spcPct val="115000"/>
                        </a:lnSpc>
                        <a:spcAft>
                          <a:spcPts val="0"/>
                        </a:spcAft>
                      </a:pPr>
                      <a:r>
                        <a:rPr lang="en-US" sz="1800" b="1" dirty="0">
                          <a:effectLst/>
                        </a:rPr>
                        <a:t>- Idiomatic expressions are rare.</a:t>
                      </a:r>
                      <a:endParaRPr lang="en-US" sz="1800" b="1" dirty="0">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Idiomatic expressions are frequent.</a:t>
                      </a:r>
                      <a:endParaRPr lang="en-US" sz="1800" b="1" dirty="0">
                        <a:effectLst/>
                        <a:latin typeface="Calibri"/>
                        <a:ea typeface="Calibri"/>
                        <a:cs typeface="Arial"/>
                      </a:endParaRPr>
                    </a:p>
                  </a:txBody>
                  <a:tcPr marL="68580" marR="68580" marT="0" marB="0"/>
                </a:tc>
              </a:tr>
              <a:tr h="605716">
                <a:tc>
                  <a:txBody>
                    <a:bodyPr/>
                    <a:lstStyle/>
                    <a:p>
                      <a:pPr marL="180340" marR="180340" algn="ctr">
                        <a:lnSpc>
                          <a:spcPct val="115000"/>
                        </a:lnSpc>
                        <a:spcAft>
                          <a:spcPts val="0"/>
                        </a:spcAft>
                      </a:pPr>
                      <a:r>
                        <a:rPr lang="en-US" sz="1800" b="1" dirty="0">
                          <a:effectLst/>
                        </a:rPr>
                        <a:t>- Use of abbreviation, acronym, and registers.</a:t>
                      </a:r>
                      <a:endParaRPr lang="en-US" sz="1800" b="1" dirty="0">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Very few abbreviations, acronyms, and registers.</a:t>
                      </a:r>
                      <a:endParaRPr lang="en-US" sz="1800" b="1" dirty="0">
                        <a:effectLst/>
                        <a:latin typeface="Calibri"/>
                        <a:ea typeface="Calibri"/>
                        <a:cs typeface="Arial"/>
                      </a:endParaRPr>
                    </a:p>
                  </a:txBody>
                  <a:tcPr marL="68580" marR="68580" marT="0" marB="0"/>
                </a:tc>
              </a:tr>
              <a:tr h="292796">
                <a:tc>
                  <a:txBody>
                    <a:bodyPr/>
                    <a:lstStyle/>
                    <a:p>
                      <a:pPr marL="180340" marR="180340" algn="ctr">
                        <a:lnSpc>
                          <a:spcPct val="115000"/>
                        </a:lnSpc>
                        <a:spcAft>
                          <a:spcPts val="0"/>
                        </a:spcAft>
                      </a:pPr>
                      <a:r>
                        <a:rPr lang="en-US" sz="1800" b="1">
                          <a:effectLst/>
                        </a:rPr>
                        <a:t>- Standard expressions.</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Almost all varieties.</a:t>
                      </a:r>
                      <a:endParaRPr lang="en-US" sz="1800" b="1" dirty="0">
                        <a:effectLst/>
                        <a:latin typeface="Calibri"/>
                        <a:ea typeface="Calibri"/>
                        <a:cs typeface="Arial"/>
                      </a:endParaRPr>
                    </a:p>
                  </a:txBody>
                  <a:tcPr marL="68580" marR="68580" marT="0" marB="0"/>
                </a:tc>
              </a:tr>
              <a:tr h="918636">
                <a:tc>
                  <a:txBody>
                    <a:bodyPr/>
                    <a:lstStyle/>
                    <a:p>
                      <a:pPr marL="90170" marR="90170" indent="-90170" algn="ctr">
                        <a:lnSpc>
                          <a:spcPct val="115000"/>
                        </a:lnSpc>
                        <a:spcAft>
                          <a:spcPts val="0"/>
                        </a:spcAft>
                      </a:pPr>
                      <a:r>
                        <a:rPr lang="en-US" sz="1800" b="1" dirty="0">
                          <a:effectLst/>
                        </a:rPr>
                        <a:t>- Use of scientific </a:t>
                      </a:r>
                      <a:r>
                        <a:rPr lang="en-US" sz="1800" b="1" dirty="0" smtClean="0">
                          <a:effectLst/>
                        </a:rPr>
                        <a:t>terminology,</a:t>
                      </a:r>
                      <a:r>
                        <a:rPr lang="en-US" sz="1800" b="1" baseline="0" dirty="0" smtClean="0">
                          <a:effectLst/>
                        </a:rPr>
                        <a:t> </a:t>
                      </a:r>
                      <a:r>
                        <a:rPr lang="en-US" sz="1800" b="1" dirty="0" smtClean="0">
                          <a:effectLst/>
                        </a:rPr>
                        <a:t>specialized </a:t>
                      </a:r>
                      <a:r>
                        <a:rPr lang="en-US" sz="1800" b="1" dirty="0">
                          <a:effectLst/>
                        </a:rPr>
                        <a:t>items, and formulae.</a:t>
                      </a:r>
                      <a:endParaRPr lang="en-US" sz="1800" b="1" dirty="0">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No use of scientific terminology, or formulae.</a:t>
                      </a:r>
                      <a:endParaRPr lang="en-US" sz="1800" b="1" dirty="0">
                        <a:effectLst/>
                        <a:latin typeface="Calibri"/>
                        <a:ea typeface="Calibri"/>
                        <a:cs typeface="Arial"/>
                      </a:endParaRPr>
                    </a:p>
                  </a:txBody>
                  <a:tcPr marL="68580" marR="68580" marT="0" marB="0"/>
                </a:tc>
              </a:tr>
              <a:tr h="605716">
                <a:tc>
                  <a:txBody>
                    <a:bodyPr/>
                    <a:lstStyle/>
                    <a:p>
                      <a:pPr marL="180340" marR="180340" algn="ctr">
                        <a:lnSpc>
                          <a:spcPct val="115000"/>
                        </a:lnSpc>
                        <a:spcAft>
                          <a:spcPts val="0"/>
                        </a:spcAft>
                      </a:pPr>
                      <a:r>
                        <a:rPr lang="en-US" sz="1800" b="1">
                          <a:effectLst/>
                        </a:rPr>
                        <a:t>- No use of elements of figurative language.</a:t>
                      </a:r>
                      <a:endParaRPr lang="en-US" sz="1800" b="1">
                        <a:effectLst/>
                        <a:latin typeface="Calibri"/>
                        <a:ea typeface="Calibri"/>
                        <a:cs typeface="Arial"/>
                      </a:endParaRPr>
                    </a:p>
                  </a:txBody>
                  <a:tcPr marL="68580" marR="68580" marT="0" marB="0"/>
                </a:tc>
                <a:tc>
                  <a:txBody>
                    <a:bodyPr/>
                    <a:lstStyle/>
                    <a:p>
                      <a:pPr marL="180340" marR="180340" algn="ctr">
                        <a:lnSpc>
                          <a:spcPct val="115000"/>
                        </a:lnSpc>
                        <a:spcAft>
                          <a:spcPts val="0"/>
                        </a:spcAft>
                      </a:pPr>
                      <a:r>
                        <a:rPr lang="en-US" sz="1800" b="1" dirty="0">
                          <a:effectLst/>
                        </a:rPr>
                        <a:t>- Expensive use of figurative language.</a:t>
                      </a:r>
                      <a:endParaRPr lang="en-US" sz="18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800627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a:t>
            </a:r>
            <a:r>
              <a:rPr lang="en-US" dirty="0"/>
              <a:t>Register</a:t>
            </a:r>
            <a:endParaRPr lang="ar-SA" dirty="0"/>
          </a:p>
        </p:txBody>
      </p:sp>
      <p:sp>
        <p:nvSpPr>
          <p:cNvPr id="3" name="Content Placeholder 2"/>
          <p:cNvSpPr>
            <a:spLocks noGrp="1"/>
          </p:cNvSpPr>
          <p:nvPr>
            <p:ph idx="1"/>
          </p:nvPr>
        </p:nvSpPr>
        <p:spPr/>
        <p:txBody>
          <a:bodyPr/>
          <a:lstStyle/>
          <a:p>
            <a:pPr algn="just" rtl="0">
              <a:lnSpc>
                <a:spcPct val="115000"/>
              </a:lnSpc>
              <a:spcAft>
                <a:spcPts val="1000"/>
              </a:spcAft>
            </a:pPr>
            <a:r>
              <a:rPr lang="en-US" dirty="0">
                <a:solidFill>
                  <a:srgbClr val="000000"/>
                </a:solidFill>
                <a:latin typeface="Verdana"/>
                <a:ea typeface="Times New Roman"/>
                <a:cs typeface="Times New Roman"/>
              </a:rPr>
              <a:t> </a:t>
            </a:r>
            <a:r>
              <a:rPr lang="en-US" dirty="0" smtClean="0">
                <a:solidFill>
                  <a:srgbClr val="000000"/>
                </a:solidFill>
                <a:latin typeface="Verdana"/>
                <a:ea typeface="Times New Roman"/>
                <a:cs typeface="Times New Roman"/>
              </a:rPr>
              <a:t>Generally </a:t>
            </a:r>
            <a:r>
              <a:rPr lang="en-US" dirty="0">
                <a:solidFill>
                  <a:srgbClr val="000000"/>
                </a:solidFill>
                <a:latin typeface="Verdana"/>
                <a:ea typeface="Times New Roman"/>
                <a:cs typeface="Times New Roman"/>
              </a:rPr>
              <a:t>speaking, the technical use of language manifests itself in several ways.  The most obvious one is </a:t>
            </a:r>
            <a:r>
              <a:rPr lang="en-US" dirty="0">
                <a:solidFill>
                  <a:srgbClr val="C00000"/>
                </a:solidFill>
                <a:latin typeface="Verdana"/>
                <a:ea typeface="Times New Roman"/>
                <a:cs typeface="Times New Roman"/>
              </a:rPr>
              <a:t>non-deviation</a:t>
            </a:r>
            <a:r>
              <a:rPr lang="en-US" dirty="0">
                <a:solidFill>
                  <a:srgbClr val="000000"/>
                </a:solidFill>
                <a:latin typeface="Verdana"/>
                <a:ea typeface="Times New Roman"/>
                <a:cs typeface="Times New Roman"/>
              </a:rPr>
              <a:t> from ordinary grammar, logically and argumentative progression.  This may entail the adherence to items that are conventionally used.</a:t>
            </a:r>
            <a:endParaRPr lang="en-US" sz="3200" dirty="0">
              <a:latin typeface="Calibri"/>
              <a:ea typeface="Calibri"/>
              <a:cs typeface="Arial"/>
            </a:endParaRPr>
          </a:p>
          <a:p>
            <a:pPr algn="just" rtl="0">
              <a:lnSpc>
                <a:spcPct val="115000"/>
              </a:lnSpc>
              <a:spcAft>
                <a:spcPts val="1000"/>
              </a:spcAft>
            </a:pPr>
            <a:r>
              <a:rPr lang="en-US" dirty="0">
                <a:solidFill>
                  <a:srgbClr val="000000"/>
                </a:solidFill>
                <a:latin typeface="Verdana"/>
                <a:ea typeface="Times New Roman"/>
                <a:cs typeface="Times New Roman"/>
              </a:rPr>
              <a:t>For the purpose of more vivid characterization of these texts, we shall mention some major ones of these </a:t>
            </a:r>
            <a:r>
              <a:rPr lang="en-US" dirty="0">
                <a:solidFill>
                  <a:srgbClr val="C00000"/>
                </a:solidFill>
                <a:latin typeface="Verdana"/>
                <a:ea typeface="Times New Roman"/>
                <a:cs typeface="Times New Roman"/>
              </a:rPr>
              <a:t>features </a:t>
            </a:r>
            <a:r>
              <a:rPr lang="en-US" dirty="0">
                <a:solidFill>
                  <a:srgbClr val="000000"/>
                </a:solidFill>
                <a:latin typeface="Verdana"/>
                <a:ea typeface="Times New Roman"/>
                <a:cs typeface="Times New Roman"/>
              </a:rPr>
              <a:t>by referring to Bakr-</a:t>
            </a:r>
            <a:r>
              <a:rPr lang="en-US" dirty="0" err="1">
                <a:solidFill>
                  <a:srgbClr val="000000"/>
                </a:solidFill>
                <a:latin typeface="Verdana"/>
                <a:ea typeface="Times New Roman"/>
                <a:cs typeface="Times New Roman"/>
              </a:rPr>
              <a:t>Serex</a:t>
            </a:r>
            <a:r>
              <a:rPr lang="en-US" dirty="0">
                <a:solidFill>
                  <a:srgbClr val="000000"/>
                </a:solidFill>
                <a:latin typeface="Verdana"/>
                <a:ea typeface="Times New Roman"/>
                <a:cs typeface="Times New Roman"/>
              </a:rPr>
              <a:t> (1997: 54-7):</a:t>
            </a:r>
            <a:endParaRPr lang="en-US" sz="3200" dirty="0">
              <a:latin typeface="Calibri"/>
              <a:ea typeface="Calibri"/>
              <a:cs typeface="Arial"/>
            </a:endParaRPr>
          </a:p>
          <a:p>
            <a:pPr algn="l" rtl="0"/>
            <a:endParaRPr lang="ar-SA" dirty="0"/>
          </a:p>
        </p:txBody>
      </p:sp>
    </p:spTree>
    <p:extLst>
      <p:ext uri="{BB962C8B-B14F-4D97-AF65-F5344CB8AC3E}">
        <p14:creationId xmlns:p14="http://schemas.microsoft.com/office/powerpoint/2010/main" val="92602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507288" cy="6192688"/>
          </a:xfrm>
        </p:spPr>
        <p:txBody>
          <a:bodyPr>
            <a:noAutofit/>
          </a:bodyPr>
          <a:lstStyle/>
          <a:p>
            <a:pPr algn="l" rtl="0">
              <a:lnSpc>
                <a:spcPct val="115000"/>
              </a:lnSpc>
              <a:spcAft>
                <a:spcPts val="1000"/>
              </a:spcAft>
            </a:pPr>
            <a:r>
              <a:rPr lang="en-US" sz="2050" dirty="0" smtClean="0">
                <a:solidFill>
                  <a:srgbClr val="C00000"/>
                </a:solidFill>
                <a:latin typeface="Verdana"/>
                <a:ea typeface="Times New Roman"/>
                <a:cs typeface="Times New Roman"/>
              </a:rPr>
              <a:t>First</a:t>
            </a:r>
            <a:r>
              <a:rPr lang="en-US" sz="2050" dirty="0">
                <a:solidFill>
                  <a:srgbClr val="000000"/>
                </a:solidFill>
                <a:latin typeface="Verdana"/>
                <a:ea typeface="Times New Roman"/>
                <a:cs typeface="Times New Roman"/>
              </a:rPr>
              <a:t>, this register is characterized by the logical order of utterances with clear indication of their interrelations and interdependence.</a:t>
            </a:r>
            <a:endParaRPr lang="en-US" sz="2050" dirty="0">
              <a:latin typeface="Calibri"/>
              <a:ea typeface="Calibri"/>
              <a:cs typeface="Arial"/>
            </a:endParaRPr>
          </a:p>
          <a:p>
            <a:pPr algn="l" rtl="0">
              <a:lnSpc>
                <a:spcPct val="115000"/>
              </a:lnSpc>
              <a:spcAft>
                <a:spcPts val="1000"/>
              </a:spcAft>
            </a:pPr>
            <a:r>
              <a:rPr lang="en-US" sz="2050" dirty="0">
                <a:solidFill>
                  <a:srgbClr val="000000"/>
                </a:solidFill>
                <a:latin typeface="Verdana"/>
                <a:ea typeface="Times New Roman"/>
                <a:cs typeface="Times New Roman"/>
              </a:rPr>
              <a:t> </a:t>
            </a:r>
            <a:r>
              <a:rPr lang="en-US" sz="2050" dirty="0" smtClean="0">
                <a:solidFill>
                  <a:srgbClr val="C00000"/>
                </a:solidFill>
                <a:latin typeface="Verdana"/>
                <a:ea typeface="Times New Roman"/>
                <a:cs typeface="Times New Roman"/>
              </a:rPr>
              <a:t>Second</a:t>
            </a:r>
            <a:r>
              <a:rPr lang="en-US" sz="2050" dirty="0">
                <a:solidFill>
                  <a:srgbClr val="000000"/>
                </a:solidFill>
                <a:latin typeface="Verdana"/>
                <a:ea typeface="Times New Roman"/>
                <a:cs typeface="Times New Roman"/>
              </a:rPr>
              <a:t>, it flourishes the use of terms specific to each given branch of science; in modern science; however, there is a tendency to exchange terms between various branches of science.</a:t>
            </a:r>
            <a:endParaRPr lang="en-US" sz="2050" dirty="0">
              <a:latin typeface="Calibri"/>
              <a:ea typeface="Calibri"/>
              <a:cs typeface="Arial"/>
            </a:endParaRPr>
          </a:p>
          <a:p>
            <a:pPr algn="l" rtl="0">
              <a:lnSpc>
                <a:spcPct val="115000"/>
              </a:lnSpc>
              <a:spcAft>
                <a:spcPts val="1000"/>
              </a:spcAft>
            </a:pPr>
            <a:r>
              <a:rPr lang="en-US" sz="2050" dirty="0">
                <a:solidFill>
                  <a:srgbClr val="000000"/>
                </a:solidFill>
                <a:latin typeface="Verdana"/>
                <a:ea typeface="Times New Roman"/>
                <a:cs typeface="Times New Roman"/>
              </a:rPr>
              <a:t> </a:t>
            </a:r>
            <a:r>
              <a:rPr lang="en-US" sz="2050" dirty="0" smtClean="0">
                <a:solidFill>
                  <a:srgbClr val="C00000"/>
                </a:solidFill>
                <a:latin typeface="Verdana"/>
                <a:ea typeface="Times New Roman"/>
                <a:cs typeface="Times New Roman"/>
              </a:rPr>
              <a:t>Third</a:t>
            </a:r>
            <a:r>
              <a:rPr lang="en-US" sz="2050" dirty="0">
                <a:solidFill>
                  <a:srgbClr val="000000"/>
                </a:solidFill>
                <a:latin typeface="Verdana"/>
                <a:ea typeface="Times New Roman"/>
                <a:cs typeface="Times New Roman"/>
              </a:rPr>
              <a:t>, another characteristic feature of this register is the frequent use of </a:t>
            </a:r>
            <a:r>
              <a:rPr lang="en-US" sz="2050" dirty="0">
                <a:solidFill>
                  <a:srgbClr val="0070C0"/>
                </a:solidFill>
                <a:latin typeface="Verdana"/>
                <a:ea typeface="Times New Roman"/>
                <a:cs typeface="Times New Roman"/>
              </a:rPr>
              <a:t>specific sentence-patterns</a:t>
            </a:r>
            <a:r>
              <a:rPr lang="en-US" sz="2050" dirty="0">
                <a:solidFill>
                  <a:srgbClr val="000000"/>
                </a:solidFill>
                <a:latin typeface="Verdana"/>
                <a:ea typeface="Times New Roman"/>
                <a:cs typeface="Times New Roman"/>
              </a:rPr>
              <a:t>, usually the </a:t>
            </a:r>
            <a:r>
              <a:rPr lang="en-US" sz="2050" b="1" dirty="0" err="1">
                <a:solidFill>
                  <a:srgbClr val="FF0000"/>
                </a:solidFill>
                <a:latin typeface="Verdana"/>
                <a:ea typeface="Times New Roman"/>
                <a:cs typeface="Times New Roman"/>
              </a:rPr>
              <a:t>Postulatory</a:t>
            </a:r>
            <a:r>
              <a:rPr lang="en-US" sz="2050" dirty="0">
                <a:solidFill>
                  <a:srgbClr val="FF0000"/>
                </a:solidFill>
                <a:latin typeface="Verdana"/>
                <a:ea typeface="Times New Roman"/>
                <a:cs typeface="Times New Roman"/>
              </a:rPr>
              <a:t>-</a:t>
            </a:r>
            <a:r>
              <a:rPr lang="en-US" sz="2050" dirty="0">
                <a:solidFill>
                  <a:srgbClr val="000000"/>
                </a:solidFill>
                <a:latin typeface="Verdana"/>
                <a:ea typeface="Times New Roman"/>
                <a:cs typeface="Times New Roman"/>
              </a:rPr>
              <a:t>“ A thing that is accepted as true or as certain to happen, without proof”,  the </a:t>
            </a:r>
            <a:r>
              <a:rPr lang="en-US" sz="2050" b="1" dirty="0">
                <a:solidFill>
                  <a:srgbClr val="FF0000"/>
                </a:solidFill>
                <a:latin typeface="Verdana"/>
                <a:ea typeface="Times New Roman"/>
                <a:cs typeface="Times New Roman"/>
              </a:rPr>
              <a:t>Argumentative</a:t>
            </a:r>
            <a:r>
              <a:rPr lang="en-US" sz="2050" dirty="0">
                <a:solidFill>
                  <a:srgbClr val="000000"/>
                </a:solidFill>
                <a:latin typeface="Verdana"/>
                <a:ea typeface="Times New Roman"/>
                <a:cs typeface="Times New Roman"/>
              </a:rPr>
              <a:t> and the </a:t>
            </a:r>
            <a:r>
              <a:rPr lang="en-US" sz="2050" b="1" dirty="0" err="1">
                <a:solidFill>
                  <a:srgbClr val="FF0000"/>
                </a:solidFill>
                <a:latin typeface="Verdana"/>
                <a:ea typeface="Times New Roman"/>
                <a:cs typeface="Times New Roman"/>
              </a:rPr>
              <a:t>Formulative</a:t>
            </a:r>
            <a:r>
              <a:rPr lang="en-US" sz="2050" b="1" dirty="0">
                <a:solidFill>
                  <a:srgbClr val="FF0000"/>
                </a:solidFill>
                <a:latin typeface="Verdana"/>
                <a:ea typeface="Times New Roman"/>
                <a:cs typeface="Times New Roman"/>
              </a:rPr>
              <a:t> </a:t>
            </a:r>
            <a:r>
              <a:rPr lang="en-US" sz="2050" b="1" dirty="0">
                <a:solidFill>
                  <a:srgbClr val="000000"/>
                </a:solidFill>
                <a:latin typeface="Verdana"/>
                <a:ea typeface="Times New Roman"/>
                <a:cs typeface="Times New Roman"/>
              </a:rPr>
              <a:t>“</a:t>
            </a:r>
            <a:r>
              <a:rPr lang="en-US" sz="2050" dirty="0">
                <a:solidFill>
                  <a:srgbClr val="000000"/>
                </a:solidFill>
                <a:latin typeface="Verdana"/>
                <a:ea typeface="Times New Roman"/>
                <a:cs typeface="Times New Roman"/>
              </a:rPr>
              <a:t>express an idea in a concise or systematic way”</a:t>
            </a:r>
            <a:r>
              <a:rPr lang="en-US" sz="2050" b="1" dirty="0">
                <a:solidFill>
                  <a:srgbClr val="000000"/>
                </a:solidFill>
                <a:latin typeface="Verdana"/>
                <a:ea typeface="Times New Roman"/>
                <a:cs typeface="Times New Roman"/>
              </a:rPr>
              <a:t> </a:t>
            </a:r>
            <a:r>
              <a:rPr lang="en-US" sz="2050" dirty="0">
                <a:solidFill>
                  <a:srgbClr val="000000"/>
                </a:solidFill>
                <a:latin typeface="Verdana"/>
                <a:ea typeface="Times New Roman"/>
                <a:cs typeface="Times New Roman"/>
              </a:rPr>
              <a:t>patterns. The impersonality of this type of writing can be revealed in the frequent use of passive voice constructions with which scientific experiments are generally described.</a:t>
            </a:r>
            <a:endParaRPr lang="en-US" sz="2050" dirty="0">
              <a:latin typeface="Calibri"/>
              <a:ea typeface="Calibri"/>
              <a:cs typeface="Arial"/>
            </a:endParaRPr>
          </a:p>
          <a:p>
            <a:pPr algn="l" rtl="0">
              <a:lnSpc>
                <a:spcPct val="115000"/>
              </a:lnSpc>
              <a:spcAft>
                <a:spcPts val="1000"/>
              </a:spcAft>
            </a:pPr>
            <a:r>
              <a:rPr lang="en-US" sz="2050" dirty="0">
                <a:solidFill>
                  <a:srgbClr val="000000"/>
                </a:solidFill>
                <a:latin typeface="Verdana"/>
                <a:ea typeface="Times New Roman"/>
                <a:cs typeface="Times New Roman"/>
              </a:rPr>
              <a:t>        </a:t>
            </a:r>
            <a:endParaRPr lang="ar-SA" sz="2050" dirty="0"/>
          </a:p>
        </p:txBody>
      </p:sp>
    </p:spTree>
    <p:extLst>
      <p:ext uri="{BB962C8B-B14F-4D97-AF65-F5344CB8AC3E}">
        <p14:creationId xmlns:p14="http://schemas.microsoft.com/office/powerpoint/2010/main" val="798063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rmAutofit lnSpcReduction="10000"/>
          </a:bodyPr>
          <a:lstStyle/>
          <a:p>
            <a:pPr algn="l" rtl="0">
              <a:lnSpc>
                <a:spcPct val="115000"/>
              </a:lnSpc>
              <a:spcAft>
                <a:spcPts val="1000"/>
              </a:spcAft>
            </a:pPr>
            <a:r>
              <a:rPr lang="en-US" dirty="0">
                <a:solidFill>
                  <a:srgbClr val="C00000"/>
                </a:solidFill>
                <a:latin typeface="Verdana"/>
                <a:ea typeface="Times New Roman"/>
                <a:cs typeface="Times New Roman"/>
              </a:rPr>
              <a:t>Fourth</a:t>
            </a:r>
            <a:r>
              <a:rPr lang="en-US" dirty="0">
                <a:solidFill>
                  <a:srgbClr val="000000"/>
                </a:solidFill>
                <a:latin typeface="Verdana"/>
                <a:ea typeface="Times New Roman"/>
                <a:cs typeface="Times New Roman"/>
              </a:rPr>
              <a:t>, one more observable feature of the scientific register is the use </a:t>
            </a:r>
            <a:r>
              <a:rPr lang="en-US" dirty="0">
                <a:solidFill>
                  <a:srgbClr val="0070C0"/>
                </a:solidFill>
                <a:latin typeface="Verdana"/>
                <a:ea typeface="Times New Roman"/>
                <a:cs typeface="Times New Roman"/>
              </a:rPr>
              <a:t>quotations</a:t>
            </a:r>
            <a:r>
              <a:rPr lang="en-US" dirty="0">
                <a:solidFill>
                  <a:srgbClr val="000000"/>
                </a:solidFill>
                <a:latin typeface="Verdana"/>
                <a:ea typeface="Times New Roman"/>
                <a:cs typeface="Times New Roman"/>
              </a:rPr>
              <a:t>, </a:t>
            </a:r>
            <a:r>
              <a:rPr lang="en-US" dirty="0">
                <a:solidFill>
                  <a:srgbClr val="0070C0"/>
                </a:solidFill>
                <a:latin typeface="Verdana"/>
                <a:ea typeface="Times New Roman"/>
                <a:cs typeface="Times New Roman"/>
              </a:rPr>
              <a:t>references</a:t>
            </a:r>
            <a:r>
              <a:rPr lang="en-US" dirty="0">
                <a:solidFill>
                  <a:srgbClr val="000000"/>
                </a:solidFill>
                <a:latin typeface="Verdana"/>
                <a:ea typeface="Times New Roman"/>
                <a:cs typeface="Times New Roman"/>
              </a:rPr>
              <a:t>, and </a:t>
            </a:r>
            <a:r>
              <a:rPr lang="en-US" dirty="0">
                <a:solidFill>
                  <a:srgbClr val="0070C0"/>
                </a:solidFill>
                <a:latin typeface="Verdana"/>
                <a:ea typeface="Times New Roman"/>
                <a:cs typeface="Times New Roman"/>
              </a:rPr>
              <a:t>foot-notes </a:t>
            </a:r>
            <a:r>
              <a:rPr lang="en-US" dirty="0">
                <a:solidFill>
                  <a:srgbClr val="000000"/>
                </a:solidFill>
                <a:latin typeface="Verdana"/>
                <a:ea typeface="Times New Roman"/>
                <a:cs typeface="Times New Roman"/>
              </a:rPr>
              <a:t>in accord with the main requirement of this register, </a:t>
            </a:r>
            <a:r>
              <a:rPr lang="en-US" dirty="0" smtClean="0">
                <a:solidFill>
                  <a:srgbClr val="000000"/>
                </a:solidFill>
                <a:latin typeface="Verdana"/>
                <a:ea typeface="Times New Roman"/>
                <a:cs typeface="Times New Roman"/>
              </a:rPr>
              <a:t>i.e. the</a:t>
            </a:r>
            <a:r>
              <a:rPr lang="en-US" dirty="0">
                <a:solidFill>
                  <a:srgbClr val="000000"/>
                </a:solidFill>
                <a:latin typeface="Verdana"/>
                <a:ea typeface="Times New Roman"/>
                <a:cs typeface="Times New Roman"/>
              </a:rPr>
              <a:t> </a:t>
            </a:r>
            <a:r>
              <a:rPr lang="en-US" b="1" dirty="0">
                <a:solidFill>
                  <a:srgbClr val="000000"/>
                </a:solidFill>
                <a:latin typeface="Verdana"/>
                <a:ea typeface="Times New Roman"/>
                <a:cs typeface="Times New Roman"/>
              </a:rPr>
              <a:t>logical</a:t>
            </a:r>
            <a:r>
              <a:rPr lang="en-US" dirty="0">
                <a:solidFill>
                  <a:srgbClr val="000000"/>
                </a:solidFill>
                <a:latin typeface="Verdana"/>
                <a:ea typeface="Times New Roman"/>
                <a:cs typeface="Times New Roman"/>
              </a:rPr>
              <a:t> coherence of the ideas expressed.</a:t>
            </a:r>
            <a:endParaRPr lang="en-US" sz="3200" dirty="0">
              <a:latin typeface="Calibri"/>
              <a:ea typeface="Calibri"/>
              <a:cs typeface="Arial"/>
            </a:endParaRPr>
          </a:p>
          <a:p>
            <a:pPr indent="457200" algn="l" rtl="0">
              <a:lnSpc>
                <a:spcPct val="115000"/>
              </a:lnSpc>
              <a:spcAft>
                <a:spcPts val="1000"/>
              </a:spcAft>
            </a:pPr>
            <a:r>
              <a:rPr lang="en-US" dirty="0">
                <a:solidFill>
                  <a:srgbClr val="000000"/>
                </a:solidFill>
                <a:latin typeface="Verdana"/>
                <a:ea typeface="Times New Roman"/>
                <a:cs typeface="Times New Roman"/>
              </a:rPr>
              <a:t> </a:t>
            </a:r>
            <a:r>
              <a:rPr lang="en-US" dirty="0">
                <a:solidFill>
                  <a:srgbClr val="C00000"/>
                </a:solidFill>
                <a:latin typeface="Verdana"/>
                <a:ea typeface="Times New Roman"/>
                <a:cs typeface="Times New Roman"/>
              </a:rPr>
              <a:t>Finally</a:t>
            </a:r>
            <a:r>
              <a:rPr lang="en-US" dirty="0">
                <a:solidFill>
                  <a:srgbClr val="000000"/>
                </a:solidFill>
                <a:latin typeface="Verdana"/>
                <a:ea typeface="Times New Roman"/>
                <a:cs typeface="Times New Roman"/>
              </a:rPr>
              <a:t>, science does not have its own </a:t>
            </a:r>
            <a:r>
              <a:rPr lang="en-US" dirty="0">
                <a:solidFill>
                  <a:srgbClr val="0070C0"/>
                </a:solidFill>
                <a:latin typeface="Verdana"/>
                <a:ea typeface="Times New Roman"/>
                <a:cs typeface="Times New Roman"/>
              </a:rPr>
              <a:t>syntax</a:t>
            </a:r>
            <a:r>
              <a:rPr lang="en-US" dirty="0">
                <a:solidFill>
                  <a:srgbClr val="000000"/>
                </a:solidFill>
                <a:latin typeface="Verdana"/>
                <a:ea typeface="Times New Roman"/>
                <a:cs typeface="Times New Roman"/>
              </a:rPr>
              <a:t> only, but also its own </a:t>
            </a:r>
            <a:r>
              <a:rPr lang="en-US" dirty="0">
                <a:solidFill>
                  <a:srgbClr val="0070C0"/>
                </a:solidFill>
                <a:latin typeface="Verdana"/>
                <a:ea typeface="Times New Roman"/>
                <a:cs typeface="Times New Roman"/>
              </a:rPr>
              <a:t>terminology</a:t>
            </a:r>
            <a:r>
              <a:rPr lang="en-US" dirty="0">
                <a:solidFill>
                  <a:srgbClr val="000000"/>
                </a:solidFill>
                <a:latin typeface="Verdana"/>
                <a:ea typeface="Times New Roman"/>
                <a:cs typeface="Times New Roman"/>
              </a:rPr>
              <a:t>. And we have already hinted at the importance of the familiarity with this terminology resting on a solid foundation of previously acquired knowledge on behalf of the translator. Therefore, it is not the language itself which is special, but certain words or their symbols.</a:t>
            </a:r>
            <a:endParaRPr lang="en-US" sz="3200" dirty="0">
              <a:latin typeface="Calibri"/>
              <a:ea typeface="Calibri"/>
              <a:cs typeface="Arial"/>
            </a:endParaRPr>
          </a:p>
          <a:p>
            <a:endParaRPr lang="ar-SA" dirty="0"/>
          </a:p>
        </p:txBody>
      </p:sp>
    </p:spTree>
    <p:extLst>
      <p:ext uri="{BB962C8B-B14F-4D97-AF65-F5344CB8AC3E}">
        <p14:creationId xmlns:p14="http://schemas.microsoft.com/office/powerpoint/2010/main" val="1579848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a:t>terminology</a:t>
            </a:r>
            <a:endParaRPr lang="ar-SA" dirty="0"/>
          </a:p>
        </p:txBody>
      </p:sp>
      <p:sp>
        <p:nvSpPr>
          <p:cNvPr id="3" name="Content Placeholder 2"/>
          <p:cNvSpPr>
            <a:spLocks noGrp="1"/>
          </p:cNvSpPr>
          <p:nvPr>
            <p:ph idx="1"/>
          </p:nvPr>
        </p:nvSpPr>
        <p:spPr>
          <a:xfrm>
            <a:off x="457200" y="1484784"/>
            <a:ext cx="8229600" cy="4992216"/>
          </a:xfrm>
        </p:spPr>
        <p:txBody>
          <a:bodyPr>
            <a:noAutofit/>
          </a:bodyPr>
          <a:lstStyle/>
          <a:p>
            <a:pPr algn="l" rtl="0">
              <a:lnSpc>
                <a:spcPct val="115000"/>
              </a:lnSpc>
              <a:spcAft>
                <a:spcPts val="0"/>
              </a:spcAft>
            </a:pPr>
            <a:r>
              <a:rPr lang="en-US" sz="2800" dirty="0">
                <a:latin typeface="TimesNewRomanPSMT"/>
                <a:ea typeface="Calibri"/>
                <a:cs typeface="TimesNewRomanPSMT"/>
              </a:rPr>
              <a:t>Webster’s new world college dictionary defines </a:t>
            </a:r>
            <a:r>
              <a:rPr lang="en-US" sz="2800" i="1" dirty="0">
                <a:solidFill>
                  <a:srgbClr val="0070C0"/>
                </a:solidFill>
                <a:latin typeface="TimesNewRomanPS-ItalicMT"/>
                <a:ea typeface="Calibri"/>
                <a:cs typeface="TimesNewRomanPS-ItalicMT"/>
              </a:rPr>
              <a:t>Terminology</a:t>
            </a:r>
            <a:r>
              <a:rPr lang="en-US" sz="2800" i="1" dirty="0">
                <a:latin typeface="TimesNewRomanPS-ItalicMT"/>
                <a:ea typeface="Calibri"/>
                <a:cs typeface="TimesNewRomanPS-ItalicMT"/>
              </a:rPr>
              <a:t> </a:t>
            </a:r>
            <a:r>
              <a:rPr lang="en-US" sz="2800" dirty="0">
                <a:latin typeface="TimesNewRomanPSMT"/>
                <a:ea typeface="Calibri"/>
                <a:cs typeface="TimesNewRomanPSMT"/>
              </a:rPr>
              <a:t>as follows:</a:t>
            </a:r>
            <a:endParaRPr lang="en-US" sz="2800" dirty="0">
              <a:latin typeface="Calibri"/>
              <a:ea typeface="Calibri"/>
              <a:cs typeface="Arial"/>
            </a:endParaRPr>
          </a:p>
          <a:p>
            <a:pPr algn="l" rtl="0">
              <a:lnSpc>
                <a:spcPct val="115000"/>
              </a:lnSpc>
              <a:spcAft>
                <a:spcPts val="0"/>
              </a:spcAft>
            </a:pPr>
            <a:r>
              <a:rPr lang="en-US" sz="2800" dirty="0">
                <a:latin typeface="TimesNewRomanPSMT"/>
                <a:ea typeface="Calibri"/>
                <a:cs typeface="TimesNewRomanPSMT"/>
              </a:rPr>
              <a:t>1. the terms or system of terms used in a specific science, art, etc.; nomenclature lexicographer's terminology</a:t>
            </a:r>
            <a:endParaRPr lang="en-US" sz="2800" dirty="0">
              <a:latin typeface="Calibri"/>
              <a:ea typeface="Calibri"/>
              <a:cs typeface="Arial"/>
            </a:endParaRPr>
          </a:p>
          <a:p>
            <a:pPr algn="l" rtl="0">
              <a:lnSpc>
                <a:spcPct val="115000"/>
              </a:lnSpc>
              <a:spcAft>
                <a:spcPts val="0"/>
              </a:spcAft>
            </a:pPr>
            <a:r>
              <a:rPr lang="en-US" sz="2800" dirty="0">
                <a:latin typeface="TimesNewRomanPSMT"/>
                <a:ea typeface="Calibri"/>
                <a:cs typeface="TimesNewRomanPSMT"/>
              </a:rPr>
              <a:t>2. the systematic study of terms”</a:t>
            </a:r>
            <a:endParaRPr lang="en-US" sz="2800" dirty="0">
              <a:latin typeface="Calibri"/>
              <a:ea typeface="Calibri"/>
              <a:cs typeface="Arial"/>
            </a:endParaRPr>
          </a:p>
          <a:p>
            <a:pPr algn="l" rtl="0"/>
            <a:endParaRPr lang="ar-SA" sz="2800" dirty="0"/>
          </a:p>
        </p:txBody>
      </p:sp>
    </p:spTree>
    <p:extLst>
      <p:ext uri="{BB962C8B-B14F-4D97-AF65-F5344CB8AC3E}">
        <p14:creationId xmlns:p14="http://schemas.microsoft.com/office/powerpoint/2010/main" val="131615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algn="l" rtl="0"/>
            <a:r>
              <a:rPr lang="en-US" dirty="0">
                <a:latin typeface="TimesNewRomanPSMT"/>
                <a:ea typeface="Calibri"/>
                <a:cs typeface="TimesNewRomanPSMT"/>
              </a:rPr>
              <a:t>On the other hand, Cambridge Advanced Learner’s Dictionary defines </a:t>
            </a:r>
            <a:r>
              <a:rPr lang="en-US" dirty="0">
                <a:solidFill>
                  <a:srgbClr val="0070C0"/>
                </a:solidFill>
                <a:latin typeface="TimesNewRomanPSMT"/>
                <a:ea typeface="Calibri"/>
                <a:cs typeface="TimesNewRomanPSMT"/>
              </a:rPr>
              <a:t>terminology</a:t>
            </a:r>
            <a:r>
              <a:rPr lang="en-US" dirty="0">
                <a:latin typeface="TimesNewRomanPSMT"/>
                <a:ea typeface="Calibri"/>
                <a:cs typeface="TimesNewRomanPSMT"/>
              </a:rPr>
              <a:t> as</a:t>
            </a:r>
            <a:r>
              <a:rPr lang="en-US" dirty="0" smtClean="0">
                <a:latin typeface="TimesNewRomanPSMT"/>
                <a:ea typeface="Calibri"/>
                <a:cs typeface="TimesNewRomanPSMT"/>
              </a:rPr>
              <a:t>:</a:t>
            </a:r>
          </a:p>
          <a:p>
            <a:pPr algn="l" rtl="0"/>
            <a:endParaRPr lang="en-US" dirty="0">
              <a:latin typeface="TimesNewRomanPSMT"/>
              <a:ea typeface="Calibri"/>
              <a:cs typeface="TimesNewRomanPSMT"/>
            </a:endParaRPr>
          </a:p>
          <a:p>
            <a:pPr marL="0" indent="0" algn="l" rtl="0">
              <a:buNone/>
            </a:pPr>
            <a:r>
              <a:rPr lang="en-US" dirty="0" smtClean="0">
                <a:latin typeface="TimesNewRomanPSMT"/>
                <a:ea typeface="Calibri"/>
                <a:cs typeface="TimesNewRomanPSMT"/>
              </a:rPr>
              <a:t>“</a:t>
            </a:r>
            <a:r>
              <a:rPr lang="en-US" dirty="0">
                <a:latin typeface="TimesNewRomanPSMT"/>
                <a:ea typeface="Calibri"/>
                <a:cs typeface="TimesNewRomanPSMT"/>
              </a:rPr>
              <a:t>Special words or expressions used in relation to a particular subject or activity”. </a:t>
            </a:r>
            <a:r>
              <a:rPr lang="en-US" dirty="0">
                <a:solidFill>
                  <a:srgbClr val="0070C0"/>
                </a:solidFill>
                <a:latin typeface="TimesNewRomanPSMT"/>
                <a:ea typeface="Calibri"/>
                <a:cs typeface="TimesNewRomanPSMT"/>
              </a:rPr>
              <a:t>Terminology</a:t>
            </a:r>
            <a:r>
              <a:rPr lang="en-US" dirty="0">
                <a:latin typeface="TimesNewRomanPSMT"/>
                <a:ea typeface="Calibri"/>
                <a:cs typeface="TimesNewRomanPSMT"/>
              </a:rPr>
              <a:t> is viewed as a structured set of concepts and their labels in a particular subject field, it can be</a:t>
            </a:r>
            <a:r>
              <a:rPr lang="en-US" dirty="0">
                <a:ea typeface="Calibri"/>
                <a:cs typeface="Arial"/>
              </a:rPr>
              <a:t> </a:t>
            </a:r>
            <a:r>
              <a:rPr lang="en-US" dirty="0">
                <a:latin typeface="TimesNewRomanPSMT"/>
                <a:ea typeface="Calibri"/>
                <a:cs typeface="TimesNewRomanPSMT"/>
              </a:rPr>
              <a:t>considered the infrastructure of specialized knowledge. Technical writing and scientific</a:t>
            </a:r>
            <a:r>
              <a:rPr lang="en-US" dirty="0">
                <a:ea typeface="Calibri"/>
                <a:cs typeface="Arial"/>
              </a:rPr>
              <a:t> </a:t>
            </a:r>
            <a:r>
              <a:rPr lang="en-US" dirty="0">
                <a:latin typeface="TimesNewRomanPSMT"/>
                <a:ea typeface="Calibri"/>
                <a:cs typeface="TimesNewRomanPSMT"/>
              </a:rPr>
              <a:t>papers are thus impossible without properly using terminological resources. </a:t>
            </a:r>
            <a:r>
              <a:rPr lang="en-US" dirty="0">
                <a:solidFill>
                  <a:srgbClr val="0070C0"/>
                </a:solidFill>
                <a:latin typeface="TimesNewRomanPSMT"/>
                <a:ea typeface="Calibri"/>
                <a:cs typeface="TimesNewRomanPSMT"/>
              </a:rPr>
              <a:t>Terminology</a:t>
            </a:r>
            <a:r>
              <a:rPr lang="en-US" dirty="0">
                <a:latin typeface="TimesNewRomanPSMT"/>
                <a:ea typeface="Calibri"/>
                <a:cs typeface="TimesNewRomanPSMT"/>
              </a:rPr>
              <a:t> refers to all specific terms and expressions used in a specific register as the terms:</a:t>
            </a:r>
            <a:r>
              <a:rPr lang="en-US" dirty="0">
                <a:ea typeface="Calibri"/>
                <a:cs typeface="Arial"/>
              </a:rPr>
              <a:t> </a:t>
            </a:r>
            <a:r>
              <a:rPr lang="en-US" i="1" dirty="0">
                <a:solidFill>
                  <a:srgbClr val="00B050"/>
                </a:solidFill>
                <a:latin typeface="TimesNewRomanPS-ItalicMT"/>
                <a:ea typeface="Calibri"/>
                <a:cs typeface="TimesNewRomanPS-ItalicMT"/>
              </a:rPr>
              <a:t>endocrine</a:t>
            </a:r>
            <a:r>
              <a:rPr lang="en-US" i="1" dirty="0">
                <a:latin typeface="TimesNewRomanPS-ItalicMT"/>
                <a:ea typeface="Calibri"/>
                <a:cs typeface="TimesNewRomanPS-ItalicMT"/>
              </a:rPr>
              <a:t> </a:t>
            </a:r>
            <a:r>
              <a:rPr lang="en-US" i="1" dirty="0">
                <a:solidFill>
                  <a:srgbClr val="00B050"/>
                </a:solidFill>
                <a:latin typeface="TimesNewRomanPS-ItalicMT"/>
                <a:ea typeface="Calibri"/>
                <a:cs typeface="TimesNewRomanPS-ItalicMT"/>
              </a:rPr>
              <a:t>system</a:t>
            </a:r>
            <a:r>
              <a:rPr lang="en-US" i="1" dirty="0">
                <a:latin typeface="TimesNewRomanPS-ItalicMT"/>
                <a:ea typeface="Calibri"/>
                <a:cs typeface="TimesNewRomanPS-ItalicMT"/>
              </a:rPr>
              <a:t>, </a:t>
            </a:r>
            <a:r>
              <a:rPr lang="en-US" i="1" dirty="0">
                <a:solidFill>
                  <a:srgbClr val="00B050"/>
                </a:solidFill>
                <a:latin typeface="TimesNewRomanPS-ItalicMT"/>
                <a:ea typeface="Calibri"/>
                <a:cs typeface="TimesNewRomanPS-ItalicMT"/>
              </a:rPr>
              <a:t>cells</a:t>
            </a:r>
            <a:r>
              <a:rPr lang="en-US" i="1" dirty="0">
                <a:latin typeface="TimesNewRomanPS-ItalicMT"/>
                <a:ea typeface="Calibri"/>
                <a:cs typeface="TimesNewRomanPS-ItalicMT"/>
              </a:rPr>
              <a:t>, </a:t>
            </a:r>
            <a:r>
              <a:rPr lang="en-US" dirty="0">
                <a:latin typeface="TimesNewRomanPSMT"/>
                <a:ea typeface="Calibri"/>
                <a:cs typeface="TimesNewRomanPSMT"/>
              </a:rPr>
              <a:t>and </a:t>
            </a:r>
            <a:r>
              <a:rPr lang="en-US" i="1" dirty="0">
                <a:solidFill>
                  <a:srgbClr val="00B050"/>
                </a:solidFill>
                <a:latin typeface="TimesNewRomanPS-ItalicMT"/>
                <a:ea typeface="Calibri"/>
                <a:cs typeface="TimesNewRomanPS-ItalicMT"/>
              </a:rPr>
              <a:t>hormones</a:t>
            </a:r>
            <a:r>
              <a:rPr lang="en-US" i="1" dirty="0">
                <a:latin typeface="TimesNewRomanPS-ItalicMT"/>
                <a:ea typeface="Calibri"/>
                <a:cs typeface="TimesNewRomanPS-ItalicMT"/>
              </a:rPr>
              <a:t> </a:t>
            </a:r>
            <a:r>
              <a:rPr lang="en-US" dirty="0">
                <a:latin typeface="TimesNewRomanPSMT"/>
                <a:ea typeface="Calibri"/>
                <a:cs typeface="TimesNewRomanPSMT"/>
              </a:rPr>
              <a:t>which are specific terms generally used in scientific</a:t>
            </a:r>
            <a:r>
              <a:rPr lang="en-US" dirty="0">
                <a:ea typeface="Calibri"/>
                <a:cs typeface="Arial"/>
              </a:rPr>
              <a:t> </a:t>
            </a:r>
            <a:r>
              <a:rPr lang="en-US" dirty="0">
                <a:latin typeface="TimesNewRomanPSMT"/>
                <a:ea typeface="Calibri"/>
                <a:cs typeface="TimesNewRomanPSMT"/>
              </a:rPr>
              <a:t>texts. </a:t>
            </a:r>
            <a:endParaRPr lang="en-US" dirty="0">
              <a:latin typeface="Calibri"/>
              <a:ea typeface="Calibri"/>
              <a:cs typeface="Arial"/>
            </a:endParaRPr>
          </a:p>
          <a:p>
            <a:endParaRPr lang="ar-SA" dirty="0"/>
          </a:p>
        </p:txBody>
      </p:sp>
    </p:spTree>
    <p:extLst>
      <p:ext uri="{BB962C8B-B14F-4D97-AF65-F5344CB8AC3E}">
        <p14:creationId xmlns:p14="http://schemas.microsoft.com/office/powerpoint/2010/main" val="4184306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Terminology</a:t>
            </a:r>
            <a:endParaRPr lang="ar-SA" dirty="0"/>
          </a:p>
        </p:txBody>
      </p:sp>
      <p:sp>
        <p:nvSpPr>
          <p:cNvPr id="3" name="Content Placeholder 2"/>
          <p:cNvSpPr>
            <a:spLocks noGrp="1"/>
          </p:cNvSpPr>
          <p:nvPr>
            <p:ph idx="1"/>
          </p:nvPr>
        </p:nvSpPr>
        <p:spPr>
          <a:xfrm>
            <a:off x="457200" y="1412776"/>
            <a:ext cx="8229600" cy="5184576"/>
          </a:xfrm>
        </p:spPr>
        <p:txBody>
          <a:bodyPr>
            <a:normAutofit lnSpcReduction="10000"/>
          </a:bodyPr>
          <a:lstStyle/>
          <a:p>
            <a:pPr algn="just" rtl="0">
              <a:lnSpc>
                <a:spcPct val="115000"/>
              </a:lnSpc>
              <a:spcAft>
                <a:spcPts val="0"/>
              </a:spcAft>
            </a:pPr>
            <a:r>
              <a:rPr lang="en-US" sz="2300" b="1" dirty="0">
                <a:solidFill>
                  <a:srgbClr val="0070C0"/>
                </a:solidFill>
                <a:latin typeface="Times New Roman"/>
                <a:ea typeface="Calibri"/>
                <a:cs typeface="Arial"/>
              </a:rPr>
              <a:t>Scientific terms </a:t>
            </a:r>
            <a:r>
              <a:rPr lang="en-US" sz="2300" dirty="0">
                <a:latin typeface="Times New Roman"/>
                <a:ea typeface="Calibri"/>
                <a:cs typeface="Arial"/>
              </a:rPr>
              <a:t>are not simple words; they are special and complex ones. Scientific terms are the most </a:t>
            </a:r>
            <a:r>
              <a:rPr lang="en-US" sz="2300" dirty="0">
                <a:solidFill>
                  <a:srgbClr val="0070C0"/>
                </a:solidFill>
                <a:latin typeface="Times New Roman"/>
                <a:ea typeface="Calibri"/>
                <a:cs typeface="Arial"/>
              </a:rPr>
              <a:t>significant</a:t>
            </a:r>
            <a:r>
              <a:rPr lang="en-US" sz="2300" dirty="0">
                <a:latin typeface="Times New Roman"/>
                <a:ea typeface="Calibri"/>
                <a:cs typeface="Arial"/>
              </a:rPr>
              <a:t> </a:t>
            </a:r>
            <a:r>
              <a:rPr lang="en-US" sz="2300" dirty="0">
                <a:solidFill>
                  <a:srgbClr val="0070C0"/>
                </a:solidFill>
                <a:latin typeface="Times New Roman"/>
                <a:ea typeface="Calibri"/>
                <a:cs typeface="Arial"/>
              </a:rPr>
              <a:t>feature</a:t>
            </a:r>
            <a:r>
              <a:rPr lang="en-US" sz="2300" dirty="0">
                <a:latin typeface="Times New Roman"/>
                <a:ea typeface="Calibri"/>
                <a:cs typeface="Arial"/>
              </a:rPr>
              <a:t> in science, they discriminate it from other registers (literary). These terms make scientific texts </a:t>
            </a:r>
            <a:r>
              <a:rPr lang="en-US" sz="2300" dirty="0">
                <a:solidFill>
                  <a:srgbClr val="FF0000"/>
                </a:solidFill>
                <a:latin typeface="Times New Roman"/>
                <a:ea typeface="Calibri"/>
                <a:cs typeface="Arial"/>
              </a:rPr>
              <a:t>incomprehensible</a:t>
            </a:r>
            <a:r>
              <a:rPr lang="en-US" sz="2300" dirty="0">
                <a:latin typeface="Times New Roman"/>
                <a:ea typeface="Calibri"/>
                <a:cs typeface="Arial"/>
              </a:rPr>
              <a:t> for </a:t>
            </a:r>
            <a:r>
              <a:rPr lang="en-US" sz="2300" dirty="0">
                <a:solidFill>
                  <a:srgbClr val="FF0000"/>
                </a:solidFill>
                <a:latin typeface="Times New Roman"/>
                <a:ea typeface="Calibri"/>
                <a:cs typeface="Arial"/>
              </a:rPr>
              <a:t>lay people</a:t>
            </a:r>
            <a:r>
              <a:rPr lang="en-US" sz="2300" dirty="0">
                <a:latin typeface="Times New Roman"/>
                <a:ea typeface="Calibri"/>
                <a:cs typeface="Arial"/>
              </a:rPr>
              <a:t>; they are directed to </a:t>
            </a:r>
            <a:r>
              <a:rPr lang="en-US" sz="2300" dirty="0">
                <a:solidFill>
                  <a:srgbClr val="FF0000"/>
                </a:solidFill>
                <a:latin typeface="Times New Roman"/>
                <a:ea typeface="Calibri"/>
                <a:cs typeface="Arial"/>
              </a:rPr>
              <a:t>experts</a:t>
            </a:r>
            <a:r>
              <a:rPr lang="en-US" sz="2300" dirty="0">
                <a:latin typeface="Times New Roman"/>
                <a:ea typeface="Calibri"/>
                <a:cs typeface="Arial"/>
              </a:rPr>
              <a:t> of the science. Thus scientists use them to dignify their written works, in that William </a:t>
            </a:r>
            <a:r>
              <a:rPr lang="en-US" sz="2300" dirty="0" err="1">
                <a:latin typeface="Times New Roman"/>
                <a:ea typeface="Calibri"/>
                <a:cs typeface="Arial"/>
              </a:rPr>
              <a:t>Zinasser</a:t>
            </a:r>
            <a:r>
              <a:rPr lang="en-US" sz="2300" dirty="0">
                <a:latin typeface="Times New Roman"/>
                <a:ea typeface="Calibri"/>
                <a:cs typeface="Arial"/>
              </a:rPr>
              <a:t> (1976) explained that each </a:t>
            </a:r>
            <a:r>
              <a:rPr lang="en-US" sz="2300" dirty="0">
                <a:solidFill>
                  <a:srgbClr val="0070C0"/>
                </a:solidFill>
                <a:latin typeface="Times New Roman"/>
                <a:ea typeface="Calibri"/>
                <a:cs typeface="Arial"/>
              </a:rPr>
              <a:t>jargon</a:t>
            </a:r>
            <a:r>
              <a:rPr lang="en-US" sz="2300" dirty="0">
                <a:latin typeface="Times New Roman"/>
                <a:ea typeface="Calibri"/>
                <a:cs typeface="Arial"/>
              </a:rPr>
              <a:t> has its own list of terms which lay people would </a:t>
            </a:r>
            <a:r>
              <a:rPr lang="en-US" sz="2300" dirty="0">
                <a:solidFill>
                  <a:srgbClr val="0070C0"/>
                </a:solidFill>
                <a:latin typeface="Times New Roman"/>
                <a:ea typeface="Calibri"/>
                <a:cs typeface="Arial"/>
              </a:rPr>
              <a:t>not</a:t>
            </a:r>
            <a:r>
              <a:rPr lang="en-US" sz="2300" dirty="0">
                <a:latin typeface="Times New Roman"/>
                <a:ea typeface="Calibri"/>
                <a:cs typeface="Arial"/>
              </a:rPr>
              <a:t> understand </a:t>
            </a:r>
            <a:r>
              <a:rPr lang="en-US" sz="2300" dirty="0">
                <a:solidFill>
                  <a:srgbClr val="0070C0"/>
                </a:solidFill>
                <a:latin typeface="Times New Roman"/>
                <a:ea typeface="Calibri"/>
                <a:cs typeface="Arial"/>
              </a:rPr>
              <a:t>easily</a:t>
            </a:r>
            <a:r>
              <a:rPr lang="en-US" sz="2300" dirty="0">
                <a:latin typeface="Times New Roman"/>
                <a:ea typeface="Calibri"/>
                <a:cs typeface="Arial"/>
              </a:rPr>
              <a:t>. He (1976:15) wrote “Every profession has its growing arsenal of jargon to fire at the lay man and hurls him back from its walls.” Furthermore, </a:t>
            </a:r>
            <a:r>
              <a:rPr lang="en-US" sz="2300" dirty="0" err="1">
                <a:latin typeface="Times New Roman"/>
                <a:ea typeface="Calibri"/>
                <a:cs typeface="Arial"/>
              </a:rPr>
              <a:t>Ilyas</a:t>
            </a:r>
            <a:r>
              <a:rPr lang="en-US" sz="2300" dirty="0">
                <a:latin typeface="Times New Roman"/>
                <a:ea typeface="Calibri"/>
                <a:cs typeface="Arial"/>
              </a:rPr>
              <a:t> (1989:109) claimed that scientific terminology </a:t>
            </a:r>
            <a:r>
              <a:rPr lang="en-US" sz="2300" dirty="0">
                <a:solidFill>
                  <a:srgbClr val="0070C0"/>
                </a:solidFill>
                <a:latin typeface="Times New Roman"/>
                <a:ea typeface="Calibri"/>
                <a:cs typeface="Arial"/>
              </a:rPr>
              <a:t>varies</a:t>
            </a:r>
            <a:r>
              <a:rPr lang="en-US" sz="2300" dirty="0">
                <a:latin typeface="Times New Roman"/>
                <a:ea typeface="Calibri"/>
                <a:cs typeface="Arial"/>
              </a:rPr>
              <a:t> from the </a:t>
            </a:r>
            <a:r>
              <a:rPr lang="en-US" sz="2300" dirty="0">
                <a:solidFill>
                  <a:srgbClr val="0070C0"/>
                </a:solidFill>
                <a:latin typeface="Times New Roman"/>
                <a:ea typeface="Calibri"/>
                <a:cs typeface="Arial"/>
              </a:rPr>
              <a:t>regular</a:t>
            </a:r>
            <a:r>
              <a:rPr lang="en-US" sz="2300" dirty="0">
                <a:latin typeface="Times New Roman"/>
                <a:ea typeface="Calibri"/>
                <a:cs typeface="Arial"/>
              </a:rPr>
              <a:t> and </a:t>
            </a:r>
            <a:r>
              <a:rPr lang="en-US" sz="2300" dirty="0">
                <a:solidFill>
                  <a:srgbClr val="0070C0"/>
                </a:solidFill>
                <a:latin typeface="Times New Roman"/>
                <a:ea typeface="Calibri"/>
                <a:cs typeface="Arial"/>
              </a:rPr>
              <a:t>literary</a:t>
            </a:r>
            <a:r>
              <a:rPr lang="en-US" sz="2300" dirty="0">
                <a:latin typeface="Times New Roman"/>
                <a:ea typeface="Calibri"/>
                <a:cs typeface="Arial"/>
              </a:rPr>
              <a:t> words since ‘they do not accumulate emotional associations and implications’.</a:t>
            </a:r>
            <a:endParaRPr lang="en-US" sz="2300" dirty="0">
              <a:latin typeface="Calibri"/>
              <a:ea typeface="Calibri"/>
              <a:cs typeface="Arial"/>
            </a:endParaRPr>
          </a:p>
          <a:p>
            <a:endParaRPr lang="ar-SA" dirty="0"/>
          </a:p>
        </p:txBody>
      </p:sp>
    </p:spTree>
    <p:extLst>
      <p:ext uri="{BB962C8B-B14F-4D97-AF65-F5344CB8AC3E}">
        <p14:creationId xmlns:p14="http://schemas.microsoft.com/office/powerpoint/2010/main" val="94646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rmAutofit/>
          </a:bodyPr>
          <a:lstStyle/>
          <a:p>
            <a:pPr algn="l" rtl="0">
              <a:lnSpc>
                <a:spcPct val="115000"/>
              </a:lnSpc>
              <a:spcAft>
                <a:spcPts val="0"/>
              </a:spcAft>
            </a:pPr>
            <a:r>
              <a:rPr lang="en-US" sz="2600" dirty="0">
                <a:solidFill>
                  <a:srgbClr val="C00000"/>
                </a:solidFill>
                <a:latin typeface="Times New Roman"/>
                <a:ea typeface="Times New Roman"/>
                <a:cs typeface="Arial"/>
              </a:rPr>
              <a:t>Terminology</a:t>
            </a:r>
            <a:r>
              <a:rPr lang="en-US" sz="2600" dirty="0">
                <a:latin typeface="Times New Roman"/>
                <a:ea typeface="Times New Roman"/>
                <a:cs typeface="Arial"/>
              </a:rPr>
              <a:t> is the study of terms which refer deliberately to specific concepts within particular subject fields. In other words, terms are always studied in relation to the conceptual system to which they belong and in which they function as depositors of knowledge [3]. </a:t>
            </a:r>
            <a:endParaRPr lang="en-US" sz="2600" dirty="0" smtClean="0">
              <a:latin typeface="Times New Roman"/>
              <a:ea typeface="Times New Roman"/>
              <a:cs typeface="Arial"/>
            </a:endParaRPr>
          </a:p>
          <a:p>
            <a:pPr algn="l" rtl="0">
              <a:lnSpc>
                <a:spcPct val="115000"/>
              </a:lnSpc>
              <a:spcAft>
                <a:spcPts val="0"/>
              </a:spcAft>
            </a:pPr>
            <a:r>
              <a:rPr lang="en-US" sz="2600" dirty="0" smtClean="0">
                <a:solidFill>
                  <a:srgbClr val="C00000"/>
                </a:solidFill>
                <a:latin typeface="Times New Roman"/>
                <a:ea typeface="Times New Roman"/>
                <a:cs typeface="Arial"/>
              </a:rPr>
              <a:t>Neologisms</a:t>
            </a:r>
            <a:r>
              <a:rPr lang="en-US" sz="2600" dirty="0" smtClean="0">
                <a:latin typeface="Times New Roman"/>
                <a:ea typeface="Times New Roman"/>
                <a:cs typeface="Arial"/>
              </a:rPr>
              <a:t> </a:t>
            </a:r>
            <a:r>
              <a:rPr lang="en-US" sz="2600" dirty="0">
                <a:latin typeface="Times New Roman"/>
                <a:ea typeface="Times New Roman"/>
                <a:cs typeface="Arial"/>
              </a:rPr>
              <a:t>can be defined as </a:t>
            </a:r>
            <a:r>
              <a:rPr lang="en-US" sz="2600" dirty="0">
                <a:solidFill>
                  <a:srgbClr val="0070C0"/>
                </a:solidFill>
                <a:latin typeface="Times New Roman"/>
                <a:ea typeface="Times New Roman"/>
                <a:cs typeface="Arial"/>
              </a:rPr>
              <a:t>newly</a:t>
            </a:r>
            <a:r>
              <a:rPr lang="en-US" sz="2600" dirty="0">
                <a:latin typeface="Times New Roman"/>
                <a:ea typeface="Times New Roman"/>
                <a:cs typeface="Arial"/>
              </a:rPr>
              <a:t> </a:t>
            </a:r>
            <a:r>
              <a:rPr lang="en-US" sz="2600" dirty="0">
                <a:solidFill>
                  <a:srgbClr val="0070C0"/>
                </a:solidFill>
                <a:latin typeface="Times New Roman"/>
                <a:ea typeface="Times New Roman"/>
                <a:cs typeface="Arial"/>
              </a:rPr>
              <a:t>coined</a:t>
            </a:r>
            <a:r>
              <a:rPr lang="en-US" sz="2600" dirty="0">
                <a:latin typeface="Times New Roman"/>
                <a:ea typeface="Times New Roman"/>
                <a:cs typeface="Arial"/>
              </a:rPr>
              <a:t> lexical units or existing lexical units that acquire a </a:t>
            </a:r>
            <a:r>
              <a:rPr lang="en-US" sz="2600" dirty="0">
                <a:solidFill>
                  <a:srgbClr val="0070C0"/>
                </a:solidFill>
                <a:latin typeface="Times New Roman"/>
                <a:ea typeface="Times New Roman"/>
                <a:cs typeface="Arial"/>
              </a:rPr>
              <a:t>new</a:t>
            </a:r>
            <a:r>
              <a:rPr lang="en-US" sz="2600" dirty="0">
                <a:latin typeface="Times New Roman"/>
                <a:ea typeface="Times New Roman"/>
                <a:cs typeface="Arial"/>
              </a:rPr>
              <a:t> sense [4], and although they cause a lot of </a:t>
            </a:r>
            <a:r>
              <a:rPr lang="en-US" sz="2600" dirty="0">
                <a:solidFill>
                  <a:srgbClr val="0070C0"/>
                </a:solidFill>
                <a:latin typeface="Times New Roman"/>
                <a:ea typeface="Times New Roman"/>
                <a:cs typeface="Arial"/>
              </a:rPr>
              <a:t>trouble</a:t>
            </a:r>
            <a:r>
              <a:rPr lang="en-US" sz="2600" dirty="0">
                <a:latin typeface="Times New Roman"/>
                <a:ea typeface="Times New Roman"/>
                <a:cs typeface="Arial"/>
              </a:rPr>
              <a:t> to translators, they are at the same time </a:t>
            </a:r>
            <a:r>
              <a:rPr lang="en-US" sz="2600" dirty="0">
                <a:solidFill>
                  <a:srgbClr val="0070C0"/>
                </a:solidFill>
                <a:latin typeface="Times New Roman"/>
                <a:ea typeface="Times New Roman"/>
                <a:cs typeface="Arial"/>
              </a:rPr>
              <a:t>popular</a:t>
            </a:r>
            <a:r>
              <a:rPr lang="en-US" sz="2600" dirty="0">
                <a:latin typeface="Times New Roman"/>
                <a:ea typeface="Times New Roman"/>
                <a:cs typeface="Arial"/>
              </a:rPr>
              <a:t> with both writers and readers. Moreover, finding equivalents in Arabic for technical English terms causes many problems owing to the </a:t>
            </a:r>
            <a:r>
              <a:rPr lang="en-US" sz="2600" dirty="0">
                <a:solidFill>
                  <a:srgbClr val="0070C0"/>
                </a:solidFill>
                <a:latin typeface="Times New Roman"/>
                <a:ea typeface="Times New Roman"/>
                <a:cs typeface="Arial"/>
              </a:rPr>
              <a:t>different</a:t>
            </a:r>
            <a:r>
              <a:rPr lang="en-US" sz="2600" dirty="0">
                <a:latin typeface="Times New Roman"/>
                <a:ea typeface="Times New Roman"/>
                <a:cs typeface="Arial"/>
              </a:rPr>
              <a:t> </a:t>
            </a:r>
            <a:r>
              <a:rPr lang="en-US" sz="2600" dirty="0">
                <a:solidFill>
                  <a:srgbClr val="0070C0"/>
                </a:solidFill>
                <a:latin typeface="Times New Roman"/>
                <a:ea typeface="Times New Roman"/>
                <a:cs typeface="Arial"/>
              </a:rPr>
              <a:t>nature</a:t>
            </a:r>
            <a:r>
              <a:rPr lang="en-US" sz="2600" dirty="0">
                <a:latin typeface="Times New Roman"/>
                <a:ea typeface="Times New Roman"/>
                <a:cs typeface="Arial"/>
              </a:rPr>
              <a:t> of both languages. </a:t>
            </a:r>
            <a:endParaRPr lang="en-US" sz="2600" dirty="0">
              <a:latin typeface="Calibri"/>
              <a:ea typeface="Calibri"/>
              <a:cs typeface="Arial"/>
            </a:endParaRPr>
          </a:p>
          <a:p>
            <a:endParaRPr lang="ar-SA" dirty="0"/>
          </a:p>
        </p:txBody>
      </p:sp>
    </p:spTree>
    <p:extLst>
      <p:ext uri="{BB962C8B-B14F-4D97-AF65-F5344CB8AC3E}">
        <p14:creationId xmlns:p14="http://schemas.microsoft.com/office/powerpoint/2010/main" val="306346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a:bodyPr>
          <a:lstStyle/>
          <a:p>
            <a:pPr algn="l" rtl="0">
              <a:lnSpc>
                <a:spcPct val="115000"/>
              </a:lnSpc>
              <a:spcAft>
                <a:spcPts val="0"/>
              </a:spcAft>
            </a:pPr>
            <a:endParaRPr lang="en-US" dirty="0" smtClean="0">
              <a:latin typeface="Times New Roman"/>
              <a:ea typeface="Times New Roman"/>
              <a:cs typeface="Arial"/>
            </a:endParaRPr>
          </a:p>
          <a:p>
            <a:pPr algn="l" rtl="0">
              <a:lnSpc>
                <a:spcPct val="115000"/>
              </a:lnSpc>
              <a:spcAft>
                <a:spcPts val="0"/>
              </a:spcAft>
            </a:pPr>
            <a:endParaRPr lang="en-US" dirty="0">
              <a:latin typeface="Times New Roman"/>
              <a:ea typeface="Times New Roman"/>
              <a:cs typeface="Arial"/>
            </a:endParaRPr>
          </a:p>
          <a:p>
            <a:pPr algn="l" rtl="0">
              <a:lnSpc>
                <a:spcPct val="115000"/>
              </a:lnSpc>
              <a:spcAft>
                <a:spcPts val="0"/>
              </a:spcAft>
            </a:pPr>
            <a:r>
              <a:rPr lang="en-US" sz="2800" dirty="0" smtClean="0">
                <a:latin typeface="Times New Roman"/>
                <a:ea typeface="Times New Roman"/>
                <a:cs typeface="Arial"/>
              </a:rPr>
              <a:t>These </a:t>
            </a:r>
            <a:r>
              <a:rPr lang="en-US" sz="2800" dirty="0">
                <a:latin typeface="Times New Roman"/>
                <a:ea typeface="Times New Roman"/>
                <a:cs typeface="Arial"/>
              </a:rPr>
              <a:t>problems are likely to be manifested in the </a:t>
            </a:r>
            <a:r>
              <a:rPr lang="en-US" sz="2800" dirty="0">
                <a:solidFill>
                  <a:srgbClr val="0070C0"/>
                </a:solidFill>
                <a:latin typeface="Times New Roman"/>
                <a:ea typeface="Times New Roman"/>
                <a:cs typeface="Arial"/>
              </a:rPr>
              <a:t>continuous development</a:t>
            </a:r>
            <a:r>
              <a:rPr lang="en-US" sz="2800" dirty="0">
                <a:latin typeface="Times New Roman"/>
                <a:ea typeface="Times New Roman"/>
                <a:cs typeface="Arial"/>
              </a:rPr>
              <a:t> in the field of science and technology as well as the effect of </a:t>
            </a:r>
            <a:r>
              <a:rPr lang="en-US" sz="2800" dirty="0">
                <a:solidFill>
                  <a:srgbClr val="0070C0"/>
                </a:solidFill>
                <a:latin typeface="Times New Roman"/>
                <a:ea typeface="Times New Roman"/>
                <a:cs typeface="Arial"/>
              </a:rPr>
              <a:t>mass media </a:t>
            </a:r>
            <a:r>
              <a:rPr lang="en-US" sz="2800" dirty="0">
                <a:latin typeface="Times New Roman"/>
                <a:ea typeface="Times New Roman"/>
                <a:cs typeface="Arial"/>
              </a:rPr>
              <a:t>on people who almost, everyday, receive new ideas and innovations. Some of these </a:t>
            </a:r>
            <a:r>
              <a:rPr lang="en-US" sz="2800" dirty="0">
                <a:solidFill>
                  <a:srgbClr val="FF0000"/>
                </a:solidFill>
                <a:latin typeface="Times New Roman"/>
                <a:ea typeface="Times New Roman"/>
                <a:cs typeface="Arial"/>
              </a:rPr>
              <a:t>problems</a:t>
            </a:r>
            <a:r>
              <a:rPr lang="en-US" sz="2800" dirty="0">
                <a:latin typeface="Times New Roman"/>
                <a:ea typeface="Times New Roman"/>
                <a:cs typeface="Arial"/>
              </a:rPr>
              <a:t> can be identified as follows: </a:t>
            </a:r>
            <a:endParaRPr lang="en-US" sz="2800" dirty="0">
              <a:latin typeface="Calibri"/>
              <a:ea typeface="Calibri"/>
              <a:cs typeface="Arial"/>
            </a:endParaRPr>
          </a:p>
          <a:p>
            <a:endParaRPr lang="ar-SA" dirty="0"/>
          </a:p>
        </p:txBody>
      </p:sp>
    </p:spTree>
    <p:extLst>
      <p:ext uri="{BB962C8B-B14F-4D97-AF65-F5344CB8AC3E}">
        <p14:creationId xmlns:p14="http://schemas.microsoft.com/office/powerpoint/2010/main" val="3013443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363272" cy="5904656"/>
          </a:xfrm>
        </p:spPr>
        <p:txBody>
          <a:bodyPr/>
          <a:lstStyle/>
          <a:p>
            <a:pPr algn="l" rtl="0"/>
            <a:r>
              <a:rPr lang="en-US" dirty="0">
                <a:solidFill>
                  <a:srgbClr val="FF0000"/>
                </a:solidFill>
                <a:latin typeface="Times New Roman"/>
                <a:ea typeface="Times New Roman"/>
                <a:cs typeface="Arial"/>
              </a:rPr>
              <a:t>First</a:t>
            </a:r>
            <a:r>
              <a:rPr lang="en-US" dirty="0">
                <a:latin typeface="Times New Roman"/>
                <a:ea typeface="Times New Roman"/>
                <a:cs typeface="Arial"/>
              </a:rPr>
              <a:t>, English utilizes </a:t>
            </a:r>
            <a:r>
              <a:rPr lang="en-US" dirty="0">
                <a:solidFill>
                  <a:srgbClr val="0070C0"/>
                </a:solidFill>
                <a:latin typeface="Times New Roman"/>
                <a:ea typeface="Times New Roman"/>
                <a:cs typeface="Arial"/>
              </a:rPr>
              <a:t>Latin</a:t>
            </a:r>
            <a:r>
              <a:rPr lang="en-US" dirty="0">
                <a:latin typeface="Times New Roman"/>
                <a:ea typeface="Times New Roman"/>
                <a:cs typeface="Arial"/>
              </a:rPr>
              <a:t> or </a:t>
            </a:r>
            <a:r>
              <a:rPr lang="en-US" dirty="0">
                <a:solidFill>
                  <a:srgbClr val="0070C0"/>
                </a:solidFill>
                <a:latin typeface="Times New Roman"/>
                <a:ea typeface="Times New Roman"/>
                <a:cs typeface="Arial"/>
              </a:rPr>
              <a:t>Greek</a:t>
            </a:r>
            <a:r>
              <a:rPr lang="en-US" dirty="0">
                <a:latin typeface="Times New Roman"/>
                <a:ea typeface="Times New Roman"/>
                <a:cs typeface="Arial"/>
              </a:rPr>
              <a:t> </a:t>
            </a:r>
            <a:r>
              <a:rPr lang="en-US" dirty="0">
                <a:solidFill>
                  <a:srgbClr val="0070C0"/>
                </a:solidFill>
                <a:latin typeface="Times New Roman"/>
                <a:ea typeface="Times New Roman"/>
                <a:cs typeface="Arial"/>
              </a:rPr>
              <a:t>compound morphemes</a:t>
            </a:r>
            <a:r>
              <a:rPr lang="en-US" dirty="0">
                <a:latin typeface="Times New Roman"/>
                <a:ea typeface="Times New Roman"/>
                <a:cs typeface="Arial"/>
              </a:rPr>
              <a:t> to express some of these technical terms, e.g. </a:t>
            </a:r>
            <a:r>
              <a:rPr lang="en-US" dirty="0">
                <a:solidFill>
                  <a:srgbClr val="00B050"/>
                </a:solidFill>
                <a:latin typeface="Times New Roman"/>
                <a:ea typeface="Times New Roman"/>
                <a:cs typeface="Arial"/>
              </a:rPr>
              <a:t>television</a:t>
            </a:r>
            <a:r>
              <a:rPr lang="en-US" dirty="0">
                <a:latin typeface="Times New Roman"/>
                <a:ea typeface="Times New Roman"/>
                <a:cs typeface="Arial"/>
              </a:rPr>
              <a:t> which is a term made up of two free morphemes </a:t>
            </a:r>
            <a:r>
              <a:rPr lang="en-US" i="1" dirty="0">
                <a:solidFill>
                  <a:srgbClr val="00B050"/>
                </a:solidFill>
                <a:latin typeface="Times New Roman"/>
                <a:ea typeface="Times New Roman"/>
                <a:cs typeface="Arial"/>
              </a:rPr>
              <a:t>telos</a:t>
            </a:r>
            <a:r>
              <a:rPr lang="en-US" dirty="0">
                <a:latin typeface="Times New Roman"/>
                <a:ea typeface="Times New Roman"/>
                <a:cs typeface="Arial"/>
              </a:rPr>
              <a:t>, meaning remote and </a:t>
            </a:r>
            <a:r>
              <a:rPr lang="en-US" i="1" dirty="0">
                <a:solidFill>
                  <a:srgbClr val="00B050"/>
                </a:solidFill>
                <a:latin typeface="Times New Roman"/>
                <a:ea typeface="Times New Roman"/>
                <a:cs typeface="Arial"/>
              </a:rPr>
              <a:t>vision</a:t>
            </a:r>
            <a:r>
              <a:rPr lang="en-US" dirty="0">
                <a:solidFill>
                  <a:srgbClr val="00B050"/>
                </a:solidFill>
                <a:latin typeface="Times New Roman"/>
                <a:ea typeface="Times New Roman"/>
                <a:cs typeface="Arial"/>
              </a:rPr>
              <a:t> </a:t>
            </a:r>
            <a:r>
              <a:rPr lang="en-US" dirty="0">
                <a:latin typeface="Times New Roman"/>
                <a:ea typeface="Times New Roman"/>
                <a:cs typeface="Arial"/>
              </a:rPr>
              <a:t>meaning sight or image. This compound term is used for a set that brings images from a distance, thus, denoting its function. English also encompasses terms which are built of </a:t>
            </a:r>
            <a:r>
              <a:rPr lang="en-US" dirty="0">
                <a:solidFill>
                  <a:srgbClr val="0070C0"/>
                </a:solidFill>
                <a:latin typeface="Times New Roman"/>
                <a:ea typeface="Times New Roman"/>
                <a:cs typeface="Arial"/>
              </a:rPr>
              <a:t>Greek or Latin roots </a:t>
            </a:r>
            <a:r>
              <a:rPr lang="en-US" dirty="0">
                <a:latin typeface="Times New Roman"/>
                <a:ea typeface="Times New Roman"/>
                <a:cs typeface="Arial"/>
              </a:rPr>
              <a:t>or combination of the </a:t>
            </a:r>
            <a:r>
              <a:rPr lang="en-US" dirty="0">
                <a:solidFill>
                  <a:srgbClr val="0070C0"/>
                </a:solidFill>
                <a:latin typeface="Times New Roman"/>
                <a:ea typeface="Times New Roman"/>
                <a:cs typeface="Arial"/>
              </a:rPr>
              <a:t>two</a:t>
            </a:r>
            <a:r>
              <a:rPr lang="en-US" dirty="0">
                <a:latin typeface="Times New Roman"/>
                <a:ea typeface="Times New Roman"/>
                <a:cs typeface="Arial"/>
              </a:rPr>
              <a:t> such as </a:t>
            </a:r>
            <a:r>
              <a:rPr lang="en-US" dirty="0">
                <a:solidFill>
                  <a:srgbClr val="00B050"/>
                </a:solidFill>
                <a:latin typeface="Times New Roman"/>
                <a:ea typeface="Times New Roman"/>
                <a:cs typeface="Arial"/>
              </a:rPr>
              <a:t>automobile</a:t>
            </a:r>
            <a:r>
              <a:rPr lang="en-US" dirty="0">
                <a:latin typeface="Times New Roman"/>
                <a:ea typeface="Times New Roman"/>
                <a:cs typeface="Arial"/>
              </a:rPr>
              <a:t>, </a:t>
            </a:r>
            <a:r>
              <a:rPr lang="en-US" dirty="0">
                <a:solidFill>
                  <a:srgbClr val="00B050"/>
                </a:solidFill>
                <a:latin typeface="Times New Roman"/>
                <a:ea typeface="Times New Roman"/>
                <a:cs typeface="Arial"/>
              </a:rPr>
              <a:t>telephone</a:t>
            </a:r>
            <a:r>
              <a:rPr lang="en-US" dirty="0">
                <a:latin typeface="Times New Roman"/>
                <a:ea typeface="Times New Roman"/>
                <a:cs typeface="Arial"/>
              </a:rPr>
              <a:t>. Experience has shown that apart from changes in orthography, scientific terms taken from Greek or Latin are admissible by the entire scientific world regardless of language. </a:t>
            </a:r>
            <a:endParaRPr lang="en-US" dirty="0" smtClean="0">
              <a:latin typeface="Times New Roman"/>
              <a:ea typeface="Times New Roman"/>
              <a:cs typeface="Arial"/>
            </a:endParaRPr>
          </a:p>
          <a:p>
            <a:pPr algn="l" rtl="0"/>
            <a:r>
              <a:rPr lang="en-US" dirty="0" smtClean="0">
                <a:latin typeface="Times New Roman"/>
                <a:ea typeface="Times New Roman"/>
                <a:cs typeface="Arial"/>
              </a:rPr>
              <a:t>Arabic</a:t>
            </a:r>
            <a:r>
              <a:rPr lang="en-US" dirty="0">
                <a:latin typeface="Times New Roman"/>
                <a:ea typeface="Times New Roman"/>
                <a:cs typeface="Arial"/>
              </a:rPr>
              <a:t>, in contrast, is </a:t>
            </a:r>
            <a:r>
              <a:rPr lang="en-US" b="1" dirty="0">
                <a:solidFill>
                  <a:srgbClr val="C00000"/>
                </a:solidFill>
                <a:latin typeface="Times New Roman"/>
                <a:ea typeface="Times New Roman"/>
                <a:cs typeface="Arial"/>
              </a:rPr>
              <a:t>not</a:t>
            </a:r>
            <a:r>
              <a:rPr lang="en-US" dirty="0">
                <a:latin typeface="Times New Roman"/>
                <a:ea typeface="Times New Roman"/>
                <a:cs typeface="Arial"/>
              </a:rPr>
              <a:t> as flexible as English in either </a:t>
            </a:r>
            <a:r>
              <a:rPr lang="en-US" dirty="0">
                <a:solidFill>
                  <a:srgbClr val="00B050"/>
                </a:solidFill>
                <a:latin typeface="Times New Roman"/>
                <a:ea typeface="Times New Roman"/>
                <a:cs typeface="Arial"/>
              </a:rPr>
              <a:t>borrowing</a:t>
            </a:r>
            <a:r>
              <a:rPr lang="en-US" dirty="0">
                <a:latin typeface="Times New Roman"/>
                <a:ea typeface="Times New Roman"/>
                <a:cs typeface="Arial"/>
              </a:rPr>
              <a:t> from other languages or in using </a:t>
            </a:r>
            <a:r>
              <a:rPr lang="en-US" dirty="0">
                <a:solidFill>
                  <a:srgbClr val="00B050"/>
                </a:solidFill>
                <a:latin typeface="Times New Roman"/>
                <a:ea typeface="Times New Roman"/>
                <a:cs typeface="Arial"/>
              </a:rPr>
              <a:t>compound</a:t>
            </a:r>
            <a:r>
              <a:rPr lang="en-US" dirty="0">
                <a:latin typeface="Times New Roman"/>
                <a:ea typeface="Times New Roman"/>
                <a:cs typeface="Arial"/>
              </a:rPr>
              <a:t> </a:t>
            </a:r>
            <a:r>
              <a:rPr lang="en-US" dirty="0">
                <a:solidFill>
                  <a:srgbClr val="00B050"/>
                </a:solidFill>
                <a:latin typeface="Times New Roman"/>
                <a:ea typeface="Times New Roman"/>
                <a:cs typeface="Arial"/>
              </a:rPr>
              <a:t>morphemes</a:t>
            </a:r>
            <a:r>
              <a:rPr lang="en-US" dirty="0">
                <a:latin typeface="Times New Roman"/>
                <a:ea typeface="Times New Roman"/>
                <a:cs typeface="Arial"/>
              </a:rPr>
              <a:t>. This could be attributable to its rigorous grammatical rules which were formulated in the medieval period. </a:t>
            </a:r>
            <a:endParaRPr lang="en-US" sz="2000" dirty="0">
              <a:latin typeface="Calibri"/>
              <a:ea typeface="Calibri"/>
              <a:cs typeface="Arial"/>
            </a:endParaRPr>
          </a:p>
          <a:p>
            <a:endParaRPr lang="ar-SA" dirty="0"/>
          </a:p>
        </p:txBody>
      </p:sp>
    </p:spTree>
    <p:extLst>
      <p:ext uri="{BB962C8B-B14F-4D97-AF65-F5344CB8AC3E}">
        <p14:creationId xmlns:p14="http://schemas.microsoft.com/office/powerpoint/2010/main" val="148572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lvl="0" algn="just" rtl="0">
              <a:lnSpc>
                <a:spcPct val="115000"/>
              </a:lnSpc>
              <a:buClr>
                <a:srgbClr val="93A299"/>
              </a:buClr>
            </a:pPr>
            <a:endParaRPr lang="en-US" sz="2800" dirty="0" smtClean="0">
              <a:solidFill>
                <a:srgbClr val="292934"/>
              </a:solidFill>
              <a:latin typeface="TimesNewRomanPSMT"/>
              <a:ea typeface="Calibri"/>
              <a:cs typeface="TimesNewRomanPSMT"/>
            </a:endParaRPr>
          </a:p>
          <a:p>
            <a:pPr lvl="0" algn="just" rtl="0">
              <a:lnSpc>
                <a:spcPct val="115000"/>
              </a:lnSpc>
              <a:buClr>
                <a:srgbClr val="93A299"/>
              </a:buClr>
            </a:pPr>
            <a:r>
              <a:rPr lang="en-US" sz="2800" dirty="0" smtClean="0">
                <a:solidFill>
                  <a:srgbClr val="292934"/>
                </a:solidFill>
                <a:latin typeface="TimesNewRomanPSMT"/>
                <a:ea typeface="Calibri"/>
                <a:cs typeface="TimesNewRomanPSMT"/>
              </a:rPr>
              <a:t>One </a:t>
            </a:r>
            <a:r>
              <a:rPr lang="en-US" sz="2800" dirty="0">
                <a:solidFill>
                  <a:srgbClr val="292934"/>
                </a:solidFill>
                <a:latin typeface="TimesNewRomanPSMT"/>
                <a:ea typeface="Calibri"/>
                <a:cs typeface="TimesNewRomanPSMT"/>
              </a:rPr>
              <a:t>of the </a:t>
            </a:r>
            <a:r>
              <a:rPr lang="en-US" sz="2800" dirty="0">
                <a:solidFill>
                  <a:srgbClr val="C00000"/>
                </a:solidFill>
                <a:latin typeface="TimesNewRomanPSMT"/>
                <a:ea typeface="Calibri"/>
                <a:cs typeface="TimesNewRomanPSMT"/>
              </a:rPr>
              <a:t>main problems </a:t>
            </a:r>
            <a:r>
              <a:rPr lang="en-US" sz="2800" dirty="0">
                <a:solidFill>
                  <a:srgbClr val="292934"/>
                </a:solidFill>
                <a:latin typeface="TimesNewRomanPSMT"/>
                <a:ea typeface="Calibri"/>
                <a:cs typeface="TimesNewRomanPSMT"/>
              </a:rPr>
              <a:t>that translation trainees may face is how to deal with translating scientific terms from English into Arabic, and in choosing the </a:t>
            </a:r>
            <a:r>
              <a:rPr lang="en-US" sz="2800" dirty="0">
                <a:solidFill>
                  <a:srgbClr val="C00000"/>
                </a:solidFill>
                <a:latin typeface="TimesNewRomanPSMT"/>
                <a:ea typeface="Calibri"/>
                <a:cs typeface="TimesNewRomanPSMT"/>
              </a:rPr>
              <a:t>best method </a:t>
            </a:r>
            <a:r>
              <a:rPr lang="en-US" sz="2800" dirty="0">
                <a:solidFill>
                  <a:srgbClr val="292934"/>
                </a:solidFill>
                <a:latin typeface="TimesNewRomanPSMT"/>
                <a:ea typeface="Calibri"/>
                <a:cs typeface="TimesNewRomanPSMT"/>
              </a:rPr>
              <a:t>to achieve a high- quality translation of those terms which may enrich the Arabic language.</a:t>
            </a:r>
            <a:endParaRPr lang="en-US" sz="28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3215542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lstStyle/>
          <a:p>
            <a:pPr algn="just" rtl="0">
              <a:lnSpc>
                <a:spcPct val="115000"/>
              </a:lnSpc>
              <a:spcAft>
                <a:spcPts val="0"/>
              </a:spcAft>
            </a:pPr>
            <a:r>
              <a:rPr lang="en-US" sz="2800" dirty="0">
                <a:solidFill>
                  <a:srgbClr val="C00000"/>
                </a:solidFill>
                <a:latin typeface="Times New Roman"/>
                <a:ea typeface="Times New Roman"/>
                <a:cs typeface="Arial"/>
              </a:rPr>
              <a:t>Second</a:t>
            </a:r>
            <a:r>
              <a:rPr lang="en-US" sz="2800" dirty="0">
                <a:latin typeface="Times New Roman"/>
                <a:ea typeface="Times New Roman"/>
                <a:cs typeface="Arial"/>
              </a:rPr>
              <a:t>, many of these technical terms are the products of the </a:t>
            </a:r>
            <a:r>
              <a:rPr lang="en-US" sz="2800" dirty="0">
                <a:solidFill>
                  <a:srgbClr val="00B050"/>
                </a:solidFill>
                <a:latin typeface="Times New Roman"/>
                <a:ea typeface="Times New Roman"/>
                <a:cs typeface="Arial"/>
              </a:rPr>
              <a:t>West</a:t>
            </a:r>
            <a:r>
              <a:rPr lang="en-US" sz="2800" dirty="0">
                <a:latin typeface="Times New Roman"/>
                <a:ea typeface="Times New Roman"/>
                <a:cs typeface="Arial"/>
              </a:rPr>
              <a:t>, i.e. they stand for products invented in Europe or America which made it easier for the inventors to </a:t>
            </a:r>
            <a:r>
              <a:rPr lang="en-US" sz="2800" dirty="0">
                <a:solidFill>
                  <a:srgbClr val="0070C0"/>
                </a:solidFill>
                <a:latin typeface="Times New Roman"/>
                <a:ea typeface="Times New Roman"/>
                <a:cs typeface="Arial"/>
              </a:rPr>
              <a:t>name them either after their own names</a:t>
            </a:r>
            <a:r>
              <a:rPr lang="en-US" sz="2800" dirty="0">
                <a:latin typeface="Times New Roman"/>
                <a:ea typeface="Times New Roman"/>
                <a:cs typeface="Arial"/>
              </a:rPr>
              <a:t>, or resorting to European languages instead of Latin or Greek. For instance, </a:t>
            </a:r>
            <a:r>
              <a:rPr lang="en-US" sz="2800" dirty="0">
                <a:solidFill>
                  <a:srgbClr val="00B050"/>
                </a:solidFill>
                <a:latin typeface="Times New Roman"/>
                <a:ea typeface="Times New Roman"/>
                <a:cs typeface="Arial"/>
              </a:rPr>
              <a:t>Watt</a:t>
            </a:r>
            <a:r>
              <a:rPr lang="en-US" sz="2800" dirty="0">
                <a:latin typeface="Times New Roman"/>
                <a:ea typeface="Times New Roman"/>
                <a:cs typeface="Arial"/>
              </a:rPr>
              <a:t> stands for the electric current unit which is named after the person who invented this unit of measurement and the term </a:t>
            </a:r>
            <a:r>
              <a:rPr lang="en-US" sz="2800" dirty="0">
                <a:solidFill>
                  <a:srgbClr val="00B050"/>
                </a:solidFill>
                <a:latin typeface="Times New Roman"/>
                <a:ea typeface="Times New Roman"/>
                <a:cs typeface="Arial"/>
              </a:rPr>
              <a:t>pasteurization</a:t>
            </a:r>
            <a:r>
              <a:rPr lang="en-US" sz="2800" dirty="0">
                <a:latin typeface="Times New Roman"/>
                <a:ea typeface="Times New Roman"/>
                <a:cs typeface="Arial"/>
              </a:rPr>
              <a:t> which refers to a method of sterilizing, especially milk, devised by the French scientist Louis Pasteur. </a:t>
            </a:r>
            <a:endParaRPr lang="en-US" sz="2800" dirty="0">
              <a:latin typeface="Calibri"/>
              <a:ea typeface="Calibri"/>
              <a:cs typeface="Arial"/>
            </a:endParaRPr>
          </a:p>
          <a:p>
            <a:endParaRPr lang="ar-SA" dirty="0"/>
          </a:p>
        </p:txBody>
      </p:sp>
    </p:spTree>
    <p:extLst>
      <p:ext uri="{BB962C8B-B14F-4D97-AF65-F5344CB8AC3E}">
        <p14:creationId xmlns:p14="http://schemas.microsoft.com/office/powerpoint/2010/main" val="1916117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28320"/>
          </a:xfrm>
        </p:spPr>
        <p:txBody>
          <a:bodyPr/>
          <a:lstStyle/>
          <a:p>
            <a:pPr algn="just" rtl="0">
              <a:lnSpc>
                <a:spcPct val="115000"/>
              </a:lnSpc>
              <a:spcAft>
                <a:spcPts val="0"/>
              </a:spcAft>
            </a:pPr>
            <a:r>
              <a:rPr lang="en-US" sz="2500" dirty="0">
                <a:solidFill>
                  <a:srgbClr val="C00000"/>
                </a:solidFill>
                <a:latin typeface="Times New Roman"/>
                <a:ea typeface="Times New Roman"/>
                <a:cs typeface="Arial"/>
              </a:rPr>
              <a:t>Third</a:t>
            </a:r>
            <a:r>
              <a:rPr lang="en-US" sz="2500" dirty="0">
                <a:latin typeface="Times New Roman"/>
                <a:ea typeface="Times New Roman"/>
                <a:cs typeface="Arial"/>
              </a:rPr>
              <a:t>, there is </a:t>
            </a:r>
            <a:r>
              <a:rPr lang="en-US" sz="2500" dirty="0">
                <a:solidFill>
                  <a:srgbClr val="0070C0"/>
                </a:solidFill>
                <a:latin typeface="Times New Roman"/>
                <a:ea typeface="Times New Roman"/>
                <a:cs typeface="Arial"/>
              </a:rPr>
              <a:t>no agreement </a:t>
            </a:r>
            <a:r>
              <a:rPr lang="en-US" sz="2500" dirty="0">
                <a:latin typeface="Times New Roman"/>
                <a:ea typeface="Times New Roman"/>
                <a:cs typeface="Arial"/>
              </a:rPr>
              <a:t>among the Arabs on the </a:t>
            </a:r>
            <a:r>
              <a:rPr lang="en-US" sz="2500" dirty="0">
                <a:solidFill>
                  <a:srgbClr val="0070C0"/>
                </a:solidFill>
                <a:latin typeface="Times New Roman"/>
                <a:ea typeface="Times New Roman"/>
                <a:cs typeface="Arial"/>
              </a:rPr>
              <a:t>rendering </a:t>
            </a:r>
            <a:r>
              <a:rPr lang="en-US" sz="2500" dirty="0">
                <a:latin typeface="Times New Roman"/>
                <a:ea typeface="Times New Roman"/>
                <a:cs typeface="Arial"/>
              </a:rPr>
              <a:t>of scientific and technical terms. For instance, the English term </a:t>
            </a:r>
            <a:r>
              <a:rPr lang="en-US" sz="2500" dirty="0">
                <a:solidFill>
                  <a:srgbClr val="00B050"/>
                </a:solidFill>
                <a:latin typeface="Times New Roman"/>
                <a:ea typeface="Times New Roman"/>
                <a:cs typeface="Arial"/>
              </a:rPr>
              <a:t>engine</a:t>
            </a:r>
            <a:r>
              <a:rPr lang="en-US" sz="2500" dirty="0">
                <a:latin typeface="Times New Roman"/>
                <a:ea typeface="Times New Roman"/>
                <a:cs typeface="Arial"/>
              </a:rPr>
              <a:t> which is of a Latin origin has no agreed-upon Arabic term; in some parts of the Arab world it is </a:t>
            </a:r>
            <a:r>
              <a:rPr lang="en-US" sz="2500" dirty="0">
                <a:solidFill>
                  <a:srgbClr val="0070C0"/>
                </a:solidFill>
                <a:latin typeface="Times New Roman"/>
                <a:ea typeface="Times New Roman"/>
                <a:cs typeface="Arial"/>
              </a:rPr>
              <a:t>transliterated</a:t>
            </a:r>
            <a:r>
              <a:rPr lang="en-US" sz="2500" dirty="0">
                <a:latin typeface="Times New Roman"/>
                <a:ea typeface="Times New Roman"/>
                <a:cs typeface="Arial"/>
              </a:rPr>
              <a:t> as </a:t>
            </a:r>
            <a:r>
              <a:rPr lang="ar-SA" sz="2500" dirty="0" smtClean="0">
                <a:latin typeface="Times New Roman"/>
                <a:ea typeface="Times New Roman"/>
                <a:cs typeface="Arial"/>
              </a:rPr>
              <a:t> </a:t>
            </a:r>
            <a:r>
              <a:rPr lang="ar-SA" sz="2500" dirty="0" smtClean="0">
                <a:solidFill>
                  <a:srgbClr val="00B050"/>
                </a:solidFill>
                <a:latin typeface="Times New Roman"/>
                <a:ea typeface="Times New Roman"/>
                <a:cs typeface="Arial"/>
              </a:rPr>
              <a:t>موتور</a:t>
            </a:r>
            <a:r>
              <a:rPr lang="en-US" sz="2500" dirty="0" smtClean="0">
                <a:latin typeface="Times New Roman"/>
                <a:ea typeface="Times New Roman"/>
                <a:cs typeface="Arial"/>
              </a:rPr>
              <a:t>and </a:t>
            </a:r>
            <a:r>
              <a:rPr lang="en-US" sz="2500" dirty="0">
                <a:latin typeface="Times New Roman"/>
                <a:ea typeface="Times New Roman"/>
                <a:cs typeface="Arial"/>
              </a:rPr>
              <a:t>in other parts where people are reluctant to use foreign names they instead prefer to give it the </a:t>
            </a:r>
            <a:r>
              <a:rPr lang="en-US" sz="2500" dirty="0">
                <a:solidFill>
                  <a:srgbClr val="0070C0"/>
                </a:solidFill>
                <a:latin typeface="Times New Roman"/>
                <a:ea typeface="Times New Roman"/>
                <a:cs typeface="Arial"/>
              </a:rPr>
              <a:t>Arabicized</a:t>
            </a:r>
            <a:r>
              <a:rPr lang="en-US" sz="2500" dirty="0">
                <a:latin typeface="Times New Roman"/>
                <a:ea typeface="Times New Roman"/>
                <a:cs typeface="Arial"/>
              </a:rPr>
              <a:t> name </a:t>
            </a:r>
            <a:r>
              <a:rPr lang="ar-SA" sz="2500" dirty="0" smtClean="0">
                <a:solidFill>
                  <a:srgbClr val="00B050"/>
                </a:solidFill>
                <a:latin typeface="Times New Roman"/>
                <a:ea typeface="Times New Roman"/>
                <a:cs typeface="Arial"/>
              </a:rPr>
              <a:t>محرك</a:t>
            </a:r>
            <a:r>
              <a:rPr lang="en-US" sz="2500" dirty="0" smtClean="0">
                <a:latin typeface="Times New Roman"/>
                <a:ea typeface="Times New Roman"/>
                <a:cs typeface="Arial"/>
              </a:rPr>
              <a:t>. However</a:t>
            </a:r>
            <a:r>
              <a:rPr lang="en-US" sz="2500" dirty="0">
                <a:latin typeface="Times New Roman"/>
                <a:ea typeface="Times New Roman"/>
                <a:cs typeface="Arial"/>
              </a:rPr>
              <a:t>, the problem is that this term </a:t>
            </a:r>
            <a:r>
              <a:rPr lang="en-US" sz="2500" dirty="0">
                <a:solidFill>
                  <a:srgbClr val="C00000"/>
                </a:solidFill>
                <a:latin typeface="Times New Roman"/>
                <a:ea typeface="Times New Roman"/>
                <a:cs typeface="Arial"/>
              </a:rPr>
              <a:t>literally</a:t>
            </a:r>
            <a:r>
              <a:rPr lang="en-US" sz="2500" dirty="0">
                <a:latin typeface="Times New Roman"/>
                <a:ea typeface="Times New Roman"/>
                <a:cs typeface="Arial"/>
              </a:rPr>
              <a:t> means a </a:t>
            </a:r>
            <a:r>
              <a:rPr lang="en-US" sz="2500" dirty="0">
                <a:solidFill>
                  <a:srgbClr val="00B050"/>
                </a:solidFill>
                <a:latin typeface="Times New Roman"/>
                <a:ea typeface="Times New Roman"/>
                <a:cs typeface="Arial"/>
              </a:rPr>
              <a:t>mover</a:t>
            </a:r>
            <a:r>
              <a:rPr lang="en-US" sz="2500" dirty="0">
                <a:latin typeface="Times New Roman"/>
                <a:ea typeface="Times New Roman"/>
                <a:cs typeface="Arial"/>
              </a:rPr>
              <a:t>, a term that can be used vaguely for even a person moving something. Another example of this problem is the term </a:t>
            </a:r>
            <a:r>
              <a:rPr lang="en-US" sz="2500" dirty="0">
                <a:solidFill>
                  <a:srgbClr val="00B050"/>
                </a:solidFill>
                <a:latin typeface="Times New Roman"/>
                <a:ea typeface="Times New Roman"/>
                <a:cs typeface="Arial"/>
              </a:rPr>
              <a:t>mobile</a:t>
            </a:r>
            <a:r>
              <a:rPr lang="en-US" sz="2500" dirty="0">
                <a:latin typeface="Times New Roman"/>
                <a:ea typeface="Times New Roman"/>
                <a:cs typeface="Arial"/>
              </a:rPr>
              <a:t> which has about </a:t>
            </a:r>
            <a:r>
              <a:rPr lang="en-US" sz="2500" dirty="0">
                <a:solidFill>
                  <a:srgbClr val="0070C0"/>
                </a:solidFill>
                <a:latin typeface="Times New Roman"/>
                <a:ea typeface="Times New Roman"/>
                <a:cs typeface="Arial"/>
              </a:rPr>
              <a:t>eight</a:t>
            </a:r>
            <a:r>
              <a:rPr lang="en-US" sz="2500" dirty="0">
                <a:latin typeface="Times New Roman"/>
                <a:ea typeface="Times New Roman"/>
                <a:cs typeface="Arial"/>
              </a:rPr>
              <a:t> Arabic equivalents: </a:t>
            </a:r>
            <a:r>
              <a:rPr lang="en-US" sz="2500" dirty="0" err="1">
                <a:solidFill>
                  <a:srgbClr val="00B050"/>
                </a:solidFill>
                <a:latin typeface="Times New Roman"/>
                <a:ea typeface="Times New Roman"/>
                <a:cs typeface="Arial"/>
              </a:rPr>
              <a:t>sililūr</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mubāyl</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burtāble</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maHmūl</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jawwāl</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hātif</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mutaHarik</a:t>
            </a:r>
            <a:r>
              <a:rPr lang="en-US" sz="2500" dirty="0">
                <a:solidFill>
                  <a:srgbClr val="00B050"/>
                </a:solidFill>
                <a:latin typeface="Times New Roman"/>
                <a:ea typeface="Times New Roman"/>
                <a:cs typeface="Arial"/>
              </a:rPr>
              <a:t>, </a:t>
            </a:r>
            <a:r>
              <a:rPr lang="en-US" sz="2500" dirty="0" err="1">
                <a:solidFill>
                  <a:srgbClr val="00B050"/>
                </a:solidFill>
                <a:latin typeface="Times New Roman"/>
                <a:ea typeface="Times New Roman"/>
                <a:cs typeface="Arial"/>
              </a:rPr>
              <a:t>khilyawī</a:t>
            </a:r>
            <a:r>
              <a:rPr lang="en-US" sz="2500" dirty="0">
                <a:solidFill>
                  <a:srgbClr val="00B050"/>
                </a:solidFill>
                <a:latin typeface="Times New Roman"/>
                <a:ea typeface="Times New Roman"/>
                <a:cs typeface="Arial"/>
              </a:rPr>
              <a:t> </a:t>
            </a:r>
            <a:r>
              <a:rPr lang="en-US" sz="2500" dirty="0">
                <a:latin typeface="Times New Roman"/>
                <a:ea typeface="Times New Roman"/>
                <a:cs typeface="Arial"/>
              </a:rPr>
              <a:t>and </a:t>
            </a:r>
            <a:r>
              <a:rPr lang="en-US" sz="2500" dirty="0" err="1">
                <a:solidFill>
                  <a:srgbClr val="00B050"/>
                </a:solidFill>
                <a:latin typeface="Times New Roman"/>
                <a:ea typeface="Times New Roman"/>
                <a:cs typeface="Arial"/>
              </a:rPr>
              <a:t>naqqāl</a:t>
            </a:r>
            <a:r>
              <a:rPr lang="en-US" sz="2500" dirty="0">
                <a:solidFill>
                  <a:srgbClr val="00B050"/>
                </a:solidFill>
                <a:latin typeface="Times New Roman"/>
                <a:ea typeface="Times New Roman"/>
                <a:cs typeface="Arial"/>
              </a:rPr>
              <a:t> </a:t>
            </a:r>
            <a:r>
              <a:rPr lang="en-US" sz="2500" dirty="0">
                <a:latin typeface="Times New Roman"/>
                <a:ea typeface="Times New Roman"/>
                <a:cs typeface="Arial"/>
              </a:rPr>
              <a:t>the matter that give rise to the abundance of terms. </a:t>
            </a:r>
            <a:endParaRPr lang="en-US" sz="2500" dirty="0">
              <a:latin typeface="Calibri"/>
              <a:ea typeface="Calibri"/>
              <a:cs typeface="Arial"/>
            </a:endParaRPr>
          </a:p>
          <a:p>
            <a:endParaRPr lang="ar-SA" dirty="0"/>
          </a:p>
        </p:txBody>
      </p:sp>
    </p:spTree>
    <p:extLst>
      <p:ext uri="{BB962C8B-B14F-4D97-AF65-F5344CB8AC3E}">
        <p14:creationId xmlns:p14="http://schemas.microsoft.com/office/powerpoint/2010/main" val="2902371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algn="just" rtl="0">
              <a:lnSpc>
                <a:spcPct val="115000"/>
              </a:lnSpc>
              <a:spcAft>
                <a:spcPts val="0"/>
              </a:spcAft>
            </a:pPr>
            <a:r>
              <a:rPr lang="en-US" sz="2800" dirty="0">
                <a:solidFill>
                  <a:srgbClr val="C00000"/>
                </a:solidFill>
                <a:latin typeface="Times New Roman"/>
                <a:ea typeface="Times New Roman"/>
                <a:cs typeface="Arial"/>
              </a:rPr>
              <a:t>Fourth</a:t>
            </a:r>
            <a:r>
              <a:rPr lang="en-US" sz="2800" dirty="0">
                <a:latin typeface="Times New Roman"/>
                <a:ea typeface="Times New Roman"/>
                <a:cs typeface="Arial"/>
              </a:rPr>
              <a:t>, most of the foreign terms are </a:t>
            </a:r>
            <a:r>
              <a:rPr lang="en-US" sz="2800" dirty="0">
                <a:solidFill>
                  <a:srgbClr val="0070C0"/>
                </a:solidFill>
                <a:latin typeface="Times New Roman"/>
                <a:ea typeface="Times New Roman"/>
                <a:cs typeface="Arial"/>
              </a:rPr>
              <a:t>strange</a:t>
            </a:r>
            <a:r>
              <a:rPr lang="en-US" sz="2800" dirty="0">
                <a:latin typeface="Times New Roman"/>
                <a:ea typeface="Times New Roman"/>
                <a:cs typeface="Arial"/>
              </a:rPr>
              <a:t> and </a:t>
            </a:r>
            <a:r>
              <a:rPr lang="en-US" sz="2800" dirty="0">
                <a:solidFill>
                  <a:srgbClr val="0070C0"/>
                </a:solidFill>
                <a:latin typeface="Times New Roman"/>
                <a:ea typeface="Times New Roman"/>
                <a:cs typeface="Arial"/>
              </a:rPr>
              <a:t>new</a:t>
            </a:r>
            <a:r>
              <a:rPr lang="en-US" sz="2800" dirty="0">
                <a:latin typeface="Times New Roman"/>
                <a:ea typeface="Times New Roman"/>
                <a:cs typeface="Arial"/>
              </a:rPr>
              <a:t> to the Arab environment and culture making it difficult if not possible to find equivalents for every term in Arabic. For example, the term </a:t>
            </a:r>
            <a:r>
              <a:rPr lang="en-US" sz="2800" dirty="0">
                <a:solidFill>
                  <a:srgbClr val="00B050"/>
                </a:solidFill>
                <a:latin typeface="Times New Roman"/>
                <a:ea typeface="Times New Roman"/>
                <a:cs typeface="Arial"/>
              </a:rPr>
              <a:t>satellite</a:t>
            </a:r>
            <a:r>
              <a:rPr lang="en-US" sz="2800" dirty="0">
                <a:latin typeface="Times New Roman"/>
                <a:ea typeface="Times New Roman"/>
                <a:cs typeface="Arial"/>
              </a:rPr>
              <a:t> causes a lot of trouble for translators; some translators opted for keeping its original Latin name </a:t>
            </a:r>
            <a:r>
              <a:rPr lang="en-US" sz="2800" dirty="0" err="1">
                <a:solidFill>
                  <a:srgbClr val="00B050"/>
                </a:solidFill>
                <a:latin typeface="Times New Roman"/>
                <a:ea typeface="Times New Roman"/>
                <a:cs typeface="Arial"/>
              </a:rPr>
              <a:t>satalayit</a:t>
            </a:r>
            <a:r>
              <a:rPr lang="en-US" sz="2800" dirty="0">
                <a:solidFill>
                  <a:srgbClr val="00B050"/>
                </a:solidFill>
                <a:latin typeface="Times New Roman"/>
                <a:ea typeface="Times New Roman"/>
                <a:cs typeface="Arial"/>
              </a:rPr>
              <a:t> </a:t>
            </a:r>
            <a:r>
              <a:rPr lang="en-US" sz="2800" dirty="0">
                <a:latin typeface="Times New Roman"/>
                <a:ea typeface="Times New Roman"/>
                <a:cs typeface="Arial"/>
              </a:rPr>
              <a:t>others translated it semantically </a:t>
            </a:r>
            <a:r>
              <a:rPr lang="en-US" sz="2800" dirty="0" smtClean="0">
                <a:latin typeface="Times New Roman"/>
                <a:ea typeface="Times New Roman"/>
                <a:cs typeface="Arial"/>
              </a:rPr>
              <a:t>as </a:t>
            </a:r>
            <a:r>
              <a:rPr lang="en-US" sz="2800" dirty="0">
                <a:solidFill>
                  <a:srgbClr val="00B050"/>
                </a:solidFill>
                <a:latin typeface="Times New Roman"/>
                <a:ea typeface="Times New Roman"/>
                <a:cs typeface="Arial"/>
              </a:rPr>
              <a:t> </a:t>
            </a:r>
            <a:r>
              <a:rPr lang="ar-SA" sz="2800" dirty="0" smtClean="0">
                <a:solidFill>
                  <a:srgbClr val="00B050"/>
                </a:solidFill>
                <a:latin typeface="Times New Roman"/>
                <a:ea typeface="Times New Roman"/>
                <a:cs typeface="Arial"/>
              </a:rPr>
              <a:t> قمر صناعي</a:t>
            </a:r>
            <a:r>
              <a:rPr lang="en-US" sz="2800" dirty="0" smtClean="0">
                <a:latin typeface="Times New Roman"/>
                <a:ea typeface="Times New Roman"/>
                <a:cs typeface="Arial"/>
              </a:rPr>
              <a:t>and </a:t>
            </a:r>
            <a:r>
              <a:rPr lang="en-US" sz="2800" dirty="0">
                <a:latin typeface="Times New Roman"/>
                <a:ea typeface="Times New Roman"/>
                <a:cs typeface="Arial"/>
              </a:rPr>
              <a:t>recently, it has been given an Arabic term </a:t>
            </a:r>
            <a:r>
              <a:rPr lang="ar-SA" sz="2800" dirty="0" smtClean="0">
                <a:solidFill>
                  <a:srgbClr val="00B050"/>
                </a:solidFill>
                <a:latin typeface="Times New Roman"/>
                <a:ea typeface="Times New Roman"/>
                <a:cs typeface="Arial"/>
              </a:rPr>
              <a:t> ساتل</a:t>
            </a:r>
            <a:r>
              <a:rPr lang="en-US" sz="2800" dirty="0" smtClean="0">
                <a:latin typeface="Times New Roman"/>
                <a:ea typeface="Times New Roman"/>
                <a:cs typeface="Arial"/>
              </a:rPr>
              <a:t>by </a:t>
            </a:r>
            <a:r>
              <a:rPr lang="en-US" sz="2800" dirty="0">
                <a:latin typeface="Times New Roman"/>
                <a:ea typeface="Times New Roman"/>
                <a:cs typeface="Arial"/>
              </a:rPr>
              <a:t>the Arabic Academy in </a:t>
            </a:r>
            <a:r>
              <a:rPr lang="en-US" sz="2800" dirty="0" err="1">
                <a:latin typeface="Times New Roman"/>
                <a:ea typeface="Times New Roman"/>
                <a:cs typeface="Arial"/>
              </a:rPr>
              <a:t>Tangeer</a:t>
            </a:r>
            <a:r>
              <a:rPr lang="en-US" sz="2800" dirty="0">
                <a:latin typeface="Times New Roman"/>
                <a:ea typeface="Times New Roman"/>
                <a:cs typeface="Arial"/>
              </a:rPr>
              <a:t>. </a:t>
            </a:r>
            <a:endParaRPr lang="en-US" sz="2800" dirty="0">
              <a:latin typeface="Calibri"/>
              <a:ea typeface="Calibri"/>
              <a:cs typeface="Arial"/>
            </a:endParaRPr>
          </a:p>
          <a:p>
            <a:endParaRPr lang="ar-SA" dirty="0"/>
          </a:p>
        </p:txBody>
      </p:sp>
    </p:spTree>
    <p:extLst>
      <p:ext uri="{BB962C8B-B14F-4D97-AF65-F5344CB8AC3E}">
        <p14:creationId xmlns:p14="http://schemas.microsoft.com/office/powerpoint/2010/main" val="3662112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of Translating English Technical Terms into Arabic</a:t>
            </a:r>
            <a:endParaRPr lang="ar-SA" dirty="0"/>
          </a:p>
        </p:txBody>
      </p:sp>
      <p:sp>
        <p:nvSpPr>
          <p:cNvPr id="3" name="Content Placeholder 2"/>
          <p:cNvSpPr>
            <a:spLocks noGrp="1"/>
          </p:cNvSpPr>
          <p:nvPr>
            <p:ph idx="1"/>
          </p:nvPr>
        </p:nvSpPr>
        <p:spPr/>
        <p:txBody>
          <a:bodyPr>
            <a:normAutofit lnSpcReduction="10000"/>
          </a:bodyPr>
          <a:lstStyle/>
          <a:p>
            <a:pPr algn="just" rtl="0">
              <a:lnSpc>
                <a:spcPct val="115000"/>
              </a:lnSpc>
              <a:spcAft>
                <a:spcPts val="0"/>
              </a:spcAft>
            </a:pPr>
            <a:r>
              <a:rPr lang="en-US" sz="2800" dirty="0">
                <a:solidFill>
                  <a:srgbClr val="000000"/>
                </a:solidFill>
                <a:latin typeface="Times New Roman"/>
                <a:ea typeface="Calibri"/>
                <a:cs typeface="Arial"/>
              </a:rPr>
              <a:t>Dealing with terminology requires </a:t>
            </a:r>
            <a:r>
              <a:rPr lang="en-US" sz="2800" dirty="0">
                <a:solidFill>
                  <a:srgbClr val="0070C0"/>
                </a:solidFill>
                <a:latin typeface="Times New Roman"/>
                <a:ea typeface="Calibri"/>
                <a:cs typeface="Arial"/>
              </a:rPr>
              <a:t>specific skills </a:t>
            </a:r>
            <a:r>
              <a:rPr lang="en-US" sz="2800" dirty="0">
                <a:solidFill>
                  <a:srgbClr val="000000"/>
                </a:solidFill>
                <a:latin typeface="Times New Roman"/>
                <a:ea typeface="Calibri"/>
                <a:cs typeface="Arial"/>
              </a:rPr>
              <a:t>in the form of some strategies </a:t>
            </a:r>
            <a:r>
              <a:rPr lang="en-US" sz="2800" dirty="0" smtClean="0">
                <a:solidFill>
                  <a:srgbClr val="000000"/>
                </a:solidFill>
                <a:latin typeface="Times New Roman"/>
                <a:ea typeface="Calibri"/>
                <a:cs typeface="Arial"/>
              </a:rPr>
              <a:t>that</a:t>
            </a:r>
            <a:r>
              <a:rPr lang="en-US" sz="2800" dirty="0" smtClean="0">
                <a:latin typeface="Calibri"/>
                <a:ea typeface="Calibri"/>
                <a:cs typeface="Arial"/>
              </a:rPr>
              <a:t> </a:t>
            </a:r>
            <a:r>
              <a:rPr lang="en-US" sz="2800" dirty="0" smtClean="0">
                <a:solidFill>
                  <a:srgbClr val="000000"/>
                </a:solidFill>
                <a:latin typeface="Times New Roman"/>
                <a:ea typeface="Calibri"/>
                <a:cs typeface="Arial"/>
              </a:rPr>
              <a:t>are </a:t>
            </a:r>
            <a:r>
              <a:rPr lang="en-US" sz="2800" dirty="0">
                <a:solidFill>
                  <a:srgbClr val="000000"/>
                </a:solidFill>
                <a:latin typeface="Times New Roman"/>
                <a:ea typeface="Calibri"/>
                <a:cs typeface="Arial"/>
              </a:rPr>
              <a:t>likely to be fruitful and serve the target language. In this respect, numerous options are available for translators to translate scientific terms into Arabic. On the other hand, </a:t>
            </a:r>
            <a:r>
              <a:rPr lang="en-US" sz="2800" dirty="0">
                <a:solidFill>
                  <a:srgbClr val="0070C0"/>
                </a:solidFill>
                <a:latin typeface="Times New Roman"/>
                <a:ea typeface="Calibri"/>
                <a:cs typeface="Arial"/>
              </a:rPr>
              <a:t>several Arabic agencies </a:t>
            </a:r>
            <a:r>
              <a:rPr lang="en-US" sz="2800" dirty="0">
                <a:solidFill>
                  <a:srgbClr val="000000"/>
                </a:solidFill>
                <a:latin typeface="Times New Roman"/>
                <a:ea typeface="Calibri"/>
                <a:cs typeface="Arial"/>
              </a:rPr>
              <a:t>have devoted themselves officially or unofficially to produce new set of terminology for Arabic that may facilitate the translation process when it comes to introduce new terms from the source language</a:t>
            </a:r>
            <a:r>
              <a:rPr lang="en-US" sz="2800" dirty="0">
                <a:solidFill>
                  <a:srgbClr val="FF0000"/>
                </a:solidFill>
                <a:latin typeface="Times New Roman"/>
                <a:ea typeface="Calibri"/>
                <a:cs typeface="Arial"/>
              </a:rPr>
              <a:t>.</a:t>
            </a:r>
            <a:endParaRPr lang="en-US" sz="2800" dirty="0">
              <a:latin typeface="Calibri"/>
              <a:ea typeface="Calibri"/>
              <a:cs typeface="Arial"/>
            </a:endParaRPr>
          </a:p>
          <a:p>
            <a:pPr algn="l" rtl="0"/>
            <a:endParaRPr lang="ar-SA" dirty="0"/>
          </a:p>
        </p:txBody>
      </p:sp>
    </p:spTree>
    <p:extLst>
      <p:ext uri="{BB962C8B-B14F-4D97-AF65-F5344CB8AC3E}">
        <p14:creationId xmlns:p14="http://schemas.microsoft.com/office/powerpoint/2010/main" val="4130511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lvl="0" algn="just" rtl="0">
              <a:lnSpc>
                <a:spcPct val="115000"/>
              </a:lnSpc>
              <a:buClr>
                <a:srgbClr val="93A299"/>
              </a:buClr>
            </a:pPr>
            <a:endParaRPr lang="en-US" dirty="0" smtClean="0">
              <a:solidFill>
                <a:srgbClr val="000000"/>
              </a:solidFill>
              <a:latin typeface="Times New Roman"/>
              <a:ea typeface="Calibri"/>
              <a:cs typeface="Arial"/>
            </a:endParaRPr>
          </a:p>
          <a:p>
            <a:pPr lvl="0" algn="just" rtl="0">
              <a:lnSpc>
                <a:spcPct val="115000"/>
              </a:lnSpc>
              <a:buClr>
                <a:srgbClr val="93A299"/>
              </a:buClr>
            </a:pPr>
            <a:r>
              <a:rPr lang="en-US" sz="3200" dirty="0" smtClean="0">
                <a:solidFill>
                  <a:srgbClr val="000000"/>
                </a:solidFill>
                <a:latin typeface="Times New Roman"/>
                <a:ea typeface="Calibri"/>
                <a:cs typeface="Arial"/>
              </a:rPr>
              <a:t>There </a:t>
            </a:r>
            <a:r>
              <a:rPr lang="en-US" sz="3200" dirty="0">
                <a:solidFill>
                  <a:srgbClr val="000000"/>
                </a:solidFill>
                <a:latin typeface="Times New Roman"/>
                <a:ea typeface="Calibri"/>
                <a:cs typeface="Arial"/>
              </a:rPr>
              <a:t>are </a:t>
            </a:r>
            <a:r>
              <a:rPr lang="en-US" sz="3200" dirty="0">
                <a:solidFill>
                  <a:srgbClr val="C00000"/>
                </a:solidFill>
                <a:latin typeface="Times New Roman"/>
                <a:ea typeface="Calibri"/>
                <a:cs typeface="Arial"/>
              </a:rPr>
              <a:t>several methods </a:t>
            </a:r>
            <a:r>
              <a:rPr lang="en-US" sz="3200" dirty="0">
                <a:solidFill>
                  <a:srgbClr val="000000"/>
                </a:solidFill>
                <a:latin typeface="Times New Roman"/>
                <a:ea typeface="Calibri"/>
                <a:cs typeface="Arial"/>
              </a:rPr>
              <a:t>of translating scientific terms into Arabic; each method</a:t>
            </a:r>
            <a:r>
              <a:rPr lang="en-US" sz="3200" dirty="0">
                <a:solidFill>
                  <a:srgbClr val="292934"/>
                </a:solidFill>
                <a:latin typeface="Calibri"/>
                <a:ea typeface="Calibri"/>
                <a:cs typeface="Arial"/>
              </a:rPr>
              <a:t> </a:t>
            </a:r>
            <a:r>
              <a:rPr lang="en-US" sz="3200" dirty="0">
                <a:solidFill>
                  <a:srgbClr val="000000"/>
                </a:solidFill>
                <a:latin typeface="Times New Roman"/>
                <a:ea typeface="Calibri"/>
                <a:cs typeface="Arial"/>
              </a:rPr>
              <a:t>differs from the other in the </a:t>
            </a:r>
            <a:r>
              <a:rPr lang="en-US" sz="3200" dirty="0">
                <a:solidFill>
                  <a:srgbClr val="0070C0"/>
                </a:solidFill>
                <a:latin typeface="Times New Roman"/>
                <a:ea typeface="Calibri"/>
                <a:cs typeface="Arial"/>
              </a:rPr>
              <a:t>use</a:t>
            </a:r>
            <a:r>
              <a:rPr lang="en-US" sz="3200" dirty="0">
                <a:solidFill>
                  <a:srgbClr val="000000"/>
                </a:solidFill>
                <a:latin typeface="Times New Roman"/>
                <a:ea typeface="Calibri"/>
                <a:cs typeface="Arial"/>
              </a:rPr>
              <a:t> and the </a:t>
            </a:r>
            <a:r>
              <a:rPr lang="en-US" sz="3200" dirty="0">
                <a:solidFill>
                  <a:srgbClr val="0070C0"/>
                </a:solidFill>
                <a:latin typeface="Times New Roman"/>
                <a:ea typeface="Calibri"/>
                <a:cs typeface="Arial"/>
              </a:rPr>
              <a:t>results</a:t>
            </a:r>
            <a:r>
              <a:rPr lang="en-US" sz="3200" dirty="0">
                <a:solidFill>
                  <a:srgbClr val="000000"/>
                </a:solidFill>
                <a:latin typeface="Times New Roman"/>
                <a:ea typeface="Calibri"/>
                <a:cs typeface="Arial"/>
              </a:rPr>
              <a:t> it produces. Those techniques will be</a:t>
            </a:r>
            <a:r>
              <a:rPr lang="en-US" sz="3200" dirty="0">
                <a:solidFill>
                  <a:srgbClr val="292934"/>
                </a:solidFill>
                <a:latin typeface="Calibri"/>
                <a:ea typeface="Calibri"/>
                <a:cs typeface="Arial"/>
              </a:rPr>
              <a:t> </a:t>
            </a:r>
            <a:r>
              <a:rPr lang="en-US" sz="3200" dirty="0">
                <a:solidFill>
                  <a:srgbClr val="000000"/>
                </a:solidFill>
                <a:latin typeface="Times New Roman"/>
                <a:ea typeface="Calibri"/>
                <a:cs typeface="Arial"/>
              </a:rPr>
              <a:t>discussed and “</a:t>
            </a:r>
            <a:r>
              <a:rPr lang="en-US" sz="3200" dirty="0">
                <a:solidFill>
                  <a:srgbClr val="0070C0"/>
                </a:solidFill>
                <a:latin typeface="Times New Roman"/>
                <a:ea typeface="Calibri"/>
                <a:cs typeface="Arial"/>
              </a:rPr>
              <a:t>ordered from the poorest to the best</a:t>
            </a:r>
            <a:r>
              <a:rPr lang="en-US" sz="3200" i="1" dirty="0">
                <a:solidFill>
                  <a:srgbClr val="000000"/>
                </a:solidFill>
                <a:latin typeface="Times New Roman"/>
                <a:ea typeface="Calibri"/>
                <a:cs typeface="Arial"/>
              </a:rPr>
              <a:t>” </a:t>
            </a:r>
            <a:r>
              <a:rPr lang="en-US" sz="3200" dirty="0">
                <a:solidFill>
                  <a:srgbClr val="000000"/>
                </a:solidFill>
                <a:latin typeface="Times New Roman"/>
                <a:ea typeface="Calibri"/>
                <a:cs typeface="Arial"/>
              </a:rPr>
              <a:t>.</a:t>
            </a:r>
            <a:endParaRPr lang="en-US" sz="32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4294726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Transcription/Arabicization</a:t>
            </a:r>
            <a:br>
              <a:rPr lang="en-US" dirty="0"/>
            </a:br>
            <a:endParaRPr lang="ar-SA" dirty="0"/>
          </a:p>
        </p:txBody>
      </p:sp>
      <p:sp>
        <p:nvSpPr>
          <p:cNvPr id="3" name="Content Placeholder 2"/>
          <p:cNvSpPr>
            <a:spLocks noGrp="1"/>
          </p:cNvSpPr>
          <p:nvPr>
            <p:ph idx="1"/>
          </p:nvPr>
        </p:nvSpPr>
        <p:spPr>
          <a:xfrm>
            <a:off x="457200" y="1484784"/>
            <a:ext cx="8229600" cy="4992216"/>
          </a:xfrm>
        </p:spPr>
        <p:txBody>
          <a:bodyPr>
            <a:noAutofit/>
          </a:bodyPr>
          <a:lstStyle/>
          <a:p>
            <a:pPr algn="just" rtl="0">
              <a:lnSpc>
                <a:spcPct val="115000"/>
              </a:lnSpc>
              <a:spcAft>
                <a:spcPts val="0"/>
              </a:spcAft>
            </a:pPr>
            <a:r>
              <a:rPr lang="en-US" sz="2600" dirty="0" smtClean="0">
                <a:solidFill>
                  <a:srgbClr val="000000"/>
                </a:solidFill>
                <a:latin typeface="Times New Roman"/>
                <a:ea typeface="Calibri"/>
                <a:cs typeface="Arial"/>
              </a:rPr>
              <a:t>Transcription </a:t>
            </a:r>
            <a:r>
              <a:rPr lang="en-US" sz="2600" dirty="0">
                <a:solidFill>
                  <a:srgbClr val="000000"/>
                </a:solidFill>
                <a:latin typeface="Times New Roman"/>
                <a:ea typeface="Calibri"/>
                <a:cs typeface="Arial"/>
              </a:rPr>
              <a:t>or Arabicization is one of the strategies widely used to translate </a:t>
            </a:r>
            <a:r>
              <a:rPr lang="en-US" sz="2600" dirty="0" smtClean="0">
                <a:solidFill>
                  <a:srgbClr val="000000"/>
                </a:solidFill>
                <a:latin typeface="Times New Roman"/>
                <a:ea typeface="Calibri"/>
                <a:cs typeface="Arial"/>
              </a:rPr>
              <a:t>scientific</a:t>
            </a:r>
            <a:r>
              <a:rPr lang="en-US" sz="2600" dirty="0" smtClean="0">
                <a:latin typeface="Calibri"/>
                <a:ea typeface="Calibri"/>
                <a:cs typeface="Arial"/>
              </a:rPr>
              <a:t> </a:t>
            </a:r>
            <a:r>
              <a:rPr lang="en-US" sz="2600" dirty="0" smtClean="0">
                <a:solidFill>
                  <a:srgbClr val="000000"/>
                </a:solidFill>
                <a:latin typeface="Times New Roman"/>
                <a:ea typeface="Calibri"/>
                <a:cs typeface="Arial"/>
              </a:rPr>
              <a:t>terms </a:t>
            </a:r>
            <a:r>
              <a:rPr lang="en-US" sz="2600" dirty="0">
                <a:solidFill>
                  <a:srgbClr val="000000"/>
                </a:solidFill>
                <a:latin typeface="Times New Roman"/>
                <a:ea typeface="Calibri"/>
                <a:cs typeface="Arial"/>
              </a:rPr>
              <a:t>by introducing </a:t>
            </a:r>
            <a:r>
              <a:rPr lang="en-US" sz="2600" dirty="0">
                <a:solidFill>
                  <a:srgbClr val="0070C0"/>
                </a:solidFill>
                <a:latin typeface="Times New Roman"/>
                <a:ea typeface="Calibri"/>
                <a:cs typeface="Arial"/>
              </a:rPr>
              <a:t>minor phonetic and morphological changes </a:t>
            </a:r>
            <a:r>
              <a:rPr lang="en-US" sz="2600" dirty="0">
                <a:solidFill>
                  <a:srgbClr val="000000"/>
                </a:solidFill>
                <a:latin typeface="Times New Roman"/>
                <a:ea typeface="Calibri"/>
                <a:cs typeface="Arial"/>
              </a:rPr>
              <a:t>to the </a:t>
            </a:r>
            <a:r>
              <a:rPr lang="en-US" sz="2600" dirty="0">
                <a:solidFill>
                  <a:srgbClr val="FF0000"/>
                </a:solidFill>
                <a:latin typeface="Times New Roman"/>
                <a:ea typeface="Calibri"/>
                <a:cs typeface="Arial"/>
              </a:rPr>
              <a:t>foreign</a:t>
            </a:r>
            <a:r>
              <a:rPr lang="en-US" sz="2600" dirty="0">
                <a:solidFill>
                  <a:srgbClr val="000000"/>
                </a:solidFill>
                <a:latin typeface="Times New Roman"/>
                <a:ea typeface="Calibri"/>
                <a:cs typeface="Arial"/>
              </a:rPr>
              <a:t> term. </a:t>
            </a:r>
            <a:r>
              <a:rPr lang="en-US" sz="2600" dirty="0" smtClean="0">
                <a:solidFill>
                  <a:srgbClr val="000000"/>
                </a:solidFill>
                <a:latin typeface="Times New Roman"/>
                <a:ea typeface="Calibri"/>
                <a:cs typeface="Arial"/>
              </a:rPr>
              <a:t>It</a:t>
            </a:r>
            <a:r>
              <a:rPr lang="en-US" sz="2600" dirty="0" smtClean="0">
                <a:latin typeface="Calibri"/>
                <a:ea typeface="Calibri"/>
                <a:cs typeface="Arial"/>
              </a:rPr>
              <a:t> </a:t>
            </a:r>
            <a:r>
              <a:rPr lang="en-US" sz="2600" dirty="0" smtClean="0">
                <a:solidFill>
                  <a:srgbClr val="000000"/>
                </a:solidFill>
                <a:latin typeface="Times New Roman"/>
                <a:ea typeface="Calibri"/>
                <a:cs typeface="Arial"/>
              </a:rPr>
              <a:t>consists </a:t>
            </a:r>
            <a:r>
              <a:rPr lang="en-US" sz="2600" dirty="0">
                <a:solidFill>
                  <a:srgbClr val="000000"/>
                </a:solidFill>
                <a:latin typeface="Times New Roman"/>
                <a:ea typeface="Calibri"/>
                <a:cs typeface="Arial"/>
              </a:rPr>
              <a:t>of </a:t>
            </a:r>
            <a:r>
              <a:rPr lang="en-US" sz="2600" dirty="0">
                <a:solidFill>
                  <a:srgbClr val="00B050"/>
                </a:solidFill>
                <a:latin typeface="Times New Roman"/>
                <a:ea typeface="Calibri"/>
                <a:cs typeface="Arial"/>
              </a:rPr>
              <a:t>writing the English scientific terms using the Arabic alphabet </a:t>
            </a:r>
            <a:r>
              <a:rPr lang="en-US" sz="2600" dirty="0">
                <a:solidFill>
                  <a:srgbClr val="000000"/>
                </a:solidFill>
                <a:latin typeface="Times New Roman"/>
                <a:ea typeface="Calibri"/>
                <a:cs typeface="Arial"/>
              </a:rPr>
              <a:t>with </a:t>
            </a:r>
            <a:r>
              <a:rPr lang="en-US" sz="2600" dirty="0">
                <a:solidFill>
                  <a:srgbClr val="0070C0"/>
                </a:solidFill>
                <a:latin typeface="Times New Roman"/>
                <a:ea typeface="Calibri"/>
                <a:cs typeface="Arial"/>
              </a:rPr>
              <a:t>no alteration to their pronunciation </a:t>
            </a:r>
            <a:r>
              <a:rPr lang="en-US" sz="2600" dirty="0">
                <a:solidFill>
                  <a:srgbClr val="000000"/>
                </a:solidFill>
                <a:latin typeface="Times New Roman"/>
                <a:ea typeface="Calibri"/>
                <a:cs typeface="Arial"/>
              </a:rPr>
              <a:t>in the </a:t>
            </a:r>
            <a:r>
              <a:rPr lang="en-US" sz="2600" dirty="0">
                <a:solidFill>
                  <a:srgbClr val="0070C0"/>
                </a:solidFill>
                <a:latin typeface="Times New Roman"/>
                <a:ea typeface="Calibri"/>
                <a:cs typeface="Arial"/>
              </a:rPr>
              <a:t>source</a:t>
            </a:r>
            <a:r>
              <a:rPr lang="en-US" sz="2600" dirty="0">
                <a:solidFill>
                  <a:srgbClr val="000000"/>
                </a:solidFill>
                <a:latin typeface="Times New Roman"/>
                <a:ea typeface="Calibri"/>
                <a:cs typeface="Arial"/>
              </a:rPr>
              <a:t> language. Take the following examples:</a:t>
            </a:r>
            <a:endParaRPr lang="en-US" sz="2600" dirty="0">
              <a:latin typeface="Calibri"/>
              <a:ea typeface="Calibri"/>
              <a:cs typeface="Arial"/>
            </a:endParaRPr>
          </a:p>
          <a:p>
            <a:pPr algn="just" rtl="0">
              <a:lnSpc>
                <a:spcPct val="115000"/>
              </a:lnSpc>
              <a:spcAft>
                <a:spcPts val="0"/>
              </a:spcAft>
            </a:pPr>
            <a:r>
              <a:rPr lang="en-US" sz="2600" dirty="0">
                <a:solidFill>
                  <a:srgbClr val="000000"/>
                </a:solidFill>
                <a:latin typeface="Times New Roman"/>
                <a:ea typeface="Calibri"/>
                <a:cs typeface="Arial"/>
              </a:rPr>
              <a:t>1. Microwave→ </a:t>
            </a:r>
            <a:r>
              <a:rPr lang="en-US" sz="2600" i="1" dirty="0">
                <a:solidFill>
                  <a:srgbClr val="000000"/>
                </a:solidFill>
                <a:latin typeface="Times New Roman"/>
                <a:ea typeface="Calibri"/>
                <a:cs typeface="Arial"/>
              </a:rPr>
              <a:t>,</a:t>
            </a:r>
            <a:r>
              <a:rPr lang="ar-SA" sz="2600" dirty="0">
                <a:solidFill>
                  <a:srgbClr val="00B050"/>
                </a:solidFill>
                <a:latin typeface="Times New Roman"/>
                <a:ea typeface="Calibri"/>
              </a:rPr>
              <a:t>میكرویف</a:t>
            </a:r>
            <a:endParaRPr lang="en-US" sz="2600" dirty="0">
              <a:solidFill>
                <a:srgbClr val="00B050"/>
              </a:solidFill>
              <a:latin typeface="Calibri"/>
              <a:ea typeface="Calibri"/>
              <a:cs typeface="Arial"/>
            </a:endParaRPr>
          </a:p>
          <a:p>
            <a:pPr algn="just" rtl="0">
              <a:lnSpc>
                <a:spcPct val="115000"/>
              </a:lnSpc>
              <a:spcAft>
                <a:spcPts val="0"/>
              </a:spcAft>
            </a:pPr>
            <a:r>
              <a:rPr lang="en-US" sz="2600" dirty="0">
                <a:solidFill>
                  <a:srgbClr val="000000"/>
                </a:solidFill>
                <a:latin typeface="Times New Roman"/>
                <a:ea typeface="Calibri"/>
                <a:cs typeface="Arial"/>
              </a:rPr>
              <a:t>2. Mega bite → </a:t>
            </a:r>
            <a:r>
              <a:rPr lang="ar-SA" sz="2600" dirty="0">
                <a:solidFill>
                  <a:srgbClr val="00B050"/>
                </a:solidFill>
                <a:latin typeface="Times New Roman"/>
                <a:ea typeface="Calibri"/>
              </a:rPr>
              <a:t>میجابایت</a:t>
            </a:r>
            <a:endParaRPr lang="en-US" sz="2600" dirty="0">
              <a:solidFill>
                <a:srgbClr val="00B050"/>
              </a:solidFill>
              <a:latin typeface="Calibri"/>
              <a:ea typeface="Calibri"/>
              <a:cs typeface="Arial"/>
            </a:endParaRPr>
          </a:p>
          <a:p>
            <a:pPr algn="just" rtl="0">
              <a:lnSpc>
                <a:spcPct val="115000"/>
              </a:lnSpc>
              <a:spcAft>
                <a:spcPts val="0"/>
              </a:spcAft>
            </a:pPr>
            <a:r>
              <a:rPr lang="en-US" sz="2600" dirty="0">
                <a:solidFill>
                  <a:srgbClr val="000000"/>
                </a:solidFill>
                <a:latin typeface="Times New Roman"/>
                <a:ea typeface="Calibri"/>
                <a:cs typeface="Arial"/>
              </a:rPr>
              <a:t>3. Tetra bite→ </a:t>
            </a:r>
            <a:r>
              <a:rPr lang="ar-SA" sz="2600" dirty="0">
                <a:solidFill>
                  <a:srgbClr val="00B050"/>
                </a:solidFill>
                <a:latin typeface="Times New Roman"/>
                <a:ea typeface="Calibri"/>
              </a:rPr>
              <a:t>تیترابایت</a:t>
            </a:r>
            <a:endParaRPr lang="en-US" sz="2600" dirty="0">
              <a:solidFill>
                <a:srgbClr val="00B050"/>
              </a:solidFill>
              <a:latin typeface="Calibri"/>
              <a:ea typeface="Calibri"/>
              <a:cs typeface="Arial"/>
            </a:endParaRPr>
          </a:p>
          <a:p>
            <a:pPr algn="l" rtl="0"/>
            <a:endParaRPr lang="ar-SA" sz="2600" dirty="0"/>
          </a:p>
        </p:txBody>
      </p:sp>
    </p:spTree>
    <p:extLst>
      <p:ext uri="{BB962C8B-B14F-4D97-AF65-F5344CB8AC3E}">
        <p14:creationId xmlns:p14="http://schemas.microsoft.com/office/powerpoint/2010/main" val="3962969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048672"/>
          </a:xfrm>
        </p:spPr>
        <p:txBody>
          <a:bodyPr>
            <a:normAutofit fontScale="92500"/>
          </a:bodyPr>
          <a:lstStyle/>
          <a:p>
            <a:pPr algn="just" rtl="0">
              <a:lnSpc>
                <a:spcPct val="115000"/>
              </a:lnSpc>
              <a:spcAft>
                <a:spcPts val="0"/>
              </a:spcAft>
            </a:pPr>
            <a:r>
              <a:rPr lang="en-US" dirty="0">
                <a:solidFill>
                  <a:srgbClr val="000000"/>
                </a:solidFill>
                <a:latin typeface="Times New Roman"/>
                <a:ea typeface="Calibri"/>
                <a:cs typeface="Arial"/>
              </a:rPr>
              <a:t>The problem with </a:t>
            </a:r>
            <a:r>
              <a:rPr lang="en-US" dirty="0" smtClean="0">
                <a:solidFill>
                  <a:srgbClr val="FF0000"/>
                </a:solidFill>
                <a:latin typeface="Times New Roman"/>
                <a:ea typeface="Calibri"/>
                <a:cs typeface="Arial"/>
              </a:rPr>
              <a:t>Arabicization/ </a:t>
            </a:r>
            <a:r>
              <a:rPr lang="en-US" sz="2600" dirty="0" smtClean="0">
                <a:solidFill>
                  <a:srgbClr val="FF0000"/>
                </a:solidFill>
                <a:latin typeface="Times New Roman"/>
                <a:ea typeface="Calibri"/>
                <a:cs typeface="Arial"/>
              </a:rPr>
              <a:t>Transcription</a:t>
            </a:r>
            <a:r>
              <a:rPr lang="en-US" sz="2600" dirty="0" smtClean="0">
                <a:solidFill>
                  <a:srgbClr val="000000"/>
                </a:solidFill>
                <a:latin typeface="Times New Roman"/>
                <a:ea typeface="Calibri"/>
                <a:cs typeface="Arial"/>
              </a:rPr>
              <a:t> </a:t>
            </a:r>
            <a:r>
              <a:rPr lang="en-US" dirty="0" smtClean="0">
                <a:solidFill>
                  <a:srgbClr val="000000"/>
                </a:solidFill>
                <a:latin typeface="Times New Roman"/>
                <a:ea typeface="Calibri"/>
                <a:cs typeface="Arial"/>
              </a:rPr>
              <a:t>is </a:t>
            </a:r>
            <a:r>
              <a:rPr lang="en-US" dirty="0">
                <a:solidFill>
                  <a:srgbClr val="000000"/>
                </a:solidFill>
                <a:latin typeface="Times New Roman"/>
                <a:ea typeface="Calibri"/>
                <a:cs typeface="Arial"/>
              </a:rPr>
              <a:t>that it does </a:t>
            </a:r>
            <a:r>
              <a:rPr lang="en-US" dirty="0">
                <a:solidFill>
                  <a:srgbClr val="FF0000"/>
                </a:solidFill>
                <a:latin typeface="Times New Roman"/>
                <a:ea typeface="Calibri"/>
                <a:cs typeface="Arial"/>
              </a:rPr>
              <a:t>not</a:t>
            </a:r>
            <a:r>
              <a:rPr lang="en-US" dirty="0">
                <a:solidFill>
                  <a:srgbClr val="000000"/>
                </a:solidFill>
                <a:latin typeface="Times New Roman"/>
                <a:ea typeface="Calibri"/>
                <a:cs typeface="Arial"/>
              </a:rPr>
              <a:t> give the </a:t>
            </a:r>
            <a:r>
              <a:rPr lang="en-US" dirty="0">
                <a:solidFill>
                  <a:srgbClr val="0070C0"/>
                </a:solidFill>
                <a:latin typeface="Times New Roman"/>
                <a:ea typeface="Calibri"/>
                <a:cs typeface="Arial"/>
              </a:rPr>
              <a:t>meaning</a:t>
            </a:r>
            <a:r>
              <a:rPr lang="en-US" dirty="0">
                <a:solidFill>
                  <a:srgbClr val="000000"/>
                </a:solidFill>
                <a:latin typeface="Times New Roman"/>
                <a:ea typeface="Calibri"/>
                <a:cs typeface="Arial"/>
              </a:rPr>
              <a:t> of the word in </a:t>
            </a:r>
            <a:r>
              <a:rPr lang="en-US" dirty="0" smtClean="0">
                <a:solidFill>
                  <a:srgbClr val="0070C0"/>
                </a:solidFill>
                <a:latin typeface="Times New Roman"/>
                <a:ea typeface="Calibri"/>
                <a:cs typeface="Arial"/>
              </a:rPr>
              <a:t>Arabic</a:t>
            </a:r>
            <a:r>
              <a:rPr lang="en-US" dirty="0" smtClean="0">
                <a:solidFill>
                  <a:srgbClr val="000000"/>
                </a:solidFill>
                <a:latin typeface="Times New Roman"/>
                <a:ea typeface="Calibri"/>
                <a:cs typeface="Arial"/>
              </a:rPr>
              <a:t>,</a:t>
            </a:r>
            <a:r>
              <a:rPr lang="en-US" sz="2000" dirty="0" smtClean="0">
                <a:latin typeface="Calibri"/>
                <a:ea typeface="Calibri"/>
                <a:cs typeface="Arial"/>
              </a:rPr>
              <a:t> </a:t>
            </a:r>
            <a:r>
              <a:rPr lang="en-US" dirty="0" smtClean="0">
                <a:solidFill>
                  <a:srgbClr val="000000"/>
                </a:solidFill>
                <a:latin typeface="Times New Roman"/>
                <a:ea typeface="Calibri"/>
                <a:cs typeface="Arial"/>
              </a:rPr>
              <a:t>besides </a:t>
            </a:r>
            <a:r>
              <a:rPr lang="en-US" dirty="0">
                <a:solidFill>
                  <a:srgbClr val="000000"/>
                </a:solidFill>
                <a:latin typeface="Times New Roman"/>
                <a:ea typeface="Calibri"/>
                <a:cs typeface="Arial"/>
              </a:rPr>
              <a:t>the transcribed terms are not pure Arabic ones; they are just </a:t>
            </a:r>
            <a:r>
              <a:rPr lang="en-US" dirty="0">
                <a:solidFill>
                  <a:srgbClr val="0070C0"/>
                </a:solidFill>
                <a:latin typeface="Times New Roman"/>
                <a:ea typeface="Calibri"/>
                <a:cs typeface="Arial"/>
              </a:rPr>
              <a:t>borrowed</a:t>
            </a:r>
            <a:r>
              <a:rPr lang="en-US" dirty="0">
                <a:solidFill>
                  <a:srgbClr val="000000"/>
                </a:solidFill>
                <a:latin typeface="Times New Roman"/>
                <a:ea typeface="Calibri"/>
                <a:cs typeface="Arial"/>
              </a:rPr>
              <a:t> and </a:t>
            </a:r>
            <a:r>
              <a:rPr lang="en-US" dirty="0">
                <a:solidFill>
                  <a:srgbClr val="0070C0"/>
                </a:solidFill>
                <a:latin typeface="Times New Roman"/>
                <a:ea typeface="Calibri"/>
                <a:cs typeface="Arial"/>
              </a:rPr>
              <a:t>shaped</a:t>
            </a:r>
            <a:r>
              <a:rPr lang="en-US" dirty="0">
                <a:solidFill>
                  <a:srgbClr val="000000"/>
                </a:solidFill>
                <a:latin typeface="Times New Roman"/>
                <a:ea typeface="Calibri"/>
                <a:cs typeface="Arial"/>
              </a:rPr>
              <a:t> in Arabic </a:t>
            </a:r>
            <a:r>
              <a:rPr lang="en-US" dirty="0">
                <a:solidFill>
                  <a:srgbClr val="0070C0"/>
                </a:solidFill>
                <a:latin typeface="Times New Roman"/>
                <a:ea typeface="Calibri"/>
                <a:cs typeface="Arial"/>
              </a:rPr>
              <a:t>letters</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algn="just" rtl="0">
              <a:lnSpc>
                <a:spcPct val="115000"/>
              </a:lnSpc>
              <a:spcAft>
                <a:spcPts val="0"/>
              </a:spcAft>
            </a:pPr>
            <a:r>
              <a:rPr lang="en-US" dirty="0" smtClean="0">
                <a:solidFill>
                  <a:srgbClr val="000000"/>
                </a:solidFill>
                <a:latin typeface="Times New Roman"/>
                <a:ea typeface="Calibri"/>
                <a:cs typeface="Arial"/>
              </a:rPr>
              <a:t>Using </a:t>
            </a:r>
            <a:r>
              <a:rPr lang="en-US" dirty="0">
                <a:solidFill>
                  <a:srgbClr val="000000"/>
                </a:solidFill>
                <a:latin typeface="Times New Roman"/>
                <a:ea typeface="Calibri"/>
                <a:cs typeface="Arial"/>
              </a:rPr>
              <a:t>transcription </a:t>
            </a:r>
            <a:r>
              <a:rPr lang="en-US" dirty="0">
                <a:solidFill>
                  <a:srgbClr val="FF0000"/>
                </a:solidFill>
                <a:latin typeface="Times New Roman"/>
                <a:ea typeface="Calibri"/>
                <a:cs typeface="Arial"/>
              </a:rPr>
              <a:t>neither </a:t>
            </a:r>
            <a:r>
              <a:rPr lang="en-US" dirty="0">
                <a:solidFill>
                  <a:srgbClr val="000000"/>
                </a:solidFill>
                <a:latin typeface="Times New Roman"/>
                <a:ea typeface="Calibri"/>
                <a:cs typeface="Arial"/>
              </a:rPr>
              <a:t>serves the Arabic language nor enriches its vocabulary. In fact, it is just an </a:t>
            </a:r>
            <a:r>
              <a:rPr lang="en-US" dirty="0">
                <a:solidFill>
                  <a:srgbClr val="0070C0"/>
                </a:solidFill>
                <a:latin typeface="Times New Roman"/>
                <a:ea typeface="Calibri"/>
                <a:cs typeface="Arial"/>
              </a:rPr>
              <a:t>offence</a:t>
            </a:r>
            <a:r>
              <a:rPr lang="en-US" dirty="0">
                <a:solidFill>
                  <a:srgbClr val="000000"/>
                </a:solidFill>
                <a:latin typeface="Times New Roman"/>
                <a:ea typeface="Calibri"/>
                <a:cs typeface="Arial"/>
              </a:rPr>
              <a:t> to the Arabic language, because it implies that Arab translators are </a:t>
            </a:r>
            <a:r>
              <a:rPr lang="en-US" dirty="0">
                <a:solidFill>
                  <a:srgbClr val="0070C0"/>
                </a:solidFill>
                <a:latin typeface="Times New Roman"/>
                <a:ea typeface="Calibri"/>
                <a:cs typeface="Arial"/>
              </a:rPr>
              <a:t>unable</a:t>
            </a:r>
            <a:r>
              <a:rPr lang="en-US" dirty="0">
                <a:solidFill>
                  <a:srgbClr val="000000"/>
                </a:solidFill>
                <a:latin typeface="Times New Roman"/>
                <a:ea typeface="Calibri"/>
                <a:cs typeface="Arial"/>
              </a:rPr>
              <a:t> to invent </a:t>
            </a:r>
            <a:r>
              <a:rPr lang="en-US" dirty="0">
                <a:solidFill>
                  <a:srgbClr val="0070C0"/>
                </a:solidFill>
                <a:latin typeface="Times New Roman"/>
                <a:ea typeface="Calibri"/>
                <a:cs typeface="Arial"/>
              </a:rPr>
              <a:t>new pure Arabic terms</a:t>
            </a:r>
            <a:r>
              <a:rPr lang="en-US" dirty="0">
                <a:solidFill>
                  <a:srgbClr val="000000"/>
                </a:solidFill>
                <a:latin typeface="Times New Roman"/>
                <a:ea typeface="Calibri"/>
                <a:cs typeface="Arial"/>
              </a:rPr>
              <a:t> and prefer the </a:t>
            </a:r>
            <a:r>
              <a:rPr lang="en-US" dirty="0">
                <a:solidFill>
                  <a:srgbClr val="0070C0"/>
                </a:solidFill>
                <a:latin typeface="Times New Roman"/>
                <a:ea typeface="Calibri"/>
                <a:cs typeface="Arial"/>
              </a:rPr>
              <a:t>easy</a:t>
            </a:r>
            <a:r>
              <a:rPr lang="en-US" dirty="0">
                <a:solidFill>
                  <a:srgbClr val="000000"/>
                </a:solidFill>
                <a:latin typeface="Times New Roman"/>
                <a:ea typeface="Calibri"/>
                <a:cs typeface="Arial"/>
              </a:rPr>
              <a:t> way to translate scientific terms, thus, neglecting the significant statue of the Arabic language</a:t>
            </a:r>
            <a:r>
              <a:rPr lang="en-US" dirty="0" smtClean="0">
                <a:solidFill>
                  <a:srgbClr val="000000"/>
                </a:solidFill>
                <a:latin typeface="Times New Roman"/>
                <a:ea typeface="Calibri"/>
                <a:cs typeface="Arial"/>
              </a:rPr>
              <a:t>.</a:t>
            </a:r>
          </a:p>
          <a:p>
            <a:pPr algn="just" rtl="0">
              <a:lnSpc>
                <a:spcPct val="115000"/>
              </a:lnSpc>
              <a:spcAft>
                <a:spcPts val="0"/>
              </a:spcAft>
            </a:pPr>
            <a:r>
              <a:rPr lang="en-US" dirty="0" smtClean="0">
                <a:solidFill>
                  <a:srgbClr val="000000"/>
                </a:solidFill>
                <a:latin typeface="Times New Roman"/>
                <a:ea typeface="Calibri"/>
                <a:cs typeface="Arial"/>
              </a:rPr>
              <a:t> </a:t>
            </a:r>
            <a:r>
              <a:rPr lang="en-US" dirty="0">
                <a:solidFill>
                  <a:srgbClr val="000000"/>
                </a:solidFill>
                <a:latin typeface="Times New Roman"/>
                <a:ea typeface="Calibri"/>
                <a:cs typeface="Arial"/>
              </a:rPr>
              <a:t>Following this line of thought, </a:t>
            </a:r>
            <a:r>
              <a:rPr lang="en-US" dirty="0" err="1">
                <a:solidFill>
                  <a:srgbClr val="000000"/>
                </a:solidFill>
                <a:latin typeface="Times New Roman"/>
                <a:ea typeface="Calibri"/>
                <a:cs typeface="Arial"/>
              </a:rPr>
              <a:t>Ghazzala</a:t>
            </a:r>
            <a:r>
              <a:rPr lang="en-US" dirty="0">
                <a:solidFill>
                  <a:srgbClr val="000000"/>
                </a:solidFill>
                <a:latin typeface="Times New Roman"/>
                <a:ea typeface="Calibri"/>
                <a:cs typeface="Arial"/>
              </a:rPr>
              <a:t> (1995) argued that this method </a:t>
            </a:r>
            <a:r>
              <a:rPr lang="en-US" dirty="0">
                <a:solidFill>
                  <a:srgbClr val="FF0000"/>
                </a:solidFill>
                <a:latin typeface="Times New Roman"/>
                <a:ea typeface="Calibri"/>
                <a:cs typeface="Arial"/>
              </a:rPr>
              <a:t>should be avoided</a:t>
            </a:r>
            <a:r>
              <a:rPr lang="en-US" dirty="0">
                <a:solidFill>
                  <a:srgbClr val="000000"/>
                </a:solidFill>
                <a:latin typeface="Times New Roman"/>
                <a:ea typeface="Calibri"/>
                <a:cs typeface="Arial"/>
              </a:rPr>
              <a:t> </a:t>
            </a:r>
            <a:r>
              <a:rPr lang="en-US" dirty="0">
                <a:solidFill>
                  <a:srgbClr val="0070C0"/>
                </a:solidFill>
                <a:latin typeface="Times New Roman"/>
                <a:ea typeface="Calibri"/>
                <a:cs typeface="Arial"/>
              </a:rPr>
              <a:t>except</a:t>
            </a:r>
            <a:r>
              <a:rPr lang="en-US" dirty="0">
                <a:solidFill>
                  <a:srgbClr val="000000"/>
                </a:solidFill>
                <a:latin typeface="Times New Roman"/>
                <a:ea typeface="Calibri"/>
                <a:cs typeface="Arial"/>
              </a:rPr>
              <a:t> in the case where translators </a:t>
            </a:r>
            <a:r>
              <a:rPr lang="en-US" dirty="0">
                <a:solidFill>
                  <a:srgbClr val="00B050"/>
                </a:solidFill>
                <a:latin typeface="Times New Roman"/>
                <a:ea typeface="Calibri"/>
                <a:cs typeface="Arial"/>
              </a:rPr>
              <a:t>could not find equivalent</a:t>
            </a:r>
            <a:r>
              <a:rPr lang="en-US" dirty="0">
                <a:solidFill>
                  <a:srgbClr val="000000"/>
                </a:solidFill>
                <a:latin typeface="Times New Roman"/>
                <a:ea typeface="Calibri"/>
                <a:cs typeface="Arial"/>
              </a:rPr>
              <a:t> for the term in </a:t>
            </a:r>
            <a:r>
              <a:rPr lang="en-US" dirty="0" smtClean="0">
                <a:solidFill>
                  <a:srgbClr val="000000"/>
                </a:solidFill>
                <a:latin typeface="Times New Roman"/>
                <a:ea typeface="Calibri"/>
                <a:cs typeface="Arial"/>
              </a:rPr>
              <a:t>Arabic</a:t>
            </a:r>
            <a:r>
              <a:rPr lang="en-US" sz="2000" dirty="0">
                <a:latin typeface="Calibri"/>
                <a:ea typeface="Calibri"/>
                <a:cs typeface="Arial"/>
              </a:rPr>
              <a:t> </a:t>
            </a:r>
            <a:r>
              <a:rPr lang="en-US" dirty="0" smtClean="0">
                <a:solidFill>
                  <a:srgbClr val="000000"/>
                </a:solidFill>
                <a:latin typeface="Times New Roman"/>
                <a:ea typeface="Calibri"/>
                <a:cs typeface="Arial"/>
              </a:rPr>
              <a:t>language</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algn="just" rtl="0">
              <a:lnSpc>
                <a:spcPct val="115000"/>
              </a:lnSpc>
              <a:spcAft>
                <a:spcPts val="0"/>
              </a:spcAft>
            </a:pPr>
            <a:r>
              <a:rPr lang="en-US" dirty="0" smtClean="0">
                <a:solidFill>
                  <a:srgbClr val="000000"/>
                </a:solidFill>
                <a:latin typeface="Times New Roman"/>
                <a:ea typeface="Calibri"/>
                <a:cs typeface="Arial"/>
              </a:rPr>
              <a:t>For </a:t>
            </a:r>
            <a:r>
              <a:rPr lang="en-US" dirty="0">
                <a:solidFill>
                  <a:srgbClr val="000000"/>
                </a:solidFill>
                <a:latin typeface="Times New Roman"/>
                <a:ea typeface="Calibri"/>
                <a:cs typeface="Arial"/>
              </a:rPr>
              <a:t>example:</a:t>
            </a:r>
            <a:endParaRPr lang="en-US" sz="2000" dirty="0">
              <a:latin typeface="Calibri"/>
              <a:ea typeface="Calibri"/>
              <a:cs typeface="Arial"/>
            </a:endParaRPr>
          </a:p>
          <a:p>
            <a:pPr algn="just" rtl="0">
              <a:lnSpc>
                <a:spcPct val="115000"/>
              </a:lnSpc>
              <a:spcAft>
                <a:spcPts val="0"/>
              </a:spcAft>
            </a:pPr>
            <a:r>
              <a:rPr lang="en-US" dirty="0">
                <a:solidFill>
                  <a:srgbClr val="000000"/>
                </a:solidFill>
                <a:latin typeface="Times New Roman"/>
                <a:ea typeface="Calibri"/>
                <a:cs typeface="Arial"/>
              </a:rPr>
              <a:t>1. </a:t>
            </a:r>
            <a:r>
              <a:rPr lang="en-US" dirty="0">
                <a:solidFill>
                  <a:srgbClr val="00B050"/>
                </a:solidFill>
                <a:latin typeface="Times New Roman"/>
                <a:ea typeface="Calibri"/>
                <a:cs typeface="Arial"/>
              </a:rPr>
              <a:t>Sandwich</a:t>
            </a:r>
            <a:r>
              <a:rPr lang="en-US" dirty="0">
                <a:solidFill>
                  <a:srgbClr val="000000"/>
                </a:solidFill>
                <a:latin typeface="Times New Roman"/>
                <a:ea typeface="Calibri"/>
                <a:cs typeface="Arial"/>
              </a:rPr>
              <a:t>→ </a:t>
            </a:r>
            <a:r>
              <a:rPr lang="ar-SA" dirty="0">
                <a:solidFill>
                  <a:srgbClr val="000000"/>
                </a:solidFill>
                <a:latin typeface="Times New Roman"/>
                <a:ea typeface="Calibri"/>
              </a:rPr>
              <a:t>ساندویتش</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2002879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Autofit/>
          </a:bodyPr>
          <a:lstStyle/>
          <a:p>
            <a:pPr algn="just" rtl="0">
              <a:lnSpc>
                <a:spcPct val="115000"/>
              </a:lnSpc>
              <a:spcAft>
                <a:spcPts val="0"/>
              </a:spcAft>
            </a:pPr>
            <a:r>
              <a:rPr lang="en-US" sz="2800" dirty="0">
                <a:solidFill>
                  <a:srgbClr val="000000"/>
                </a:solidFill>
                <a:latin typeface="Times New Roman"/>
                <a:ea typeface="Calibri"/>
                <a:cs typeface="Arial"/>
              </a:rPr>
              <a:t>Yet, if the terms </a:t>
            </a:r>
            <a:r>
              <a:rPr lang="en-US" sz="2800" dirty="0">
                <a:solidFill>
                  <a:srgbClr val="0070C0"/>
                </a:solidFill>
                <a:latin typeface="Times New Roman"/>
                <a:ea typeface="Calibri"/>
                <a:cs typeface="Arial"/>
              </a:rPr>
              <a:t>have equivalent </a:t>
            </a:r>
            <a:r>
              <a:rPr lang="en-US" sz="2800" dirty="0">
                <a:solidFill>
                  <a:srgbClr val="000000"/>
                </a:solidFill>
                <a:latin typeface="Times New Roman"/>
                <a:ea typeface="Calibri"/>
                <a:cs typeface="Arial"/>
              </a:rPr>
              <a:t>in Arabic, translators have to use them instead </a:t>
            </a:r>
            <a:r>
              <a:rPr lang="en-US" sz="2800" dirty="0" smtClean="0">
                <a:solidFill>
                  <a:srgbClr val="000000"/>
                </a:solidFill>
                <a:latin typeface="Times New Roman"/>
                <a:ea typeface="Calibri"/>
                <a:cs typeface="Arial"/>
              </a:rPr>
              <a:t>of</a:t>
            </a:r>
            <a:r>
              <a:rPr lang="en-US" sz="2800" dirty="0" smtClean="0">
                <a:latin typeface="Calibri"/>
                <a:ea typeface="Calibri"/>
                <a:cs typeface="Arial"/>
              </a:rPr>
              <a:t> </a:t>
            </a:r>
            <a:r>
              <a:rPr lang="en-US" sz="2800" dirty="0" smtClean="0">
                <a:solidFill>
                  <a:srgbClr val="000000"/>
                </a:solidFill>
                <a:latin typeface="Times New Roman"/>
                <a:ea typeface="Calibri"/>
                <a:cs typeface="Arial"/>
              </a:rPr>
              <a:t>transcription</a:t>
            </a:r>
            <a:r>
              <a:rPr lang="en-US" sz="2800" dirty="0">
                <a:solidFill>
                  <a:srgbClr val="000000"/>
                </a:solidFill>
                <a:latin typeface="Times New Roman"/>
                <a:ea typeface="Calibri"/>
                <a:cs typeface="Arial"/>
              </a:rPr>
              <a:t>, for example:</a:t>
            </a:r>
            <a:endParaRPr lang="en-US" sz="2800" dirty="0">
              <a:latin typeface="Calibri"/>
              <a:ea typeface="Calibri"/>
              <a:cs typeface="Arial"/>
            </a:endParaRPr>
          </a:p>
          <a:p>
            <a:pPr algn="just" rtl="0">
              <a:lnSpc>
                <a:spcPct val="115000"/>
              </a:lnSpc>
              <a:spcAft>
                <a:spcPts val="0"/>
              </a:spcAft>
            </a:pPr>
            <a:r>
              <a:rPr lang="en-US" sz="2800" dirty="0">
                <a:solidFill>
                  <a:srgbClr val="000000"/>
                </a:solidFill>
                <a:latin typeface="Times New Roman"/>
                <a:ea typeface="Calibri"/>
                <a:cs typeface="Arial"/>
              </a:rPr>
              <a:t>1. </a:t>
            </a:r>
            <a:r>
              <a:rPr lang="en-US" sz="2800" dirty="0">
                <a:solidFill>
                  <a:srgbClr val="00B050"/>
                </a:solidFill>
                <a:latin typeface="Times New Roman"/>
                <a:ea typeface="Calibri"/>
                <a:cs typeface="Arial"/>
              </a:rPr>
              <a:t>Computer</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حاسب</a:t>
            </a:r>
            <a:endParaRPr lang="en-US" sz="2800" dirty="0">
              <a:latin typeface="Calibri"/>
              <a:ea typeface="Calibri"/>
              <a:cs typeface="Arial"/>
            </a:endParaRPr>
          </a:p>
          <a:p>
            <a:pPr algn="just" rtl="0">
              <a:lnSpc>
                <a:spcPct val="115000"/>
              </a:lnSpc>
              <a:spcAft>
                <a:spcPts val="0"/>
              </a:spcAft>
            </a:pPr>
            <a:r>
              <a:rPr lang="en-US" sz="2800" dirty="0">
                <a:solidFill>
                  <a:srgbClr val="000000"/>
                </a:solidFill>
                <a:latin typeface="Times New Roman"/>
                <a:ea typeface="Calibri"/>
                <a:cs typeface="Arial"/>
              </a:rPr>
              <a:t>2. </a:t>
            </a:r>
            <a:r>
              <a:rPr lang="en-US" sz="2800" dirty="0">
                <a:solidFill>
                  <a:srgbClr val="00B050"/>
                </a:solidFill>
                <a:latin typeface="Times New Roman"/>
                <a:ea typeface="Calibri"/>
                <a:cs typeface="Arial"/>
              </a:rPr>
              <a:t>Virus</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جرثومة</a:t>
            </a:r>
            <a:endParaRPr lang="en-US" sz="2800" dirty="0">
              <a:latin typeface="Calibri"/>
              <a:ea typeface="Calibri"/>
              <a:cs typeface="Arial"/>
            </a:endParaRPr>
          </a:p>
          <a:p>
            <a:pPr algn="just" rtl="0">
              <a:lnSpc>
                <a:spcPct val="115000"/>
              </a:lnSpc>
              <a:spcAft>
                <a:spcPts val="0"/>
              </a:spcAft>
            </a:pPr>
            <a:r>
              <a:rPr lang="en-US" sz="2800" dirty="0">
                <a:solidFill>
                  <a:srgbClr val="000000"/>
                </a:solidFill>
                <a:latin typeface="Times New Roman"/>
                <a:ea typeface="Calibri"/>
                <a:cs typeface="Arial"/>
              </a:rPr>
              <a:t>This method will be considered as a </a:t>
            </a:r>
            <a:r>
              <a:rPr lang="en-US" sz="2800" dirty="0">
                <a:solidFill>
                  <a:srgbClr val="0070C0"/>
                </a:solidFill>
                <a:latin typeface="Times New Roman"/>
                <a:ea typeface="Calibri"/>
                <a:cs typeface="Arial"/>
              </a:rPr>
              <a:t>critical problem </a:t>
            </a:r>
            <a:r>
              <a:rPr lang="en-US" sz="2800" dirty="0">
                <a:solidFill>
                  <a:srgbClr val="000000"/>
                </a:solidFill>
                <a:latin typeface="Times New Roman"/>
                <a:ea typeface="Calibri"/>
                <a:cs typeface="Arial"/>
              </a:rPr>
              <a:t>opposed to translators, if they use it for </a:t>
            </a:r>
            <a:r>
              <a:rPr lang="en-US" sz="2800" dirty="0">
                <a:solidFill>
                  <a:srgbClr val="0070C0"/>
                </a:solidFill>
                <a:latin typeface="Times New Roman"/>
                <a:ea typeface="Calibri"/>
                <a:cs typeface="Arial"/>
              </a:rPr>
              <a:t>ordinary</a:t>
            </a:r>
            <a:r>
              <a:rPr lang="en-US" sz="2800" dirty="0">
                <a:solidFill>
                  <a:srgbClr val="000000"/>
                </a:solidFill>
                <a:latin typeface="Times New Roman"/>
                <a:ea typeface="Calibri"/>
                <a:cs typeface="Arial"/>
              </a:rPr>
              <a:t> terms </a:t>
            </a:r>
            <a:r>
              <a:rPr lang="en-US" sz="2800" dirty="0">
                <a:solidFill>
                  <a:srgbClr val="0070C0"/>
                </a:solidFill>
                <a:latin typeface="Times New Roman"/>
                <a:ea typeface="Calibri"/>
                <a:cs typeface="Arial"/>
              </a:rPr>
              <a:t>that have equivalents in Arabic </a:t>
            </a:r>
            <a:r>
              <a:rPr lang="en-US" sz="2800" dirty="0">
                <a:solidFill>
                  <a:srgbClr val="000000"/>
                </a:solidFill>
                <a:latin typeface="Times New Roman"/>
                <a:ea typeface="Calibri"/>
                <a:cs typeface="Arial"/>
              </a:rPr>
              <a:t>as shown by the word ‘</a:t>
            </a:r>
            <a:r>
              <a:rPr lang="en-US" sz="2800" dirty="0">
                <a:solidFill>
                  <a:srgbClr val="00B050"/>
                </a:solidFill>
                <a:latin typeface="Times New Roman"/>
                <a:ea typeface="Calibri"/>
                <a:cs typeface="Arial"/>
              </a:rPr>
              <a:t>email</a:t>
            </a:r>
            <a:r>
              <a:rPr lang="en-US" sz="2800" dirty="0">
                <a:solidFill>
                  <a:srgbClr val="000000"/>
                </a:solidFill>
                <a:latin typeface="Times New Roman"/>
                <a:ea typeface="Calibri"/>
                <a:cs typeface="Arial"/>
              </a:rPr>
              <a:t>’ </a:t>
            </a:r>
            <a:r>
              <a:rPr lang="en-US" sz="2800" i="1" dirty="0" smtClean="0">
                <a:solidFill>
                  <a:srgbClr val="000000"/>
                </a:solidFill>
                <a:latin typeface="Times New Roman"/>
                <a:ea typeface="Calibri"/>
                <a:cs typeface="Arial"/>
              </a:rPr>
              <a:t>usually</a:t>
            </a:r>
            <a:r>
              <a:rPr lang="en-US" sz="2800" dirty="0" smtClean="0">
                <a:latin typeface="Calibri"/>
                <a:ea typeface="Calibri"/>
                <a:cs typeface="Arial"/>
              </a:rPr>
              <a:t> </a:t>
            </a:r>
            <a:r>
              <a:rPr lang="en-US" sz="2800" i="1" dirty="0" smtClean="0">
                <a:solidFill>
                  <a:srgbClr val="000000"/>
                </a:solidFill>
                <a:latin typeface="Times New Roman"/>
                <a:ea typeface="Calibri"/>
                <a:cs typeface="Arial"/>
              </a:rPr>
              <a:t>transcribed </a:t>
            </a:r>
            <a:r>
              <a:rPr lang="en-US" sz="2800" i="1" dirty="0">
                <a:solidFill>
                  <a:srgbClr val="000000"/>
                </a:solidFill>
                <a:latin typeface="Times New Roman"/>
                <a:ea typeface="Calibri"/>
                <a:cs typeface="Arial"/>
              </a:rPr>
              <a:t>as </a:t>
            </a:r>
            <a:r>
              <a:rPr lang="ar-SA" sz="2800" dirty="0" smtClean="0">
                <a:solidFill>
                  <a:srgbClr val="00B050"/>
                </a:solidFill>
                <a:latin typeface="Calibri"/>
                <a:ea typeface="Calibri"/>
                <a:cs typeface="Times New Roman"/>
              </a:rPr>
              <a:t>الايمیل</a:t>
            </a:r>
            <a:r>
              <a:rPr lang="ar-SA" sz="2800" dirty="0" smtClean="0">
                <a:solidFill>
                  <a:srgbClr val="000000"/>
                </a:solidFill>
                <a:latin typeface="Calibri"/>
                <a:ea typeface="Calibri"/>
                <a:cs typeface="Times New Roman"/>
              </a:rPr>
              <a:t> </a:t>
            </a:r>
            <a:r>
              <a:rPr lang="en-US" sz="2800" i="1" dirty="0">
                <a:solidFill>
                  <a:srgbClr val="000000"/>
                </a:solidFill>
                <a:latin typeface="Times New Roman"/>
                <a:ea typeface="Calibri"/>
                <a:cs typeface="Arial"/>
              </a:rPr>
              <a:t>and for which the phrase </a:t>
            </a:r>
            <a:r>
              <a:rPr lang="ar-SA" sz="2800" dirty="0">
                <a:solidFill>
                  <a:srgbClr val="00B050"/>
                </a:solidFill>
                <a:latin typeface="Calibri"/>
                <a:ea typeface="Calibri"/>
                <a:cs typeface="Times New Roman"/>
              </a:rPr>
              <a:t>الرسالة الاكترونیة </a:t>
            </a:r>
            <a:r>
              <a:rPr lang="en-US" sz="2800" dirty="0">
                <a:solidFill>
                  <a:srgbClr val="000000"/>
                </a:solidFill>
                <a:latin typeface="Times New Roman"/>
                <a:ea typeface="Calibri"/>
                <a:cs typeface="Arial"/>
              </a:rPr>
              <a:t>can be used.</a:t>
            </a:r>
            <a:endParaRPr lang="en-US" sz="2800" dirty="0">
              <a:latin typeface="Calibri"/>
              <a:ea typeface="Calibri"/>
              <a:cs typeface="Arial"/>
            </a:endParaRPr>
          </a:p>
          <a:p>
            <a:pPr algn="l" rtl="0"/>
            <a:endParaRPr lang="ar-SA" sz="2800" dirty="0"/>
          </a:p>
        </p:txBody>
      </p:sp>
    </p:spTree>
    <p:extLst>
      <p:ext uri="{BB962C8B-B14F-4D97-AF65-F5344CB8AC3E}">
        <p14:creationId xmlns:p14="http://schemas.microsoft.com/office/powerpoint/2010/main" val="2114032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lstStyle/>
          <a:p>
            <a:pPr algn="just" rtl="0">
              <a:lnSpc>
                <a:spcPct val="115000"/>
              </a:lnSpc>
              <a:spcAft>
                <a:spcPts val="0"/>
              </a:spcAft>
            </a:pPr>
            <a:r>
              <a:rPr lang="en-US" sz="2600" dirty="0">
                <a:latin typeface="Times New Roman"/>
                <a:ea typeface="Calibri"/>
                <a:cs typeface="Arial"/>
              </a:rPr>
              <a:t>According to Baker (1987) </a:t>
            </a:r>
            <a:r>
              <a:rPr lang="en-US" sz="2600" dirty="0">
                <a:solidFill>
                  <a:srgbClr val="0070C0"/>
                </a:solidFill>
                <a:latin typeface="Times New Roman"/>
                <a:ea typeface="Calibri"/>
                <a:cs typeface="Arial"/>
              </a:rPr>
              <a:t>transcription </a:t>
            </a:r>
            <a:r>
              <a:rPr lang="en-US" sz="2600" dirty="0">
                <a:latin typeface="Times New Roman"/>
                <a:ea typeface="Calibri"/>
                <a:cs typeface="Arial"/>
              </a:rPr>
              <a:t>and </a:t>
            </a:r>
            <a:r>
              <a:rPr lang="en-US" sz="2600" dirty="0">
                <a:solidFill>
                  <a:srgbClr val="0070C0"/>
                </a:solidFill>
                <a:latin typeface="Times New Roman"/>
                <a:ea typeface="Calibri"/>
                <a:cs typeface="Arial"/>
              </a:rPr>
              <a:t>naturalization</a:t>
            </a:r>
            <a:r>
              <a:rPr lang="en-US" sz="2600" dirty="0">
                <a:latin typeface="Times New Roman"/>
                <a:ea typeface="Calibri"/>
                <a:cs typeface="Arial"/>
              </a:rPr>
              <a:t> have not </a:t>
            </a:r>
            <a:r>
              <a:rPr lang="en-US" sz="2600" dirty="0" smtClean="0">
                <a:latin typeface="Times New Roman"/>
                <a:ea typeface="Calibri"/>
                <a:cs typeface="Arial"/>
              </a:rPr>
              <a:t>received</a:t>
            </a:r>
            <a:r>
              <a:rPr lang="en-US" sz="2600" dirty="0" smtClean="0">
                <a:latin typeface="Calibri"/>
                <a:ea typeface="Calibri"/>
                <a:cs typeface="Arial"/>
              </a:rPr>
              <a:t> </a:t>
            </a:r>
            <a:r>
              <a:rPr lang="en-US" sz="2600" dirty="0" smtClean="0">
                <a:latin typeface="Times New Roman"/>
                <a:ea typeface="Calibri"/>
                <a:cs typeface="Arial"/>
              </a:rPr>
              <a:t>acceptance </a:t>
            </a:r>
            <a:r>
              <a:rPr lang="en-US" sz="2600" dirty="0">
                <a:latin typeface="Times New Roman"/>
                <a:ea typeface="Calibri"/>
                <a:cs typeface="Arial"/>
              </a:rPr>
              <a:t>from the language purists because they </a:t>
            </a:r>
            <a:r>
              <a:rPr lang="en-US" sz="2600" dirty="0">
                <a:solidFill>
                  <a:srgbClr val="FF0000"/>
                </a:solidFill>
                <a:latin typeface="Times New Roman"/>
                <a:ea typeface="Calibri"/>
                <a:cs typeface="Arial"/>
              </a:rPr>
              <a:t>threaten </a:t>
            </a:r>
            <a:r>
              <a:rPr lang="en-US" sz="2600" dirty="0">
                <a:latin typeface="Times New Roman"/>
                <a:ea typeface="Calibri"/>
                <a:cs typeface="Arial"/>
              </a:rPr>
              <a:t>the </a:t>
            </a:r>
            <a:r>
              <a:rPr lang="en-US" sz="2600" dirty="0">
                <a:solidFill>
                  <a:srgbClr val="FF0000"/>
                </a:solidFill>
                <a:latin typeface="Times New Roman"/>
                <a:ea typeface="Calibri"/>
                <a:cs typeface="Arial"/>
              </a:rPr>
              <a:t>identity</a:t>
            </a:r>
            <a:r>
              <a:rPr lang="en-US" sz="2600" dirty="0">
                <a:latin typeface="Times New Roman"/>
                <a:ea typeface="Calibri"/>
                <a:cs typeface="Arial"/>
              </a:rPr>
              <a:t> of Arabic. Thus, translators are likely to come across a situation where they need to be more </a:t>
            </a:r>
            <a:r>
              <a:rPr lang="en-US" sz="2600" dirty="0">
                <a:solidFill>
                  <a:srgbClr val="0070C0"/>
                </a:solidFill>
                <a:latin typeface="Times New Roman"/>
                <a:ea typeface="Calibri"/>
                <a:cs typeface="Arial"/>
              </a:rPr>
              <a:t>creative</a:t>
            </a:r>
            <a:r>
              <a:rPr lang="en-US" sz="2600" dirty="0">
                <a:latin typeface="Times New Roman"/>
                <a:ea typeface="Calibri"/>
                <a:cs typeface="Arial"/>
              </a:rPr>
              <a:t> by following certain methods that may ensure the high quality and smoothness of translating scientific terms. In an attempt to get over this obstacle, </a:t>
            </a:r>
            <a:r>
              <a:rPr lang="en-US" sz="2600" dirty="0" err="1">
                <a:latin typeface="Times New Roman"/>
                <a:ea typeface="Calibri"/>
                <a:cs typeface="Arial"/>
              </a:rPr>
              <a:t>Ghazzala</a:t>
            </a:r>
            <a:r>
              <a:rPr lang="en-US" sz="2600" dirty="0">
                <a:latin typeface="Times New Roman"/>
                <a:ea typeface="Calibri"/>
                <a:cs typeface="Arial"/>
              </a:rPr>
              <a:t> (1995) suggested that </a:t>
            </a:r>
            <a:r>
              <a:rPr lang="en-US" sz="2600" dirty="0">
                <a:solidFill>
                  <a:srgbClr val="00B050"/>
                </a:solidFill>
                <a:latin typeface="Times New Roman"/>
                <a:ea typeface="Calibri"/>
                <a:cs typeface="Arial"/>
              </a:rPr>
              <a:t>coinage</a:t>
            </a:r>
            <a:r>
              <a:rPr lang="en-US" sz="2600" dirty="0">
                <a:latin typeface="Times New Roman"/>
                <a:ea typeface="Calibri"/>
                <a:cs typeface="Arial"/>
              </a:rPr>
              <a:t> is the best method for translating scientific terms. As for Baker (1987); coining new terms is the only way that ensures the creation of new specialized glossaries for the Arabic language.</a:t>
            </a:r>
            <a:endParaRPr lang="en-US" sz="2600" dirty="0">
              <a:latin typeface="Calibri"/>
              <a:ea typeface="Calibri"/>
              <a:cs typeface="Arial"/>
            </a:endParaRPr>
          </a:p>
          <a:p>
            <a:endParaRPr lang="ar-SA" dirty="0"/>
          </a:p>
        </p:txBody>
      </p:sp>
    </p:spTree>
    <p:extLst>
      <p:ext uri="{BB962C8B-B14F-4D97-AF65-F5344CB8AC3E}">
        <p14:creationId xmlns:p14="http://schemas.microsoft.com/office/powerpoint/2010/main" val="1160145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Coinage</a:t>
            </a:r>
            <a:endParaRPr lang="ar-SA" dirty="0"/>
          </a:p>
        </p:txBody>
      </p:sp>
      <p:sp>
        <p:nvSpPr>
          <p:cNvPr id="3" name="Content Placeholder 2"/>
          <p:cNvSpPr>
            <a:spLocks noGrp="1"/>
          </p:cNvSpPr>
          <p:nvPr>
            <p:ph idx="1"/>
          </p:nvPr>
        </p:nvSpPr>
        <p:spPr>
          <a:xfrm>
            <a:off x="457200" y="1412776"/>
            <a:ext cx="8229600" cy="5184576"/>
          </a:xfrm>
        </p:spPr>
        <p:txBody>
          <a:bodyPr>
            <a:normAutofit fontScale="92500" lnSpcReduction="10000"/>
          </a:bodyPr>
          <a:lstStyle/>
          <a:p>
            <a:pPr algn="just" rtl="0">
              <a:lnSpc>
                <a:spcPct val="115000"/>
              </a:lnSpc>
              <a:spcAft>
                <a:spcPts val="0"/>
              </a:spcAft>
            </a:pPr>
            <a:r>
              <a:rPr lang="en-US" dirty="0">
                <a:latin typeface="Times New Roman"/>
                <a:ea typeface="Calibri"/>
                <a:cs typeface="Arial"/>
              </a:rPr>
              <a:t>This method aims at presenting new terms in the Arabic language via </a:t>
            </a:r>
            <a:r>
              <a:rPr lang="en-US" b="1" dirty="0">
                <a:solidFill>
                  <a:srgbClr val="C00000"/>
                </a:solidFill>
                <a:latin typeface="Times New Roman"/>
                <a:ea typeface="Calibri"/>
                <a:cs typeface="Arial"/>
              </a:rPr>
              <a:t>three </a:t>
            </a:r>
            <a:r>
              <a:rPr lang="en-US" b="1" dirty="0" smtClean="0">
                <a:solidFill>
                  <a:srgbClr val="C00000"/>
                </a:solidFill>
                <a:latin typeface="Times New Roman"/>
                <a:ea typeface="Calibri"/>
                <a:cs typeface="Arial"/>
              </a:rPr>
              <a:t>main</a:t>
            </a:r>
            <a:r>
              <a:rPr lang="en-US" sz="2000" b="1" dirty="0" smtClean="0">
                <a:solidFill>
                  <a:srgbClr val="C00000"/>
                </a:solidFill>
                <a:latin typeface="Calibri"/>
                <a:ea typeface="Calibri"/>
                <a:cs typeface="Arial"/>
              </a:rPr>
              <a:t> </a:t>
            </a:r>
            <a:r>
              <a:rPr lang="en-US" b="1" dirty="0" smtClean="0">
                <a:solidFill>
                  <a:srgbClr val="C00000"/>
                </a:solidFill>
                <a:latin typeface="Times New Roman"/>
                <a:ea typeface="Calibri"/>
                <a:cs typeface="Arial"/>
              </a:rPr>
              <a:t>processes</a:t>
            </a:r>
            <a:r>
              <a:rPr lang="en-US" b="1" dirty="0">
                <a:solidFill>
                  <a:srgbClr val="C00000"/>
                </a:solidFill>
                <a:latin typeface="Times New Roman"/>
                <a:ea typeface="Calibri"/>
                <a:cs typeface="Arial"/>
              </a:rPr>
              <a:t>.</a:t>
            </a:r>
            <a:endParaRPr lang="en-US" sz="2000" b="1" dirty="0">
              <a:solidFill>
                <a:srgbClr val="C00000"/>
              </a:solidFill>
              <a:latin typeface="Calibri"/>
              <a:ea typeface="Calibri"/>
              <a:cs typeface="Arial"/>
            </a:endParaRPr>
          </a:p>
          <a:p>
            <a:pPr algn="just" rtl="0">
              <a:lnSpc>
                <a:spcPct val="115000"/>
              </a:lnSpc>
              <a:spcAft>
                <a:spcPts val="0"/>
              </a:spcAft>
            </a:pPr>
            <a:r>
              <a:rPr lang="en-US" b="1" dirty="0">
                <a:latin typeface="Times New Roman"/>
                <a:ea typeface="Calibri"/>
                <a:cs typeface="Arial"/>
              </a:rPr>
              <a:t>1. </a:t>
            </a:r>
            <a:r>
              <a:rPr lang="en-US" b="1" dirty="0">
                <a:solidFill>
                  <a:srgbClr val="C00000"/>
                </a:solidFill>
                <a:latin typeface="Times New Roman"/>
                <a:ea typeface="Calibri"/>
                <a:cs typeface="Arial"/>
              </a:rPr>
              <a:t>Derivation</a:t>
            </a:r>
            <a:endParaRPr lang="en-US" sz="2000" dirty="0">
              <a:solidFill>
                <a:srgbClr val="C00000"/>
              </a:solidFill>
              <a:latin typeface="Calibri"/>
              <a:ea typeface="Calibri"/>
              <a:cs typeface="Arial"/>
            </a:endParaRPr>
          </a:p>
          <a:p>
            <a:pPr algn="just" rtl="0">
              <a:lnSpc>
                <a:spcPct val="115000"/>
              </a:lnSpc>
              <a:spcAft>
                <a:spcPts val="0"/>
              </a:spcAft>
            </a:pPr>
            <a:r>
              <a:rPr lang="en-US" dirty="0">
                <a:latin typeface="Times New Roman"/>
                <a:ea typeface="Calibri"/>
                <a:cs typeface="Arial"/>
              </a:rPr>
              <a:t>Baker (1987) said that the Arabic language is usually referred to as the language </a:t>
            </a:r>
            <a:r>
              <a:rPr lang="en-US" dirty="0" smtClean="0">
                <a:latin typeface="Times New Roman"/>
                <a:ea typeface="Calibri"/>
                <a:cs typeface="Arial"/>
              </a:rPr>
              <a:t>of</a:t>
            </a:r>
            <a:r>
              <a:rPr lang="en-US" sz="2000" dirty="0" smtClean="0">
                <a:latin typeface="Calibri"/>
                <a:ea typeface="Calibri"/>
                <a:cs typeface="Arial"/>
              </a:rPr>
              <a:t> </a:t>
            </a:r>
            <a:r>
              <a:rPr lang="en-US" dirty="0" smtClean="0">
                <a:solidFill>
                  <a:srgbClr val="0070C0"/>
                </a:solidFill>
                <a:latin typeface="Times New Roman"/>
                <a:ea typeface="Calibri"/>
                <a:cs typeface="Arial"/>
              </a:rPr>
              <a:t>derivation</a:t>
            </a:r>
            <a:r>
              <a:rPr lang="en-US" dirty="0">
                <a:latin typeface="Times New Roman"/>
                <a:ea typeface="Calibri"/>
                <a:cs typeface="Arial"/>
              </a:rPr>
              <a:t>. She explained that the Arabic language word root system is built up on </a:t>
            </a:r>
            <a:r>
              <a:rPr lang="en-US" dirty="0" smtClean="0">
                <a:latin typeface="Times New Roman"/>
                <a:ea typeface="Calibri"/>
                <a:cs typeface="Arial"/>
              </a:rPr>
              <a:t>three</a:t>
            </a:r>
            <a:r>
              <a:rPr lang="en-US" sz="2000" dirty="0" smtClean="0">
                <a:latin typeface="Calibri"/>
                <a:ea typeface="Calibri"/>
                <a:cs typeface="Arial"/>
              </a:rPr>
              <a:t> </a:t>
            </a:r>
            <a:r>
              <a:rPr lang="en-US" dirty="0" smtClean="0">
                <a:latin typeface="Times New Roman"/>
                <a:ea typeface="Calibri"/>
                <a:cs typeface="Arial"/>
              </a:rPr>
              <a:t>fundamental </a:t>
            </a:r>
            <a:r>
              <a:rPr lang="en-US" dirty="0">
                <a:solidFill>
                  <a:srgbClr val="0070C0"/>
                </a:solidFill>
                <a:latin typeface="Times New Roman"/>
                <a:ea typeface="Calibri"/>
                <a:cs typeface="Arial"/>
              </a:rPr>
              <a:t>consonant roots</a:t>
            </a:r>
            <a:r>
              <a:rPr lang="en-US" dirty="0">
                <a:latin typeface="Times New Roman"/>
                <a:ea typeface="Calibri"/>
                <a:cs typeface="Arial"/>
              </a:rPr>
              <a:t>; each one holds a given meaning. The </a:t>
            </a:r>
            <a:r>
              <a:rPr lang="en-US" dirty="0">
                <a:solidFill>
                  <a:srgbClr val="0070C0"/>
                </a:solidFill>
                <a:latin typeface="Times New Roman"/>
                <a:ea typeface="Calibri"/>
                <a:cs typeface="Arial"/>
              </a:rPr>
              <a:t>roots</a:t>
            </a:r>
            <a:r>
              <a:rPr lang="en-US" dirty="0">
                <a:latin typeface="Times New Roman"/>
                <a:ea typeface="Calibri"/>
                <a:cs typeface="Arial"/>
              </a:rPr>
              <a:t> are used for the </a:t>
            </a:r>
            <a:r>
              <a:rPr lang="en-US" dirty="0">
                <a:solidFill>
                  <a:srgbClr val="0070C0"/>
                </a:solidFill>
                <a:latin typeface="Times New Roman"/>
                <a:ea typeface="Calibri"/>
                <a:cs typeface="Arial"/>
              </a:rPr>
              <a:t>production</a:t>
            </a:r>
            <a:r>
              <a:rPr lang="en-US" dirty="0">
                <a:latin typeface="Times New Roman"/>
                <a:ea typeface="Calibri"/>
                <a:cs typeface="Arial"/>
              </a:rPr>
              <a:t> of </a:t>
            </a:r>
            <a:r>
              <a:rPr lang="en-US" dirty="0">
                <a:solidFill>
                  <a:srgbClr val="0070C0"/>
                </a:solidFill>
                <a:latin typeface="Times New Roman"/>
                <a:ea typeface="Calibri"/>
                <a:cs typeface="Arial"/>
              </a:rPr>
              <a:t>nominal</a:t>
            </a:r>
            <a:r>
              <a:rPr lang="en-US" dirty="0">
                <a:latin typeface="Times New Roman"/>
                <a:ea typeface="Calibri"/>
                <a:cs typeface="Arial"/>
              </a:rPr>
              <a:t> and </a:t>
            </a:r>
            <a:r>
              <a:rPr lang="en-US" dirty="0">
                <a:solidFill>
                  <a:srgbClr val="0070C0"/>
                </a:solidFill>
                <a:latin typeface="Times New Roman"/>
                <a:ea typeface="Calibri"/>
                <a:cs typeface="Arial"/>
              </a:rPr>
              <a:t>verbal</a:t>
            </a:r>
            <a:r>
              <a:rPr lang="en-US" dirty="0">
                <a:latin typeface="Times New Roman"/>
                <a:ea typeface="Calibri"/>
                <a:cs typeface="Arial"/>
              </a:rPr>
              <a:t> forms by adding </a:t>
            </a:r>
            <a:r>
              <a:rPr lang="en-US" dirty="0">
                <a:solidFill>
                  <a:srgbClr val="FF0000"/>
                </a:solidFill>
                <a:latin typeface="Times New Roman"/>
                <a:ea typeface="Calibri"/>
                <a:cs typeface="Arial"/>
              </a:rPr>
              <a:t>prefixes, suffixes, infixes </a:t>
            </a:r>
            <a:r>
              <a:rPr lang="en-US" dirty="0">
                <a:latin typeface="Times New Roman"/>
                <a:ea typeface="Calibri"/>
                <a:cs typeface="Arial"/>
              </a:rPr>
              <a:t>and </a:t>
            </a:r>
            <a:r>
              <a:rPr lang="en-US" dirty="0">
                <a:solidFill>
                  <a:srgbClr val="FF0000"/>
                </a:solidFill>
                <a:latin typeface="Times New Roman"/>
                <a:ea typeface="Calibri"/>
                <a:cs typeface="Arial"/>
              </a:rPr>
              <a:t>vowels</a:t>
            </a:r>
            <a:r>
              <a:rPr lang="en-US" dirty="0">
                <a:latin typeface="Times New Roman"/>
                <a:ea typeface="Calibri"/>
                <a:cs typeface="Arial"/>
              </a:rPr>
              <a:t>. For example: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1. </a:t>
            </a:r>
            <a:r>
              <a:rPr lang="en-US" dirty="0">
                <a:solidFill>
                  <a:srgbClr val="00B050"/>
                </a:solidFill>
                <a:latin typeface="Times New Roman"/>
                <a:ea typeface="Calibri"/>
                <a:cs typeface="Arial"/>
              </a:rPr>
              <a:t>Data</a:t>
            </a:r>
            <a:r>
              <a:rPr lang="en-US" dirty="0">
                <a:latin typeface="Times New Roman"/>
                <a:ea typeface="Calibri"/>
                <a:cs typeface="Arial"/>
              </a:rPr>
              <a:t>→ </a:t>
            </a:r>
            <a:r>
              <a:rPr lang="ar-SA" dirty="0">
                <a:latin typeface="Times New Roman"/>
                <a:ea typeface="Calibri"/>
              </a:rPr>
              <a:t>معطیات</a:t>
            </a:r>
            <a:r>
              <a:rPr lang="en-US" dirty="0">
                <a:latin typeface="Times New Roman"/>
                <a:ea typeface="Calibri"/>
                <a:cs typeface="Arial"/>
              </a:rPr>
              <a:t> from </a:t>
            </a:r>
            <a:r>
              <a:rPr lang="ar-SA" dirty="0">
                <a:latin typeface="Times New Roman"/>
                <a:ea typeface="Calibri"/>
              </a:rPr>
              <a:t>أعطى</a:t>
            </a:r>
            <a:r>
              <a:rPr lang="en-US" dirty="0">
                <a:latin typeface="Times New Roman"/>
                <a:ea typeface="Calibri"/>
                <a:cs typeface="Arial"/>
              </a:rPr>
              <a:t> to give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2. </a:t>
            </a:r>
            <a:r>
              <a:rPr lang="en-US" dirty="0">
                <a:solidFill>
                  <a:srgbClr val="00B050"/>
                </a:solidFill>
                <a:latin typeface="Times New Roman"/>
                <a:ea typeface="Calibri"/>
                <a:cs typeface="Arial"/>
              </a:rPr>
              <a:t>Generator</a:t>
            </a:r>
            <a:r>
              <a:rPr lang="en-US" dirty="0">
                <a:latin typeface="Times New Roman"/>
                <a:ea typeface="Calibri"/>
                <a:cs typeface="Arial"/>
              </a:rPr>
              <a:t>→ </a:t>
            </a:r>
            <a:r>
              <a:rPr lang="ar-SA" dirty="0">
                <a:latin typeface="Times New Roman"/>
                <a:ea typeface="Calibri"/>
              </a:rPr>
              <a:t>مولد</a:t>
            </a:r>
            <a:r>
              <a:rPr lang="en-US" dirty="0">
                <a:latin typeface="Times New Roman"/>
                <a:ea typeface="Calibri"/>
                <a:cs typeface="Arial"/>
              </a:rPr>
              <a:t> from </a:t>
            </a:r>
            <a:r>
              <a:rPr lang="ar-SA" dirty="0">
                <a:latin typeface="Times New Roman"/>
                <a:ea typeface="Calibri"/>
              </a:rPr>
              <a:t>یولد</a:t>
            </a:r>
            <a:r>
              <a:rPr lang="en-US" dirty="0">
                <a:latin typeface="Times New Roman"/>
                <a:ea typeface="Calibri"/>
                <a:cs typeface="Arial"/>
              </a:rPr>
              <a:t> to generate.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3. </a:t>
            </a:r>
            <a:r>
              <a:rPr lang="en-US" dirty="0">
                <a:solidFill>
                  <a:srgbClr val="00B050"/>
                </a:solidFill>
                <a:latin typeface="Times New Roman"/>
                <a:ea typeface="Calibri"/>
                <a:cs typeface="Arial"/>
              </a:rPr>
              <a:t>Factory</a:t>
            </a:r>
            <a:r>
              <a:rPr lang="en-US" dirty="0">
                <a:latin typeface="Times New Roman"/>
                <a:ea typeface="Calibri"/>
                <a:cs typeface="Arial"/>
              </a:rPr>
              <a:t>→ </a:t>
            </a:r>
            <a:r>
              <a:rPr lang="ar-SA" dirty="0">
                <a:latin typeface="Times New Roman"/>
                <a:ea typeface="Calibri"/>
              </a:rPr>
              <a:t>مصنع</a:t>
            </a:r>
            <a:r>
              <a:rPr lang="en-US" dirty="0">
                <a:latin typeface="Times New Roman"/>
                <a:ea typeface="Calibri"/>
                <a:cs typeface="Arial"/>
              </a:rPr>
              <a:t> from </a:t>
            </a:r>
            <a:r>
              <a:rPr lang="ar-SA" dirty="0">
                <a:latin typeface="Times New Roman"/>
                <a:ea typeface="Calibri"/>
              </a:rPr>
              <a:t>صنع</a:t>
            </a:r>
            <a:r>
              <a:rPr lang="en-US" dirty="0">
                <a:latin typeface="Times New Roman"/>
                <a:ea typeface="Calibri"/>
                <a:cs typeface="Arial"/>
              </a:rPr>
              <a:t> to manufacture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4. </a:t>
            </a:r>
            <a:r>
              <a:rPr lang="en-US" dirty="0">
                <a:solidFill>
                  <a:srgbClr val="00B050"/>
                </a:solidFill>
                <a:latin typeface="Times New Roman"/>
                <a:ea typeface="Calibri"/>
                <a:cs typeface="Arial"/>
              </a:rPr>
              <a:t>Studio</a:t>
            </a:r>
            <a:r>
              <a:rPr lang="en-US" dirty="0">
                <a:latin typeface="Times New Roman"/>
                <a:ea typeface="Calibri"/>
                <a:cs typeface="Arial"/>
              </a:rPr>
              <a:t>→ </a:t>
            </a:r>
            <a:r>
              <a:rPr lang="ar-SA" dirty="0">
                <a:latin typeface="Times New Roman"/>
                <a:ea typeface="Calibri"/>
              </a:rPr>
              <a:t>مرسم</a:t>
            </a:r>
            <a:r>
              <a:rPr lang="en-US" dirty="0">
                <a:latin typeface="Times New Roman"/>
                <a:ea typeface="Calibri"/>
                <a:cs typeface="Arial"/>
              </a:rPr>
              <a:t> from . </a:t>
            </a:r>
            <a:r>
              <a:rPr lang="ar-SA" dirty="0">
                <a:latin typeface="Times New Roman"/>
                <a:ea typeface="Calibri"/>
              </a:rPr>
              <a:t>یرسم</a:t>
            </a:r>
            <a:r>
              <a:rPr lang="en-US" dirty="0">
                <a:latin typeface="Times New Roman"/>
                <a:ea typeface="Calibri"/>
                <a:cs typeface="Arial"/>
              </a:rPr>
              <a:t> to paint</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234013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19336"/>
          </a:xfrm>
        </p:spPr>
        <p:txBody>
          <a:bodyPr>
            <a:noAutofit/>
          </a:bodyPr>
          <a:lstStyle/>
          <a:p>
            <a:r>
              <a:rPr lang="en-US" sz="2800" dirty="0" smtClean="0"/>
              <a:t/>
            </a:r>
            <a:br>
              <a:rPr lang="en-US" sz="2800" dirty="0" smtClean="0"/>
            </a:br>
            <a:r>
              <a:rPr lang="en-US" sz="2800" dirty="0" smtClean="0"/>
              <a:t>Scientific </a:t>
            </a:r>
            <a:r>
              <a:rPr lang="en-US" sz="2800" dirty="0"/>
              <a:t>Register</a:t>
            </a:r>
            <a:br>
              <a:rPr lang="en-US" sz="2800" dirty="0"/>
            </a:br>
            <a:r>
              <a:rPr lang="en-US" sz="2800" dirty="0"/>
              <a:t>Definition of Science</a:t>
            </a:r>
            <a:br>
              <a:rPr lang="en-US" sz="2800" dirty="0"/>
            </a:br>
            <a:endParaRPr lang="ar-SA" sz="2800" dirty="0"/>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dirty="0">
                <a:latin typeface="TimesNewRomanPSMT"/>
                <a:ea typeface="Calibri"/>
                <a:cs typeface="TimesNewRomanPSMT"/>
              </a:rPr>
              <a:t>Many definitions have been given to the word science. </a:t>
            </a:r>
            <a:r>
              <a:rPr lang="en-US" dirty="0">
                <a:solidFill>
                  <a:srgbClr val="FF0000"/>
                </a:solidFill>
                <a:latin typeface="TimesNewRomanPSMT"/>
                <a:ea typeface="Calibri"/>
                <a:cs typeface="TimesNewRomanPSMT"/>
              </a:rPr>
              <a:t>Cambridge Advanced </a:t>
            </a:r>
            <a:r>
              <a:rPr lang="en-US" dirty="0" smtClean="0">
                <a:solidFill>
                  <a:srgbClr val="FF0000"/>
                </a:solidFill>
                <a:latin typeface="TimesNewRomanPSMT"/>
                <a:ea typeface="Calibri"/>
                <a:cs typeface="TimesNewRomanPSMT"/>
              </a:rPr>
              <a:t>Learner’s</a:t>
            </a:r>
            <a:r>
              <a:rPr lang="en-US" sz="2000" dirty="0" smtClean="0">
                <a:solidFill>
                  <a:srgbClr val="FF0000"/>
                </a:solidFill>
                <a:latin typeface="Calibri"/>
                <a:ea typeface="Calibri"/>
                <a:cs typeface="Arial"/>
              </a:rPr>
              <a:t> </a:t>
            </a:r>
            <a:r>
              <a:rPr lang="en-US" dirty="0" smtClean="0">
                <a:solidFill>
                  <a:srgbClr val="FF0000"/>
                </a:solidFill>
                <a:latin typeface="TimesNewRomanPSMT"/>
                <a:ea typeface="Calibri"/>
                <a:cs typeface="TimesNewRomanPSMT"/>
              </a:rPr>
              <a:t>Dictionary </a:t>
            </a:r>
            <a:r>
              <a:rPr lang="en-US" dirty="0">
                <a:solidFill>
                  <a:srgbClr val="FF0000"/>
                </a:solidFill>
                <a:latin typeface="TimesNewRomanPSMT"/>
                <a:ea typeface="Calibri"/>
                <a:cs typeface="TimesNewRomanPSMT"/>
              </a:rPr>
              <a:t>defines science as</a:t>
            </a:r>
            <a:r>
              <a:rPr lang="en-US" dirty="0">
                <a:latin typeface="TimesNewRomanPSMT"/>
                <a:ea typeface="Calibri"/>
                <a:cs typeface="TimesNewRomanPSMT"/>
              </a:rPr>
              <a:t>:</a:t>
            </a:r>
            <a:endParaRPr lang="en-US" sz="2000" dirty="0">
              <a:latin typeface="Calibri"/>
              <a:ea typeface="Calibri"/>
              <a:cs typeface="Arial"/>
            </a:endParaRPr>
          </a:p>
          <a:p>
            <a:pPr algn="just" rtl="0">
              <a:lnSpc>
                <a:spcPct val="115000"/>
              </a:lnSpc>
              <a:spcAft>
                <a:spcPts val="0"/>
              </a:spcAft>
            </a:pPr>
            <a:r>
              <a:rPr lang="en-US" dirty="0">
                <a:latin typeface="TimesNewRomanPSMT"/>
                <a:ea typeface="Calibri"/>
                <a:cs typeface="TimesNewRomanPSMT"/>
              </a:rPr>
              <a:t>1. (Knowledge obtained from), the systematic study of the structure and behavior of the physical world, especially by observing, measuring and experimenting, and the development of the theories to describe the results of these activities.</a:t>
            </a:r>
            <a:endParaRPr lang="en-US" sz="2000" dirty="0">
              <a:latin typeface="Calibri"/>
              <a:ea typeface="Calibri"/>
              <a:cs typeface="Arial"/>
            </a:endParaRPr>
          </a:p>
          <a:p>
            <a:pPr algn="just" rtl="0">
              <a:lnSpc>
                <a:spcPct val="115000"/>
              </a:lnSpc>
              <a:spcAft>
                <a:spcPts val="0"/>
              </a:spcAft>
            </a:pPr>
            <a:r>
              <a:rPr lang="en-US" dirty="0">
                <a:latin typeface="TimesNewRomanPSMT"/>
                <a:ea typeface="Calibri"/>
                <a:cs typeface="TimesNewRomanPSMT"/>
              </a:rPr>
              <a:t>2. A particular subject that is studied using scientific methods</a:t>
            </a:r>
            <a:r>
              <a:rPr lang="en-US" dirty="0" smtClean="0">
                <a:latin typeface="TimesNewRomanPSMT"/>
                <a:ea typeface="Calibri"/>
                <a:cs typeface="TimesNewRomanPSMT"/>
              </a:rPr>
              <a:t>.</a:t>
            </a:r>
            <a:r>
              <a:rPr lang="ar-SA" dirty="0">
                <a:latin typeface="Calibri"/>
                <a:ea typeface="Calibri"/>
                <a:cs typeface="TimesNewRomanPSMT"/>
              </a:rPr>
              <a:t> </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1931413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048672"/>
          </a:xfrm>
        </p:spPr>
        <p:txBody>
          <a:bodyPr>
            <a:normAutofit fontScale="92500" lnSpcReduction="20000"/>
          </a:bodyPr>
          <a:lstStyle/>
          <a:p>
            <a:pPr algn="l" rtl="0"/>
            <a:r>
              <a:rPr lang="en-US" dirty="0"/>
              <a:t>According to </a:t>
            </a:r>
            <a:r>
              <a:rPr lang="en-US" dirty="0" err="1"/>
              <a:t>Ghazzala</a:t>
            </a:r>
            <a:r>
              <a:rPr lang="en-US" dirty="0"/>
              <a:t> (1995) derivation </a:t>
            </a:r>
            <a:r>
              <a:rPr lang="en-US" i="1" dirty="0">
                <a:solidFill>
                  <a:srgbClr val="FF0000"/>
                </a:solidFill>
              </a:rPr>
              <a:t>is based on measurements</a:t>
            </a:r>
            <a:r>
              <a:rPr lang="en-US" i="1" dirty="0"/>
              <a:t>; </a:t>
            </a:r>
            <a:r>
              <a:rPr lang="en-US" dirty="0"/>
              <a:t>it aims at </a:t>
            </a:r>
            <a:r>
              <a:rPr lang="en-US" dirty="0" smtClean="0"/>
              <a:t>using certain </a:t>
            </a:r>
            <a:r>
              <a:rPr lang="en-US" dirty="0"/>
              <a:t>measures found in the Arabic language to </a:t>
            </a:r>
            <a:r>
              <a:rPr lang="en-US" dirty="0">
                <a:solidFill>
                  <a:srgbClr val="FF0000"/>
                </a:solidFill>
              </a:rPr>
              <a:t>derive</a:t>
            </a:r>
            <a:r>
              <a:rPr lang="en-US" dirty="0"/>
              <a:t> new terms. The most used ones </a:t>
            </a:r>
            <a:r>
              <a:rPr lang="en-US" dirty="0" smtClean="0"/>
              <a:t>are </a:t>
            </a:r>
            <a:r>
              <a:rPr lang="en-US" i="1" dirty="0" smtClean="0">
                <a:solidFill>
                  <a:srgbClr val="0070C0"/>
                </a:solidFill>
              </a:rPr>
              <a:t>machine-names</a:t>
            </a:r>
            <a:r>
              <a:rPr lang="en-US" dirty="0"/>
              <a:t>. For example</a:t>
            </a:r>
            <a:r>
              <a:rPr lang="en-US" dirty="0" smtClean="0"/>
              <a:t>:</a:t>
            </a:r>
          </a:p>
          <a:p>
            <a:pPr algn="l" rtl="0"/>
            <a:endParaRPr lang="en-US" dirty="0"/>
          </a:p>
          <a:p>
            <a:pPr algn="l" rtl="0"/>
            <a:r>
              <a:rPr lang="ar-SA" b="1" dirty="0">
                <a:solidFill>
                  <a:srgbClr val="00B050"/>
                </a:solidFill>
              </a:rPr>
              <a:t>مفعل</a:t>
            </a:r>
            <a:r>
              <a:rPr lang="en-US" b="1" dirty="0"/>
              <a:t>. 1</a:t>
            </a:r>
            <a:endParaRPr lang="en-US" dirty="0"/>
          </a:p>
          <a:p>
            <a:pPr algn="l" rtl="0"/>
            <a:r>
              <a:rPr lang="en-US" dirty="0"/>
              <a:t>a. Laboratory→ </a:t>
            </a:r>
            <a:r>
              <a:rPr lang="ar-SA" dirty="0"/>
              <a:t>مخبر</a:t>
            </a:r>
            <a:endParaRPr lang="en-US" dirty="0"/>
          </a:p>
          <a:p>
            <a:pPr algn="l" rtl="0"/>
            <a:r>
              <a:rPr lang="en-US" dirty="0"/>
              <a:t>b. Anchorage→ </a:t>
            </a:r>
            <a:r>
              <a:rPr lang="ar-SA" dirty="0"/>
              <a:t>مرسي</a:t>
            </a:r>
            <a:endParaRPr lang="en-US" dirty="0"/>
          </a:p>
          <a:p>
            <a:pPr algn="l" rtl="0"/>
            <a:r>
              <a:rPr lang="ar-SA" b="1" dirty="0">
                <a:solidFill>
                  <a:srgbClr val="00B050"/>
                </a:solidFill>
              </a:rPr>
              <a:t>مفعلة</a:t>
            </a:r>
            <a:r>
              <a:rPr lang="en-US" b="1" dirty="0"/>
              <a:t>. 2</a:t>
            </a:r>
            <a:endParaRPr lang="en-US" dirty="0"/>
          </a:p>
          <a:p>
            <a:pPr algn="l" rtl="0"/>
            <a:r>
              <a:rPr lang="en-US" dirty="0"/>
              <a:t>a. Grease box→ </a:t>
            </a:r>
            <a:r>
              <a:rPr lang="ar-SA" dirty="0"/>
              <a:t>مشحمة</a:t>
            </a:r>
            <a:endParaRPr lang="en-US" dirty="0"/>
          </a:p>
          <a:p>
            <a:pPr algn="l" rtl="0"/>
            <a:r>
              <a:rPr lang="en-US" dirty="0"/>
              <a:t>b. Butchery→ </a:t>
            </a:r>
            <a:r>
              <a:rPr lang="ar-SA" dirty="0"/>
              <a:t>مجزرة</a:t>
            </a:r>
            <a:endParaRPr lang="en-US" dirty="0"/>
          </a:p>
          <a:p>
            <a:pPr algn="l" rtl="0"/>
            <a:r>
              <a:rPr lang="ar-SA" b="1" dirty="0">
                <a:solidFill>
                  <a:srgbClr val="00B050"/>
                </a:solidFill>
              </a:rPr>
              <a:t>مفعالة</a:t>
            </a:r>
            <a:r>
              <a:rPr lang="en-US" b="1" dirty="0"/>
              <a:t>. 3</a:t>
            </a:r>
            <a:endParaRPr lang="en-US" dirty="0"/>
          </a:p>
          <a:p>
            <a:pPr algn="l" rtl="0"/>
            <a:r>
              <a:rPr lang="en-US" dirty="0"/>
              <a:t>a. Refrigerator→ </a:t>
            </a:r>
            <a:r>
              <a:rPr lang="ar-SA" dirty="0"/>
              <a:t>ثلاجة</a:t>
            </a:r>
            <a:endParaRPr lang="en-US" dirty="0"/>
          </a:p>
          <a:p>
            <a:pPr algn="l" rtl="0"/>
            <a:r>
              <a:rPr lang="en-US" dirty="0"/>
              <a:t>b. Mixer→ </a:t>
            </a:r>
            <a:r>
              <a:rPr lang="ar-SA" dirty="0" smtClean="0"/>
              <a:t>خلاطه</a:t>
            </a:r>
            <a:endParaRPr lang="en-US" dirty="0"/>
          </a:p>
          <a:p>
            <a:pPr algn="l" rtl="0"/>
            <a:r>
              <a:rPr lang="ar-SA" b="1" dirty="0">
                <a:solidFill>
                  <a:srgbClr val="00B050"/>
                </a:solidFill>
              </a:rPr>
              <a:t>مفعال</a:t>
            </a:r>
            <a:r>
              <a:rPr lang="ar-SA" b="1" dirty="0"/>
              <a:t> </a:t>
            </a:r>
            <a:r>
              <a:rPr lang="en-US" b="1" dirty="0"/>
              <a:t>4</a:t>
            </a:r>
            <a:endParaRPr lang="en-US" dirty="0"/>
          </a:p>
          <a:p>
            <a:pPr algn="l" rtl="0"/>
            <a:r>
              <a:rPr lang="en-US" dirty="0"/>
              <a:t>a. Drill→ </a:t>
            </a:r>
            <a:r>
              <a:rPr lang="ar-SA" dirty="0"/>
              <a:t>مثقاب</a:t>
            </a:r>
            <a:endParaRPr lang="en-US" dirty="0"/>
          </a:p>
          <a:p>
            <a:pPr algn="l" rtl="0"/>
            <a:r>
              <a:rPr lang="en-US" dirty="0"/>
              <a:t>b. Iron→ </a:t>
            </a:r>
            <a:r>
              <a:rPr lang="ar-SA" dirty="0"/>
              <a:t>مكواة</a:t>
            </a:r>
            <a:endParaRPr lang="en-US" dirty="0"/>
          </a:p>
          <a:p>
            <a:pPr algn="l" rtl="0"/>
            <a:endParaRPr lang="ar-SA" dirty="0"/>
          </a:p>
        </p:txBody>
      </p:sp>
    </p:spTree>
    <p:extLst>
      <p:ext uri="{BB962C8B-B14F-4D97-AF65-F5344CB8AC3E}">
        <p14:creationId xmlns:p14="http://schemas.microsoft.com/office/powerpoint/2010/main" val="1715290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rmAutofit/>
          </a:bodyPr>
          <a:lstStyle/>
          <a:p>
            <a:pPr algn="just" rtl="0">
              <a:lnSpc>
                <a:spcPct val="115000"/>
              </a:lnSpc>
              <a:spcAft>
                <a:spcPts val="0"/>
              </a:spcAft>
            </a:pPr>
            <a:r>
              <a:rPr lang="en-US" dirty="0" smtClean="0">
                <a:latin typeface="Times New Roman"/>
                <a:ea typeface="Calibri"/>
                <a:cs typeface="Arial"/>
              </a:rPr>
              <a:t>Baker </a:t>
            </a:r>
            <a:r>
              <a:rPr lang="en-US" dirty="0">
                <a:latin typeface="Times New Roman"/>
                <a:ea typeface="Calibri"/>
                <a:cs typeface="Arial"/>
              </a:rPr>
              <a:t>(1987) supported this method and claimed that it makes understanding of </a:t>
            </a:r>
            <a:r>
              <a:rPr lang="en-US" dirty="0" smtClean="0">
                <a:latin typeface="Times New Roman"/>
                <a:ea typeface="Calibri"/>
                <a:cs typeface="Arial"/>
              </a:rPr>
              <a:t>the</a:t>
            </a:r>
            <a:r>
              <a:rPr lang="en-US" sz="2000" dirty="0" smtClean="0">
                <a:latin typeface="Calibri"/>
                <a:ea typeface="Calibri"/>
                <a:cs typeface="Arial"/>
              </a:rPr>
              <a:t> </a:t>
            </a:r>
            <a:r>
              <a:rPr lang="en-US" dirty="0" smtClean="0">
                <a:latin typeface="Times New Roman"/>
                <a:ea typeface="Calibri"/>
                <a:cs typeface="Arial"/>
              </a:rPr>
              <a:t>meaning </a:t>
            </a:r>
            <a:r>
              <a:rPr lang="en-US" dirty="0">
                <a:latin typeface="Times New Roman"/>
                <a:ea typeface="Calibri"/>
                <a:cs typeface="Arial"/>
              </a:rPr>
              <a:t>of terms </a:t>
            </a:r>
            <a:r>
              <a:rPr lang="en-US" dirty="0">
                <a:solidFill>
                  <a:srgbClr val="0070C0"/>
                </a:solidFill>
                <a:latin typeface="Times New Roman"/>
                <a:ea typeface="Calibri"/>
                <a:cs typeface="Arial"/>
              </a:rPr>
              <a:t>easier</a:t>
            </a:r>
            <a:r>
              <a:rPr lang="en-US" dirty="0">
                <a:latin typeface="Times New Roman"/>
                <a:ea typeface="Calibri"/>
                <a:cs typeface="Arial"/>
              </a:rPr>
              <a:t> for the readers since they are </a:t>
            </a:r>
            <a:r>
              <a:rPr lang="en-US" dirty="0">
                <a:solidFill>
                  <a:srgbClr val="0070C0"/>
                </a:solidFill>
                <a:latin typeface="Times New Roman"/>
                <a:ea typeface="Calibri"/>
                <a:cs typeface="Arial"/>
              </a:rPr>
              <a:t>inherited</a:t>
            </a:r>
            <a:r>
              <a:rPr lang="en-US" dirty="0">
                <a:latin typeface="Times New Roman"/>
                <a:ea typeface="Calibri"/>
                <a:cs typeface="Arial"/>
              </a:rPr>
              <a:t> from the </a:t>
            </a:r>
            <a:r>
              <a:rPr lang="en-US" dirty="0">
                <a:solidFill>
                  <a:srgbClr val="0070C0"/>
                </a:solidFill>
                <a:latin typeface="Times New Roman"/>
                <a:ea typeface="Calibri"/>
                <a:cs typeface="Arial"/>
              </a:rPr>
              <a:t>root</a:t>
            </a:r>
            <a:r>
              <a:rPr lang="en-US" dirty="0">
                <a:latin typeface="Times New Roman"/>
                <a:ea typeface="Calibri"/>
                <a:cs typeface="Arial"/>
              </a:rPr>
              <a:t>, which is already familiar, used to derive that term. In other words, the </a:t>
            </a:r>
            <a:r>
              <a:rPr lang="en-US" dirty="0">
                <a:solidFill>
                  <a:srgbClr val="0070C0"/>
                </a:solidFill>
                <a:latin typeface="Times New Roman"/>
                <a:ea typeface="Calibri"/>
                <a:cs typeface="Arial"/>
              </a:rPr>
              <a:t>derived</a:t>
            </a:r>
            <a:r>
              <a:rPr lang="en-US" dirty="0">
                <a:latin typeface="Times New Roman"/>
                <a:ea typeface="Calibri"/>
                <a:cs typeface="Arial"/>
              </a:rPr>
              <a:t> terms are not new to the vocabulary, they already exist but in different forms. Furthermore, it is </a:t>
            </a:r>
            <a:r>
              <a:rPr lang="en-US" dirty="0" smtClean="0">
                <a:solidFill>
                  <a:srgbClr val="FF0000"/>
                </a:solidFill>
                <a:latin typeface="Times New Roman"/>
                <a:ea typeface="Calibri"/>
                <a:cs typeface="Arial"/>
              </a:rPr>
              <a:t>favored</a:t>
            </a:r>
            <a:r>
              <a:rPr lang="en-US" dirty="0" smtClean="0">
                <a:latin typeface="Times New Roman"/>
                <a:ea typeface="Calibri"/>
                <a:cs typeface="Arial"/>
              </a:rPr>
              <a:t> </a:t>
            </a:r>
            <a:r>
              <a:rPr lang="en-US" dirty="0">
                <a:latin typeface="Times New Roman"/>
                <a:ea typeface="Calibri"/>
                <a:cs typeface="Arial"/>
              </a:rPr>
              <a:t>by academics since it does </a:t>
            </a:r>
            <a:r>
              <a:rPr lang="en-US" dirty="0">
                <a:solidFill>
                  <a:srgbClr val="FF0000"/>
                </a:solidFill>
                <a:latin typeface="Times New Roman"/>
                <a:ea typeface="Calibri"/>
                <a:cs typeface="Arial"/>
              </a:rPr>
              <a:t>not</a:t>
            </a:r>
            <a:r>
              <a:rPr lang="en-US" dirty="0">
                <a:latin typeface="Times New Roman"/>
                <a:ea typeface="Calibri"/>
                <a:cs typeface="Arial"/>
              </a:rPr>
              <a:t> affect the </a:t>
            </a:r>
            <a:r>
              <a:rPr lang="en-US" dirty="0">
                <a:solidFill>
                  <a:srgbClr val="FF0000"/>
                </a:solidFill>
                <a:latin typeface="Times New Roman"/>
                <a:ea typeface="Calibri"/>
                <a:cs typeface="Arial"/>
              </a:rPr>
              <a:t>identity</a:t>
            </a:r>
            <a:r>
              <a:rPr lang="en-US" dirty="0">
                <a:latin typeface="Times New Roman"/>
                <a:ea typeface="Calibri"/>
                <a:cs typeface="Arial"/>
              </a:rPr>
              <a:t> of the Arabic language and the derivation process is based on </a:t>
            </a:r>
            <a:r>
              <a:rPr lang="en-US" dirty="0">
                <a:solidFill>
                  <a:srgbClr val="0070C0"/>
                </a:solidFill>
                <a:latin typeface="Times New Roman"/>
                <a:ea typeface="Calibri"/>
                <a:cs typeface="Arial"/>
              </a:rPr>
              <a:t>pure Arabic vocabulary roots</a:t>
            </a:r>
            <a:r>
              <a:rPr lang="en-US" dirty="0">
                <a:latin typeface="Times New Roman"/>
                <a:ea typeface="Calibri"/>
                <a:cs typeface="Arial"/>
              </a:rPr>
              <a:t>.</a:t>
            </a:r>
            <a:endParaRPr lang="en-US" sz="2000" dirty="0">
              <a:latin typeface="Calibri"/>
              <a:ea typeface="Calibri"/>
              <a:cs typeface="Arial"/>
            </a:endParaRPr>
          </a:p>
          <a:p>
            <a:pPr algn="just" rtl="0">
              <a:lnSpc>
                <a:spcPct val="115000"/>
              </a:lnSpc>
              <a:spcAft>
                <a:spcPts val="0"/>
              </a:spcAft>
            </a:pPr>
            <a:r>
              <a:rPr lang="en-US" dirty="0" smtClean="0">
                <a:latin typeface="Times New Roman"/>
                <a:ea typeface="Calibri"/>
                <a:cs typeface="Arial"/>
              </a:rPr>
              <a:t>On </a:t>
            </a:r>
            <a:r>
              <a:rPr lang="en-US" dirty="0">
                <a:latin typeface="Times New Roman"/>
                <a:ea typeface="Calibri"/>
                <a:cs typeface="Arial"/>
              </a:rPr>
              <a:t>the other hand, </a:t>
            </a:r>
            <a:r>
              <a:rPr lang="en-US" dirty="0" err="1">
                <a:latin typeface="Times New Roman"/>
                <a:ea typeface="Calibri"/>
                <a:cs typeface="Arial"/>
              </a:rPr>
              <a:t>Ghazzala</a:t>
            </a:r>
            <a:r>
              <a:rPr lang="en-US" dirty="0">
                <a:latin typeface="Times New Roman"/>
                <a:ea typeface="Calibri"/>
                <a:cs typeface="Arial"/>
              </a:rPr>
              <a:t> (1995) argued that derivation is still a </a:t>
            </a:r>
            <a:r>
              <a:rPr lang="en-US" dirty="0">
                <a:solidFill>
                  <a:srgbClr val="FF0000"/>
                </a:solidFill>
                <a:latin typeface="Times New Roman"/>
                <a:ea typeface="Calibri"/>
                <a:cs typeface="Arial"/>
              </a:rPr>
              <a:t>restricted</a:t>
            </a:r>
            <a:r>
              <a:rPr lang="en-US" dirty="0">
                <a:latin typeface="Times New Roman"/>
                <a:ea typeface="Calibri"/>
                <a:cs typeface="Arial"/>
              </a:rPr>
              <a:t> </a:t>
            </a:r>
            <a:r>
              <a:rPr lang="en-US" dirty="0" smtClean="0">
                <a:latin typeface="Times New Roman"/>
                <a:ea typeface="Calibri"/>
                <a:cs typeface="Arial"/>
              </a:rPr>
              <a:t>way</a:t>
            </a:r>
            <a:r>
              <a:rPr lang="en-US" sz="2000" dirty="0" smtClean="0">
                <a:latin typeface="Calibri"/>
                <a:ea typeface="Calibri"/>
                <a:cs typeface="Arial"/>
              </a:rPr>
              <a:t> </a:t>
            </a:r>
            <a:r>
              <a:rPr lang="en-US" dirty="0" smtClean="0">
                <a:latin typeface="Times New Roman"/>
                <a:ea typeface="Calibri"/>
                <a:cs typeface="Arial"/>
              </a:rPr>
              <a:t>because </a:t>
            </a:r>
            <a:r>
              <a:rPr lang="en-US" dirty="0">
                <a:latin typeface="Times New Roman"/>
                <a:ea typeface="Calibri"/>
                <a:cs typeface="Arial"/>
              </a:rPr>
              <a:t>it </a:t>
            </a:r>
            <a:r>
              <a:rPr lang="en-US" dirty="0">
                <a:solidFill>
                  <a:srgbClr val="0070C0"/>
                </a:solidFill>
                <a:latin typeface="Times New Roman"/>
                <a:ea typeface="Calibri"/>
                <a:cs typeface="Arial"/>
              </a:rPr>
              <a:t>cannot</a:t>
            </a:r>
            <a:r>
              <a:rPr lang="en-US" dirty="0">
                <a:latin typeface="Times New Roman"/>
                <a:ea typeface="Calibri"/>
                <a:cs typeface="Arial"/>
              </a:rPr>
              <a:t> be applied to </a:t>
            </a:r>
            <a:r>
              <a:rPr lang="en-US" dirty="0">
                <a:solidFill>
                  <a:srgbClr val="FF0000"/>
                </a:solidFill>
                <a:latin typeface="Times New Roman"/>
                <a:ea typeface="Calibri"/>
                <a:cs typeface="Arial"/>
              </a:rPr>
              <a:t>all</a:t>
            </a:r>
            <a:r>
              <a:rPr lang="en-US" dirty="0">
                <a:latin typeface="Times New Roman"/>
                <a:ea typeface="Calibri"/>
                <a:cs typeface="Arial"/>
              </a:rPr>
              <a:t> the terms as some of them would not accept measures.</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3879349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a:bodyPr>
          <a:lstStyle/>
          <a:p>
            <a:pPr algn="just" rtl="0">
              <a:lnSpc>
                <a:spcPct val="115000"/>
              </a:lnSpc>
              <a:spcAft>
                <a:spcPts val="0"/>
              </a:spcAft>
            </a:pPr>
            <a:r>
              <a:rPr lang="en-US" b="1" dirty="0" smtClean="0">
                <a:solidFill>
                  <a:srgbClr val="C00000"/>
                </a:solidFill>
                <a:latin typeface="Times New Roman"/>
                <a:ea typeface="Calibri"/>
                <a:cs typeface="Arial"/>
              </a:rPr>
              <a:t>2. </a:t>
            </a:r>
            <a:r>
              <a:rPr lang="en-US" b="1" dirty="0">
                <a:solidFill>
                  <a:srgbClr val="C00000"/>
                </a:solidFill>
                <a:latin typeface="Times New Roman"/>
                <a:ea typeface="Calibri"/>
                <a:cs typeface="Arial"/>
              </a:rPr>
              <a:t>Revival</a:t>
            </a:r>
            <a:endParaRPr lang="en-US" sz="2000" dirty="0">
              <a:solidFill>
                <a:srgbClr val="C00000"/>
              </a:solidFill>
              <a:latin typeface="Calibri"/>
              <a:ea typeface="Calibri"/>
              <a:cs typeface="Arial"/>
            </a:endParaRPr>
          </a:p>
          <a:p>
            <a:pPr algn="just" rtl="0">
              <a:lnSpc>
                <a:spcPct val="115000"/>
              </a:lnSpc>
              <a:spcAft>
                <a:spcPts val="0"/>
              </a:spcAft>
            </a:pPr>
            <a:r>
              <a:rPr lang="en-US" dirty="0">
                <a:latin typeface="Times New Roman"/>
                <a:ea typeface="Calibri"/>
                <a:cs typeface="Arial"/>
              </a:rPr>
              <a:t>Revival attempts to put back into use </a:t>
            </a:r>
            <a:r>
              <a:rPr lang="en-US" dirty="0">
                <a:solidFill>
                  <a:srgbClr val="0070C0"/>
                </a:solidFill>
                <a:latin typeface="Times New Roman"/>
                <a:ea typeface="Calibri"/>
                <a:cs typeface="Arial"/>
              </a:rPr>
              <a:t>old Arabic words </a:t>
            </a:r>
            <a:r>
              <a:rPr lang="en-US" dirty="0">
                <a:latin typeface="Times New Roman"/>
                <a:ea typeface="Calibri"/>
                <a:cs typeface="Arial"/>
              </a:rPr>
              <a:t>that were used but </a:t>
            </a:r>
            <a:r>
              <a:rPr lang="en-US" dirty="0">
                <a:solidFill>
                  <a:srgbClr val="0070C0"/>
                </a:solidFill>
                <a:latin typeface="Times New Roman"/>
                <a:ea typeface="Calibri"/>
                <a:cs typeface="Arial"/>
              </a:rPr>
              <a:t>fade </a:t>
            </a:r>
            <a:r>
              <a:rPr lang="en-US" dirty="0" smtClean="0">
                <a:solidFill>
                  <a:srgbClr val="0070C0"/>
                </a:solidFill>
                <a:latin typeface="Times New Roman"/>
                <a:ea typeface="Calibri"/>
                <a:cs typeface="Arial"/>
              </a:rPr>
              <a:t>away</a:t>
            </a:r>
            <a:r>
              <a:rPr lang="en-US" sz="2000" dirty="0" smtClean="0">
                <a:solidFill>
                  <a:srgbClr val="0070C0"/>
                </a:solidFill>
                <a:latin typeface="Calibri"/>
                <a:ea typeface="Calibri"/>
                <a:cs typeface="Arial"/>
              </a:rPr>
              <a:t> </a:t>
            </a:r>
            <a:r>
              <a:rPr lang="en-US" dirty="0" smtClean="0">
                <a:latin typeface="Times New Roman"/>
                <a:ea typeface="Calibri"/>
                <a:cs typeface="Arial"/>
              </a:rPr>
              <a:t>with </a:t>
            </a:r>
            <a:r>
              <a:rPr lang="en-US" dirty="0">
                <a:latin typeface="Times New Roman"/>
                <a:ea typeface="Calibri"/>
                <a:cs typeface="Arial"/>
              </a:rPr>
              <a:t>the time and assigns them </a:t>
            </a:r>
            <a:r>
              <a:rPr lang="en-US" dirty="0">
                <a:solidFill>
                  <a:srgbClr val="FF0000"/>
                </a:solidFill>
                <a:latin typeface="Times New Roman"/>
                <a:ea typeface="Calibri"/>
                <a:cs typeface="Arial"/>
              </a:rPr>
              <a:t>new meanings.</a:t>
            </a:r>
            <a:r>
              <a:rPr lang="en-US" dirty="0">
                <a:latin typeface="Times New Roman"/>
                <a:ea typeface="Calibri"/>
                <a:cs typeface="Arial"/>
              </a:rPr>
              <a:t> Baker (1987) said that this method uses </a:t>
            </a:r>
            <a:r>
              <a:rPr lang="en-US" dirty="0">
                <a:solidFill>
                  <a:srgbClr val="0070C0"/>
                </a:solidFill>
                <a:latin typeface="Times New Roman"/>
                <a:ea typeface="Calibri"/>
                <a:cs typeface="Arial"/>
              </a:rPr>
              <a:t>Arabic</a:t>
            </a:r>
            <a:r>
              <a:rPr lang="en-US" dirty="0">
                <a:latin typeface="Times New Roman"/>
                <a:ea typeface="Calibri"/>
                <a:cs typeface="Arial"/>
              </a:rPr>
              <a:t> </a:t>
            </a:r>
            <a:r>
              <a:rPr lang="en-US" dirty="0">
                <a:solidFill>
                  <a:srgbClr val="0070C0"/>
                </a:solidFill>
                <a:latin typeface="Times New Roman"/>
                <a:ea typeface="Calibri"/>
                <a:cs typeface="Arial"/>
              </a:rPr>
              <a:t>lexicon</a:t>
            </a:r>
            <a:r>
              <a:rPr lang="en-US" dirty="0">
                <a:latin typeface="Times New Roman"/>
                <a:ea typeface="Calibri"/>
                <a:cs typeface="Arial"/>
              </a:rPr>
              <a:t> instead of trying to introduce </a:t>
            </a:r>
            <a:r>
              <a:rPr lang="en-US" dirty="0">
                <a:solidFill>
                  <a:srgbClr val="0070C0"/>
                </a:solidFill>
                <a:latin typeface="Times New Roman"/>
                <a:ea typeface="Calibri"/>
                <a:cs typeface="Arial"/>
              </a:rPr>
              <a:t>new concepts </a:t>
            </a:r>
            <a:r>
              <a:rPr lang="en-US" dirty="0">
                <a:latin typeface="Times New Roman"/>
                <a:ea typeface="Calibri"/>
                <a:cs typeface="Arial"/>
              </a:rPr>
              <a:t>that may take time to be adopted. </a:t>
            </a:r>
            <a:endParaRPr lang="en-US" dirty="0" smtClean="0">
              <a:latin typeface="Times New Roman"/>
              <a:ea typeface="Calibri"/>
              <a:cs typeface="Arial"/>
            </a:endParaRPr>
          </a:p>
          <a:p>
            <a:pPr algn="just" rtl="0">
              <a:lnSpc>
                <a:spcPct val="115000"/>
              </a:lnSpc>
              <a:spcAft>
                <a:spcPts val="0"/>
              </a:spcAft>
            </a:pPr>
            <a:r>
              <a:rPr lang="en-US" dirty="0" smtClean="0">
                <a:latin typeface="Times New Roman"/>
                <a:ea typeface="Calibri"/>
                <a:cs typeface="Arial"/>
              </a:rPr>
              <a:t>For </a:t>
            </a:r>
            <a:r>
              <a:rPr lang="en-US" dirty="0">
                <a:latin typeface="Times New Roman"/>
                <a:ea typeface="Calibri"/>
                <a:cs typeface="Arial"/>
              </a:rPr>
              <a:t>example: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1. </a:t>
            </a:r>
            <a:r>
              <a:rPr lang="en-US" dirty="0">
                <a:solidFill>
                  <a:srgbClr val="00B050"/>
                </a:solidFill>
                <a:latin typeface="Times New Roman"/>
                <a:ea typeface="Calibri"/>
                <a:cs typeface="Arial"/>
              </a:rPr>
              <a:t>Train</a:t>
            </a:r>
            <a:r>
              <a:rPr lang="en-US" dirty="0">
                <a:latin typeface="Times New Roman"/>
                <a:ea typeface="Calibri"/>
                <a:cs typeface="Arial"/>
              </a:rPr>
              <a:t>→ </a:t>
            </a:r>
            <a:r>
              <a:rPr lang="ar-SA" dirty="0">
                <a:latin typeface="Times New Roman"/>
                <a:ea typeface="Calibri"/>
              </a:rPr>
              <a:t>قطار</a:t>
            </a:r>
            <a:r>
              <a:rPr lang="en-US" dirty="0">
                <a:latin typeface="Times New Roman"/>
                <a:ea typeface="Calibri"/>
                <a:cs typeface="Arial"/>
              </a:rPr>
              <a:t> originally used to mean a line of camels</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2. </a:t>
            </a:r>
            <a:r>
              <a:rPr lang="en-US" dirty="0">
                <a:solidFill>
                  <a:srgbClr val="00B050"/>
                </a:solidFill>
                <a:latin typeface="Times New Roman"/>
                <a:ea typeface="Calibri"/>
                <a:cs typeface="Arial"/>
              </a:rPr>
              <a:t>Car</a:t>
            </a:r>
            <a:r>
              <a:rPr lang="en-US" dirty="0">
                <a:latin typeface="Times New Roman"/>
                <a:ea typeface="Calibri"/>
                <a:cs typeface="Arial"/>
              </a:rPr>
              <a:t>→ </a:t>
            </a:r>
            <a:r>
              <a:rPr lang="ar-SA" dirty="0">
                <a:latin typeface="Times New Roman"/>
                <a:ea typeface="Calibri"/>
              </a:rPr>
              <a:t>سیارة</a:t>
            </a:r>
            <a:r>
              <a:rPr lang="en-US" dirty="0">
                <a:latin typeface="Times New Roman"/>
                <a:ea typeface="Calibri"/>
                <a:cs typeface="Arial"/>
              </a:rPr>
              <a:t> originally used to mean the night </a:t>
            </a:r>
            <a:r>
              <a:rPr lang="en-US" dirty="0" smtClean="0">
                <a:latin typeface="Times New Roman"/>
                <a:ea typeface="Calibri"/>
                <a:cs typeface="Arial"/>
              </a:rPr>
              <a:t>travelers</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3. </a:t>
            </a:r>
            <a:r>
              <a:rPr lang="en-US" dirty="0">
                <a:solidFill>
                  <a:srgbClr val="00B050"/>
                </a:solidFill>
                <a:latin typeface="Times New Roman"/>
                <a:ea typeface="Calibri"/>
                <a:cs typeface="Arial"/>
              </a:rPr>
              <a:t>Environment</a:t>
            </a:r>
            <a:r>
              <a:rPr lang="en-US" dirty="0">
                <a:latin typeface="Times New Roman"/>
                <a:ea typeface="Calibri"/>
                <a:cs typeface="Arial"/>
              </a:rPr>
              <a:t>→ </a:t>
            </a:r>
            <a:r>
              <a:rPr lang="ar-SA" dirty="0">
                <a:latin typeface="Times New Roman"/>
                <a:ea typeface="Calibri"/>
              </a:rPr>
              <a:t>بیئة</a:t>
            </a:r>
            <a:r>
              <a:rPr lang="en-US" dirty="0">
                <a:latin typeface="Times New Roman"/>
                <a:ea typeface="Calibri"/>
                <a:cs typeface="Arial"/>
              </a:rPr>
              <a:t> originally used to mean domicile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4. </a:t>
            </a:r>
            <a:r>
              <a:rPr lang="en-US" dirty="0">
                <a:solidFill>
                  <a:srgbClr val="00B050"/>
                </a:solidFill>
                <a:latin typeface="Times New Roman"/>
                <a:ea typeface="Calibri"/>
                <a:cs typeface="Arial"/>
              </a:rPr>
              <a:t>Newspaper</a:t>
            </a:r>
            <a:r>
              <a:rPr lang="en-US" dirty="0">
                <a:latin typeface="Times New Roman"/>
                <a:ea typeface="Calibri"/>
                <a:cs typeface="Arial"/>
              </a:rPr>
              <a:t>→ </a:t>
            </a:r>
            <a:r>
              <a:rPr lang="ar-SA" dirty="0">
                <a:latin typeface="Times New Roman"/>
                <a:ea typeface="Calibri"/>
              </a:rPr>
              <a:t>جریدة</a:t>
            </a:r>
            <a:r>
              <a:rPr lang="en-US" dirty="0">
                <a:latin typeface="Times New Roman"/>
                <a:ea typeface="Calibri"/>
                <a:cs typeface="Arial"/>
              </a:rPr>
              <a:t> originally used to mean the small palm stick was used to </a:t>
            </a:r>
            <a:r>
              <a:rPr lang="en-US" dirty="0" smtClean="0">
                <a:latin typeface="Times New Roman"/>
                <a:ea typeface="Calibri"/>
                <a:cs typeface="Arial"/>
              </a:rPr>
              <a:t>write</a:t>
            </a:r>
            <a:r>
              <a:rPr lang="en-US" sz="2000" dirty="0" smtClean="0">
                <a:latin typeface="Calibri"/>
                <a:ea typeface="Calibri"/>
                <a:cs typeface="Arial"/>
              </a:rPr>
              <a:t> </a:t>
            </a:r>
            <a:r>
              <a:rPr lang="en-US" dirty="0" smtClean="0">
                <a:latin typeface="Times New Roman"/>
                <a:ea typeface="Calibri"/>
                <a:cs typeface="Arial"/>
              </a:rPr>
              <a:t>on</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3019894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pPr lvl="0" algn="just" rtl="0">
              <a:lnSpc>
                <a:spcPct val="115000"/>
              </a:lnSpc>
              <a:buClr>
                <a:srgbClr val="93A299"/>
              </a:buClr>
            </a:pPr>
            <a:endParaRPr lang="en-US" sz="2800" dirty="0" smtClean="0">
              <a:solidFill>
                <a:srgbClr val="292934"/>
              </a:solidFill>
              <a:latin typeface="Times New Roman"/>
              <a:ea typeface="Calibri"/>
              <a:cs typeface="Arial"/>
            </a:endParaRPr>
          </a:p>
          <a:p>
            <a:pPr lvl="0" algn="just" rtl="0">
              <a:lnSpc>
                <a:spcPct val="115000"/>
              </a:lnSpc>
              <a:buClr>
                <a:srgbClr val="93A299"/>
              </a:buClr>
            </a:pPr>
            <a:r>
              <a:rPr lang="en-US" sz="2800" dirty="0" smtClean="0">
                <a:solidFill>
                  <a:srgbClr val="FF0000"/>
                </a:solidFill>
                <a:latin typeface="Times New Roman"/>
                <a:ea typeface="Calibri"/>
                <a:cs typeface="Arial"/>
              </a:rPr>
              <a:t>Revival</a:t>
            </a:r>
            <a:r>
              <a:rPr lang="en-US" sz="2800" dirty="0" smtClean="0">
                <a:solidFill>
                  <a:srgbClr val="292934"/>
                </a:solidFill>
                <a:latin typeface="Times New Roman"/>
                <a:ea typeface="Calibri"/>
                <a:cs typeface="Arial"/>
              </a:rPr>
              <a:t> </a:t>
            </a:r>
            <a:r>
              <a:rPr lang="en-US" sz="2800" dirty="0">
                <a:solidFill>
                  <a:srgbClr val="292934"/>
                </a:solidFill>
                <a:latin typeface="Times New Roman"/>
                <a:ea typeface="Calibri"/>
                <a:cs typeface="Arial"/>
              </a:rPr>
              <a:t>has proved its </a:t>
            </a:r>
            <a:r>
              <a:rPr lang="en-US" sz="2800" dirty="0">
                <a:solidFill>
                  <a:srgbClr val="0070C0"/>
                </a:solidFill>
                <a:latin typeface="Times New Roman"/>
                <a:ea typeface="Calibri"/>
                <a:cs typeface="Arial"/>
              </a:rPr>
              <a:t>efficiency</a:t>
            </a:r>
            <a:r>
              <a:rPr lang="en-US" sz="2800" dirty="0">
                <a:solidFill>
                  <a:srgbClr val="292934"/>
                </a:solidFill>
                <a:latin typeface="Times New Roman"/>
                <a:ea typeface="Calibri"/>
                <a:cs typeface="Arial"/>
              </a:rPr>
              <a:t>, however, it is still </a:t>
            </a:r>
            <a:r>
              <a:rPr lang="en-US" sz="2800" dirty="0">
                <a:solidFill>
                  <a:srgbClr val="0070C0"/>
                </a:solidFill>
                <a:latin typeface="Times New Roman"/>
                <a:ea typeface="Calibri"/>
                <a:cs typeface="Arial"/>
              </a:rPr>
              <a:t>not easy </a:t>
            </a:r>
            <a:r>
              <a:rPr lang="en-US" sz="2800" dirty="0">
                <a:solidFill>
                  <a:srgbClr val="292934"/>
                </a:solidFill>
                <a:latin typeface="Times New Roman"/>
                <a:ea typeface="Calibri"/>
                <a:cs typeface="Arial"/>
              </a:rPr>
              <a:t>to look for old Arabic</a:t>
            </a:r>
            <a:r>
              <a:rPr lang="en-US" sz="2800" dirty="0">
                <a:solidFill>
                  <a:srgbClr val="292934"/>
                </a:solidFill>
                <a:latin typeface="Calibri"/>
                <a:ea typeface="Calibri"/>
                <a:cs typeface="Arial"/>
              </a:rPr>
              <a:t> </a:t>
            </a:r>
            <a:r>
              <a:rPr lang="en-US" sz="2800" dirty="0">
                <a:solidFill>
                  <a:srgbClr val="292934"/>
                </a:solidFill>
                <a:latin typeface="Times New Roman"/>
                <a:ea typeface="Calibri"/>
                <a:cs typeface="Arial"/>
              </a:rPr>
              <a:t>words; it consumes time and effort and </a:t>
            </a:r>
            <a:r>
              <a:rPr lang="en-US" sz="2800" dirty="0">
                <a:solidFill>
                  <a:srgbClr val="0070C0"/>
                </a:solidFill>
                <a:latin typeface="Times New Roman"/>
                <a:ea typeface="Calibri"/>
                <a:cs typeface="Arial"/>
              </a:rPr>
              <a:t>cannot</a:t>
            </a:r>
            <a:r>
              <a:rPr lang="en-US" sz="2800" dirty="0">
                <a:solidFill>
                  <a:srgbClr val="292934"/>
                </a:solidFill>
                <a:latin typeface="Times New Roman"/>
                <a:ea typeface="Calibri"/>
                <a:cs typeface="Arial"/>
              </a:rPr>
              <a:t> be applied to cover </a:t>
            </a:r>
            <a:r>
              <a:rPr lang="en-US" sz="2800" dirty="0">
                <a:solidFill>
                  <a:srgbClr val="FF0000"/>
                </a:solidFill>
                <a:latin typeface="Times New Roman"/>
                <a:ea typeface="Calibri"/>
                <a:cs typeface="Arial"/>
              </a:rPr>
              <a:t>all</a:t>
            </a:r>
            <a:r>
              <a:rPr lang="en-US" sz="2800" dirty="0">
                <a:solidFill>
                  <a:srgbClr val="292934"/>
                </a:solidFill>
                <a:latin typeface="Times New Roman"/>
                <a:ea typeface="Calibri"/>
                <a:cs typeface="Arial"/>
              </a:rPr>
              <a:t> new introduced terms in the field of science. Using this method is </a:t>
            </a:r>
            <a:r>
              <a:rPr lang="en-US" sz="2800" dirty="0">
                <a:solidFill>
                  <a:srgbClr val="0070C0"/>
                </a:solidFill>
                <a:latin typeface="Times New Roman"/>
                <a:ea typeface="Calibri"/>
                <a:cs typeface="Arial"/>
              </a:rPr>
              <a:t>not always successful </a:t>
            </a:r>
            <a:r>
              <a:rPr lang="en-US" sz="2800" dirty="0">
                <a:solidFill>
                  <a:srgbClr val="292934"/>
                </a:solidFill>
                <a:latin typeface="Times New Roman"/>
                <a:ea typeface="Calibri"/>
                <a:cs typeface="Arial"/>
              </a:rPr>
              <a:t>because some of the attempts to revive archaic words did not suit modern Arabic vocabulary; they were “a subject of much ridicule” (Baker, 1987:186).</a:t>
            </a:r>
            <a:endParaRPr lang="en-US" sz="28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2181089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208240"/>
          </a:xfrm>
        </p:spPr>
        <p:txBody>
          <a:bodyPr>
            <a:normAutofit/>
          </a:bodyPr>
          <a:lstStyle/>
          <a:p>
            <a:pPr algn="just" rtl="0">
              <a:lnSpc>
                <a:spcPct val="115000"/>
              </a:lnSpc>
              <a:spcAft>
                <a:spcPts val="0"/>
              </a:spcAft>
            </a:pPr>
            <a:r>
              <a:rPr lang="en-US" dirty="0" smtClean="0">
                <a:latin typeface="Times New Roman"/>
                <a:ea typeface="Calibri"/>
                <a:cs typeface="Arial"/>
              </a:rPr>
              <a:t>Neologisms </a:t>
            </a:r>
            <a:r>
              <a:rPr lang="en-US" dirty="0">
                <a:latin typeface="Times New Roman"/>
                <a:ea typeface="Calibri"/>
                <a:cs typeface="Arial"/>
              </a:rPr>
              <a:t>aim at introducing </a:t>
            </a:r>
            <a:r>
              <a:rPr lang="en-US" dirty="0">
                <a:solidFill>
                  <a:srgbClr val="0070C0"/>
                </a:solidFill>
                <a:latin typeface="Times New Roman"/>
                <a:ea typeface="Calibri"/>
                <a:cs typeface="Arial"/>
              </a:rPr>
              <a:t>new terms </a:t>
            </a:r>
            <a:r>
              <a:rPr lang="en-US" dirty="0">
                <a:latin typeface="Times New Roman"/>
                <a:ea typeface="Calibri"/>
                <a:cs typeface="Arial"/>
              </a:rPr>
              <a:t>and </a:t>
            </a:r>
            <a:r>
              <a:rPr lang="en-US" dirty="0">
                <a:solidFill>
                  <a:srgbClr val="0070C0"/>
                </a:solidFill>
                <a:latin typeface="Times New Roman"/>
                <a:ea typeface="Calibri"/>
                <a:cs typeface="Arial"/>
              </a:rPr>
              <a:t>concepts</a:t>
            </a:r>
            <a:r>
              <a:rPr lang="en-US" dirty="0">
                <a:latin typeface="Times New Roman"/>
                <a:ea typeface="Calibri"/>
                <a:cs typeface="Arial"/>
              </a:rPr>
              <a:t> into the Arabic language </a:t>
            </a:r>
            <a:r>
              <a:rPr lang="en-US" dirty="0" smtClean="0">
                <a:latin typeface="Times New Roman"/>
                <a:ea typeface="Calibri"/>
                <a:cs typeface="Arial"/>
              </a:rPr>
              <a:t>by</a:t>
            </a:r>
            <a:r>
              <a:rPr lang="en-US" sz="2000" dirty="0" smtClean="0">
                <a:latin typeface="Calibri"/>
                <a:ea typeface="Calibri"/>
                <a:cs typeface="Arial"/>
              </a:rPr>
              <a:t> </a:t>
            </a:r>
            <a:r>
              <a:rPr lang="en-US" dirty="0" smtClean="0">
                <a:solidFill>
                  <a:srgbClr val="0070C0"/>
                </a:solidFill>
                <a:latin typeface="Times New Roman"/>
                <a:ea typeface="Calibri"/>
                <a:cs typeface="Arial"/>
              </a:rPr>
              <a:t>translating </a:t>
            </a:r>
            <a:r>
              <a:rPr lang="en-US" dirty="0">
                <a:solidFill>
                  <a:srgbClr val="0070C0"/>
                </a:solidFill>
                <a:latin typeface="Times New Roman"/>
                <a:ea typeface="Calibri"/>
                <a:cs typeface="Arial"/>
              </a:rPr>
              <a:t>the meaning</a:t>
            </a:r>
            <a:r>
              <a:rPr lang="en-US" dirty="0">
                <a:latin typeface="Times New Roman"/>
                <a:ea typeface="Calibri"/>
                <a:cs typeface="Arial"/>
              </a:rPr>
              <a:t>. This method according to Baker (1987) enjoys </a:t>
            </a:r>
            <a:r>
              <a:rPr lang="en-US" dirty="0">
                <a:solidFill>
                  <a:srgbClr val="FF0000"/>
                </a:solidFill>
                <a:latin typeface="Times New Roman"/>
                <a:ea typeface="Calibri"/>
                <a:cs typeface="Arial"/>
              </a:rPr>
              <a:t>much</a:t>
            </a:r>
            <a:r>
              <a:rPr lang="en-US" dirty="0">
                <a:latin typeface="Times New Roman"/>
                <a:ea typeface="Calibri"/>
                <a:cs typeface="Arial"/>
              </a:rPr>
              <a:t> acceptance. For example:</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1. </a:t>
            </a:r>
            <a:r>
              <a:rPr lang="en-US" dirty="0">
                <a:solidFill>
                  <a:srgbClr val="00B050"/>
                </a:solidFill>
                <a:latin typeface="Times New Roman"/>
                <a:ea typeface="Calibri"/>
                <a:cs typeface="Arial"/>
              </a:rPr>
              <a:t>Computer programming</a:t>
            </a:r>
            <a:r>
              <a:rPr lang="en-US" dirty="0">
                <a:latin typeface="Times New Roman"/>
                <a:ea typeface="Calibri"/>
                <a:cs typeface="Arial"/>
              </a:rPr>
              <a:t>→ </a:t>
            </a:r>
            <a:r>
              <a:rPr lang="ar-SA" dirty="0">
                <a:latin typeface="Times New Roman"/>
                <a:ea typeface="Calibri"/>
              </a:rPr>
              <a:t>برمجة الكمبیوتر</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2. </a:t>
            </a:r>
            <a:r>
              <a:rPr lang="en-US" dirty="0">
                <a:solidFill>
                  <a:srgbClr val="00B050"/>
                </a:solidFill>
                <a:latin typeface="Times New Roman"/>
                <a:ea typeface="Calibri"/>
                <a:cs typeface="Arial"/>
              </a:rPr>
              <a:t>Software</a:t>
            </a:r>
            <a:r>
              <a:rPr lang="en-US" dirty="0">
                <a:latin typeface="Times New Roman"/>
                <a:ea typeface="Calibri"/>
                <a:cs typeface="Arial"/>
              </a:rPr>
              <a:t>→ </a:t>
            </a:r>
            <a:r>
              <a:rPr lang="ar-SA" dirty="0">
                <a:latin typeface="Times New Roman"/>
                <a:ea typeface="Calibri"/>
              </a:rPr>
              <a:t>برمجیات</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3. </a:t>
            </a:r>
            <a:r>
              <a:rPr lang="en-US" dirty="0">
                <a:solidFill>
                  <a:srgbClr val="00B050"/>
                </a:solidFill>
                <a:latin typeface="Times New Roman"/>
                <a:ea typeface="Calibri"/>
                <a:cs typeface="Arial"/>
              </a:rPr>
              <a:t>Hardware</a:t>
            </a:r>
            <a:r>
              <a:rPr lang="en-US" dirty="0">
                <a:latin typeface="Times New Roman"/>
                <a:ea typeface="Calibri"/>
                <a:cs typeface="Arial"/>
              </a:rPr>
              <a:t>→ </a:t>
            </a:r>
            <a:r>
              <a:rPr lang="ar-SA" dirty="0">
                <a:latin typeface="Times New Roman"/>
                <a:ea typeface="Calibri"/>
              </a:rPr>
              <a:t>أجھزة</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4. </a:t>
            </a:r>
            <a:r>
              <a:rPr lang="en-US" dirty="0">
                <a:solidFill>
                  <a:srgbClr val="00B050"/>
                </a:solidFill>
                <a:latin typeface="Times New Roman"/>
                <a:ea typeface="Calibri"/>
                <a:cs typeface="Arial"/>
              </a:rPr>
              <a:t>Phonetics</a:t>
            </a:r>
            <a:r>
              <a:rPr lang="en-US" dirty="0">
                <a:latin typeface="Times New Roman"/>
                <a:ea typeface="Calibri"/>
                <a:cs typeface="Arial"/>
              </a:rPr>
              <a:t>→ </a:t>
            </a:r>
            <a:r>
              <a:rPr lang="ar-SA" dirty="0">
                <a:latin typeface="Times New Roman"/>
                <a:ea typeface="Calibri"/>
              </a:rPr>
              <a:t>علم الأصوات</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5. </a:t>
            </a:r>
            <a:r>
              <a:rPr lang="en-US" dirty="0">
                <a:solidFill>
                  <a:srgbClr val="00B050"/>
                </a:solidFill>
                <a:latin typeface="Times New Roman"/>
                <a:ea typeface="Calibri"/>
                <a:cs typeface="Arial"/>
              </a:rPr>
              <a:t>word processing</a:t>
            </a:r>
            <a:r>
              <a:rPr lang="en-US" dirty="0">
                <a:latin typeface="Times New Roman"/>
                <a:ea typeface="Calibri"/>
                <a:cs typeface="Arial"/>
              </a:rPr>
              <a:t>→ </a:t>
            </a:r>
            <a:r>
              <a:rPr lang="ar-SA" dirty="0">
                <a:latin typeface="Times New Roman"/>
                <a:ea typeface="Calibri"/>
              </a:rPr>
              <a:t>معالجة الكلمات</a:t>
            </a:r>
            <a:endParaRPr lang="en-US" sz="2000" dirty="0">
              <a:latin typeface="Calibri"/>
              <a:ea typeface="Calibri"/>
              <a:cs typeface="Arial"/>
            </a:endParaRPr>
          </a:p>
          <a:p>
            <a:pPr algn="just" rtl="0">
              <a:lnSpc>
                <a:spcPct val="115000"/>
              </a:lnSpc>
              <a:spcAft>
                <a:spcPts val="0"/>
              </a:spcAft>
            </a:pPr>
            <a:r>
              <a:rPr lang="en-US" dirty="0">
                <a:latin typeface="Times New Roman"/>
                <a:ea typeface="Calibri"/>
                <a:cs typeface="Arial"/>
              </a:rPr>
              <a:t>6. </a:t>
            </a:r>
            <a:r>
              <a:rPr lang="en-US" dirty="0">
                <a:solidFill>
                  <a:srgbClr val="00B050"/>
                </a:solidFill>
                <a:latin typeface="Times New Roman"/>
                <a:ea typeface="Calibri"/>
                <a:cs typeface="Arial"/>
              </a:rPr>
              <a:t>Psychoanalysis</a:t>
            </a:r>
            <a:r>
              <a:rPr lang="en-US" dirty="0">
                <a:latin typeface="Times New Roman"/>
                <a:ea typeface="Calibri"/>
                <a:cs typeface="Arial"/>
              </a:rPr>
              <a:t>→ </a:t>
            </a:r>
            <a:r>
              <a:rPr lang="ar-SA" dirty="0">
                <a:latin typeface="Times New Roman"/>
                <a:ea typeface="Calibri"/>
              </a:rPr>
              <a:t>التحلیل النفسي</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1227742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lvl="0" algn="just" rtl="0">
              <a:lnSpc>
                <a:spcPct val="115000"/>
              </a:lnSpc>
              <a:buClr>
                <a:srgbClr val="93A299"/>
              </a:buClr>
            </a:pPr>
            <a:endParaRPr lang="en-US" sz="2800" dirty="0" smtClean="0">
              <a:solidFill>
                <a:srgbClr val="292934"/>
              </a:solidFill>
              <a:latin typeface="Times New Roman"/>
              <a:ea typeface="Calibri"/>
              <a:cs typeface="Arial"/>
            </a:endParaRPr>
          </a:p>
          <a:p>
            <a:pPr lvl="0" algn="just" rtl="0">
              <a:lnSpc>
                <a:spcPct val="115000"/>
              </a:lnSpc>
              <a:buClr>
                <a:srgbClr val="93A299"/>
              </a:buClr>
            </a:pPr>
            <a:r>
              <a:rPr lang="en-US" sz="2800" dirty="0" smtClean="0">
                <a:solidFill>
                  <a:srgbClr val="292934"/>
                </a:solidFill>
                <a:latin typeface="Times New Roman"/>
                <a:ea typeface="Calibri"/>
                <a:cs typeface="Arial"/>
              </a:rPr>
              <a:t>Finally</a:t>
            </a:r>
            <a:r>
              <a:rPr lang="en-US" sz="2800" dirty="0">
                <a:solidFill>
                  <a:srgbClr val="292934"/>
                </a:solidFill>
                <a:latin typeface="Times New Roman"/>
                <a:ea typeface="Calibri"/>
                <a:cs typeface="Arial"/>
              </a:rPr>
              <a:t>, there have been great efforts to bring new technical terms into Arabic, by any</a:t>
            </a:r>
            <a:r>
              <a:rPr lang="en-US" sz="2800" dirty="0">
                <a:solidFill>
                  <a:srgbClr val="292934"/>
                </a:solidFill>
                <a:latin typeface="Calibri"/>
                <a:ea typeface="Calibri"/>
                <a:cs typeface="Arial"/>
              </a:rPr>
              <a:t> </a:t>
            </a:r>
            <a:r>
              <a:rPr lang="en-US" sz="2800" dirty="0">
                <a:solidFill>
                  <a:srgbClr val="292934"/>
                </a:solidFill>
                <a:latin typeface="Times New Roman"/>
                <a:ea typeface="Calibri"/>
                <a:cs typeface="Arial"/>
              </a:rPr>
              <a:t>means available, yet these methods </a:t>
            </a:r>
            <a:r>
              <a:rPr lang="en-US" sz="2800" dirty="0">
                <a:solidFill>
                  <a:srgbClr val="FF0000"/>
                </a:solidFill>
                <a:latin typeface="Times New Roman"/>
                <a:ea typeface="Calibri"/>
                <a:cs typeface="Arial"/>
              </a:rPr>
              <a:t>should not threaten </a:t>
            </a:r>
            <a:r>
              <a:rPr lang="en-US" sz="2800" dirty="0">
                <a:solidFill>
                  <a:srgbClr val="292934"/>
                </a:solidFill>
                <a:latin typeface="Times New Roman"/>
                <a:ea typeface="Calibri"/>
                <a:cs typeface="Arial"/>
              </a:rPr>
              <a:t>the Arabic </a:t>
            </a:r>
            <a:r>
              <a:rPr lang="en-US" sz="2800" dirty="0">
                <a:solidFill>
                  <a:srgbClr val="FF0000"/>
                </a:solidFill>
                <a:latin typeface="Times New Roman"/>
                <a:ea typeface="Calibri"/>
                <a:cs typeface="Arial"/>
              </a:rPr>
              <a:t>identity</a:t>
            </a:r>
            <a:r>
              <a:rPr lang="en-US" sz="2800" dirty="0">
                <a:solidFill>
                  <a:srgbClr val="292934"/>
                </a:solidFill>
                <a:latin typeface="Times New Roman"/>
                <a:ea typeface="Calibri"/>
                <a:cs typeface="Arial"/>
              </a:rPr>
              <a:t>. Translators should consider the </a:t>
            </a:r>
            <a:r>
              <a:rPr lang="en-US" sz="2800" dirty="0">
                <a:solidFill>
                  <a:srgbClr val="0070C0"/>
                </a:solidFill>
                <a:latin typeface="Times New Roman"/>
                <a:ea typeface="Calibri"/>
                <a:cs typeface="Arial"/>
              </a:rPr>
              <a:t>linguistic</a:t>
            </a:r>
            <a:r>
              <a:rPr lang="en-US" sz="2800" dirty="0">
                <a:solidFill>
                  <a:srgbClr val="292934"/>
                </a:solidFill>
                <a:latin typeface="Times New Roman"/>
                <a:ea typeface="Calibri"/>
                <a:cs typeface="Arial"/>
              </a:rPr>
              <a:t> </a:t>
            </a:r>
            <a:r>
              <a:rPr lang="en-US" sz="2800" dirty="0">
                <a:solidFill>
                  <a:srgbClr val="0070C0"/>
                </a:solidFill>
                <a:latin typeface="Times New Roman"/>
                <a:ea typeface="Calibri"/>
                <a:cs typeface="Arial"/>
              </a:rPr>
              <a:t>differences</a:t>
            </a:r>
            <a:r>
              <a:rPr lang="en-US" sz="2800" dirty="0">
                <a:solidFill>
                  <a:srgbClr val="292934"/>
                </a:solidFill>
                <a:latin typeface="Times New Roman"/>
                <a:ea typeface="Calibri"/>
                <a:cs typeface="Arial"/>
              </a:rPr>
              <a:t> between English and Arabic, for that they need to </a:t>
            </a:r>
            <a:r>
              <a:rPr lang="en-US" sz="2800" dirty="0">
                <a:solidFill>
                  <a:srgbClr val="0070C0"/>
                </a:solidFill>
                <a:latin typeface="Times New Roman"/>
                <a:ea typeface="Calibri"/>
                <a:cs typeface="Arial"/>
              </a:rPr>
              <a:t>coin</a:t>
            </a:r>
            <a:r>
              <a:rPr lang="en-US" sz="2800" dirty="0">
                <a:solidFill>
                  <a:srgbClr val="292934"/>
                </a:solidFill>
                <a:latin typeface="Times New Roman"/>
                <a:ea typeface="Calibri"/>
                <a:cs typeface="Arial"/>
              </a:rPr>
              <a:t> terms </a:t>
            </a:r>
            <a:r>
              <a:rPr lang="en-US" sz="2800">
                <a:solidFill>
                  <a:srgbClr val="292934"/>
                </a:solidFill>
                <a:latin typeface="Times New Roman"/>
                <a:ea typeface="Calibri"/>
                <a:cs typeface="Arial"/>
              </a:rPr>
              <a:t>that </a:t>
            </a:r>
            <a:r>
              <a:rPr lang="en-US" sz="2800" smtClean="0">
                <a:solidFill>
                  <a:srgbClr val="292934"/>
                </a:solidFill>
                <a:latin typeface="Times New Roman"/>
                <a:ea typeface="Calibri"/>
                <a:cs typeface="Arial"/>
              </a:rPr>
              <a:t>linguistically </a:t>
            </a:r>
            <a:r>
              <a:rPr lang="en-US" sz="2800" dirty="0" smtClean="0">
                <a:solidFill>
                  <a:srgbClr val="292934"/>
                </a:solidFill>
                <a:latin typeface="Times New Roman"/>
                <a:ea typeface="Calibri"/>
                <a:cs typeface="Arial"/>
              </a:rPr>
              <a:t>conform with Arabic norms</a:t>
            </a:r>
            <a:r>
              <a:rPr lang="en-US" sz="2800" dirty="0" smtClean="0">
                <a:solidFill>
                  <a:srgbClr val="292934"/>
                </a:solidFill>
                <a:latin typeface="TimesNewRomanPSMT"/>
                <a:ea typeface="Calibri"/>
                <a:cs typeface="TimesNewRomanPSMT"/>
              </a:rPr>
              <a:t>.</a:t>
            </a:r>
            <a:endParaRPr lang="en-US" sz="28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35867010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Circumlocution </a:t>
            </a:r>
            <a:endParaRPr lang="ar-SA" dirty="0"/>
          </a:p>
        </p:txBody>
      </p:sp>
      <p:sp>
        <p:nvSpPr>
          <p:cNvPr id="3" name="Content Placeholder 2"/>
          <p:cNvSpPr>
            <a:spLocks noGrp="1"/>
          </p:cNvSpPr>
          <p:nvPr>
            <p:ph idx="1"/>
          </p:nvPr>
        </p:nvSpPr>
        <p:spPr>
          <a:xfrm>
            <a:off x="457200" y="1600200"/>
            <a:ext cx="8229600" cy="5257800"/>
          </a:xfrm>
        </p:spPr>
        <p:txBody>
          <a:bodyPr>
            <a:noAutofit/>
          </a:bodyPr>
          <a:lstStyle/>
          <a:p>
            <a:pPr algn="just" rtl="0">
              <a:lnSpc>
                <a:spcPct val="115000"/>
              </a:lnSpc>
              <a:spcAft>
                <a:spcPts val="0"/>
              </a:spcAft>
            </a:pPr>
            <a:r>
              <a:rPr lang="en-US" dirty="0">
                <a:solidFill>
                  <a:srgbClr val="C00000"/>
                </a:solidFill>
                <a:latin typeface="Times New Roman"/>
                <a:ea typeface="Times New Roman"/>
                <a:cs typeface="Arial"/>
              </a:rPr>
              <a:t>Circumlocution</a:t>
            </a:r>
            <a:r>
              <a:rPr lang="en-US" dirty="0">
                <a:latin typeface="Times New Roman"/>
                <a:ea typeface="Times New Roman"/>
                <a:cs typeface="Arial"/>
              </a:rPr>
              <a:t> </a:t>
            </a:r>
            <a:r>
              <a:rPr lang="ar-SA" dirty="0" smtClean="0">
                <a:latin typeface="Times New Roman"/>
                <a:ea typeface="Times New Roman"/>
                <a:cs typeface="Arial"/>
              </a:rPr>
              <a:t>الاشتقاق بالترجمة</a:t>
            </a:r>
            <a:r>
              <a:rPr lang="en-US" dirty="0" smtClean="0">
                <a:latin typeface="Times New Roman"/>
                <a:ea typeface="Times New Roman"/>
                <a:cs typeface="Arial"/>
              </a:rPr>
              <a:t> is </a:t>
            </a:r>
            <a:r>
              <a:rPr lang="en-US" dirty="0">
                <a:latin typeface="Times New Roman"/>
                <a:ea typeface="Times New Roman"/>
                <a:cs typeface="Arial"/>
              </a:rPr>
              <a:t>a method of introducing </a:t>
            </a:r>
            <a:r>
              <a:rPr lang="en-US" dirty="0">
                <a:solidFill>
                  <a:srgbClr val="0070C0"/>
                </a:solidFill>
                <a:latin typeface="Times New Roman"/>
                <a:ea typeface="Times New Roman"/>
                <a:cs typeface="Arial"/>
              </a:rPr>
              <a:t>new terms </a:t>
            </a:r>
            <a:r>
              <a:rPr lang="en-US" dirty="0" smtClean="0">
                <a:latin typeface="Times New Roman"/>
                <a:ea typeface="Times New Roman"/>
                <a:cs typeface="Arial"/>
              </a:rPr>
              <a:t>into </a:t>
            </a:r>
            <a:r>
              <a:rPr lang="en-US" dirty="0">
                <a:latin typeface="Times New Roman"/>
                <a:ea typeface="Times New Roman"/>
                <a:cs typeface="Arial"/>
              </a:rPr>
              <a:t>Arabic by </a:t>
            </a:r>
            <a:r>
              <a:rPr lang="en-US" dirty="0">
                <a:solidFill>
                  <a:srgbClr val="0070C0"/>
                </a:solidFill>
                <a:latin typeface="Times New Roman"/>
                <a:ea typeface="Times New Roman"/>
                <a:cs typeface="Arial"/>
              </a:rPr>
              <a:t>giving the meaning of the foreign term</a:t>
            </a:r>
            <a:r>
              <a:rPr lang="en-US" dirty="0">
                <a:latin typeface="Times New Roman"/>
                <a:ea typeface="Times New Roman"/>
                <a:cs typeface="Arial"/>
              </a:rPr>
              <a:t>. It is a universal phenomenon in natural languages covering all aspects of vocabulary [13]. This approach is also called in Arabic </a:t>
            </a:r>
            <a:r>
              <a:rPr lang="ar-SA" dirty="0" smtClean="0">
                <a:latin typeface="Times New Roman"/>
                <a:ea typeface="Times New Roman"/>
                <a:cs typeface="Arial"/>
              </a:rPr>
              <a:t>الاشتقاق المعنوي</a:t>
            </a:r>
            <a:r>
              <a:rPr lang="en-US" dirty="0" smtClean="0">
                <a:latin typeface="Times New Roman"/>
                <a:ea typeface="Times New Roman"/>
                <a:cs typeface="Arial"/>
              </a:rPr>
              <a:t>. </a:t>
            </a:r>
            <a:r>
              <a:rPr lang="en-US" dirty="0">
                <a:latin typeface="Times New Roman"/>
                <a:ea typeface="Times New Roman"/>
                <a:cs typeface="Arial"/>
              </a:rPr>
              <a:t>(literally: derivation of meaning). This method which was one of the methods of producing numerous terms since the first Abbasid period has been formally recognized by Arab academies. This recognition comes as a result of the </a:t>
            </a:r>
            <a:r>
              <a:rPr lang="en-US" dirty="0">
                <a:solidFill>
                  <a:srgbClr val="0070C0"/>
                </a:solidFill>
                <a:latin typeface="Times New Roman"/>
                <a:ea typeface="Times New Roman"/>
                <a:cs typeface="Arial"/>
              </a:rPr>
              <a:t>abundance</a:t>
            </a:r>
            <a:r>
              <a:rPr lang="en-US" dirty="0">
                <a:latin typeface="Times New Roman"/>
                <a:ea typeface="Times New Roman"/>
                <a:cs typeface="Arial"/>
              </a:rPr>
              <a:t> of </a:t>
            </a:r>
            <a:r>
              <a:rPr lang="en-US" dirty="0">
                <a:solidFill>
                  <a:srgbClr val="0070C0"/>
                </a:solidFill>
                <a:latin typeface="Times New Roman"/>
                <a:ea typeface="Times New Roman"/>
                <a:cs typeface="Arial"/>
              </a:rPr>
              <a:t>foreign</a:t>
            </a:r>
            <a:r>
              <a:rPr lang="en-US" dirty="0">
                <a:latin typeface="Times New Roman"/>
                <a:ea typeface="Times New Roman"/>
                <a:cs typeface="Arial"/>
              </a:rPr>
              <a:t> terminology especially </a:t>
            </a:r>
            <a:r>
              <a:rPr lang="en-US" dirty="0">
                <a:solidFill>
                  <a:srgbClr val="0070C0"/>
                </a:solidFill>
                <a:latin typeface="Times New Roman"/>
                <a:ea typeface="Times New Roman"/>
                <a:cs typeface="Arial"/>
              </a:rPr>
              <a:t>compound neologisms </a:t>
            </a:r>
            <a:r>
              <a:rPr lang="en-US" dirty="0">
                <a:latin typeface="Times New Roman"/>
                <a:ea typeface="Times New Roman"/>
                <a:cs typeface="Arial"/>
              </a:rPr>
              <a:t>where conventional attempts to reduce them to one-word terms have failed,</a:t>
            </a:r>
            <a:endParaRPr lang="en-US" dirty="0">
              <a:latin typeface="Calibri"/>
              <a:ea typeface="Calibri"/>
              <a:cs typeface="Arial"/>
            </a:endParaRPr>
          </a:p>
          <a:p>
            <a:pPr algn="l" rtl="0"/>
            <a:endParaRPr lang="ar-SA" sz="1800" dirty="0"/>
          </a:p>
        </p:txBody>
      </p:sp>
    </p:spTree>
    <p:extLst>
      <p:ext uri="{BB962C8B-B14F-4D97-AF65-F5344CB8AC3E}">
        <p14:creationId xmlns:p14="http://schemas.microsoft.com/office/powerpoint/2010/main" val="362961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68280"/>
          </a:xfrm>
        </p:spPr>
        <p:txBody>
          <a:bodyPr/>
          <a:lstStyle/>
          <a:p>
            <a:pPr algn="just" rtl="0">
              <a:lnSpc>
                <a:spcPct val="115000"/>
              </a:lnSpc>
              <a:spcAft>
                <a:spcPts val="0"/>
              </a:spcAft>
            </a:pPr>
            <a:r>
              <a:rPr lang="en-US" dirty="0">
                <a:latin typeface="Times New Roman"/>
                <a:ea typeface="Times New Roman"/>
                <a:cs typeface="Arial"/>
              </a:rPr>
              <a:t>for instance the word </a:t>
            </a:r>
            <a:r>
              <a:rPr lang="en-US" dirty="0">
                <a:solidFill>
                  <a:srgbClr val="00B050"/>
                </a:solidFill>
                <a:latin typeface="Times New Roman"/>
                <a:ea typeface="Times New Roman"/>
                <a:cs typeface="Arial"/>
              </a:rPr>
              <a:t>ideal</a:t>
            </a:r>
            <a:r>
              <a:rPr lang="en-US" dirty="0">
                <a:latin typeface="Times New Roman"/>
                <a:ea typeface="Times New Roman"/>
                <a:cs typeface="Arial"/>
              </a:rPr>
              <a:t> is translated as </a:t>
            </a:r>
            <a:r>
              <a:rPr lang="ar-SA" dirty="0" smtClean="0">
                <a:solidFill>
                  <a:srgbClr val="0070C0"/>
                </a:solidFill>
                <a:latin typeface="Times New Roman"/>
                <a:ea typeface="Times New Roman"/>
                <a:cs typeface="Arial"/>
              </a:rPr>
              <a:t>المثل الأعلى</a:t>
            </a:r>
            <a:r>
              <a:rPr lang="en-US" dirty="0" smtClean="0">
                <a:latin typeface="Times New Roman"/>
                <a:ea typeface="Times New Roman"/>
                <a:cs typeface="Arial"/>
              </a:rPr>
              <a:t>. </a:t>
            </a:r>
            <a:r>
              <a:rPr lang="en-US" dirty="0">
                <a:latin typeface="Times New Roman"/>
                <a:ea typeface="Times New Roman"/>
                <a:cs typeface="Arial"/>
              </a:rPr>
              <a:t>Sometimes an English word is translated into Arabic through a whole statement, for example the term </a:t>
            </a:r>
            <a:r>
              <a:rPr lang="en-US" dirty="0">
                <a:solidFill>
                  <a:srgbClr val="00B050"/>
                </a:solidFill>
                <a:latin typeface="Times New Roman"/>
                <a:ea typeface="Times New Roman"/>
                <a:cs typeface="Arial"/>
              </a:rPr>
              <a:t>burglar </a:t>
            </a:r>
            <a:r>
              <a:rPr lang="en-US" dirty="0">
                <a:latin typeface="Times New Roman"/>
                <a:ea typeface="Times New Roman"/>
                <a:cs typeface="Arial"/>
              </a:rPr>
              <a:t>is rendered according to Oxford English-Arabic dictionary as </a:t>
            </a:r>
            <a:r>
              <a:rPr lang="ar-SA" dirty="0" smtClean="0">
                <a:solidFill>
                  <a:srgbClr val="0070C0"/>
                </a:solidFill>
                <a:latin typeface="Times New Roman"/>
                <a:ea typeface="Times New Roman"/>
                <a:cs typeface="Arial"/>
              </a:rPr>
              <a:t>لص يسطو على المنازل ليلًا</a:t>
            </a:r>
            <a:r>
              <a:rPr lang="en-US" dirty="0" smtClean="0">
                <a:solidFill>
                  <a:srgbClr val="0070C0"/>
                </a:solidFill>
                <a:latin typeface="Times New Roman"/>
                <a:ea typeface="Times New Roman"/>
                <a:cs typeface="Arial"/>
              </a:rPr>
              <a:t> </a:t>
            </a:r>
            <a:r>
              <a:rPr lang="en-US" dirty="0">
                <a:latin typeface="Times New Roman"/>
                <a:ea typeface="Times New Roman"/>
                <a:cs typeface="Arial"/>
              </a:rPr>
              <a:t>(a thief breaks into houses during the night). Similarly the following examples are also approved by the academies: </a:t>
            </a:r>
            <a:endParaRPr lang="en-US" sz="2000" dirty="0">
              <a:latin typeface="Calibri"/>
              <a:ea typeface="Calibri"/>
              <a:cs typeface="Arial"/>
            </a:endParaRPr>
          </a:p>
          <a:p>
            <a:pPr algn="just" rtl="0">
              <a:lnSpc>
                <a:spcPct val="115000"/>
              </a:lnSpc>
              <a:spcAft>
                <a:spcPts val="0"/>
              </a:spcAft>
            </a:pPr>
            <a:r>
              <a:rPr lang="en-US" b="1" dirty="0">
                <a:solidFill>
                  <a:srgbClr val="00B050"/>
                </a:solidFill>
                <a:latin typeface="Times New Roman"/>
                <a:ea typeface="Times New Roman"/>
                <a:cs typeface="Arial"/>
              </a:rPr>
              <a:t>Cartoon</a:t>
            </a:r>
            <a:r>
              <a:rPr lang="en-US" b="1" dirty="0">
                <a:latin typeface="Times New Roman"/>
                <a:ea typeface="Times New Roman"/>
                <a:cs typeface="Arial"/>
              </a:rPr>
              <a:t> </a:t>
            </a:r>
            <a:r>
              <a:rPr lang="ar-SA" b="1" dirty="0" smtClean="0">
                <a:latin typeface="Times New Roman"/>
                <a:ea typeface="Times New Roman"/>
                <a:cs typeface="Arial"/>
              </a:rPr>
              <a:t>رسوم متحركة</a:t>
            </a:r>
            <a:endParaRPr lang="en-US" sz="2000" dirty="0">
              <a:latin typeface="Calibri"/>
              <a:ea typeface="Calibri"/>
              <a:cs typeface="Arial"/>
            </a:endParaRPr>
          </a:p>
          <a:p>
            <a:pPr algn="just" rtl="0">
              <a:lnSpc>
                <a:spcPct val="115000"/>
              </a:lnSpc>
              <a:spcAft>
                <a:spcPts val="0"/>
              </a:spcAft>
            </a:pPr>
            <a:r>
              <a:rPr lang="en-US" b="1" dirty="0">
                <a:solidFill>
                  <a:srgbClr val="00B050"/>
                </a:solidFill>
                <a:latin typeface="Times New Roman"/>
                <a:ea typeface="Times New Roman"/>
                <a:cs typeface="Arial"/>
              </a:rPr>
              <a:t>Video</a:t>
            </a:r>
            <a:r>
              <a:rPr lang="en-US" b="1" dirty="0">
                <a:latin typeface="Times New Roman"/>
                <a:ea typeface="Times New Roman"/>
                <a:cs typeface="Arial"/>
              </a:rPr>
              <a:t> </a:t>
            </a:r>
            <a:r>
              <a:rPr lang="ar-SA" b="1" dirty="0" smtClean="0">
                <a:latin typeface="Times New Roman"/>
                <a:ea typeface="Times New Roman"/>
                <a:cs typeface="Arial"/>
              </a:rPr>
              <a:t>جهاز التسجيل المرئي</a:t>
            </a:r>
            <a:endParaRPr lang="en-US" sz="2000" dirty="0">
              <a:latin typeface="Calibri"/>
              <a:ea typeface="Calibri"/>
              <a:cs typeface="Arial"/>
            </a:endParaRPr>
          </a:p>
          <a:p>
            <a:pPr algn="just" rtl="0">
              <a:lnSpc>
                <a:spcPct val="115000"/>
              </a:lnSpc>
              <a:spcAft>
                <a:spcPts val="0"/>
              </a:spcAft>
            </a:pPr>
            <a:r>
              <a:rPr lang="en-US" b="1" dirty="0">
                <a:solidFill>
                  <a:srgbClr val="00B050"/>
                </a:solidFill>
                <a:latin typeface="Times New Roman"/>
                <a:ea typeface="Times New Roman"/>
                <a:cs typeface="Arial"/>
              </a:rPr>
              <a:t>Microphone</a:t>
            </a:r>
            <a:r>
              <a:rPr lang="en-US" b="1" dirty="0">
                <a:latin typeface="Times New Roman"/>
                <a:ea typeface="Times New Roman"/>
                <a:cs typeface="Arial"/>
              </a:rPr>
              <a:t> </a:t>
            </a:r>
            <a:r>
              <a:rPr lang="ar-SA" b="1" dirty="0" smtClean="0">
                <a:latin typeface="Times New Roman"/>
                <a:ea typeface="Times New Roman"/>
                <a:cs typeface="Arial"/>
              </a:rPr>
              <a:t>مكبرالصوت</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1748469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28320"/>
          </a:xfrm>
        </p:spPr>
        <p:txBody>
          <a:bodyPr>
            <a:normAutofit/>
          </a:bodyPr>
          <a:lstStyle/>
          <a:p>
            <a:pPr algn="l" rtl="0"/>
            <a:endParaRPr lang="en-US" sz="2800" dirty="0" smtClean="0">
              <a:latin typeface="Times New Roman"/>
              <a:ea typeface="Times New Roman"/>
            </a:endParaRPr>
          </a:p>
          <a:p>
            <a:pPr algn="just" rtl="0"/>
            <a:r>
              <a:rPr lang="en-US" sz="2800" dirty="0" smtClean="0">
                <a:latin typeface="Times New Roman"/>
                <a:ea typeface="Times New Roman"/>
              </a:rPr>
              <a:t>Despite </a:t>
            </a:r>
            <a:r>
              <a:rPr lang="en-US" sz="2800" dirty="0">
                <a:latin typeface="Times New Roman"/>
                <a:ea typeface="Times New Roman"/>
              </a:rPr>
              <a:t>the fact that </a:t>
            </a:r>
            <a:r>
              <a:rPr lang="en-US" sz="2800" dirty="0">
                <a:solidFill>
                  <a:srgbClr val="0070C0"/>
                </a:solidFill>
                <a:latin typeface="Times New Roman"/>
                <a:ea typeface="Times New Roman"/>
              </a:rPr>
              <a:t>circumlocution</a:t>
            </a:r>
            <a:r>
              <a:rPr lang="en-US" sz="2800" dirty="0">
                <a:latin typeface="Times New Roman"/>
                <a:ea typeface="Times New Roman"/>
              </a:rPr>
              <a:t> is used to </a:t>
            </a:r>
            <a:r>
              <a:rPr lang="en-US" sz="2800" dirty="0">
                <a:solidFill>
                  <a:srgbClr val="0070C0"/>
                </a:solidFill>
                <a:latin typeface="Times New Roman"/>
                <a:ea typeface="Times New Roman"/>
              </a:rPr>
              <a:t>solve</a:t>
            </a:r>
            <a:r>
              <a:rPr lang="en-US" sz="2800" dirty="0">
                <a:latin typeface="Times New Roman"/>
                <a:ea typeface="Times New Roman"/>
              </a:rPr>
              <a:t> the problem of </a:t>
            </a:r>
            <a:r>
              <a:rPr lang="en-US" sz="2800" dirty="0">
                <a:solidFill>
                  <a:srgbClr val="0070C0"/>
                </a:solidFill>
                <a:latin typeface="Times New Roman"/>
                <a:ea typeface="Times New Roman"/>
              </a:rPr>
              <a:t>composite neologisms</a:t>
            </a:r>
            <a:r>
              <a:rPr lang="en-US" sz="2800" dirty="0">
                <a:latin typeface="Times New Roman"/>
                <a:ea typeface="Times New Roman"/>
              </a:rPr>
              <a:t>, it has also led to the problem of </a:t>
            </a:r>
            <a:r>
              <a:rPr lang="en-US" sz="2800" dirty="0">
                <a:solidFill>
                  <a:srgbClr val="0070C0"/>
                </a:solidFill>
                <a:latin typeface="Times New Roman"/>
                <a:ea typeface="Times New Roman"/>
              </a:rPr>
              <a:t>dualism</a:t>
            </a:r>
            <a:r>
              <a:rPr lang="en-US" sz="2800" dirty="0">
                <a:latin typeface="Times New Roman"/>
                <a:ea typeface="Times New Roman"/>
              </a:rPr>
              <a:t> </a:t>
            </a:r>
            <a:r>
              <a:rPr lang="en-US" sz="2800" dirty="0">
                <a:solidFill>
                  <a:srgbClr val="0070C0"/>
                </a:solidFill>
                <a:latin typeface="Times New Roman"/>
                <a:ea typeface="Times New Roman"/>
              </a:rPr>
              <a:t>of terminology </a:t>
            </a:r>
            <a:r>
              <a:rPr lang="en-US" sz="2800" dirty="0">
                <a:latin typeface="Times New Roman"/>
                <a:ea typeface="Times New Roman"/>
              </a:rPr>
              <a:t>in Arabic. This is because the translator or the </a:t>
            </a:r>
            <a:r>
              <a:rPr lang="en-US" sz="2800" dirty="0" err="1">
                <a:latin typeface="Times New Roman"/>
                <a:ea typeface="Times New Roman"/>
              </a:rPr>
              <a:t>neologizer</a:t>
            </a:r>
            <a:r>
              <a:rPr lang="en-US" sz="2800" dirty="0">
                <a:latin typeface="Times New Roman"/>
                <a:ea typeface="Times New Roman"/>
              </a:rPr>
              <a:t> is </a:t>
            </a:r>
            <a:r>
              <a:rPr lang="en-US" sz="2800" dirty="0">
                <a:solidFill>
                  <a:srgbClr val="0070C0"/>
                </a:solidFill>
                <a:latin typeface="Times New Roman"/>
                <a:ea typeface="Times New Roman"/>
              </a:rPr>
              <a:t>not bound </a:t>
            </a:r>
            <a:r>
              <a:rPr lang="en-US" sz="2800" dirty="0">
                <a:latin typeface="Times New Roman"/>
                <a:ea typeface="Times New Roman"/>
              </a:rPr>
              <a:t>by any </a:t>
            </a:r>
            <a:r>
              <a:rPr lang="en-US" sz="2800" dirty="0">
                <a:solidFill>
                  <a:srgbClr val="0070C0"/>
                </a:solidFill>
                <a:latin typeface="Times New Roman"/>
                <a:ea typeface="Times New Roman"/>
              </a:rPr>
              <a:t>rules</a:t>
            </a:r>
            <a:r>
              <a:rPr lang="en-US" sz="2800" dirty="0">
                <a:latin typeface="Times New Roman"/>
                <a:ea typeface="Times New Roman"/>
              </a:rPr>
              <a:t> while translating foreign terms. Many </a:t>
            </a:r>
            <a:r>
              <a:rPr lang="en-US" sz="2800" dirty="0">
                <a:solidFill>
                  <a:srgbClr val="0070C0"/>
                </a:solidFill>
                <a:latin typeface="Times New Roman"/>
                <a:ea typeface="Times New Roman"/>
              </a:rPr>
              <a:t>composite</a:t>
            </a:r>
            <a:r>
              <a:rPr lang="en-US" sz="2800" dirty="0">
                <a:latin typeface="Times New Roman"/>
                <a:ea typeface="Times New Roman"/>
              </a:rPr>
              <a:t> Arabic terms have </a:t>
            </a:r>
            <a:r>
              <a:rPr lang="en-US" sz="2800" dirty="0">
                <a:solidFill>
                  <a:srgbClr val="0070C0"/>
                </a:solidFill>
                <a:latin typeface="Times New Roman"/>
                <a:ea typeface="Times New Roman"/>
              </a:rPr>
              <a:t>variants</a:t>
            </a:r>
            <a:r>
              <a:rPr lang="en-US" sz="2800" dirty="0">
                <a:latin typeface="Times New Roman"/>
                <a:ea typeface="Times New Roman"/>
              </a:rPr>
              <a:t> or are not </a:t>
            </a:r>
            <a:r>
              <a:rPr lang="en-US" sz="2800" dirty="0">
                <a:solidFill>
                  <a:srgbClr val="0070C0"/>
                </a:solidFill>
                <a:latin typeface="Times New Roman"/>
                <a:ea typeface="Times New Roman"/>
              </a:rPr>
              <a:t>sufficiently</a:t>
            </a:r>
            <a:r>
              <a:rPr lang="en-US" sz="2800" dirty="0">
                <a:latin typeface="Times New Roman"/>
                <a:ea typeface="Times New Roman"/>
              </a:rPr>
              <a:t> current in their literary usage. </a:t>
            </a:r>
            <a:r>
              <a:rPr lang="en-US" sz="2800" dirty="0" smtClean="0">
                <a:latin typeface="Times New Roman"/>
                <a:ea typeface="Times New Roman"/>
              </a:rPr>
              <a:t>For </a:t>
            </a:r>
            <a:r>
              <a:rPr lang="en-US" sz="2800" dirty="0">
                <a:latin typeface="Times New Roman"/>
                <a:ea typeface="Times New Roman"/>
              </a:rPr>
              <a:t>example: the phrase </a:t>
            </a:r>
            <a:r>
              <a:rPr lang="en-US" sz="2800" dirty="0">
                <a:solidFill>
                  <a:srgbClr val="00B050"/>
                </a:solidFill>
                <a:latin typeface="Times New Roman"/>
                <a:ea typeface="Times New Roman"/>
              </a:rPr>
              <a:t>conditioned reflex </a:t>
            </a:r>
            <a:r>
              <a:rPr lang="en-US" sz="2800" dirty="0">
                <a:latin typeface="Times New Roman"/>
                <a:ea typeface="Times New Roman"/>
              </a:rPr>
              <a:t>is translated into Arabic sometimes as </a:t>
            </a:r>
            <a:r>
              <a:rPr lang="ar-SA" sz="2800" dirty="0" smtClean="0">
                <a:latin typeface="Times New Roman"/>
                <a:ea typeface="Times New Roman"/>
              </a:rPr>
              <a:t> </a:t>
            </a:r>
            <a:r>
              <a:rPr lang="ar-SA" sz="2800" dirty="0" smtClean="0">
                <a:solidFill>
                  <a:srgbClr val="00B050"/>
                </a:solidFill>
                <a:latin typeface="Times New Roman"/>
                <a:ea typeface="Times New Roman"/>
              </a:rPr>
              <a:t>الانعكاس الشرطي</a:t>
            </a:r>
            <a:r>
              <a:rPr lang="en-US" sz="2800" dirty="0" smtClean="0">
                <a:latin typeface="Times New Roman"/>
                <a:ea typeface="Times New Roman"/>
              </a:rPr>
              <a:t>and </a:t>
            </a:r>
            <a:r>
              <a:rPr lang="en-US" sz="2800" dirty="0">
                <a:latin typeface="Times New Roman"/>
                <a:ea typeface="Times New Roman"/>
              </a:rPr>
              <a:t>sometimes as </a:t>
            </a:r>
            <a:r>
              <a:rPr lang="ar-SA" sz="2800" dirty="0" smtClean="0">
                <a:solidFill>
                  <a:srgbClr val="00B050"/>
                </a:solidFill>
                <a:latin typeface="Times New Roman"/>
                <a:ea typeface="Times New Roman"/>
              </a:rPr>
              <a:t>الانعكاس الظرفي </a:t>
            </a:r>
            <a:r>
              <a:rPr lang="en-US" sz="2800" dirty="0" smtClean="0">
                <a:latin typeface="Times New Roman"/>
                <a:ea typeface="Times New Roman"/>
              </a:rPr>
              <a:t>[9]</a:t>
            </a:r>
            <a:endParaRPr lang="ar-SA" sz="2800" dirty="0"/>
          </a:p>
        </p:txBody>
      </p:sp>
    </p:spTree>
    <p:extLst>
      <p:ext uri="{BB962C8B-B14F-4D97-AF65-F5344CB8AC3E}">
        <p14:creationId xmlns:p14="http://schemas.microsoft.com/office/powerpoint/2010/main" val="2031803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noAutofit/>
          </a:bodyPr>
          <a:lstStyle/>
          <a:p>
            <a:pPr algn="just" rtl="0">
              <a:lnSpc>
                <a:spcPct val="115000"/>
              </a:lnSpc>
              <a:spcAft>
                <a:spcPts val="0"/>
              </a:spcAft>
            </a:pPr>
            <a:r>
              <a:rPr lang="en-US" sz="2600" dirty="0">
                <a:solidFill>
                  <a:srgbClr val="FF0000"/>
                </a:solidFill>
                <a:latin typeface="Times New Roman"/>
                <a:ea typeface="Times New Roman"/>
                <a:cs typeface="Arial"/>
              </a:rPr>
              <a:t>In summary</a:t>
            </a:r>
            <a:r>
              <a:rPr lang="en-US" sz="2600" dirty="0">
                <a:latin typeface="Times New Roman"/>
                <a:ea typeface="Times New Roman"/>
                <a:cs typeface="Arial"/>
              </a:rPr>
              <a:t>, it has been observed from the discussion above that </a:t>
            </a:r>
            <a:r>
              <a:rPr lang="en-US" sz="2600" dirty="0">
                <a:solidFill>
                  <a:srgbClr val="0070C0"/>
                </a:solidFill>
                <a:latin typeface="Times New Roman"/>
                <a:ea typeface="Times New Roman"/>
                <a:cs typeface="Arial"/>
              </a:rPr>
              <a:t>circumlocution</a:t>
            </a:r>
            <a:r>
              <a:rPr lang="en-US" sz="2600" dirty="0">
                <a:latin typeface="Times New Roman"/>
                <a:ea typeface="Times New Roman"/>
                <a:cs typeface="Arial"/>
              </a:rPr>
              <a:t>, unlike other methods, seems to be </a:t>
            </a:r>
            <a:r>
              <a:rPr lang="en-US" sz="2600" dirty="0">
                <a:solidFill>
                  <a:srgbClr val="0070C0"/>
                </a:solidFill>
                <a:latin typeface="Times New Roman"/>
                <a:ea typeface="Times New Roman"/>
                <a:cs typeface="Arial"/>
              </a:rPr>
              <a:t>less adequate</a:t>
            </a:r>
            <a:r>
              <a:rPr lang="en-US" sz="2600" dirty="0">
                <a:latin typeface="Times New Roman"/>
                <a:ea typeface="Times New Roman"/>
                <a:cs typeface="Arial"/>
              </a:rPr>
              <a:t> and leads to the </a:t>
            </a:r>
            <a:r>
              <a:rPr lang="en-US" sz="2600" dirty="0">
                <a:solidFill>
                  <a:srgbClr val="00B050"/>
                </a:solidFill>
                <a:latin typeface="Times New Roman"/>
                <a:ea typeface="Times New Roman"/>
                <a:cs typeface="Arial"/>
              </a:rPr>
              <a:t>multiplicity</a:t>
            </a:r>
            <a:r>
              <a:rPr lang="en-US" sz="2600" dirty="0">
                <a:latin typeface="Times New Roman"/>
                <a:ea typeface="Times New Roman"/>
                <a:cs typeface="Arial"/>
              </a:rPr>
              <a:t> of terms due to the following: </a:t>
            </a:r>
            <a:endParaRPr lang="en-US" sz="2600" dirty="0">
              <a:latin typeface="Calibri"/>
              <a:ea typeface="Calibri"/>
              <a:cs typeface="Arial"/>
            </a:endParaRPr>
          </a:p>
          <a:p>
            <a:pPr algn="just" rtl="0">
              <a:lnSpc>
                <a:spcPct val="115000"/>
              </a:lnSpc>
              <a:spcAft>
                <a:spcPts val="0"/>
              </a:spcAft>
            </a:pPr>
            <a:r>
              <a:rPr lang="en-US" sz="2600" dirty="0">
                <a:latin typeface="Times New Roman"/>
                <a:ea typeface="Times New Roman"/>
                <a:cs typeface="Arial"/>
              </a:rPr>
              <a:t>● It produces longer terms than the original. </a:t>
            </a:r>
            <a:endParaRPr lang="en-US" sz="2600" dirty="0">
              <a:latin typeface="Calibri"/>
              <a:ea typeface="Calibri"/>
              <a:cs typeface="Arial"/>
            </a:endParaRPr>
          </a:p>
          <a:p>
            <a:pPr algn="just" rtl="0">
              <a:lnSpc>
                <a:spcPct val="115000"/>
              </a:lnSpc>
              <a:spcAft>
                <a:spcPts val="0"/>
              </a:spcAft>
            </a:pPr>
            <a:r>
              <a:rPr lang="en-US" sz="2600" dirty="0">
                <a:latin typeface="Times New Roman"/>
                <a:ea typeface="Times New Roman"/>
                <a:cs typeface="Arial"/>
              </a:rPr>
              <a:t>●It is usually a </a:t>
            </a:r>
            <a:r>
              <a:rPr lang="en-US" sz="2600" dirty="0">
                <a:solidFill>
                  <a:srgbClr val="0070C0"/>
                </a:solidFill>
                <a:latin typeface="Times New Roman"/>
                <a:ea typeface="Times New Roman"/>
                <a:cs typeface="Arial"/>
              </a:rPr>
              <a:t>phrase</a:t>
            </a:r>
            <a:r>
              <a:rPr lang="en-US" sz="2600" dirty="0">
                <a:latin typeface="Times New Roman"/>
                <a:ea typeface="Times New Roman"/>
                <a:cs typeface="Arial"/>
              </a:rPr>
              <a:t> and not a </a:t>
            </a:r>
            <a:r>
              <a:rPr lang="en-US" sz="2600" dirty="0">
                <a:solidFill>
                  <a:srgbClr val="0070C0"/>
                </a:solidFill>
                <a:latin typeface="Times New Roman"/>
                <a:ea typeface="Times New Roman"/>
                <a:cs typeface="Arial"/>
              </a:rPr>
              <a:t>word</a:t>
            </a:r>
            <a:r>
              <a:rPr lang="en-US" sz="2600" dirty="0">
                <a:latin typeface="Times New Roman"/>
                <a:ea typeface="Times New Roman"/>
                <a:cs typeface="Arial"/>
              </a:rPr>
              <a:t> that presents syntactic problems. In addition, translation of these neologisms often </a:t>
            </a:r>
            <a:r>
              <a:rPr lang="en-US" sz="2600" dirty="0">
                <a:solidFill>
                  <a:srgbClr val="0070C0"/>
                </a:solidFill>
                <a:latin typeface="Times New Roman"/>
                <a:ea typeface="Times New Roman"/>
                <a:cs typeface="Arial"/>
              </a:rPr>
              <a:t>deviates</a:t>
            </a:r>
            <a:r>
              <a:rPr lang="en-US" sz="2600" dirty="0">
                <a:latin typeface="Times New Roman"/>
                <a:ea typeface="Times New Roman"/>
                <a:cs typeface="Arial"/>
              </a:rPr>
              <a:t> from their real functional meaning. </a:t>
            </a:r>
            <a:endParaRPr lang="en-US" sz="2600" dirty="0">
              <a:latin typeface="Calibri"/>
              <a:ea typeface="Calibri"/>
              <a:cs typeface="Arial"/>
            </a:endParaRPr>
          </a:p>
          <a:p>
            <a:pPr algn="l" rtl="0"/>
            <a:r>
              <a:rPr lang="en-US" sz="2600" dirty="0">
                <a:latin typeface="Times New Roman"/>
                <a:ea typeface="Times New Roman"/>
              </a:rPr>
              <a:t>● Some translators invent their own </a:t>
            </a:r>
            <a:r>
              <a:rPr lang="en-US" sz="2600" dirty="0">
                <a:solidFill>
                  <a:srgbClr val="0070C0"/>
                </a:solidFill>
                <a:latin typeface="Times New Roman"/>
                <a:ea typeface="Times New Roman"/>
              </a:rPr>
              <a:t>arbitrary</a:t>
            </a:r>
            <a:r>
              <a:rPr lang="en-US" sz="2600" dirty="0">
                <a:latin typeface="Times New Roman"/>
                <a:ea typeface="Times New Roman"/>
              </a:rPr>
              <a:t> translation which does not go with the Arabic molds and rules. </a:t>
            </a:r>
            <a:endParaRPr lang="ar-SA" sz="2600" dirty="0"/>
          </a:p>
        </p:txBody>
      </p:sp>
    </p:spTree>
    <p:extLst>
      <p:ext uri="{BB962C8B-B14F-4D97-AF65-F5344CB8AC3E}">
        <p14:creationId xmlns:p14="http://schemas.microsoft.com/office/powerpoint/2010/main" val="328952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lstStyle/>
          <a:p>
            <a:pPr lvl="0" algn="just" rtl="0">
              <a:lnSpc>
                <a:spcPct val="115000"/>
              </a:lnSpc>
              <a:buClr>
                <a:srgbClr val="93A299"/>
              </a:buClr>
            </a:pPr>
            <a:endParaRPr lang="en-US" sz="2800" dirty="0" smtClean="0">
              <a:solidFill>
                <a:srgbClr val="292934"/>
              </a:solidFill>
              <a:latin typeface="TimesNewRomanPSMT"/>
              <a:ea typeface="Calibri"/>
              <a:cs typeface="TimesNewRomanPSMT"/>
            </a:endParaRPr>
          </a:p>
          <a:p>
            <a:pPr lvl="0" algn="just" rtl="0">
              <a:lnSpc>
                <a:spcPct val="115000"/>
              </a:lnSpc>
              <a:buClr>
                <a:srgbClr val="93A299"/>
              </a:buClr>
            </a:pPr>
            <a:r>
              <a:rPr lang="en-US" sz="2800" dirty="0" smtClean="0">
                <a:solidFill>
                  <a:srgbClr val="292934"/>
                </a:solidFill>
                <a:latin typeface="TimesNewRomanPSMT"/>
                <a:ea typeface="Calibri"/>
                <a:cs typeface="TimesNewRomanPSMT"/>
              </a:rPr>
              <a:t>Generally </a:t>
            </a:r>
            <a:r>
              <a:rPr lang="en-US" sz="2800" dirty="0">
                <a:solidFill>
                  <a:srgbClr val="292934"/>
                </a:solidFill>
                <a:latin typeface="TimesNewRomanPSMT"/>
                <a:ea typeface="Calibri"/>
                <a:cs typeface="TimesNewRomanPSMT"/>
              </a:rPr>
              <a:t>speaking, science is a word that refers to the organized approach of attaining knowledge, using a scientific method that helps to organize thought, procedures and</a:t>
            </a:r>
            <a:r>
              <a:rPr lang="en-US" sz="2800" dirty="0">
                <a:solidFill>
                  <a:srgbClr val="292934"/>
                </a:solidFill>
                <a:ea typeface="Calibri"/>
                <a:cs typeface="Arial"/>
              </a:rPr>
              <a:t> </a:t>
            </a:r>
            <a:r>
              <a:rPr lang="en-US" sz="2800" dirty="0">
                <a:solidFill>
                  <a:srgbClr val="292934"/>
                </a:solidFill>
                <a:latin typeface="TimesNewRomanPSMT"/>
                <a:ea typeface="Calibri"/>
                <a:cs typeface="TimesNewRomanPSMT"/>
              </a:rPr>
              <a:t>then come into clear, faithful and reliable results, free of subjectivity and personal</a:t>
            </a:r>
            <a:r>
              <a:rPr lang="en-US" sz="2800" dirty="0">
                <a:solidFill>
                  <a:srgbClr val="292934"/>
                </a:solidFill>
                <a:ea typeface="Calibri"/>
                <a:cs typeface="Arial"/>
              </a:rPr>
              <a:t> </a:t>
            </a:r>
            <a:r>
              <a:rPr lang="en-US" sz="2800" dirty="0">
                <a:solidFill>
                  <a:srgbClr val="292934"/>
                </a:solidFill>
                <a:latin typeface="TimesNewRomanPSMT"/>
                <a:ea typeface="Calibri"/>
                <a:cs typeface="TimesNewRomanPSMT"/>
              </a:rPr>
              <a:t>involvements.</a:t>
            </a:r>
            <a:endParaRPr lang="en-US" sz="2800" dirty="0">
              <a:solidFill>
                <a:srgbClr val="292934"/>
              </a:solidFill>
              <a:latin typeface="Calibri"/>
              <a:ea typeface="Calibri"/>
              <a:cs typeface="Arial"/>
            </a:endParaRPr>
          </a:p>
          <a:p>
            <a:endParaRPr lang="ar-SA" dirty="0"/>
          </a:p>
        </p:txBody>
      </p:sp>
    </p:spTree>
    <p:extLst>
      <p:ext uri="{BB962C8B-B14F-4D97-AF65-F5344CB8AC3E}">
        <p14:creationId xmlns:p14="http://schemas.microsoft.com/office/powerpoint/2010/main" val="2938022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normAutofit lnSpcReduction="10000"/>
          </a:bodyPr>
          <a:lstStyle/>
          <a:p>
            <a:pPr algn="just" rtl="0">
              <a:lnSpc>
                <a:spcPct val="115000"/>
              </a:lnSpc>
              <a:spcAft>
                <a:spcPts val="0"/>
              </a:spcAft>
            </a:pPr>
            <a:r>
              <a:rPr lang="en-US" dirty="0">
                <a:latin typeface="Times New Roman"/>
                <a:ea typeface="Times New Roman"/>
                <a:cs typeface="Arial"/>
              </a:rPr>
              <a:t>●</a:t>
            </a:r>
            <a:r>
              <a:rPr lang="en-US" dirty="0">
                <a:solidFill>
                  <a:srgbClr val="FF0000"/>
                </a:solidFill>
                <a:latin typeface="Times New Roman"/>
                <a:ea typeface="Times New Roman"/>
                <a:cs typeface="Arial"/>
              </a:rPr>
              <a:t>Arab academies </a:t>
            </a:r>
            <a:r>
              <a:rPr lang="en-US" dirty="0">
                <a:latin typeface="Times New Roman"/>
                <a:ea typeface="Times New Roman"/>
                <a:cs typeface="Arial"/>
              </a:rPr>
              <a:t>as well as some other </a:t>
            </a:r>
            <a:r>
              <a:rPr lang="en-US" dirty="0">
                <a:solidFill>
                  <a:srgbClr val="0070C0"/>
                </a:solidFill>
                <a:latin typeface="Times New Roman"/>
                <a:ea typeface="Times New Roman"/>
                <a:cs typeface="Arial"/>
              </a:rPr>
              <a:t>prominent translators </a:t>
            </a:r>
            <a:r>
              <a:rPr lang="en-US" dirty="0">
                <a:latin typeface="Times New Roman"/>
                <a:ea typeface="Times New Roman"/>
                <a:cs typeface="Arial"/>
              </a:rPr>
              <a:t>are influenced by different foreign </a:t>
            </a:r>
            <a:r>
              <a:rPr lang="en-US" dirty="0" smtClean="0">
                <a:latin typeface="Times New Roman"/>
                <a:ea typeface="Times New Roman"/>
                <a:cs typeface="Arial"/>
              </a:rPr>
              <a:t>cultures </a:t>
            </a:r>
            <a:r>
              <a:rPr lang="en-US" dirty="0">
                <a:latin typeface="Times New Roman"/>
                <a:ea typeface="Times New Roman"/>
                <a:cs typeface="Arial"/>
              </a:rPr>
              <a:t>(English and French) which result in different translated terms. Therefore, the Arab </a:t>
            </a:r>
            <a:r>
              <a:rPr lang="en-US" dirty="0" smtClean="0">
                <a:latin typeface="Times New Roman"/>
                <a:ea typeface="Times New Roman"/>
                <a:cs typeface="Arial"/>
              </a:rPr>
              <a:t>academies </a:t>
            </a:r>
            <a:r>
              <a:rPr lang="en-US" dirty="0">
                <a:latin typeface="Times New Roman"/>
                <a:ea typeface="Times New Roman"/>
                <a:cs typeface="Arial"/>
              </a:rPr>
              <a:t>should take into consideration the following </a:t>
            </a:r>
            <a:r>
              <a:rPr lang="en-US" dirty="0">
                <a:solidFill>
                  <a:srgbClr val="C00000"/>
                </a:solidFill>
                <a:latin typeface="Times New Roman"/>
                <a:ea typeface="Times New Roman"/>
                <a:cs typeface="Arial"/>
              </a:rPr>
              <a:t>factors in translating foreign terms</a:t>
            </a:r>
            <a:r>
              <a:rPr lang="en-US" dirty="0">
                <a:latin typeface="Times New Roman"/>
                <a:ea typeface="Times New Roman"/>
                <a:cs typeface="Arial"/>
              </a:rPr>
              <a:t>: </a:t>
            </a:r>
            <a:endParaRPr lang="en-US" sz="2000" dirty="0">
              <a:latin typeface="Calibri"/>
              <a:ea typeface="Calibri"/>
              <a:cs typeface="Arial"/>
            </a:endParaRPr>
          </a:p>
          <a:p>
            <a:pPr algn="just" rtl="0">
              <a:lnSpc>
                <a:spcPct val="115000"/>
              </a:lnSpc>
              <a:spcAft>
                <a:spcPts val="0"/>
              </a:spcAft>
            </a:pPr>
            <a:r>
              <a:rPr lang="en-US" dirty="0">
                <a:latin typeface="Times New Roman"/>
                <a:ea typeface="Times New Roman"/>
                <a:cs typeface="Arial"/>
              </a:rPr>
              <a:t>● They should consider the </a:t>
            </a:r>
            <a:r>
              <a:rPr lang="en-US" dirty="0">
                <a:solidFill>
                  <a:srgbClr val="0070C0"/>
                </a:solidFill>
                <a:latin typeface="Times New Roman"/>
                <a:ea typeface="Times New Roman"/>
                <a:cs typeface="Arial"/>
              </a:rPr>
              <a:t>social</a:t>
            </a:r>
            <a:r>
              <a:rPr lang="en-US" dirty="0">
                <a:latin typeface="Times New Roman"/>
                <a:ea typeface="Times New Roman"/>
                <a:cs typeface="Arial"/>
              </a:rPr>
              <a:t> </a:t>
            </a:r>
            <a:r>
              <a:rPr lang="en-US" dirty="0">
                <a:solidFill>
                  <a:srgbClr val="0070C0"/>
                </a:solidFill>
                <a:latin typeface="Times New Roman"/>
                <a:ea typeface="Times New Roman"/>
                <a:cs typeface="Arial"/>
              </a:rPr>
              <a:t>use</a:t>
            </a:r>
            <a:r>
              <a:rPr lang="en-US" dirty="0">
                <a:latin typeface="Times New Roman"/>
                <a:ea typeface="Times New Roman"/>
                <a:cs typeface="Arial"/>
              </a:rPr>
              <a:t> of language because people usually prefer </a:t>
            </a:r>
            <a:r>
              <a:rPr lang="en-US" dirty="0">
                <a:solidFill>
                  <a:srgbClr val="0070C0"/>
                </a:solidFill>
                <a:latin typeface="Times New Roman"/>
                <a:ea typeface="Times New Roman"/>
                <a:cs typeface="Arial"/>
              </a:rPr>
              <a:t>easily </a:t>
            </a:r>
            <a:r>
              <a:rPr lang="en-US" dirty="0" smtClean="0">
                <a:solidFill>
                  <a:srgbClr val="0070C0"/>
                </a:solidFill>
                <a:latin typeface="Times New Roman"/>
                <a:ea typeface="Times New Roman"/>
                <a:cs typeface="Arial"/>
              </a:rPr>
              <a:t>pronounceable </a:t>
            </a:r>
            <a:r>
              <a:rPr lang="en-US" dirty="0">
                <a:latin typeface="Times New Roman"/>
                <a:ea typeface="Times New Roman"/>
                <a:cs typeface="Arial"/>
              </a:rPr>
              <a:t>terms to difficult ones. </a:t>
            </a:r>
            <a:endParaRPr lang="en-US" sz="2000" dirty="0">
              <a:latin typeface="Calibri"/>
              <a:ea typeface="Calibri"/>
              <a:cs typeface="Arial"/>
            </a:endParaRPr>
          </a:p>
          <a:p>
            <a:pPr algn="just" rtl="0">
              <a:lnSpc>
                <a:spcPct val="115000"/>
              </a:lnSpc>
              <a:spcAft>
                <a:spcPts val="0"/>
              </a:spcAft>
            </a:pPr>
            <a:r>
              <a:rPr lang="en-US" dirty="0">
                <a:latin typeface="Times New Roman"/>
                <a:ea typeface="Times New Roman"/>
                <a:cs typeface="Arial"/>
              </a:rPr>
              <a:t>● </a:t>
            </a:r>
            <a:r>
              <a:rPr lang="en-US" dirty="0">
                <a:solidFill>
                  <a:srgbClr val="0070C0"/>
                </a:solidFill>
                <a:latin typeface="Times New Roman"/>
                <a:ea typeface="Times New Roman"/>
                <a:cs typeface="Arial"/>
              </a:rPr>
              <a:t>Compound terms </a:t>
            </a:r>
            <a:r>
              <a:rPr lang="en-US" dirty="0">
                <a:latin typeface="Times New Roman"/>
                <a:ea typeface="Times New Roman"/>
                <a:cs typeface="Arial"/>
              </a:rPr>
              <a:t>with difficult structures should be </a:t>
            </a:r>
            <a:r>
              <a:rPr lang="en-US" dirty="0">
                <a:solidFill>
                  <a:srgbClr val="0070C0"/>
                </a:solidFill>
                <a:latin typeface="Times New Roman"/>
                <a:ea typeface="Times New Roman"/>
                <a:cs typeface="Arial"/>
              </a:rPr>
              <a:t>avoided</a:t>
            </a:r>
            <a:r>
              <a:rPr lang="en-US" dirty="0">
                <a:latin typeface="Times New Roman"/>
                <a:ea typeface="Times New Roman"/>
                <a:cs typeface="Arial"/>
              </a:rPr>
              <a:t>. </a:t>
            </a:r>
            <a:r>
              <a:rPr lang="en-US" dirty="0">
                <a:solidFill>
                  <a:srgbClr val="0070C0"/>
                </a:solidFill>
                <a:latin typeface="Times New Roman"/>
                <a:ea typeface="Times New Roman"/>
                <a:cs typeface="Arial"/>
              </a:rPr>
              <a:t>Short</a:t>
            </a:r>
            <a:r>
              <a:rPr lang="en-US" dirty="0">
                <a:latin typeface="Times New Roman"/>
                <a:ea typeface="Times New Roman"/>
                <a:cs typeface="Arial"/>
              </a:rPr>
              <a:t> terms are more </a:t>
            </a:r>
            <a:r>
              <a:rPr lang="en-US" dirty="0">
                <a:solidFill>
                  <a:srgbClr val="0070C0"/>
                </a:solidFill>
                <a:latin typeface="Times New Roman"/>
                <a:ea typeface="Times New Roman"/>
                <a:cs typeface="Arial"/>
              </a:rPr>
              <a:t>preferable</a:t>
            </a:r>
            <a:r>
              <a:rPr lang="en-US" dirty="0">
                <a:latin typeface="Times New Roman"/>
                <a:ea typeface="Times New Roman"/>
                <a:cs typeface="Arial"/>
              </a:rPr>
              <a:t> than long ones. Although there </a:t>
            </a:r>
            <a:r>
              <a:rPr lang="en-US" dirty="0" smtClean="0">
                <a:latin typeface="Times New Roman"/>
                <a:ea typeface="Times New Roman"/>
                <a:cs typeface="Arial"/>
              </a:rPr>
              <a:t>are Arabic </a:t>
            </a:r>
            <a:r>
              <a:rPr lang="en-US" dirty="0">
                <a:latin typeface="Times New Roman"/>
                <a:ea typeface="Times New Roman"/>
                <a:cs typeface="Arial"/>
              </a:rPr>
              <a:t>equivalents to the English prepositions, </a:t>
            </a:r>
            <a:r>
              <a:rPr lang="en-US" dirty="0">
                <a:solidFill>
                  <a:srgbClr val="00B050"/>
                </a:solidFill>
                <a:latin typeface="Times New Roman"/>
                <a:ea typeface="Times New Roman"/>
                <a:cs typeface="Arial"/>
              </a:rPr>
              <a:t>on</a:t>
            </a:r>
            <a:r>
              <a:rPr lang="en-US" dirty="0">
                <a:latin typeface="Times New Roman"/>
                <a:ea typeface="Times New Roman"/>
                <a:cs typeface="Arial"/>
              </a:rPr>
              <a:t> and </a:t>
            </a:r>
            <a:r>
              <a:rPr lang="en-US" dirty="0">
                <a:solidFill>
                  <a:srgbClr val="00B050"/>
                </a:solidFill>
                <a:latin typeface="Times New Roman"/>
                <a:ea typeface="Times New Roman"/>
                <a:cs typeface="Arial"/>
              </a:rPr>
              <a:t>off</a:t>
            </a:r>
            <a:r>
              <a:rPr lang="en-US" dirty="0">
                <a:latin typeface="Times New Roman"/>
                <a:ea typeface="Times New Roman"/>
                <a:cs typeface="Arial"/>
              </a:rPr>
              <a:t> which are </a:t>
            </a:r>
            <a:r>
              <a:rPr lang="ar-SA" dirty="0" smtClean="0">
                <a:solidFill>
                  <a:srgbClr val="00B050"/>
                </a:solidFill>
                <a:latin typeface="Times New Roman"/>
                <a:ea typeface="Times New Roman"/>
                <a:cs typeface="Arial"/>
              </a:rPr>
              <a:t>تشغيل</a:t>
            </a:r>
            <a:r>
              <a:rPr lang="en-US" dirty="0" smtClean="0">
                <a:solidFill>
                  <a:srgbClr val="00B050"/>
                </a:solidFill>
                <a:latin typeface="Times New Roman"/>
                <a:ea typeface="Times New Roman"/>
                <a:cs typeface="Arial"/>
              </a:rPr>
              <a:t> </a:t>
            </a:r>
            <a:r>
              <a:rPr lang="en-US" dirty="0" smtClean="0">
                <a:latin typeface="Times New Roman"/>
                <a:ea typeface="Times New Roman"/>
                <a:cs typeface="Arial"/>
              </a:rPr>
              <a:t>and </a:t>
            </a:r>
            <a:r>
              <a:rPr lang="ar-SA" dirty="0" smtClean="0">
                <a:latin typeface="Times New Roman"/>
                <a:ea typeface="Times New Roman"/>
                <a:cs typeface="Arial"/>
              </a:rPr>
              <a:t> </a:t>
            </a:r>
            <a:r>
              <a:rPr lang="ar-SA" dirty="0" smtClean="0">
                <a:solidFill>
                  <a:srgbClr val="00B050"/>
                </a:solidFill>
                <a:latin typeface="Times New Roman"/>
                <a:ea typeface="Times New Roman"/>
                <a:cs typeface="Arial"/>
              </a:rPr>
              <a:t>إيقاف</a:t>
            </a:r>
            <a:r>
              <a:rPr lang="en-US" dirty="0" smtClean="0">
                <a:latin typeface="Times New Roman"/>
                <a:ea typeface="Times New Roman"/>
                <a:cs typeface="Arial"/>
              </a:rPr>
              <a:t>many </a:t>
            </a:r>
            <a:r>
              <a:rPr lang="en-US" dirty="0">
                <a:latin typeface="Times New Roman"/>
                <a:ea typeface="Times New Roman"/>
                <a:cs typeface="Arial"/>
              </a:rPr>
              <a:t>people are reluctant to use the </a:t>
            </a:r>
            <a:r>
              <a:rPr lang="en-US" dirty="0">
                <a:solidFill>
                  <a:srgbClr val="0070C0"/>
                </a:solidFill>
                <a:latin typeface="Times New Roman"/>
                <a:ea typeface="Times New Roman"/>
                <a:cs typeface="Arial"/>
              </a:rPr>
              <a:t>Arabic</a:t>
            </a:r>
            <a:r>
              <a:rPr lang="en-US" dirty="0">
                <a:latin typeface="Times New Roman"/>
                <a:ea typeface="Times New Roman"/>
                <a:cs typeface="Arial"/>
              </a:rPr>
              <a:t> versions and still prefer to use the </a:t>
            </a:r>
            <a:r>
              <a:rPr lang="en-US" dirty="0">
                <a:solidFill>
                  <a:srgbClr val="0070C0"/>
                </a:solidFill>
                <a:latin typeface="Times New Roman"/>
                <a:ea typeface="Times New Roman"/>
                <a:cs typeface="Arial"/>
              </a:rPr>
              <a:t>English</a:t>
            </a:r>
            <a:r>
              <a:rPr lang="en-US" dirty="0">
                <a:latin typeface="Times New Roman"/>
                <a:ea typeface="Times New Roman"/>
                <a:cs typeface="Arial"/>
              </a:rPr>
              <a:t> terms because they are </a:t>
            </a:r>
            <a:r>
              <a:rPr lang="en-US" dirty="0">
                <a:solidFill>
                  <a:srgbClr val="0070C0"/>
                </a:solidFill>
                <a:latin typeface="Times New Roman"/>
                <a:ea typeface="Times New Roman"/>
                <a:cs typeface="Arial"/>
              </a:rPr>
              <a:t>shorter</a:t>
            </a:r>
            <a:r>
              <a:rPr lang="en-US" dirty="0">
                <a:latin typeface="Times New Roman"/>
                <a:ea typeface="Times New Roman"/>
                <a:cs typeface="Arial"/>
              </a:rPr>
              <a:t> and easier to </a:t>
            </a:r>
            <a:r>
              <a:rPr lang="en-US" dirty="0" smtClean="0">
                <a:latin typeface="Times New Roman"/>
                <a:ea typeface="Times New Roman"/>
                <a:cs typeface="Arial"/>
              </a:rPr>
              <a:t>pronounce. </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579241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68280"/>
          </a:xfrm>
        </p:spPr>
        <p:txBody>
          <a:bodyPr>
            <a:normAutofit/>
          </a:bodyPr>
          <a:lstStyle/>
          <a:p>
            <a:pPr algn="l" rtl="0"/>
            <a:r>
              <a:rPr lang="en-US" sz="2800" dirty="0">
                <a:latin typeface="Times New Roman"/>
                <a:ea typeface="Times New Roman"/>
                <a:cs typeface="Arial"/>
              </a:rPr>
              <a:t>In medical sphere, people still prefer to use the transliterated English </a:t>
            </a:r>
            <a:r>
              <a:rPr lang="en-US" sz="2800" dirty="0">
                <a:solidFill>
                  <a:srgbClr val="0070C0"/>
                </a:solidFill>
                <a:latin typeface="Times New Roman"/>
                <a:ea typeface="Times New Roman"/>
                <a:cs typeface="Arial"/>
              </a:rPr>
              <a:t>acronym</a:t>
            </a:r>
            <a:r>
              <a:rPr lang="en-US" sz="2800" dirty="0">
                <a:latin typeface="Times New Roman"/>
                <a:ea typeface="Times New Roman"/>
                <a:cs typeface="Arial"/>
              </a:rPr>
              <a:t> </a:t>
            </a:r>
            <a:r>
              <a:rPr lang="en-US" sz="2800" dirty="0" smtClean="0">
                <a:latin typeface="Times New Roman"/>
                <a:ea typeface="Times New Roman"/>
                <a:cs typeface="Arial"/>
              </a:rPr>
              <a:t> </a:t>
            </a:r>
            <a:r>
              <a:rPr lang="en-US" sz="2800" dirty="0" smtClean="0">
                <a:solidFill>
                  <a:srgbClr val="00B050"/>
                </a:solidFill>
                <a:latin typeface="Times New Roman"/>
                <a:ea typeface="Times New Roman"/>
                <a:cs typeface="Arial"/>
              </a:rPr>
              <a:t>AIDS</a:t>
            </a:r>
            <a:r>
              <a:rPr lang="en-US" sz="2800" dirty="0" smtClean="0">
                <a:latin typeface="Times New Roman"/>
                <a:ea typeface="Times New Roman"/>
                <a:cs typeface="Arial"/>
              </a:rPr>
              <a:t> </a:t>
            </a:r>
            <a:r>
              <a:rPr lang="en-US" sz="2800" dirty="0">
                <a:latin typeface="Times New Roman"/>
                <a:ea typeface="Times New Roman"/>
                <a:cs typeface="Arial"/>
              </a:rPr>
              <a:t>rather than its Arabic counterpart </a:t>
            </a:r>
            <a:r>
              <a:rPr lang="ar-SA" sz="2800" dirty="0" smtClean="0">
                <a:solidFill>
                  <a:srgbClr val="00B050"/>
                </a:solidFill>
                <a:latin typeface="Times New Roman"/>
                <a:ea typeface="Times New Roman"/>
                <a:cs typeface="Arial"/>
              </a:rPr>
              <a:t>مرض نقص المناعة المكتسب </a:t>
            </a:r>
            <a:endParaRPr lang="en-US" sz="2800" dirty="0" smtClean="0">
              <a:solidFill>
                <a:srgbClr val="00B050"/>
              </a:solidFill>
              <a:latin typeface="Times New Roman"/>
              <a:ea typeface="Times New Roman"/>
              <a:cs typeface="Arial"/>
            </a:endParaRPr>
          </a:p>
          <a:p>
            <a:pPr algn="l" rtl="0"/>
            <a:endParaRPr lang="en-US" sz="2800" dirty="0">
              <a:latin typeface="Times New Roman"/>
              <a:ea typeface="Times New Roman"/>
              <a:cs typeface="Arial"/>
            </a:endParaRPr>
          </a:p>
          <a:p>
            <a:pPr algn="l" rtl="0"/>
            <a:r>
              <a:rPr lang="en-US" sz="2800" dirty="0">
                <a:latin typeface="Times New Roman"/>
                <a:ea typeface="Times New Roman"/>
                <a:cs typeface="Arial"/>
              </a:rPr>
              <a:t>● If the old Arabic term is suitable there is </a:t>
            </a:r>
            <a:r>
              <a:rPr lang="en-US" sz="2800" dirty="0">
                <a:solidFill>
                  <a:srgbClr val="FF0000"/>
                </a:solidFill>
                <a:latin typeface="Times New Roman"/>
                <a:ea typeface="Times New Roman"/>
                <a:cs typeface="Arial"/>
              </a:rPr>
              <a:t>no</a:t>
            </a:r>
            <a:r>
              <a:rPr lang="en-US" sz="2800" dirty="0">
                <a:latin typeface="Times New Roman"/>
                <a:ea typeface="Times New Roman"/>
                <a:cs typeface="Arial"/>
              </a:rPr>
              <a:t> need to be </a:t>
            </a:r>
            <a:r>
              <a:rPr lang="en-US" sz="2800" dirty="0">
                <a:solidFill>
                  <a:srgbClr val="0070C0"/>
                </a:solidFill>
                <a:latin typeface="Times New Roman"/>
                <a:ea typeface="Times New Roman"/>
                <a:cs typeface="Arial"/>
              </a:rPr>
              <a:t>replaced </a:t>
            </a:r>
            <a:r>
              <a:rPr lang="en-US" sz="2800" dirty="0">
                <a:latin typeface="Times New Roman"/>
                <a:ea typeface="Times New Roman"/>
                <a:cs typeface="Arial"/>
              </a:rPr>
              <a:t>with another </a:t>
            </a:r>
            <a:r>
              <a:rPr lang="en-US" sz="2800" dirty="0">
                <a:solidFill>
                  <a:srgbClr val="FF0000"/>
                </a:solidFill>
                <a:latin typeface="Times New Roman"/>
                <a:ea typeface="Times New Roman"/>
                <a:cs typeface="Arial"/>
              </a:rPr>
              <a:t>new</a:t>
            </a:r>
            <a:r>
              <a:rPr lang="en-US" sz="2800" dirty="0">
                <a:latin typeface="Times New Roman"/>
                <a:ea typeface="Times New Roman"/>
                <a:cs typeface="Arial"/>
              </a:rPr>
              <a:t> one as people are already familiar with the old term. For instance, the term </a:t>
            </a:r>
            <a:r>
              <a:rPr lang="en-US" sz="2800" dirty="0">
                <a:solidFill>
                  <a:srgbClr val="00B050"/>
                </a:solidFill>
                <a:latin typeface="Times New Roman"/>
                <a:ea typeface="Times New Roman"/>
                <a:cs typeface="Arial"/>
              </a:rPr>
              <a:t>car</a:t>
            </a:r>
            <a:r>
              <a:rPr lang="en-US" sz="2800" dirty="0">
                <a:latin typeface="Times New Roman"/>
                <a:ea typeface="Times New Roman"/>
                <a:cs typeface="Arial"/>
              </a:rPr>
              <a:t> has an old term as </a:t>
            </a:r>
            <a:r>
              <a:rPr lang="ar-SA" sz="2800" dirty="0" smtClean="0">
                <a:solidFill>
                  <a:srgbClr val="00B050"/>
                </a:solidFill>
                <a:latin typeface="Times New Roman"/>
                <a:ea typeface="Times New Roman"/>
                <a:cs typeface="Arial"/>
              </a:rPr>
              <a:t>سيارة</a:t>
            </a:r>
            <a:r>
              <a:rPr lang="en-US" sz="2800" dirty="0" smtClean="0">
                <a:solidFill>
                  <a:srgbClr val="00B050"/>
                </a:solidFill>
                <a:latin typeface="Times New Roman"/>
                <a:ea typeface="Times New Roman"/>
                <a:cs typeface="Arial"/>
              </a:rPr>
              <a:t> </a:t>
            </a:r>
            <a:r>
              <a:rPr lang="en-US" sz="2800" dirty="0" smtClean="0">
                <a:latin typeface="Times New Roman"/>
                <a:ea typeface="Times New Roman"/>
                <a:cs typeface="Arial"/>
              </a:rPr>
              <a:t>which </a:t>
            </a:r>
            <a:r>
              <a:rPr lang="en-US" sz="2800" dirty="0">
                <a:latin typeface="Times New Roman"/>
                <a:ea typeface="Times New Roman"/>
                <a:cs typeface="Arial"/>
              </a:rPr>
              <a:t>indeed, is more preferred than the new ones </a:t>
            </a:r>
            <a:r>
              <a:rPr lang="en-US" sz="2800" dirty="0" err="1" smtClean="0">
                <a:latin typeface="Times New Roman"/>
                <a:ea typeface="Times New Roman"/>
                <a:cs typeface="Arial"/>
              </a:rPr>
              <a:t>rakūbah</a:t>
            </a:r>
            <a:r>
              <a:rPr lang="en-US" sz="2800" dirty="0" smtClean="0">
                <a:latin typeface="Times New Roman"/>
                <a:ea typeface="Times New Roman"/>
                <a:cs typeface="Arial"/>
              </a:rPr>
              <a:t> and/or </a:t>
            </a:r>
            <a:r>
              <a:rPr lang="en-US" sz="2800" dirty="0" err="1">
                <a:latin typeface="Times New Roman"/>
                <a:ea typeface="Times New Roman"/>
                <a:cs typeface="Arial"/>
              </a:rPr>
              <a:t>Markūb</a:t>
            </a:r>
            <a:r>
              <a:rPr lang="en-US" sz="2800" dirty="0">
                <a:latin typeface="Times New Roman"/>
                <a:ea typeface="Times New Roman"/>
                <a:cs typeface="Arial"/>
              </a:rPr>
              <a:t> (vehicle). </a:t>
            </a:r>
            <a:endParaRPr lang="en-US" sz="2800" dirty="0">
              <a:latin typeface="Calibri"/>
              <a:ea typeface="Calibri"/>
              <a:cs typeface="Arial"/>
            </a:endParaRPr>
          </a:p>
          <a:p>
            <a:endParaRPr lang="ar-SA" sz="2800" dirty="0"/>
          </a:p>
        </p:txBody>
      </p:sp>
    </p:spTree>
    <p:extLst>
      <p:ext uri="{BB962C8B-B14F-4D97-AF65-F5344CB8AC3E}">
        <p14:creationId xmlns:p14="http://schemas.microsoft.com/office/powerpoint/2010/main" val="15565375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lnSpc>
                <a:spcPct val="115000"/>
              </a:lnSpc>
              <a:spcAft>
                <a:spcPts val="0"/>
              </a:spcAft>
            </a:pPr>
            <a:r>
              <a:rPr lang="en-US" b="1" dirty="0">
                <a:latin typeface="Times New Roman"/>
                <a:ea typeface="Times New Roman"/>
                <a:cs typeface="Arial"/>
              </a:rPr>
              <a:t>Blending </a:t>
            </a:r>
            <a:r>
              <a:rPr lang="en-US" sz="3600" dirty="0">
                <a:latin typeface="Calibri"/>
                <a:ea typeface="Calibri"/>
                <a:cs typeface="Arial"/>
              </a:rPr>
              <a:t/>
            </a:r>
            <a:br>
              <a:rPr lang="en-US" sz="3600" dirty="0">
                <a:latin typeface="Calibri"/>
                <a:ea typeface="Calibri"/>
                <a:cs typeface="Arial"/>
              </a:rPr>
            </a:br>
            <a:endParaRPr lang="ar-SA" dirty="0"/>
          </a:p>
        </p:txBody>
      </p:sp>
      <p:sp>
        <p:nvSpPr>
          <p:cNvPr id="3" name="Content Placeholder 2"/>
          <p:cNvSpPr>
            <a:spLocks noGrp="1"/>
          </p:cNvSpPr>
          <p:nvPr>
            <p:ph idx="1"/>
          </p:nvPr>
        </p:nvSpPr>
        <p:spPr/>
        <p:txBody>
          <a:bodyPr/>
          <a:lstStyle/>
          <a:p>
            <a:pPr algn="just" rtl="0">
              <a:lnSpc>
                <a:spcPct val="115000"/>
              </a:lnSpc>
              <a:spcAft>
                <a:spcPts val="0"/>
              </a:spcAft>
            </a:pPr>
            <a:r>
              <a:rPr lang="en-US" sz="2600" dirty="0">
                <a:latin typeface="Times New Roman"/>
                <a:ea typeface="Times New Roman"/>
                <a:cs typeface="Arial"/>
              </a:rPr>
              <a:t>More often than not Arab as well as non-Arab writers use the term </a:t>
            </a:r>
            <a:r>
              <a:rPr lang="en-US" sz="2600" dirty="0">
                <a:solidFill>
                  <a:srgbClr val="FF0000"/>
                </a:solidFill>
                <a:latin typeface="Times New Roman"/>
                <a:ea typeface="Times New Roman"/>
                <a:cs typeface="Arial"/>
              </a:rPr>
              <a:t>'compounding</a:t>
            </a:r>
            <a:r>
              <a:rPr lang="en-US" sz="2600" dirty="0">
                <a:latin typeface="Times New Roman"/>
                <a:ea typeface="Times New Roman"/>
                <a:cs typeface="Arial"/>
              </a:rPr>
              <a:t>' to refer to a </a:t>
            </a:r>
            <a:r>
              <a:rPr lang="en-US" sz="2600" dirty="0">
                <a:solidFill>
                  <a:srgbClr val="0070C0"/>
                </a:solidFill>
                <a:latin typeface="Times New Roman"/>
                <a:ea typeface="Times New Roman"/>
                <a:cs typeface="Arial"/>
              </a:rPr>
              <a:t>word-formational process </a:t>
            </a:r>
            <a:r>
              <a:rPr lang="en-US" sz="2600" dirty="0">
                <a:latin typeface="Times New Roman"/>
                <a:ea typeface="Times New Roman"/>
                <a:cs typeface="Arial"/>
              </a:rPr>
              <a:t>traditionally known in Arabic by the name of </a:t>
            </a:r>
            <a:r>
              <a:rPr lang="ar-SA" sz="2600" dirty="0" smtClean="0">
                <a:latin typeface="Times New Roman"/>
                <a:ea typeface="Times New Roman"/>
                <a:cs typeface="Arial"/>
              </a:rPr>
              <a:t>النحت</a:t>
            </a:r>
            <a:r>
              <a:rPr lang="en-US" sz="2600" dirty="0" smtClean="0">
                <a:latin typeface="Times New Roman"/>
                <a:ea typeface="Times New Roman"/>
                <a:cs typeface="Arial"/>
              </a:rPr>
              <a:t>[6</a:t>
            </a:r>
            <a:r>
              <a:rPr lang="en-US" sz="2600" dirty="0">
                <a:latin typeface="Times New Roman"/>
                <a:ea typeface="Times New Roman"/>
                <a:cs typeface="Arial"/>
              </a:rPr>
              <a:t>]. </a:t>
            </a:r>
            <a:r>
              <a:rPr lang="en-US" sz="2600" dirty="0">
                <a:solidFill>
                  <a:srgbClr val="FF0000"/>
                </a:solidFill>
                <a:latin typeface="Times New Roman"/>
                <a:ea typeface="Times New Roman"/>
                <a:cs typeface="Arial"/>
              </a:rPr>
              <a:t>Blending</a:t>
            </a:r>
            <a:r>
              <a:rPr lang="en-US" sz="2600" dirty="0">
                <a:latin typeface="Times New Roman"/>
                <a:ea typeface="Times New Roman"/>
                <a:cs typeface="Arial"/>
              </a:rPr>
              <a:t> is a term widely used in </a:t>
            </a:r>
            <a:r>
              <a:rPr lang="en-US" sz="2600" dirty="0">
                <a:solidFill>
                  <a:srgbClr val="0070C0"/>
                </a:solidFill>
                <a:latin typeface="Times New Roman"/>
                <a:ea typeface="Times New Roman"/>
                <a:cs typeface="Arial"/>
              </a:rPr>
              <a:t>descriptive linguistic studies </a:t>
            </a:r>
            <a:r>
              <a:rPr lang="en-US" sz="2600" dirty="0">
                <a:latin typeface="Times New Roman"/>
                <a:ea typeface="Times New Roman"/>
                <a:cs typeface="Arial"/>
              </a:rPr>
              <a:t>to refer to a linguistic unit which is composed of elements that </a:t>
            </a:r>
            <a:r>
              <a:rPr lang="en-US" sz="2600" dirty="0">
                <a:solidFill>
                  <a:srgbClr val="0070C0"/>
                </a:solidFill>
                <a:latin typeface="Times New Roman"/>
                <a:ea typeface="Times New Roman"/>
                <a:cs typeface="Arial"/>
              </a:rPr>
              <a:t>function</a:t>
            </a:r>
            <a:r>
              <a:rPr lang="en-US" sz="2600" dirty="0">
                <a:latin typeface="Times New Roman"/>
                <a:ea typeface="Times New Roman"/>
                <a:cs typeface="Arial"/>
              </a:rPr>
              <a:t> </a:t>
            </a:r>
            <a:r>
              <a:rPr lang="en-US" sz="2600" dirty="0">
                <a:solidFill>
                  <a:srgbClr val="0070C0"/>
                </a:solidFill>
                <a:latin typeface="Times New Roman"/>
                <a:ea typeface="Times New Roman"/>
                <a:cs typeface="Arial"/>
              </a:rPr>
              <a:t>independently</a:t>
            </a:r>
            <a:r>
              <a:rPr lang="en-US" sz="2600" dirty="0">
                <a:latin typeface="Times New Roman"/>
                <a:ea typeface="Times New Roman"/>
                <a:cs typeface="Arial"/>
              </a:rPr>
              <a:t> in other circumstances [8]. It is the </a:t>
            </a:r>
            <a:r>
              <a:rPr lang="en-US" sz="2600" dirty="0">
                <a:solidFill>
                  <a:srgbClr val="0070C0"/>
                </a:solidFill>
                <a:latin typeface="Times New Roman"/>
                <a:ea typeface="Times New Roman"/>
                <a:cs typeface="Arial"/>
              </a:rPr>
              <a:t>merger of two words</a:t>
            </a:r>
            <a:r>
              <a:rPr lang="en-US" sz="2600" dirty="0">
                <a:latin typeface="Times New Roman"/>
                <a:ea typeface="Times New Roman"/>
                <a:cs typeface="Arial"/>
              </a:rPr>
              <a:t> into one to mean a new concept. For instance: </a:t>
            </a:r>
            <a:r>
              <a:rPr lang="en-US" sz="2600" dirty="0">
                <a:solidFill>
                  <a:srgbClr val="00B050"/>
                </a:solidFill>
                <a:latin typeface="Times New Roman"/>
                <a:ea typeface="Times New Roman"/>
                <a:cs typeface="Arial"/>
              </a:rPr>
              <a:t>electromagnetic</a:t>
            </a:r>
            <a:r>
              <a:rPr lang="en-US" sz="2600" dirty="0">
                <a:latin typeface="Times New Roman"/>
                <a:ea typeface="Times New Roman"/>
                <a:cs typeface="Arial"/>
              </a:rPr>
              <a:t> </a:t>
            </a:r>
            <a:r>
              <a:rPr lang="en-US" sz="2600" dirty="0" err="1">
                <a:latin typeface="Times New Roman"/>
                <a:ea typeface="Times New Roman"/>
                <a:cs typeface="Arial"/>
              </a:rPr>
              <a:t>kahrumaghnāTisī</a:t>
            </a:r>
            <a:r>
              <a:rPr lang="en-US" sz="2600" dirty="0">
                <a:latin typeface="Times New Roman"/>
                <a:ea typeface="Times New Roman"/>
                <a:cs typeface="Arial"/>
              </a:rPr>
              <a:t> is </a:t>
            </a:r>
            <a:r>
              <a:rPr lang="en-US" sz="2600" dirty="0">
                <a:solidFill>
                  <a:srgbClr val="0070C0"/>
                </a:solidFill>
                <a:latin typeface="Times New Roman"/>
                <a:ea typeface="Times New Roman"/>
                <a:cs typeface="Arial"/>
              </a:rPr>
              <a:t>coined </a:t>
            </a:r>
            <a:r>
              <a:rPr lang="en-US" sz="2600" dirty="0">
                <a:latin typeface="Times New Roman"/>
                <a:ea typeface="Times New Roman"/>
                <a:cs typeface="Arial"/>
              </a:rPr>
              <a:t>from </a:t>
            </a:r>
            <a:r>
              <a:rPr lang="en-US" sz="2600" dirty="0">
                <a:solidFill>
                  <a:srgbClr val="0070C0"/>
                </a:solidFill>
                <a:latin typeface="Times New Roman"/>
                <a:ea typeface="Times New Roman"/>
                <a:cs typeface="Arial"/>
              </a:rPr>
              <a:t>two</a:t>
            </a:r>
            <a:r>
              <a:rPr lang="en-US" sz="2600" dirty="0">
                <a:latin typeface="Times New Roman"/>
                <a:ea typeface="Times New Roman"/>
                <a:cs typeface="Arial"/>
              </a:rPr>
              <a:t> words </a:t>
            </a:r>
            <a:r>
              <a:rPr lang="en-US" sz="2600" dirty="0">
                <a:solidFill>
                  <a:srgbClr val="00B050"/>
                </a:solidFill>
                <a:latin typeface="Times New Roman"/>
                <a:ea typeface="Times New Roman"/>
                <a:cs typeface="Arial"/>
              </a:rPr>
              <a:t>electric</a:t>
            </a:r>
            <a:r>
              <a:rPr lang="en-US" sz="2600" dirty="0">
                <a:latin typeface="Times New Roman"/>
                <a:ea typeface="Times New Roman"/>
                <a:cs typeface="Arial"/>
              </a:rPr>
              <a:t> </a:t>
            </a:r>
            <a:r>
              <a:rPr lang="en-US" sz="2600" dirty="0" err="1">
                <a:latin typeface="Times New Roman"/>
                <a:ea typeface="Times New Roman"/>
                <a:cs typeface="Arial"/>
              </a:rPr>
              <a:t>kahrabāī</a:t>
            </a:r>
            <a:r>
              <a:rPr lang="en-US" sz="2600" dirty="0">
                <a:latin typeface="Times New Roman"/>
                <a:ea typeface="Times New Roman"/>
                <a:cs typeface="Arial"/>
              </a:rPr>
              <a:t> and </a:t>
            </a:r>
            <a:r>
              <a:rPr lang="en-US" sz="2600" dirty="0">
                <a:solidFill>
                  <a:srgbClr val="00B050"/>
                </a:solidFill>
                <a:latin typeface="Times New Roman"/>
                <a:ea typeface="Times New Roman"/>
                <a:cs typeface="Arial"/>
              </a:rPr>
              <a:t>magnetic</a:t>
            </a:r>
            <a:r>
              <a:rPr lang="en-US" sz="2600" dirty="0">
                <a:latin typeface="Times New Roman"/>
                <a:ea typeface="Times New Roman"/>
                <a:cs typeface="Arial"/>
              </a:rPr>
              <a:t> </a:t>
            </a:r>
            <a:r>
              <a:rPr lang="en-US" sz="2600" dirty="0" err="1">
                <a:latin typeface="Times New Roman"/>
                <a:ea typeface="Times New Roman"/>
                <a:cs typeface="Arial"/>
              </a:rPr>
              <a:t>maghnaTisī</a:t>
            </a:r>
            <a:r>
              <a:rPr lang="en-US" sz="2600" dirty="0">
                <a:latin typeface="Times New Roman"/>
                <a:ea typeface="Times New Roman"/>
                <a:cs typeface="Arial"/>
              </a:rPr>
              <a:t>. </a:t>
            </a:r>
            <a:endParaRPr lang="en-US" sz="2600" dirty="0">
              <a:latin typeface="Calibri"/>
              <a:ea typeface="Calibri"/>
              <a:cs typeface="Arial"/>
            </a:endParaRPr>
          </a:p>
          <a:p>
            <a:endParaRPr lang="ar-SA" dirty="0"/>
          </a:p>
        </p:txBody>
      </p:sp>
    </p:spTree>
    <p:extLst>
      <p:ext uri="{BB962C8B-B14F-4D97-AF65-F5344CB8AC3E}">
        <p14:creationId xmlns:p14="http://schemas.microsoft.com/office/powerpoint/2010/main" val="3508527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12296"/>
          </a:xfrm>
        </p:spPr>
        <p:txBody>
          <a:bodyPr/>
          <a:lstStyle/>
          <a:p>
            <a:pPr algn="just" rtl="0">
              <a:lnSpc>
                <a:spcPct val="115000"/>
              </a:lnSpc>
              <a:spcAft>
                <a:spcPts val="0"/>
              </a:spcAft>
            </a:pPr>
            <a:r>
              <a:rPr lang="en-US" dirty="0">
                <a:latin typeface="Times New Roman"/>
                <a:ea typeface="Times New Roman"/>
                <a:cs typeface="Arial"/>
              </a:rPr>
              <a:t>There is some </a:t>
            </a:r>
            <a:r>
              <a:rPr lang="en-US" dirty="0">
                <a:solidFill>
                  <a:srgbClr val="0070C0"/>
                </a:solidFill>
                <a:latin typeface="Times New Roman"/>
                <a:ea typeface="Times New Roman"/>
                <a:cs typeface="Arial"/>
              </a:rPr>
              <a:t>disagreement</a:t>
            </a:r>
            <a:r>
              <a:rPr lang="en-US" dirty="0">
                <a:latin typeface="Times New Roman"/>
                <a:ea typeface="Times New Roman"/>
                <a:cs typeface="Arial"/>
              </a:rPr>
              <a:t> between Arab linguists as to the exact meaning of blending. For some, it must involve </a:t>
            </a:r>
            <a:r>
              <a:rPr lang="en-US" dirty="0">
                <a:solidFill>
                  <a:srgbClr val="0070C0"/>
                </a:solidFill>
                <a:latin typeface="Times New Roman"/>
                <a:ea typeface="Times New Roman"/>
                <a:cs typeface="Arial"/>
              </a:rPr>
              <a:t>contraction </a:t>
            </a:r>
            <a:r>
              <a:rPr lang="en-US" dirty="0">
                <a:latin typeface="Times New Roman"/>
                <a:ea typeface="Times New Roman"/>
                <a:cs typeface="Arial"/>
              </a:rPr>
              <a:t>and is therefore </a:t>
            </a:r>
            <a:r>
              <a:rPr lang="en-US" dirty="0">
                <a:solidFill>
                  <a:srgbClr val="0070C0"/>
                </a:solidFill>
                <a:latin typeface="Times New Roman"/>
                <a:ea typeface="Times New Roman"/>
                <a:cs typeface="Arial"/>
              </a:rPr>
              <a:t>analogous</a:t>
            </a:r>
            <a:r>
              <a:rPr lang="en-US" dirty="0">
                <a:latin typeface="Times New Roman"/>
                <a:ea typeface="Times New Roman"/>
                <a:cs typeface="Arial"/>
              </a:rPr>
              <a:t> to the English term blending whereas others use it to refer to straight forward </a:t>
            </a:r>
            <a:r>
              <a:rPr lang="en-US" dirty="0">
                <a:solidFill>
                  <a:srgbClr val="FF0000"/>
                </a:solidFill>
                <a:latin typeface="Times New Roman"/>
                <a:ea typeface="Times New Roman"/>
                <a:cs typeface="Arial"/>
              </a:rPr>
              <a:t>compounding</a:t>
            </a:r>
            <a:r>
              <a:rPr lang="en-US" dirty="0">
                <a:latin typeface="Times New Roman"/>
                <a:ea typeface="Times New Roman"/>
                <a:cs typeface="Arial"/>
              </a:rPr>
              <a:t>. In fact, blending is </a:t>
            </a:r>
            <a:r>
              <a:rPr lang="en-US" dirty="0">
                <a:solidFill>
                  <a:srgbClr val="FF0000"/>
                </a:solidFill>
                <a:latin typeface="Times New Roman"/>
                <a:ea typeface="Times New Roman"/>
                <a:cs typeface="Arial"/>
              </a:rPr>
              <a:t>not</a:t>
            </a:r>
            <a:r>
              <a:rPr lang="en-US" dirty="0">
                <a:latin typeface="Times New Roman"/>
                <a:ea typeface="Times New Roman"/>
                <a:cs typeface="Arial"/>
              </a:rPr>
              <a:t> a phenomenon </a:t>
            </a:r>
            <a:r>
              <a:rPr lang="en-US" dirty="0">
                <a:solidFill>
                  <a:srgbClr val="FF0000"/>
                </a:solidFill>
                <a:latin typeface="Times New Roman"/>
                <a:ea typeface="Times New Roman"/>
                <a:cs typeface="Arial"/>
              </a:rPr>
              <a:t>peculiar</a:t>
            </a:r>
            <a:r>
              <a:rPr lang="en-US" dirty="0">
                <a:latin typeface="Times New Roman"/>
                <a:ea typeface="Times New Roman"/>
                <a:cs typeface="Arial"/>
              </a:rPr>
              <a:t> to Arabic </a:t>
            </a:r>
            <a:r>
              <a:rPr lang="en-US" dirty="0">
                <a:solidFill>
                  <a:srgbClr val="FF0000"/>
                </a:solidFill>
                <a:latin typeface="Times New Roman"/>
                <a:ea typeface="Times New Roman"/>
                <a:cs typeface="Arial"/>
              </a:rPr>
              <a:t>only</a:t>
            </a:r>
            <a:r>
              <a:rPr lang="en-US" dirty="0">
                <a:latin typeface="Times New Roman"/>
                <a:ea typeface="Times New Roman"/>
                <a:cs typeface="Arial"/>
              </a:rPr>
              <a:t> but also to </a:t>
            </a:r>
            <a:r>
              <a:rPr lang="en-US" dirty="0">
                <a:solidFill>
                  <a:srgbClr val="FF0000"/>
                </a:solidFill>
                <a:latin typeface="Times New Roman"/>
                <a:ea typeface="Times New Roman"/>
                <a:cs typeface="Arial"/>
              </a:rPr>
              <a:t>other</a:t>
            </a:r>
            <a:r>
              <a:rPr lang="en-US" dirty="0">
                <a:latin typeface="Times New Roman"/>
                <a:ea typeface="Times New Roman"/>
                <a:cs typeface="Arial"/>
              </a:rPr>
              <a:t> languages such as English from which we extract the following: compound noun such as </a:t>
            </a:r>
            <a:r>
              <a:rPr lang="en-US" dirty="0">
                <a:solidFill>
                  <a:srgbClr val="00B050"/>
                </a:solidFill>
                <a:latin typeface="Times New Roman"/>
                <a:ea typeface="Times New Roman"/>
                <a:cs typeface="Arial"/>
              </a:rPr>
              <a:t>walking stick, keyhole, teatime, bedroom, rainfall and washing machine </a:t>
            </a:r>
            <a:r>
              <a:rPr lang="en-US" dirty="0">
                <a:latin typeface="Times New Roman"/>
                <a:ea typeface="Times New Roman"/>
                <a:cs typeface="Arial"/>
              </a:rPr>
              <a:t>as well as compound verbs as </a:t>
            </a:r>
            <a:r>
              <a:rPr lang="en-US" dirty="0">
                <a:solidFill>
                  <a:srgbClr val="00B050"/>
                </a:solidFill>
                <a:latin typeface="Times New Roman"/>
                <a:ea typeface="Times New Roman"/>
                <a:cs typeface="Arial"/>
              </a:rPr>
              <a:t>come in, check out </a:t>
            </a:r>
            <a:r>
              <a:rPr lang="en-US" dirty="0">
                <a:latin typeface="Times New Roman"/>
                <a:ea typeface="Times New Roman"/>
                <a:cs typeface="Arial"/>
              </a:rPr>
              <a:t>and so on. Furthermore, The term compounding or compound may be accurately applied to blending or mixed compounding which in Arabic is referred to as </a:t>
            </a:r>
            <a:r>
              <a:rPr lang="en-US" dirty="0" err="1">
                <a:latin typeface="Times New Roman"/>
                <a:ea typeface="Times New Roman"/>
                <a:cs typeface="Arial"/>
              </a:rPr>
              <a:t>almurakkab</a:t>
            </a:r>
            <a:r>
              <a:rPr lang="en-US" dirty="0">
                <a:latin typeface="Times New Roman"/>
                <a:ea typeface="Times New Roman"/>
                <a:cs typeface="Arial"/>
              </a:rPr>
              <a:t> al-</a:t>
            </a:r>
            <a:r>
              <a:rPr lang="en-US" dirty="0" err="1">
                <a:latin typeface="Times New Roman"/>
                <a:ea typeface="Times New Roman"/>
                <a:cs typeface="Arial"/>
              </a:rPr>
              <a:t>majzī</a:t>
            </a:r>
            <a:r>
              <a:rPr lang="en-US" dirty="0">
                <a:latin typeface="Times New Roman"/>
                <a:ea typeface="Times New Roman"/>
                <a:cs typeface="Arial"/>
              </a:rPr>
              <a:t>.. </a:t>
            </a:r>
            <a:r>
              <a:rPr lang="en-US" dirty="0" err="1">
                <a:latin typeface="Times New Roman"/>
                <a:ea typeface="Times New Roman"/>
                <a:cs typeface="Arial"/>
              </a:rPr>
              <a:t>Jesperson</a:t>
            </a:r>
            <a:r>
              <a:rPr lang="en-US" dirty="0">
                <a:latin typeface="Times New Roman"/>
                <a:ea typeface="Times New Roman"/>
                <a:cs typeface="Arial"/>
              </a:rPr>
              <a:t> </a:t>
            </a:r>
            <a:r>
              <a:rPr lang="en-US" dirty="0" smtClean="0">
                <a:latin typeface="Times New Roman"/>
                <a:ea typeface="Times New Roman"/>
                <a:cs typeface="Arial"/>
              </a:rPr>
              <a:t>gives some </a:t>
            </a:r>
            <a:r>
              <a:rPr lang="en-US" dirty="0">
                <a:latin typeface="Times New Roman"/>
                <a:ea typeface="Times New Roman"/>
                <a:cs typeface="Arial"/>
              </a:rPr>
              <a:t>examples in English: </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1444384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fontScale="92500"/>
          </a:bodyPr>
          <a:lstStyle/>
          <a:p>
            <a:pPr algn="just" rtl="0">
              <a:lnSpc>
                <a:spcPct val="115000"/>
              </a:lnSpc>
              <a:spcAft>
                <a:spcPts val="0"/>
              </a:spcAft>
            </a:pPr>
            <a:r>
              <a:rPr lang="en-US" dirty="0">
                <a:solidFill>
                  <a:srgbClr val="0070C0"/>
                </a:solidFill>
                <a:latin typeface="Times New Roman"/>
                <a:ea typeface="Times New Roman"/>
                <a:cs typeface="Arial"/>
              </a:rPr>
              <a:t>blunt blind </a:t>
            </a:r>
            <a:r>
              <a:rPr lang="en-US" dirty="0">
                <a:latin typeface="Times New Roman"/>
                <a:ea typeface="Times New Roman"/>
                <a:cs typeface="Arial"/>
              </a:rPr>
              <a:t>+ </a:t>
            </a:r>
            <a:r>
              <a:rPr lang="en-US" dirty="0">
                <a:solidFill>
                  <a:srgbClr val="00B050"/>
                </a:solidFill>
                <a:latin typeface="Times New Roman"/>
                <a:ea typeface="Times New Roman"/>
                <a:cs typeface="Arial"/>
              </a:rPr>
              <a:t>stunt</a:t>
            </a:r>
            <a:r>
              <a:rPr lang="en-US" dirty="0">
                <a:latin typeface="Times New Roman"/>
                <a:ea typeface="Times New Roman"/>
                <a:cs typeface="Arial"/>
              </a:rPr>
              <a:t> origin unknown </a:t>
            </a:r>
            <a:endParaRPr lang="en-US" sz="2000" dirty="0">
              <a:latin typeface="Calibri"/>
              <a:ea typeface="Calibri"/>
              <a:cs typeface="Arial"/>
            </a:endParaRPr>
          </a:p>
          <a:p>
            <a:pPr algn="just" rtl="0">
              <a:lnSpc>
                <a:spcPct val="115000"/>
              </a:lnSpc>
              <a:spcAft>
                <a:spcPts val="0"/>
              </a:spcAft>
            </a:pPr>
            <a:r>
              <a:rPr lang="en-US" dirty="0">
                <a:solidFill>
                  <a:srgbClr val="0070C0"/>
                </a:solidFill>
                <a:latin typeface="Times New Roman"/>
                <a:ea typeface="Times New Roman"/>
                <a:cs typeface="Arial"/>
              </a:rPr>
              <a:t>glaze glare </a:t>
            </a:r>
            <a:r>
              <a:rPr lang="en-US" dirty="0">
                <a:latin typeface="Times New Roman"/>
                <a:ea typeface="Times New Roman"/>
                <a:cs typeface="Arial"/>
              </a:rPr>
              <a:t>+ </a:t>
            </a:r>
            <a:r>
              <a:rPr lang="en-US" dirty="0">
                <a:solidFill>
                  <a:srgbClr val="00B050"/>
                </a:solidFill>
                <a:latin typeface="Times New Roman"/>
                <a:ea typeface="Times New Roman"/>
                <a:cs typeface="Arial"/>
              </a:rPr>
              <a:t>gaze</a:t>
            </a:r>
            <a:r>
              <a:rPr lang="en-US" dirty="0">
                <a:latin typeface="Times New Roman"/>
                <a:ea typeface="Times New Roman"/>
                <a:cs typeface="Arial"/>
              </a:rPr>
              <a:t> (coined by Shakespeare) from glass </a:t>
            </a:r>
            <a:endParaRPr lang="en-US" sz="2000" dirty="0">
              <a:latin typeface="Calibri"/>
              <a:ea typeface="Calibri"/>
              <a:cs typeface="Arial"/>
            </a:endParaRPr>
          </a:p>
          <a:p>
            <a:pPr algn="just" rtl="0">
              <a:lnSpc>
                <a:spcPct val="115000"/>
              </a:lnSpc>
              <a:spcAft>
                <a:spcPts val="0"/>
              </a:spcAft>
            </a:pPr>
            <a:r>
              <a:rPr lang="en-US" dirty="0">
                <a:solidFill>
                  <a:srgbClr val="0070C0"/>
                </a:solidFill>
                <a:latin typeface="Times New Roman"/>
                <a:ea typeface="Times New Roman"/>
                <a:cs typeface="Arial"/>
              </a:rPr>
              <a:t>slide slip </a:t>
            </a:r>
            <a:r>
              <a:rPr lang="en-US" dirty="0">
                <a:latin typeface="Times New Roman"/>
                <a:ea typeface="Times New Roman"/>
                <a:cs typeface="Arial"/>
              </a:rPr>
              <a:t>+ </a:t>
            </a:r>
            <a:r>
              <a:rPr lang="en-US" dirty="0">
                <a:solidFill>
                  <a:srgbClr val="00B050"/>
                </a:solidFill>
                <a:latin typeface="Times New Roman"/>
                <a:ea typeface="Times New Roman"/>
                <a:cs typeface="Arial"/>
              </a:rPr>
              <a:t>glide</a:t>
            </a:r>
            <a:r>
              <a:rPr lang="en-US" dirty="0">
                <a:latin typeface="Times New Roman"/>
                <a:ea typeface="Times New Roman"/>
                <a:cs typeface="Arial"/>
              </a:rPr>
              <a:t> from Anglo-Saxon </a:t>
            </a:r>
            <a:r>
              <a:rPr lang="en-US" dirty="0" err="1">
                <a:latin typeface="Times New Roman"/>
                <a:ea typeface="Times New Roman"/>
                <a:cs typeface="Arial"/>
              </a:rPr>
              <a:t>slidan</a:t>
            </a:r>
            <a:r>
              <a:rPr lang="en-US" dirty="0">
                <a:latin typeface="Times New Roman"/>
                <a:ea typeface="Times New Roman"/>
                <a:cs typeface="Arial"/>
              </a:rPr>
              <a:t> </a:t>
            </a:r>
            <a:endParaRPr lang="en-US" sz="2000" dirty="0">
              <a:latin typeface="Calibri"/>
              <a:ea typeface="Calibri"/>
              <a:cs typeface="Arial"/>
            </a:endParaRPr>
          </a:p>
          <a:p>
            <a:pPr algn="just" rtl="0">
              <a:lnSpc>
                <a:spcPct val="115000"/>
              </a:lnSpc>
              <a:spcAft>
                <a:spcPts val="0"/>
              </a:spcAft>
            </a:pPr>
            <a:r>
              <a:rPr lang="en-US" dirty="0">
                <a:latin typeface="Times New Roman"/>
                <a:ea typeface="Times New Roman"/>
                <a:cs typeface="Arial"/>
              </a:rPr>
              <a:t>We may add: </a:t>
            </a:r>
            <a:r>
              <a:rPr lang="en-US" dirty="0">
                <a:solidFill>
                  <a:srgbClr val="00B050"/>
                </a:solidFill>
                <a:latin typeface="Times New Roman"/>
                <a:ea typeface="Times New Roman"/>
                <a:cs typeface="Arial"/>
              </a:rPr>
              <a:t>brunch</a:t>
            </a:r>
            <a:r>
              <a:rPr lang="en-US" dirty="0">
                <a:latin typeface="Times New Roman"/>
                <a:ea typeface="Times New Roman"/>
                <a:cs typeface="Arial"/>
              </a:rPr>
              <a:t> from (breakfast + lunch), </a:t>
            </a:r>
            <a:r>
              <a:rPr lang="en-US" dirty="0">
                <a:solidFill>
                  <a:srgbClr val="00B050"/>
                </a:solidFill>
                <a:latin typeface="Times New Roman"/>
                <a:ea typeface="Times New Roman"/>
                <a:cs typeface="Arial"/>
              </a:rPr>
              <a:t>smog</a:t>
            </a:r>
            <a:r>
              <a:rPr lang="en-US" dirty="0">
                <a:latin typeface="Times New Roman"/>
                <a:ea typeface="Times New Roman"/>
                <a:cs typeface="Arial"/>
              </a:rPr>
              <a:t> from (smoke + fog), and </a:t>
            </a:r>
            <a:r>
              <a:rPr lang="en-US" dirty="0">
                <a:solidFill>
                  <a:srgbClr val="00B050"/>
                </a:solidFill>
                <a:latin typeface="Times New Roman"/>
                <a:ea typeface="Times New Roman"/>
                <a:cs typeface="Arial"/>
              </a:rPr>
              <a:t>motel</a:t>
            </a:r>
            <a:r>
              <a:rPr lang="en-US" dirty="0">
                <a:latin typeface="Times New Roman"/>
                <a:ea typeface="Times New Roman"/>
                <a:cs typeface="Arial"/>
              </a:rPr>
              <a:t> from (motor + hotel). On the other hand, blending is seen as only the emergence of two words to form a word with a new meaning, for instance, </a:t>
            </a:r>
            <a:r>
              <a:rPr lang="en-US" dirty="0">
                <a:solidFill>
                  <a:srgbClr val="00B050"/>
                </a:solidFill>
                <a:latin typeface="Times New Roman"/>
                <a:ea typeface="Times New Roman"/>
                <a:cs typeface="Arial"/>
              </a:rPr>
              <a:t>biology</a:t>
            </a:r>
            <a:r>
              <a:rPr lang="en-US" dirty="0">
                <a:latin typeface="Times New Roman"/>
                <a:ea typeface="Times New Roman"/>
                <a:cs typeface="Arial"/>
              </a:rPr>
              <a:t> </a:t>
            </a:r>
            <a:r>
              <a:rPr lang="en-US" dirty="0" err="1">
                <a:latin typeface="Times New Roman"/>
                <a:ea typeface="Times New Roman"/>
                <a:cs typeface="Arial"/>
              </a:rPr>
              <a:t>bayuluji</a:t>
            </a:r>
            <a:r>
              <a:rPr lang="en-US" dirty="0">
                <a:latin typeface="Times New Roman"/>
                <a:ea typeface="Times New Roman"/>
                <a:cs typeface="Arial"/>
              </a:rPr>
              <a:t> which comes from two Greek words </a:t>
            </a:r>
            <a:r>
              <a:rPr lang="en-US" dirty="0">
                <a:solidFill>
                  <a:srgbClr val="00B050"/>
                </a:solidFill>
                <a:latin typeface="Times New Roman"/>
                <a:ea typeface="Times New Roman"/>
                <a:cs typeface="Arial"/>
              </a:rPr>
              <a:t>bios</a:t>
            </a:r>
            <a:r>
              <a:rPr lang="en-US" dirty="0">
                <a:latin typeface="Times New Roman"/>
                <a:ea typeface="Times New Roman"/>
                <a:cs typeface="Arial"/>
              </a:rPr>
              <a:t> meaning </a:t>
            </a:r>
            <a:r>
              <a:rPr lang="en-US" dirty="0">
                <a:solidFill>
                  <a:srgbClr val="00B050"/>
                </a:solidFill>
                <a:latin typeface="Times New Roman"/>
                <a:ea typeface="Times New Roman"/>
                <a:cs typeface="Arial"/>
              </a:rPr>
              <a:t>life</a:t>
            </a:r>
            <a:r>
              <a:rPr lang="en-US" dirty="0">
                <a:latin typeface="Times New Roman"/>
                <a:ea typeface="Times New Roman"/>
                <a:cs typeface="Arial"/>
              </a:rPr>
              <a:t> and </a:t>
            </a:r>
            <a:r>
              <a:rPr lang="en-US" dirty="0">
                <a:solidFill>
                  <a:srgbClr val="00B050"/>
                </a:solidFill>
                <a:latin typeface="Times New Roman"/>
                <a:ea typeface="Times New Roman"/>
                <a:cs typeface="Arial"/>
              </a:rPr>
              <a:t>logos</a:t>
            </a:r>
            <a:r>
              <a:rPr lang="en-US" dirty="0">
                <a:latin typeface="Times New Roman"/>
                <a:ea typeface="Times New Roman"/>
                <a:cs typeface="Arial"/>
              </a:rPr>
              <a:t> meaning </a:t>
            </a:r>
            <a:r>
              <a:rPr lang="en-US" dirty="0">
                <a:solidFill>
                  <a:srgbClr val="00B050"/>
                </a:solidFill>
                <a:latin typeface="Times New Roman"/>
                <a:ea typeface="Times New Roman"/>
                <a:cs typeface="Arial"/>
              </a:rPr>
              <a:t>science</a:t>
            </a:r>
            <a:r>
              <a:rPr lang="en-US" dirty="0">
                <a:latin typeface="Times New Roman"/>
                <a:ea typeface="Times New Roman"/>
                <a:cs typeface="Arial"/>
              </a:rPr>
              <a:t>. Another word </a:t>
            </a:r>
            <a:r>
              <a:rPr lang="en-US" dirty="0">
                <a:solidFill>
                  <a:srgbClr val="00B050"/>
                </a:solidFill>
                <a:latin typeface="Times New Roman"/>
                <a:ea typeface="Times New Roman"/>
                <a:cs typeface="Arial"/>
              </a:rPr>
              <a:t>geography</a:t>
            </a:r>
            <a:r>
              <a:rPr lang="en-US" dirty="0">
                <a:latin typeface="Times New Roman"/>
                <a:ea typeface="Times New Roman"/>
                <a:cs typeface="Arial"/>
              </a:rPr>
              <a:t> </a:t>
            </a:r>
            <a:r>
              <a:rPr lang="en-US" dirty="0" err="1">
                <a:latin typeface="Times New Roman"/>
                <a:ea typeface="Times New Roman"/>
                <a:cs typeface="Arial"/>
              </a:rPr>
              <a:t>jughrafiyā</a:t>
            </a:r>
            <a:r>
              <a:rPr lang="en-US" dirty="0">
                <a:latin typeface="Times New Roman"/>
                <a:ea typeface="Times New Roman"/>
                <a:cs typeface="Arial"/>
              </a:rPr>
              <a:t> derives from the Greek words </a:t>
            </a:r>
            <a:r>
              <a:rPr lang="en-US" dirty="0" err="1">
                <a:solidFill>
                  <a:srgbClr val="00B050"/>
                </a:solidFill>
                <a:latin typeface="Times New Roman"/>
                <a:ea typeface="Times New Roman"/>
                <a:cs typeface="Arial"/>
              </a:rPr>
              <a:t>ge</a:t>
            </a:r>
            <a:r>
              <a:rPr lang="en-US" dirty="0">
                <a:solidFill>
                  <a:srgbClr val="00B050"/>
                </a:solidFill>
                <a:latin typeface="Times New Roman"/>
                <a:ea typeface="Times New Roman"/>
                <a:cs typeface="Arial"/>
              </a:rPr>
              <a:t> </a:t>
            </a:r>
            <a:r>
              <a:rPr lang="en-US" dirty="0">
                <a:latin typeface="Times New Roman"/>
                <a:ea typeface="Times New Roman"/>
                <a:cs typeface="Arial"/>
              </a:rPr>
              <a:t>meaning the </a:t>
            </a:r>
            <a:r>
              <a:rPr lang="en-US" dirty="0">
                <a:solidFill>
                  <a:srgbClr val="00B050"/>
                </a:solidFill>
                <a:latin typeface="Times New Roman"/>
                <a:ea typeface="Times New Roman"/>
                <a:cs typeface="Arial"/>
              </a:rPr>
              <a:t>earth</a:t>
            </a:r>
            <a:r>
              <a:rPr lang="en-US" dirty="0">
                <a:latin typeface="Times New Roman"/>
                <a:ea typeface="Times New Roman"/>
                <a:cs typeface="Arial"/>
              </a:rPr>
              <a:t> and </a:t>
            </a:r>
            <a:r>
              <a:rPr lang="en-US" dirty="0" err="1">
                <a:solidFill>
                  <a:srgbClr val="00B050"/>
                </a:solidFill>
                <a:latin typeface="Times New Roman"/>
                <a:ea typeface="Times New Roman"/>
                <a:cs typeface="Arial"/>
              </a:rPr>
              <a:t>graphei</a:t>
            </a:r>
            <a:r>
              <a:rPr lang="en-US" dirty="0">
                <a:solidFill>
                  <a:srgbClr val="00B050"/>
                </a:solidFill>
                <a:latin typeface="Times New Roman"/>
                <a:ea typeface="Times New Roman"/>
                <a:cs typeface="Arial"/>
              </a:rPr>
              <a:t> </a:t>
            </a:r>
            <a:r>
              <a:rPr lang="en-US" dirty="0">
                <a:latin typeface="Times New Roman"/>
                <a:ea typeface="Times New Roman"/>
                <a:cs typeface="Arial"/>
              </a:rPr>
              <a:t>meaning to </a:t>
            </a:r>
            <a:r>
              <a:rPr lang="en-US" dirty="0">
                <a:solidFill>
                  <a:srgbClr val="00B050"/>
                </a:solidFill>
                <a:latin typeface="Times New Roman"/>
                <a:ea typeface="Times New Roman"/>
                <a:cs typeface="Arial"/>
              </a:rPr>
              <a:t>write</a:t>
            </a:r>
            <a:r>
              <a:rPr lang="en-US" dirty="0">
                <a:latin typeface="Times New Roman"/>
                <a:ea typeface="Times New Roman"/>
                <a:cs typeface="Arial"/>
              </a:rPr>
              <a:t>. Moreover, the Arab scholar </a:t>
            </a:r>
            <a:r>
              <a:rPr lang="en-US" sz="2000" dirty="0" smtClean="0">
                <a:latin typeface="Calibri"/>
                <a:ea typeface="Times New Roman"/>
                <a:cs typeface="Arial"/>
              </a:rPr>
              <a:t> </a:t>
            </a:r>
            <a:r>
              <a:rPr lang="en-US" dirty="0" smtClean="0">
                <a:latin typeface="Times New Roman"/>
                <a:ea typeface="Times New Roman"/>
                <a:cs typeface="Arial"/>
              </a:rPr>
              <a:t>useful </a:t>
            </a:r>
            <a:r>
              <a:rPr lang="en-US" dirty="0">
                <a:latin typeface="Times New Roman"/>
                <a:ea typeface="Times New Roman"/>
                <a:cs typeface="Arial"/>
              </a:rPr>
              <a:t>words which are created by blending such as the famous Arabic term </a:t>
            </a:r>
            <a:r>
              <a:rPr lang="ar-SA" dirty="0" smtClean="0">
                <a:solidFill>
                  <a:srgbClr val="00B050"/>
                </a:solidFill>
                <a:latin typeface="Times New Roman"/>
                <a:ea typeface="Times New Roman"/>
                <a:cs typeface="Arial"/>
              </a:rPr>
              <a:t>برمائي</a:t>
            </a:r>
            <a:r>
              <a:rPr lang="en-US" dirty="0" smtClean="0">
                <a:solidFill>
                  <a:srgbClr val="00B050"/>
                </a:solidFill>
                <a:latin typeface="Times New Roman"/>
                <a:ea typeface="Times New Roman"/>
                <a:cs typeface="Arial"/>
              </a:rPr>
              <a:t> </a:t>
            </a:r>
            <a:r>
              <a:rPr lang="en-US" dirty="0" smtClean="0">
                <a:latin typeface="Times New Roman"/>
                <a:ea typeface="Times New Roman"/>
                <a:cs typeface="Arial"/>
              </a:rPr>
              <a:t>(amphibious</a:t>
            </a:r>
            <a:r>
              <a:rPr lang="en-US" dirty="0">
                <a:latin typeface="Times New Roman"/>
                <a:ea typeface="Times New Roman"/>
                <a:cs typeface="Arial"/>
              </a:rPr>
              <a:t>) which is coined from </a:t>
            </a:r>
            <a:r>
              <a:rPr lang="en-US" dirty="0" err="1">
                <a:solidFill>
                  <a:srgbClr val="00B050"/>
                </a:solidFill>
                <a:latin typeface="Times New Roman"/>
                <a:ea typeface="Times New Roman"/>
                <a:cs typeface="Arial"/>
              </a:rPr>
              <a:t>barr</a:t>
            </a:r>
            <a:r>
              <a:rPr lang="en-US" dirty="0">
                <a:solidFill>
                  <a:srgbClr val="00B050"/>
                </a:solidFill>
                <a:latin typeface="Times New Roman"/>
                <a:ea typeface="Times New Roman"/>
                <a:cs typeface="Arial"/>
              </a:rPr>
              <a:t> </a:t>
            </a:r>
            <a:r>
              <a:rPr lang="en-US" dirty="0">
                <a:latin typeface="Times New Roman"/>
                <a:ea typeface="Times New Roman"/>
                <a:cs typeface="Arial"/>
              </a:rPr>
              <a:t>(land) and </a:t>
            </a:r>
            <a:r>
              <a:rPr lang="en-US" dirty="0">
                <a:solidFill>
                  <a:srgbClr val="00B050"/>
                </a:solidFill>
                <a:latin typeface="Times New Roman"/>
                <a:ea typeface="Times New Roman"/>
                <a:cs typeface="Arial"/>
              </a:rPr>
              <a:t>ma</a:t>
            </a:r>
            <a:r>
              <a:rPr lang="en-US" dirty="0">
                <a:latin typeface="Times New Roman"/>
                <a:ea typeface="Times New Roman"/>
                <a:cs typeface="Arial"/>
              </a:rPr>
              <a:t>' (water)., we may not benefit from this linguistic phenomenon in Arabic. </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8021891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Applicability of Blending in Creating Arabic Terms </a:t>
            </a:r>
            <a:endParaRPr lang="ar-SA" dirty="0"/>
          </a:p>
        </p:txBody>
      </p:sp>
      <p:sp>
        <p:nvSpPr>
          <p:cNvPr id="3" name="Content Placeholder 2"/>
          <p:cNvSpPr>
            <a:spLocks noGrp="1"/>
          </p:cNvSpPr>
          <p:nvPr>
            <p:ph idx="1"/>
          </p:nvPr>
        </p:nvSpPr>
        <p:spPr/>
        <p:txBody>
          <a:bodyPr/>
          <a:lstStyle/>
          <a:p>
            <a:pPr algn="l" rtl="0"/>
            <a:endParaRPr lang="en-US" sz="2800" dirty="0" smtClean="0"/>
          </a:p>
          <a:p>
            <a:pPr algn="l" rtl="0"/>
            <a:r>
              <a:rPr lang="en-US" sz="2800" dirty="0" smtClean="0"/>
              <a:t>With </a:t>
            </a:r>
            <a:r>
              <a:rPr lang="en-US" sz="2800" dirty="0"/>
              <a:t>regard to the possibilities of blending in the present state of the language it can be applicable in the sphere of modern terminology. Some Arab scholars see blending as a </a:t>
            </a:r>
            <a:r>
              <a:rPr lang="en-US" sz="2800" dirty="0">
                <a:solidFill>
                  <a:srgbClr val="0070C0"/>
                </a:solidFill>
              </a:rPr>
              <a:t>useful device </a:t>
            </a:r>
            <a:r>
              <a:rPr lang="en-US" sz="2800" dirty="0"/>
              <a:t>that should be employed not only in the field of science and technology but also for the language in </a:t>
            </a:r>
            <a:r>
              <a:rPr lang="en-US" sz="2800" dirty="0">
                <a:solidFill>
                  <a:srgbClr val="0070C0"/>
                </a:solidFill>
              </a:rPr>
              <a:t>general</a:t>
            </a:r>
            <a:r>
              <a:rPr lang="en-US" sz="2800" dirty="0"/>
              <a:t>. </a:t>
            </a:r>
          </a:p>
          <a:p>
            <a:endParaRPr lang="ar-SA" dirty="0"/>
          </a:p>
        </p:txBody>
      </p:sp>
    </p:spTree>
    <p:extLst>
      <p:ext uri="{BB962C8B-B14F-4D97-AF65-F5344CB8AC3E}">
        <p14:creationId xmlns:p14="http://schemas.microsoft.com/office/powerpoint/2010/main" val="166541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 </a:t>
            </a:r>
            <a:br>
              <a:rPr lang="en-US" dirty="0"/>
            </a:br>
            <a:endParaRPr lang="ar-SA" dirty="0"/>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dirty="0" smtClean="0">
                <a:latin typeface="Times New Roman"/>
                <a:ea typeface="Times New Roman"/>
                <a:cs typeface="Arial"/>
              </a:rPr>
              <a:t>As </a:t>
            </a:r>
            <a:r>
              <a:rPr lang="en-US" dirty="0">
                <a:latin typeface="Times New Roman"/>
                <a:ea typeface="Times New Roman"/>
                <a:cs typeface="Arial"/>
              </a:rPr>
              <a:t>it transpires, the problem of terminology is </a:t>
            </a:r>
            <a:r>
              <a:rPr lang="en-US" dirty="0">
                <a:solidFill>
                  <a:srgbClr val="0070C0"/>
                </a:solidFill>
                <a:latin typeface="Times New Roman"/>
                <a:ea typeface="Times New Roman"/>
                <a:cs typeface="Arial"/>
              </a:rPr>
              <a:t>compounded</a:t>
            </a:r>
            <a:r>
              <a:rPr lang="en-US" dirty="0">
                <a:latin typeface="Times New Roman"/>
                <a:ea typeface="Times New Roman"/>
                <a:cs typeface="Arial"/>
              </a:rPr>
              <a:t> in Arabic due to the </a:t>
            </a:r>
            <a:r>
              <a:rPr lang="en-US" dirty="0">
                <a:solidFill>
                  <a:srgbClr val="0070C0"/>
                </a:solidFill>
                <a:latin typeface="Times New Roman"/>
                <a:ea typeface="Times New Roman"/>
                <a:cs typeface="Arial"/>
              </a:rPr>
              <a:t>lack</a:t>
            </a:r>
            <a:r>
              <a:rPr lang="en-US" dirty="0">
                <a:latin typeface="Times New Roman"/>
                <a:ea typeface="Times New Roman"/>
                <a:cs typeface="Arial"/>
              </a:rPr>
              <a:t> of </a:t>
            </a:r>
            <a:r>
              <a:rPr lang="en-US" dirty="0">
                <a:solidFill>
                  <a:srgbClr val="0070C0"/>
                </a:solidFill>
                <a:latin typeface="Times New Roman"/>
                <a:ea typeface="Times New Roman"/>
                <a:cs typeface="Arial"/>
              </a:rPr>
              <a:t>standardization</a:t>
            </a:r>
            <a:r>
              <a:rPr lang="en-US" dirty="0">
                <a:latin typeface="Times New Roman"/>
                <a:ea typeface="Times New Roman"/>
                <a:cs typeface="Arial"/>
              </a:rPr>
              <a:t> which springs from the different </a:t>
            </a:r>
            <a:r>
              <a:rPr lang="en-US" dirty="0">
                <a:solidFill>
                  <a:srgbClr val="0070C0"/>
                </a:solidFill>
                <a:latin typeface="Times New Roman"/>
                <a:ea typeface="Times New Roman"/>
                <a:cs typeface="Arial"/>
              </a:rPr>
              <a:t>varieties</a:t>
            </a:r>
            <a:r>
              <a:rPr lang="en-US" dirty="0">
                <a:latin typeface="Times New Roman"/>
                <a:ea typeface="Times New Roman"/>
                <a:cs typeface="Arial"/>
              </a:rPr>
              <a:t> of Arabic (classical Arabic, modern standard Arabic, Arabic vernacular) because such varieties have made the phonological connection between the foreign term and its Arabic equivalent confused in newly-coined Arabic term. As a result, the semantic connection is sometimes also lost as the relationship between the foreign term to which Arabic speakers are already exposed to and the newly-coined equivalent is not readily obvious. </a:t>
            </a:r>
            <a:endParaRPr lang="en-US" sz="2000" dirty="0">
              <a:latin typeface="Calibri"/>
              <a:ea typeface="Calibri"/>
              <a:cs typeface="Arial"/>
            </a:endParaRPr>
          </a:p>
        </p:txBody>
      </p:sp>
    </p:spTree>
    <p:extLst>
      <p:ext uri="{BB962C8B-B14F-4D97-AF65-F5344CB8AC3E}">
        <p14:creationId xmlns:p14="http://schemas.microsoft.com/office/powerpoint/2010/main" val="1733551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normAutofit/>
          </a:bodyPr>
          <a:lstStyle/>
          <a:p>
            <a:pPr algn="just" rtl="0">
              <a:lnSpc>
                <a:spcPct val="115000"/>
              </a:lnSpc>
              <a:spcAft>
                <a:spcPts val="0"/>
              </a:spcAft>
            </a:pPr>
            <a:r>
              <a:rPr lang="en-US" dirty="0">
                <a:latin typeface="Times New Roman"/>
                <a:ea typeface="Times New Roman"/>
                <a:cs typeface="Arial"/>
              </a:rPr>
              <a:t>It is </a:t>
            </a:r>
            <a:r>
              <a:rPr lang="en-US" dirty="0" smtClean="0">
                <a:solidFill>
                  <a:srgbClr val="0070C0"/>
                </a:solidFill>
                <a:latin typeface="Times New Roman"/>
                <a:ea typeface="Times New Roman"/>
                <a:cs typeface="Arial"/>
              </a:rPr>
              <a:t>obvious</a:t>
            </a:r>
            <a:r>
              <a:rPr lang="en-US" dirty="0" smtClean="0">
                <a:latin typeface="Times New Roman"/>
                <a:ea typeface="Times New Roman"/>
                <a:cs typeface="Arial"/>
              </a:rPr>
              <a:t> </a:t>
            </a:r>
            <a:r>
              <a:rPr lang="en-US" dirty="0">
                <a:latin typeface="Times New Roman"/>
                <a:ea typeface="Times New Roman"/>
                <a:cs typeface="Arial"/>
              </a:rPr>
              <a:t>that </a:t>
            </a:r>
            <a:r>
              <a:rPr lang="en-US" dirty="0">
                <a:solidFill>
                  <a:srgbClr val="0070C0"/>
                </a:solidFill>
                <a:latin typeface="Times New Roman"/>
                <a:ea typeface="Times New Roman"/>
                <a:cs typeface="Arial"/>
              </a:rPr>
              <a:t>derivation</a:t>
            </a:r>
            <a:r>
              <a:rPr lang="en-US" dirty="0">
                <a:latin typeface="Times New Roman"/>
                <a:ea typeface="Times New Roman"/>
                <a:cs typeface="Arial"/>
              </a:rPr>
              <a:t> has played its role in dealing with the creation of Arabic terms. This method is the </a:t>
            </a:r>
            <a:r>
              <a:rPr lang="en-US" dirty="0">
                <a:solidFill>
                  <a:srgbClr val="FF0000"/>
                </a:solidFill>
                <a:latin typeface="Times New Roman"/>
                <a:ea typeface="Times New Roman"/>
                <a:cs typeface="Arial"/>
              </a:rPr>
              <a:t>most natural and practical</a:t>
            </a:r>
            <a:r>
              <a:rPr lang="en-US" dirty="0">
                <a:latin typeface="Times New Roman"/>
                <a:ea typeface="Times New Roman"/>
                <a:cs typeface="Arial"/>
              </a:rPr>
              <a:t> one in Arabic because the applicability of derivation comes as a result of the recent technological developments which have taken place in the Arab World. A need has arisen for the transfer of technical concepts into Arabic in many fields. However, derivation might be seen a </a:t>
            </a:r>
            <a:r>
              <a:rPr lang="en-US" dirty="0">
                <a:solidFill>
                  <a:srgbClr val="0070C0"/>
                </a:solidFill>
                <a:latin typeface="Times New Roman"/>
                <a:ea typeface="Times New Roman"/>
                <a:cs typeface="Arial"/>
              </a:rPr>
              <a:t>less</a:t>
            </a:r>
            <a:r>
              <a:rPr lang="en-US" dirty="0">
                <a:latin typeface="Times New Roman"/>
                <a:ea typeface="Times New Roman"/>
                <a:cs typeface="Arial"/>
              </a:rPr>
              <a:t> </a:t>
            </a:r>
            <a:r>
              <a:rPr lang="en-US" dirty="0">
                <a:solidFill>
                  <a:srgbClr val="0070C0"/>
                </a:solidFill>
                <a:latin typeface="Times New Roman"/>
                <a:ea typeface="Times New Roman"/>
                <a:cs typeface="Arial"/>
              </a:rPr>
              <a:t>attractive</a:t>
            </a:r>
            <a:r>
              <a:rPr lang="en-US" dirty="0">
                <a:latin typeface="Times New Roman"/>
                <a:ea typeface="Times New Roman"/>
                <a:cs typeface="Arial"/>
              </a:rPr>
              <a:t> option owing to the </a:t>
            </a:r>
            <a:r>
              <a:rPr lang="en-US" dirty="0">
                <a:solidFill>
                  <a:srgbClr val="0070C0"/>
                </a:solidFill>
                <a:latin typeface="Times New Roman"/>
                <a:ea typeface="Times New Roman"/>
                <a:cs typeface="Arial"/>
              </a:rPr>
              <a:t>lack of coordination </a:t>
            </a:r>
            <a:r>
              <a:rPr lang="en-US" dirty="0">
                <a:latin typeface="Times New Roman"/>
                <a:ea typeface="Times New Roman"/>
                <a:cs typeface="Arial"/>
              </a:rPr>
              <a:t>among Arab </a:t>
            </a:r>
            <a:r>
              <a:rPr lang="en-US" dirty="0" err="1">
                <a:latin typeface="Times New Roman"/>
                <a:ea typeface="Times New Roman"/>
                <a:cs typeface="Arial"/>
              </a:rPr>
              <a:t>neologizers</a:t>
            </a:r>
            <a:r>
              <a:rPr lang="en-US" dirty="0">
                <a:latin typeface="Times New Roman"/>
                <a:ea typeface="Times New Roman"/>
                <a:cs typeface="Arial"/>
              </a:rPr>
              <a:t> and academicians which has led to the abundance synonymous terms. </a:t>
            </a:r>
            <a:endParaRPr lang="en-US" sz="2000" dirty="0">
              <a:latin typeface="Calibri"/>
              <a:ea typeface="Calibri"/>
              <a:cs typeface="Arial"/>
            </a:endParaRPr>
          </a:p>
          <a:p>
            <a:pPr algn="l" rtl="0"/>
            <a:endParaRPr lang="ar-SA" dirty="0"/>
          </a:p>
          <a:p>
            <a:endParaRPr lang="ar-SA" dirty="0"/>
          </a:p>
        </p:txBody>
      </p:sp>
    </p:spTree>
    <p:extLst>
      <p:ext uri="{BB962C8B-B14F-4D97-AF65-F5344CB8AC3E}">
        <p14:creationId xmlns:p14="http://schemas.microsoft.com/office/powerpoint/2010/main" val="34546644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lstStyle/>
          <a:p>
            <a:pPr lvl="0" algn="l" rtl="0"/>
            <a:r>
              <a:rPr lang="en-US" dirty="0">
                <a:solidFill>
                  <a:srgbClr val="FF0000"/>
                </a:solidFill>
                <a:latin typeface="Times New Roman"/>
                <a:ea typeface="Times New Roman"/>
                <a:cs typeface="Arial"/>
              </a:rPr>
              <a:t>Arabicization</a:t>
            </a:r>
            <a:r>
              <a:rPr lang="en-US" dirty="0">
                <a:solidFill>
                  <a:srgbClr val="292934"/>
                </a:solidFill>
                <a:latin typeface="Times New Roman"/>
                <a:ea typeface="Times New Roman"/>
                <a:cs typeface="Arial"/>
              </a:rPr>
              <a:t> has also has served Arabic as one of the most </a:t>
            </a:r>
            <a:r>
              <a:rPr lang="en-US" dirty="0">
                <a:solidFill>
                  <a:srgbClr val="0070C0"/>
                </a:solidFill>
                <a:latin typeface="Times New Roman"/>
                <a:ea typeface="Times New Roman"/>
                <a:cs typeface="Arial"/>
              </a:rPr>
              <a:t>practical</a:t>
            </a:r>
            <a:r>
              <a:rPr lang="en-US" dirty="0">
                <a:solidFill>
                  <a:srgbClr val="292934"/>
                </a:solidFill>
                <a:latin typeface="Times New Roman"/>
                <a:ea typeface="Times New Roman"/>
                <a:cs typeface="Arial"/>
              </a:rPr>
              <a:t> method of creating Arabic </a:t>
            </a:r>
            <a:r>
              <a:rPr lang="en-US" sz="1800" dirty="0">
                <a:solidFill>
                  <a:srgbClr val="292934"/>
                </a:solidFill>
                <a:latin typeface="Calibri"/>
                <a:ea typeface="Times New Roman"/>
                <a:cs typeface="Arial"/>
              </a:rPr>
              <a:t> </a:t>
            </a:r>
            <a:r>
              <a:rPr lang="en-US" dirty="0">
                <a:solidFill>
                  <a:srgbClr val="292934"/>
                </a:solidFill>
                <a:latin typeface="Times New Roman"/>
                <a:ea typeface="Times New Roman"/>
                <a:cs typeface="Arial"/>
              </a:rPr>
              <a:t>neologisms and terminology since the beginning of the nineteenth century when the role of Arabic as a </a:t>
            </a:r>
            <a:r>
              <a:rPr lang="en-US" dirty="0">
                <a:solidFill>
                  <a:srgbClr val="0070C0"/>
                </a:solidFill>
                <a:latin typeface="Times New Roman"/>
                <a:ea typeface="Times New Roman"/>
                <a:cs typeface="Arial"/>
              </a:rPr>
              <a:t>transmitter</a:t>
            </a:r>
            <a:r>
              <a:rPr lang="en-US" dirty="0">
                <a:solidFill>
                  <a:srgbClr val="292934"/>
                </a:solidFill>
                <a:latin typeface="Times New Roman"/>
                <a:ea typeface="Times New Roman"/>
                <a:cs typeface="Arial"/>
              </a:rPr>
              <a:t> language began to decline. Arabicization is more </a:t>
            </a:r>
            <a:r>
              <a:rPr lang="en-US" dirty="0">
                <a:solidFill>
                  <a:srgbClr val="0070C0"/>
                </a:solidFill>
                <a:latin typeface="Times New Roman"/>
                <a:ea typeface="Times New Roman"/>
                <a:cs typeface="Arial"/>
              </a:rPr>
              <a:t>effective</a:t>
            </a:r>
            <a:r>
              <a:rPr lang="en-US" dirty="0">
                <a:solidFill>
                  <a:srgbClr val="292934"/>
                </a:solidFill>
                <a:latin typeface="Times New Roman"/>
                <a:ea typeface="Times New Roman"/>
                <a:cs typeface="Arial"/>
              </a:rPr>
              <a:t> in handling new </a:t>
            </a:r>
            <a:r>
              <a:rPr lang="en-US" dirty="0">
                <a:solidFill>
                  <a:srgbClr val="FF0000"/>
                </a:solidFill>
                <a:latin typeface="Times New Roman"/>
                <a:ea typeface="Times New Roman"/>
                <a:cs typeface="Arial"/>
              </a:rPr>
              <a:t>technical and scientific terms</a:t>
            </a:r>
            <a:r>
              <a:rPr lang="en-US" dirty="0">
                <a:solidFill>
                  <a:srgbClr val="292934"/>
                </a:solidFill>
                <a:latin typeface="Times New Roman"/>
                <a:ea typeface="Times New Roman"/>
                <a:cs typeface="Arial"/>
              </a:rPr>
              <a:t> than both derivation and blending. This is because it can deal with a </a:t>
            </a:r>
            <a:r>
              <a:rPr lang="en-US" dirty="0">
                <a:solidFill>
                  <a:srgbClr val="0070C0"/>
                </a:solidFill>
                <a:latin typeface="Times New Roman"/>
                <a:ea typeface="Times New Roman"/>
                <a:cs typeface="Arial"/>
              </a:rPr>
              <a:t>mono-morphemic</a:t>
            </a:r>
            <a:r>
              <a:rPr lang="en-US" dirty="0">
                <a:solidFill>
                  <a:srgbClr val="292934"/>
                </a:solidFill>
                <a:latin typeface="Times New Roman"/>
                <a:ea typeface="Times New Roman"/>
                <a:cs typeface="Arial"/>
              </a:rPr>
              <a:t> word by applying certain rules whereas in a </a:t>
            </a:r>
            <a:r>
              <a:rPr lang="en-US" dirty="0">
                <a:solidFill>
                  <a:srgbClr val="0070C0"/>
                </a:solidFill>
                <a:latin typeface="Times New Roman"/>
                <a:ea typeface="Times New Roman"/>
                <a:cs typeface="Arial"/>
              </a:rPr>
              <a:t>compound</a:t>
            </a:r>
            <a:r>
              <a:rPr lang="en-US" dirty="0">
                <a:solidFill>
                  <a:srgbClr val="292934"/>
                </a:solidFill>
                <a:latin typeface="Times New Roman"/>
                <a:ea typeface="Times New Roman"/>
                <a:cs typeface="Arial"/>
              </a:rPr>
              <a:t> </a:t>
            </a:r>
            <a:r>
              <a:rPr lang="en-US" dirty="0">
                <a:solidFill>
                  <a:srgbClr val="0070C0"/>
                </a:solidFill>
                <a:latin typeface="Times New Roman"/>
                <a:ea typeface="Times New Roman"/>
                <a:cs typeface="Arial"/>
              </a:rPr>
              <a:t>morpheme</a:t>
            </a:r>
            <a:r>
              <a:rPr lang="en-US" dirty="0">
                <a:solidFill>
                  <a:srgbClr val="292934"/>
                </a:solidFill>
                <a:latin typeface="Times New Roman"/>
                <a:ea typeface="Times New Roman"/>
                <a:cs typeface="Arial"/>
              </a:rPr>
              <a:t> it seems to be </a:t>
            </a:r>
            <a:r>
              <a:rPr lang="en-US" dirty="0">
                <a:solidFill>
                  <a:srgbClr val="0070C0"/>
                </a:solidFill>
                <a:latin typeface="Times New Roman"/>
                <a:ea typeface="Times New Roman"/>
                <a:cs typeface="Arial"/>
              </a:rPr>
              <a:t>difficult</a:t>
            </a:r>
            <a:r>
              <a:rPr lang="en-US" dirty="0">
                <a:solidFill>
                  <a:srgbClr val="292934"/>
                </a:solidFill>
                <a:latin typeface="Times New Roman"/>
                <a:ea typeface="Times New Roman"/>
                <a:cs typeface="Arial"/>
              </a:rPr>
              <a:t> to apply the same rules. For instance, we cannot derive an Arabic equivalent with a single word for the following terms: </a:t>
            </a:r>
            <a:r>
              <a:rPr lang="en-US" dirty="0">
                <a:solidFill>
                  <a:srgbClr val="00B050"/>
                </a:solidFill>
                <a:latin typeface="Times New Roman"/>
                <a:ea typeface="Times New Roman"/>
                <a:cs typeface="Arial"/>
              </a:rPr>
              <a:t>inter-dialogue, sociolinguistics, intercontinental, centrifuge </a:t>
            </a:r>
            <a:r>
              <a:rPr lang="en-US" dirty="0">
                <a:solidFill>
                  <a:srgbClr val="292934"/>
                </a:solidFill>
                <a:latin typeface="Times New Roman"/>
                <a:ea typeface="Times New Roman"/>
                <a:cs typeface="Arial"/>
              </a:rPr>
              <a:t>and so forth. In addition, </a:t>
            </a:r>
            <a:r>
              <a:rPr lang="en-US" dirty="0" err="1">
                <a:solidFill>
                  <a:srgbClr val="FF0000"/>
                </a:solidFill>
                <a:latin typeface="Times New Roman"/>
                <a:ea typeface="Times New Roman"/>
                <a:cs typeface="Arial"/>
              </a:rPr>
              <a:t>arabicization</a:t>
            </a:r>
            <a:r>
              <a:rPr lang="en-US" dirty="0">
                <a:solidFill>
                  <a:srgbClr val="FF0000"/>
                </a:solidFill>
                <a:latin typeface="Times New Roman"/>
                <a:ea typeface="Times New Roman"/>
                <a:cs typeface="Arial"/>
              </a:rPr>
              <a:t> </a:t>
            </a:r>
            <a:r>
              <a:rPr lang="en-US" dirty="0">
                <a:solidFill>
                  <a:srgbClr val="292934"/>
                </a:solidFill>
                <a:latin typeface="Times New Roman"/>
                <a:ea typeface="Times New Roman"/>
                <a:cs typeface="Arial"/>
              </a:rPr>
              <a:t>is more flexible and less obstructed by the Arabic morphological patterns and templates. </a:t>
            </a:r>
            <a:endParaRPr lang="en-US" sz="1800" dirty="0">
              <a:solidFill>
                <a:srgbClr val="292934"/>
              </a:solidFill>
              <a:latin typeface="Calibri"/>
              <a:ea typeface="Calibri"/>
              <a:cs typeface="Arial"/>
            </a:endParaRPr>
          </a:p>
          <a:p>
            <a:pPr algn="l" rtl="0"/>
            <a:endParaRPr lang="ar-SA" dirty="0"/>
          </a:p>
        </p:txBody>
      </p:sp>
    </p:spTree>
    <p:extLst>
      <p:ext uri="{BB962C8B-B14F-4D97-AF65-F5344CB8AC3E}">
        <p14:creationId xmlns:p14="http://schemas.microsoft.com/office/powerpoint/2010/main" val="3167793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lnSpcReduction="10000"/>
          </a:bodyPr>
          <a:lstStyle/>
          <a:p>
            <a:pPr algn="just" rtl="0">
              <a:lnSpc>
                <a:spcPct val="115000"/>
              </a:lnSpc>
              <a:spcAft>
                <a:spcPts val="0"/>
              </a:spcAft>
            </a:pPr>
            <a:r>
              <a:rPr lang="en-US" dirty="0">
                <a:solidFill>
                  <a:srgbClr val="FF0000"/>
                </a:solidFill>
                <a:latin typeface="Times New Roman"/>
                <a:ea typeface="Times New Roman"/>
                <a:cs typeface="Arial"/>
              </a:rPr>
              <a:t>Blending</a:t>
            </a:r>
            <a:r>
              <a:rPr lang="en-US" dirty="0">
                <a:latin typeface="Times New Roman"/>
                <a:ea typeface="Times New Roman"/>
                <a:cs typeface="Arial"/>
              </a:rPr>
              <a:t> can also play its role effectively in handling foreign </a:t>
            </a:r>
            <a:r>
              <a:rPr lang="en-US" dirty="0">
                <a:solidFill>
                  <a:srgbClr val="0070C0"/>
                </a:solidFill>
                <a:latin typeface="Times New Roman"/>
                <a:ea typeface="Times New Roman"/>
                <a:cs typeface="Arial"/>
              </a:rPr>
              <a:t>affixation</a:t>
            </a:r>
            <a:r>
              <a:rPr lang="en-US" dirty="0">
                <a:latin typeface="Times New Roman"/>
                <a:ea typeface="Times New Roman"/>
                <a:cs typeface="Arial"/>
              </a:rPr>
              <a:t> and as a useful device for </a:t>
            </a:r>
            <a:r>
              <a:rPr lang="en-US" dirty="0">
                <a:solidFill>
                  <a:srgbClr val="0070C0"/>
                </a:solidFill>
                <a:latin typeface="Times New Roman"/>
                <a:ea typeface="Times New Roman"/>
                <a:cs typeface="Arial"/>
              </a:rPr>
              <a:t>abbreviating</a:t>
            </a:r>
            <a:r>
              <a:rPr lang="en-US" dirty="0">
                <a:latin typeface="Times New Roman"/>
                <a:ea typeface="Times New Roman"/>
                <a:cs typeface="Arial"/>
              </a:rPr>
              <a:t> long-winded Arabic terms, but the Cairo based Arabic Academy have put forward some </a:t>
            </a:r>
            <a:r>
              <a:rPr lang="en-US" dirty="0">
                <a:solidFill>
                  <a:srgbClr val="0070C0"/>
                </a:solidFill>
                <a:latin typeface="Times New Roman"/>
                <a:ea typeface="Times New Roman"/>
                <a:cs typeface="Arial"/>
              </a:rPr>
              <a:t>restrictions</a:t>
            </a:r>
            <a:r>
              <a:rPr lang="en-US" dirty="0">
                <a:latin typeface="Times New Roman"/>
                <a:ea typeface="Times New Roman"/>
                <a:cs typeface="Arial"/>
              </a:rPr>
              <a:t> to be followed during the process of blending: firstly, it must be used only for </a:t>
            </a:r>
            <a:r>
              <a:rPr lang="en-US" dirty="0">
                <a:solidFill>
                  <a:srgbClr val="0070C0"/>
                </a:solidFill>
                <a:latin typeface="Times New Roman"/>
                <a:ea typeface="Times New Roman"/>
                <a:cs typeface="Arial"/>
              </a:rPr>
              <a:t>scientific necessity </a:t>
            </a:r>
            <a:r>
              <a:rPr lang="en-US" dirty="0" err="1">
                <a:latin typeface="Times New Roman"/>
                <a:ea typeface="Times New Roman"/>
                <a:cs typeface="Arial"/>
              </a:rPr>
              <a:t>lilDarūrah</a:t>
            </a:r>
            <a:r>
              <a:rPr lang="en-US" dirty="0">
                <a:latin typeface="Times New Roman"/>
                <a:ea typeface="Times New Roman"/>
                <a:cs typeface="Arial"/>
              </a:rPr>
              <a:t> al-</a:t>
            </a:r>
            <a:r>
              <a:rPr lang="en-US" dirty="0" err="1">
                <a:latin typeface="Times New Roman"/>
                <a:ea typeface="Times New Roman"/>
                <a:cs typeface="Arial"/>
              </a:rPr>
              <a:t>Cilmiyah</a:t>
            </a:r>
            <a:r>
              <a:rPr lang="en-US" dirty="0">
                <a:latin typeface="Times New Roman"/>
                <a:ea typeface="Times New Roman"/>
                <a:cs typeface="Arial"/>
              </a:rPr>
              <a:t> and secondly it must be coined according to Arab taste al-</a:t>
            </a:r>
            <a:r>
              <a:rPr lang="en-US" dirty="0" err="1">
                <a:latin typeface="Times New Roman"/>
                <a:ea typeface="Times New Roman"/>
                <a:cs typeface="Arial"/>
              </a:rPr>
              <a:t>dhawq</a:t>
            </a:r>
            <a:r>
              <a:rPr lang="en-US" dirty="0">
                <a:latin typeface="Times New Roman"/>
                <a:ea typeface="Times New Roman"/>
                <a:cs typeface="Arial"/>
              </a:rPr>
              <a:t> al-</a:t>
            </a:r>
            <a:r>
              <a:rPr lang="en-US" dirty="0" err="1">
                <a:latin typeface="Times New Roman"/>
                <a:ea typeface="Times New Roman"/>
                <a:cs typeface="Arial"/>
              </a:rPr>
              <a:t>Carabī</a:t>
            </a:r>
            <a:r>
              <a:rPr lang="en-US" dirty="0" smtClean="0">
                <a:latin typeface="Times New Roman"/>
                <a:ea typeface="Times New Roman"/>
                <a:cs typeface="Arial"/>
              </a:rPr>
              <a:t>.</a:t>
            </a:r>
          </a:p>
          <a:p>
            <a:pPr algn="just" rtl="0">
              <a:lnSpc>
                <a:spcPct val="115000"/>
              </a:lnSpc>
              <a:spcAft>
                <a:spcPts val="0"/>
              </a:spcAft>
            </a:pPr>
            <a:endParaRPr lang="en-US" sz="2000" dirty="0">
              <a:latin typeface="Calibri"/>
              <a:ea typeface="Calibri"/>
              <a:cs typeface="Arial"/>
            </a:endParaRPr>
          </a:p>
          <a:p>
            <a:pPr algn="just" rtl="0">
              <a:lnSpc>
                <a:spcPct val="115000"/>
              </a:lnSpc>
              <a:spcAft>
                <a:spcPts val="0"/>
              </a:spcAft>
            </a:pPr>
            <a:r>
              <a:rPr lang="en-US" dirty="0">
                <a:latin typeface="Times New Roman"/>
                <a:ea typeface="Times New Roman"/>
                <a:cs typeface="Arial"/>
              </a:rPr>
              <a:t>Nevertheless, the process of blending is </a:t>
            </a:r>
            <a:r>
              <a:rPr lang="en-US" dirty="0">
                <a:solidFill>
                  <a:srgbClr val="0070C0"/>
                </a:solidFill>
                <a:latin typeface="Times New Roman"/>
                <a:ea typeface="Times New Roman"/>
                <a:cs typeface="Arial"/>
              </a:rPr>
              <a:t>less productive </a:t>
            </a:r>
            <a:r>
              <a:rPr lang="en-US" dirty="0">
                <a:latin typeface="Times New Roman"/>
                <a:ea typeface="Times New Roman"/>
                <a:cs typeface="Arial"/>
              </a:rPr>
              <a:t>than the other two methods due to the fact that it has </a:t>
            </a:r>
            <a:r>
              <a:rPr lang="en-US" dirty="0">
                <a:solidFill>
                  <a:srgbClr val="0070C0"/>
                </a:solidFill>
                <a:latin typeface="Times New Roman"/>
                <a:ea typeface="Times New Roman"/>
                <a:cs typeface="Arial"/>
              </a:rPr>
              <a:t>not</a:t>
            </a:r>
            <a:r>
              <a:rPr lang="en-US" dirty="0">
                <a:latin typeface="Times New Roman"/>
                <a:ea typeface="Times New Roman"/>
                <a:cs typeface="Arial"/>
              </a:rPr>
              <a:t> been described by the </a:t>
            </a:r>
            <a:r>
              <a:rPr lang="en-US" dirty="0">
                <a:solidFill>
                  <a:srgbClr val="0070C0"/>
                </a:solidFill>
                <a:latin typeface="Times New Roman"/>
                <a:ea typeface="Times New Roman"/>
                <a:cs typeface="Arial"/>
              </a:rPr>
              <a:t>Arab grammarians </a:t>
            </a:r>
            <a:r>
              <a:rPr lang="en-US" dirty="0">
                <a:latin typeface="Times New Roman"/>
                <a:ea typeface="Times New Roman"/>
                <a:cs typeface="Arial"/>
              </a:rPr>
              <a:t>as a customary method of forming new terms. Furthermore, there has been </a:t>
            </a:r>
            <a:r>
              <a:rPr lang="en-US" dirty="0">
                <a:solidFill>
                  <a:srgbClr val="0070C0"/>
                </a:solidFill>
                <a:latin typeface="Times New Roman"/>
                <a:ea typeface="Times New Roman"/>
                <a:cs typeface="Arial"/>
              </a:rPr>
              <a:t>no</a:t>
            </a:r>
            <a:r>
              <a:rPr lang="en-US" dirty="0">
                <a:latin typeface="Times New Roman"/>
                <a:ea typeface="Times New Roman"/>
                <a:cs typeface="Arial"/>
              </a:rPr>
              <a:t> direct statement by Arab philologists as to the acceptability of blending as a </a:t>
            </a:r>
            <a:r>
              <a:rPr lang="en-US" dirty="0">
                <a:solidFill>
                  <a:srgbClr val="0070C0"/>
                </a:solidFill>
                <a:latin typeface="Times New Roman"/>
                <a:ea typeface="Times New Roman"/>
                <a:cs typeface="Arial"/>
              </a:rPr>
              <a:t>productive method of enriching</a:t>
            </a:r>
            <a:r>
              <a:rPr lang="en-US" dirty="0">
                <a:latin typeface="Times New Roman"/>
                <a:ea typeface="Times New Roman"/>
                <a:cs typeface="Arial"/>
              </a:rPr>
              <a:t> the language with new terms. </a:t>
            </a:r>
            <a:endParaRPr lang="en-US" sz="2000" dirty="0">
              <a:latin typeface="Calibri"/>
              <a:ea typeface="Calibri"/>
              <a:cs typeface="Arial"/>
            </a:endParaRPr>
          </a:p>
          <a:p>
            <a:pPr algn="l" rtl="0"/>
            <a:endParaRPr lang="ar-SA" dirty="0"/>
          </a:p>
        </p:txBody>
      </p:sp>
    </p:spTree>
    <p:extLst>
      <p:ext uri="{BB962C8B-B14F-4D97-AF65-F5344CB8AC3E}">
        <p14:creationId xmlns:p14="http://schemas.microsoft.com/office/powerpoint/2010/main" val="320571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a:t>
            </a:r>
            <a:r>
              <a:rPr lang="en-US" dirty="0"/>
              <a:t>of Scientific Translation</a:t>
            </a:r>
            <a:br>
              <a:rPr lang="en-US" dirty="0"/>
            </a:br>
            <a:endParaRPr lang="ar-SA" dirty="0"/>
          </a:p>
        </p:txBody>
      </p:sp>
      <p:sp>
        <p:nvSpPr>
          <p:cNvPr id="3" name="Content Placeholder 2"/>
          <p:cNvSpPr>
            <a:spLocks noGrp="1"/>
          </p:cNvSpPr>
          <p:nvPr>
            <p:ph idx="1"/>
          </p:nvPr>
        </p:nvSpPr>
        <p:spPr/>
        <p:txBody>
          <a:bodyPr/>
          <a:lstStyle/>
          <a:p>
            <a:pPr algn="just" rtl="0">
              <a:lnSpc>
                <a:spcPct val="115000"/>
              </a:lnSpc>
              <a:spcAft>
                <a:spcPts val="0"/>
              </a:spcAft>
            </a:pPr>
            <a:r>
              <a:rPr lang="en-US" dirty="0" smtClean="0">
                <a:solidFill>
                  <a:srgbClr val="000000"/>
                </a:solidFill>
                <a:latin typeface="TimesNewRomanPSMT"/>
                <a:ea typeface="Calibri"/>
                <a:cs typeface="TimesNewRomanPSMT"/>
              </a:rPr>
              <a:t>Scientific </a:t>
            </a:r>
            <a:r>
              <a:rPr lang="en-US" dirty="0">
                <a:solidFill>
                  <a:srgbClr val="000000"/>
                </a:solidFill>
                <a:latin typeface="TimesNewRomanPSMT"/>
                <a:ea typeface="Calibri"/>
                <a:cs typeface="TimesNewRomanPSMT"/>
              </a:rPr>
              <a:t>translation is mainly about translating terms in the fields of science and technology of all kinds, medicine, physics, chemistry, mathematics, computer sciences...</a:t>
            </a:r>
            <a:r>
              <a:rPr lang="en-US" dirty="0" err="1">
                <a:solidFill>
                  <a:srgbClr val="000000"/>
                </a:solidFill>
                <a:latin typeface="TimesNewRomanPSMT"/>
                <a:ea typeface="Calibri"/>
                <a:cs typeface="TimesNewRomanPSMT"/>
              </a:rPr>
              <a:t>etc</a:t>
            </a:r>
            <a:r>
              <a:rPr lang="en-US" dirty="0">
                <a:solidFill>
                  <a:srgbClr val="000000"/>
                </a:solidFill>
                <a:ea typeface="Calibri"/>
                <a:cs typeface="Arial"/>
              </a:rPr>
              <a:t> </a:t>
            </a:r>
            <a:r>
              <a:rPr lang="en-US" dirty="0">
                <a:solidFill>
                  <a:srgbClr val="000000"/>
                </a:solidFill>
                <a:latin typeface="TimesNewRomanPSMT"/>
                <a:ea typeface="Calibri"/>
                <a:cs typeface="TimesNewRomanPSMT"/>
              </a:rPr>
              <a:t>from one language into another (</a:t>
            </a:r>
            <a:r>
              <a:rPr lang="en-US" dirty="0" err="1">
                <a:solidFill>
                  <a:srgbClr val="000000"/>
                </a:solidFill>
                <a:latin typeface="TimesNewRomanPSMT"/>
                <a:ea typeface="Calibri"/>
                <a:cs typeface="TimesNewRomanPSMT"/>
              </a:rPr>
              <a:t>Ghazzala</a:t>
            </a:r>
            <a:r>
              <a:rPr lang="en-US" dirty="0">
                <a:solidFill>
                  <a:srgbClr val="000000"/>
                </a:solidFill>
                <a:latin typeface="TimesNewRomanPSMT"/>
                <a:ea typeface="Calibri"/>
                <a:cs typeface="TimesNewRomanPSMT"/>
              </a:rPr>
              <a:t> 1995</a:t>
            </a:r>
            <a:r>
              <a:rPr lang="en-US" dirty="0" smtClean="0">
                <a:solidFill>
                  <a:srgbClr val="000000"/>
                </a:solidFill>
                <a:latin typeface="TimesNewRomanPSMT"/>
                <a:ea typeface="Calibri"/>
                <a:cs typeface="TimesNewRomanPSMT"/>
              </a:rPr>
              <a:t>).</a:t>
            </a:r>
          </a:p>
          <a:p>
            <a:pPr algn="just" rtl="0">
              <a:lnSpc>
                <a:spcPct val="115000"/>
              </a:lnSpc>
              <a:spcAft>
                <a:spcPts val="0"/>
              </a:spcAft>
            </a:pPr>
            <a:endParaRPr lang="en-US" sz="2000" dirty="0">
              <a:latin typeface="Calibri"/>
              <a:ea typeface="Calibri"/>
              <a:cs typeface="Arial"/>
            </a:endParaRPr>
          </a:p>
          <a:p>
            <a:pPr algn="l" rtl="0"/>
            <a:r>
              <a:rPr lang="en-US" dirty="0">
                <a:solidFill>
                  <a:srgbClr val="000000"/>
                </a:solidFill>
                <a:latin typeface="TimesNewRomanPSMT"/>
                <a:ea typeface="Calibri"/>
                <a:cs typeface="TimesNewRomanPSMT"/>
              </a:rPr>
              <a:t>Scientific translations do not involve literary texts; they only deal with texts from the world of electronics, medicine, law, economics, engineering, chemistry, computer science,</a:t>
            </a:r>
            <a:r>
              <a:rPr lang="en-US" dirty="0">
                <a:solidFill>
                  <a:srgbClr val="000000"/>
                </a:solidFill>
                <a:ea typeface="Calibri"/>
              </a:rPr>
              <a:t> </a:t>
            </a:r>
            <a:r>
              <a:rPr lang="en-US" dirty="0">
                <a:solidFill>
                  <a:srgbClr val="000000"/>
                </a:solidFill>
                <a:latin typeface="TimesNewRomanPSMT"/>
                <a:ea typeface="Calibri"/>
                <a:cs typeface="TimesNewRomanPSMT"/>
              </a:rPr>
              <a:t>automotive engineering, geology, etc. The number of technical fields is infinitely large, and</a:t>
            </a:r>
            <a:r>
              <a:rPr lang="en-US" dirty="0">
                <a:solidFill>
                  <a:srgbClr val="000000"/>
                </a:solidFill>
                <a:ea typeface="Calibri"/>
              </a:rPr>
              <a:t> </a:t>
            </a:r>
            <a:r>
              <a:rPr lang="en-US" dirty="0">
                <a:solidFill>
                  <a:srgbClr val="000000"/>
                </a:solidFill>
                <a:latin typeface="TimesNewRomanPSMT"/>
                <a:ea typeface="Calibri"/>
                <a:cs typeface="TimesNewRomanPSMT"/>
              </a:rPr>
              <a:t>terminology is expanding and changing daily.</a:t>
            </a:r>
            <a:r>
              <a:rPr lang="en-US" dirty="0">
                <a:solidFill>
                  <a:srgbClr val="000000"/>
                </a:solidFill>
                <a:ea typeface="Calibri"/>
              </a:rPr>
              <a:t> </a:t>
            </a:r>
            <a:endParaRPr lang="ar-SA" dirty="0"/>
          </a:p>
        </p:txBody>
      </p:sp>
    </p:spTree>
    <p:extLst>
      <p:ext uri="{BB962C8B-B14F-4D97-AF65-F5344CB8AC3E}">
        <p14:creationId xmlns:p14="http://schemas.microsoft.com/office/powerpoint/2010/main" val="38694766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ar-SA" dirty="0"/>
          </a:p>
        </p:txBody>
      </p:sp>
      <p:sp>
        <p:nvSpPr>
          <p:cNvPr id="3" name="Content Placeholder 2"/>
          <p:cNvSpPr>
            <a:spLocks noGrp="1"/>
          </p:cNvSpPr>
          <p:nvPr>
            <p:ph idx="1"/>
          </p:nvPr>
        </p:nvSpPr>
        <p:spPr/>
        <p:txBody>
          <a:bodyPr/>
          <a:lstStyle/>
          <a:p>
            <a:pPr algn="just" rtl="0">
              <a:lnSpc>
                <a:spcPct val="115000"/>
              </a:lnSpc>
              <a:spcAft>
                <a:spcPts val="1000"/>
              </a:spcAft>
            </a:pPr>
            <a:r>
              <a:rPr lang="en-US" i="1" dirty="0">
                <a:latin typeface="Times New Roman"/>
                <a:ea typeface="Times New Roman"/>
                <a:cs typeface="Arial"/>
              </a:rPr>
              <a:t>Methods of Creating and Introducing New Terms in Arabic Contributions from English-Arabic Translation </a:t>
            </a:r>
            <a:endParaRPr lang="en-US" i="1" dirty="0" smtClean="0">
              <a:latin typeface="Times New Roman"/>
              <a:ea typeface="Times New Roman"/>
              <a:cs typeface="Arial"/>
            </a:endParaRPr>
          </a:p>
          <a:p>
            <a:pPr algn="just" rtl="0">
              <a:lnSpc>
                <a:spcPct val="115000"/>
              </a:lnSpc>
              <a:spcAft>
                <a:spcPts val="1000"/>
              </a:spcAft>
            </a:pPr>
            <a:r>
              <a:rPr lang="en-US" i="1" dirty="0" smtClean="0">
                <a:latin typeface="Times New Roman"/>
                <a:ea typeface="Times New Roman"/>
                <a:cs typeface="Arial"/>
              </a:rPr>
              <a:t>Aspects </a:t>
            </a:r>
            <a:r>
              <a:rPr lang="en-US" i="1" dirty="0">
                <a:latin typeface="Times New Roman"/>
                <a:ea typeface="Times New Roman"/>
                <a:cs typeface="Arial"/>
              </a:rPr>
              <a:t>of Scientific Translation: English into Arabic</a:t>
            </a:r>
            <a:endParaRPr lang="en-US" sz="2000" dirty="0">
              <a:latin typeface="Calibri"/>
              <a:ea typeface="Calibri"/>
              <a:cs typeface="Arial"/>
            </a:endParaRPr>
          </a:p>
          <a:p>
            <a:pPr algn="just" rtl="0">
              <a:lnSpc>
                <a:spcPct val="115000"/>
              </a:lnSpc>
              <a:spcAft>
                <a:spcPts val="1000"/>
              </a:spcAft>
            </a:pPr>
            <a:r>
              <a:rPr lang="en-US" i="1" dirty="0">
                <a:latin typeface="Times New Roman"/>
                <a:ea typeface="Times New Roman"/>
                <a:cs typeface="Arial"/>
              </a:rPr>
              <a:t>Scientific Translation and Terminology</a:t>
            </a:r>
            <a:endParaRPr lang="en-US" sz="2000" dirty="0">
              <a:latin typeface="Calibri"/>
              <a:ea typeface="Calibri"/>
              <a:cs typeface="Arial"/>
            </a:endParaRPr>
          </a:p>
          <a:p>
            <a:pPr algn="just" rtl="0">
              <a:lnSpc>
                <a:spcPct val="115000"/>
              </a:lnSpc>
              <a:spcAft>
                <a:spcPts val="1000"/>
              </a:spcAft>
            </a:pPr>
            <a:r>
              <a:rPr lang="en-US" i="1" dirty="0">
                <a:latin typeface="Times New Roman"/>
                <a:ea typeface="Times New Roman"/>
                <a:cs typeface="Arial"/>
              </a:rPr>
              <a:t>Nature of Scientific and Technical </a:t>
            </a:r>
            <a:r>
              <a:rPr lang="en-US" i="1" dirty="0" smtClean="0">
                <a:latin typeface="Times New Roman"/>
                <a:ea typeface="Times New Roman"/>
                <a:cs typeface="Arial"/>
              </a:rPr>
              <a:t>Texts</a:t>
            </a:r>
          </a:p>
          <a:p>
            <a:pPr algn="just" rtl="0">
              <a:lnSpc>
                <a:spcPct val="115000"/>
              </a:lnSpc>
              <a:spcAft>
                <a:spcPts val="1000"/>
              </a:spcAft>
            </a:pPr>
            <a:r>
              <a:rPr lang="en-US" i="1" dirty="0">
                <a:latin typeface="Times New Roman" panose="02020603050405020304" pitchFamily="18" charset="0"/>
                <a:ea typeface="Calibri"/>
                <a:cs typeface="Times New Roman" panose="02020603050405020304" pitchFamily="18" charset="0"/>
              </a:rPr>
              <a:t>Translating technical terms into Arabic: Microsoft </a:t>
            </a:r>
            <a:r>
              <a:rPr lang="en-US" i="1" dirty="0" smtClean="0">
                <a:latin typeface="Times New Roman" panose="02020603050405020304" pitchFamily="18" charset="0"/>
                <a:ea typeface="Calibri"/>
                <a:cs typeface="Times New Roman" panose="02020603050405020304" pitchFamily="18" charset="0"/>
              </a:rPr>
              <a:t>Terminology Collection </a:t>
            </a:r>
            <a:r>
              <a:rPr lang="en-US" i="1" dirty="0">
                <a:latin typeface="Times New Roman" panose="02020603050405020304" pitchFamily="18" charset="0"/>
                <a:ea typeface="Calibri"/>
                <a:cs typeface="Times New Roman" panose="02020603050405020304" pitchFamily="18" charset="0"/>
              </a:rPr>
              <a:t>(English-Arabic)as an example</a:t>
            </a:r>
          </a:p>
          <a:p>
            <a:pPr algn="l" rtl="0"/>
            <a:endParaRPr lang="ar-SA" dirty="0"/>
          </a:p>
        </p:txBody>
      </p:sp>
    </p:spTree>
    <p:extLst>
      <p:ext uri="{BB962C8B-B14F-4D97-AF65-F5344CB8AC3E}">
        <p14:creationId xmlns:p14="http://schemas.microsoft.com/office/powerpoint/2010/main" val="296318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a:bodyPr>
          <a:lstStyle/>
          <a:p>
            <a:pPr algn="just" rtl="0">
              <a:lnSpc>
                <a:spcPct val="115000"/>
              </a:lnSpc>
              <a:spcAft>
                <a:spcPts val="0"/>
              </a:spcAft>
            </a:pPr>
            <a:r>
              <a:rPr lang="en-US" sz="2800" dirty="0" smtClean="0">
                <a:solidFill>
                  <a:srgbClr val="FF0000"/>
                </a:solidFill>
                <a:latin typeface="TimesNewRomanPSMT"/>
                <a:ea typeface="Calibri"/>
                <a:cs typeface="TimesNewRomanPSMT"/>
              </a:rPr>
              <a:t>The scientific </a:t>
            </a:r>
            <a:r>
              <a:rPr lang="en-US" sz="2800" dirty="0">
                <a:solidFill>
                  <a:srgbClr val="FF0000"/>
                </a:solidFill>
                <a:latin typeface="TimesNewRomanPSMT"/>
                <a:ea typeface="Calibri"/>
                <a:cs typeface="TimesNewRomanPSMT"/>
              </a:rPr>
              <a:t>translation </a:t>
            </a:r>
            <a:r>
              <a:rPr lang="en-US" sz="2800" dirty="0">
                <a:solidFill>
                  <a:srgbClr val="000000"/>
                </a:solidFill>
                <a:latin typeface="TimesNewRomanPSMT"/>
                <a:ea typeface="Calibri"/>
                <a:cs typeface="TimesNewRomanPSMT"/>
              </a:rPr>
              <a:t>is considered as one of the most important issues, as the world develops, new technology appears, and along with them emerge new terms to which</a:t>
            </a:r>
            <a:r>
              <a:rPr lang="en-US" sz="2800" dirty="0">
                <a:solidFill>
                  <a:srgbClr val="000000"/>
                </a:solidFill>
                <a:ea typeface="Calibri"/>
                <a:cs typeface="Arial"/>
              </a:rPr>
              <a:t> </a:t>
            </a:r>
            <a:r>
              <a:rPr lang="en-US" sz="2800" dirty="0">
                <a:solidFill>
                  <a:srgbClr val="000000"/>
                </a:solidFill>
                <a:latin typeface="TimesNewRomanPSMT"/>
                <a:ea typeface="Calibri"/>
                <a:cs typeface="TimesNewRomanPSMT"/>
              </a:rPr>
              <a:t>finding an equivalent may pose a problem. </a:t>
            </a:r>
            <a:endParaRPr lang="en-US" sz="2800" dirty="0" smtClean="0">
              <a:solidFill>
                <a:srgbClr val="000000"/>
              </a:solidFill>
              <a:latin typeface="TimesNewRomanPSMT"/>
              <a:ea typeface="Calibri"/>
              <a:cs typeface="TimesNewRomanPSMT"/>
            </a:endParaRPr>
          </a:p>
          <a:p>
            <a:pPr algn="just" rtl="0">
              <a:lnSpc>
                <a:spcPct val="115000"/>
              </a:lnSpc>
              <a:spcAft>
                <a:spcPts val="0"/>
              </a:spcAft>
            </a:pPr>
            <a:endParaRPr lang="en-US" sz="2800" dirty="0" smtClean="0">
              <a:solidFill>
                <a:srgbClr val="000000"/>
              </a:solidFill>
              <a:latin typeface="TimesNewRomanPSMT"/>
              <a:ea typeface="Calibri"/>
              <a:cs typeface="TimesNewRomanPSMT"/>
            </a:endParaRPr>
          </a:p>
          <a:p>
            <a:pPr algn="just" rtl="0">
              <a:lnSpc>
                <a:spcPct val="115000"/>
              </a:lnSpc>
              <a:spcAft>
                <a:spcPts val="0"/>
              </a:spcAft>
            </a:pPr>
            <a:r>
              <a:rPr lang="en-US" sz="2800" dirty="0" smtClean="0">
                <a:solidFill>
                  <a:srgbClr val="000000"/>
                </a:solidFill>
                <a:latin typeface="TimesNewRomanPSMT"/>
                <a:ea typeface="Calibri"/>
                <a:cs typeface="TimesNewRomanPSMT"/>
              </a:rPr>
              <a:t>As </a:t>
            </a:r>
            <a:r>
              <a:rPr lang="en-US" sz="2800" dirty="0">
                <a:solidFill>
                  <a:srgbClr val="000000"/>
                </a:solidFill>
                <a:latin typeface="TimesNewRomanPSMT"/>
                <a:ea typeface="Calibri"/>
                <a:cs typeface="TimesNewRomanPSMT"/>
              </a:rPr>
              <a:t>Nida (1964) said in this point; it is not easy at</a:t>
            </a:r>
            <a:r>
              <a:rPr lang="en-US" sz="2800" dirty="0">
                <a:solidFill>
                  <a:srgbClr val="000000"/>
                </a:solidFill>
                <a:ea typeface="Calibri"/>
                <a:cs typeface="Arial"/>
              </a:rPr>
              <a:t> </a:t>
            </a:r>
            <a:r>
              <a:rPr lang="en-US" sz="2800" dirty="0">
                <a:solidFill>
                  <a:srgbClr val="000000"/>
                </a:solidFill>
                <a:latin typeface="TimesNewRomanPSMT"/>
                <a:ea typeface="Calibri"/>
                <a:cs typeface="TimesNewRomanPSMT"/>
              </a:rPr>
              <a:t>all to translate scientific terms that emerged in western developed countries languages into a</a:t>
            </a:r>
            <a:r>
              <a:rPr lang="en-US" sz="2800" dirty="0">
                <a:solidFill>
                  <a:srgbClr val="000000"/>
                </a:solidFill>
                <a:ea typeface="Calibri"/>
                <a:cs typeface="Arial"/>
              </a:rPr>
              <a:t> </a:t>
            </a:r>
            <a:r>
              <a:rPr lang="en-US" sz="2800" dirty="0">
                <a:solidFill>
                  <a:srgbClr val="000000"/>
                </a:solidFill>
                <a:latin typeface="TimesNewRomanPSMT"/>
                <a:ea typeface="Calibri"/>
                <a:cs typeface="TimesNewRomanPSMT"/>
              </a:rPr>
              <a:t>language of third world countries </a:t>
            </a:r>
            <a:r>
              <a:rPr lang="en-US" sz="2800" dirty="0" smtClean="0">
                <a:solidFill>
                  <a:srgbClr val="000000"/>
                </a:solidFill>
                <a:latin typeface="TimesNewRomanPSMT"/>
                <a:ea typeface="Calibri"/>
                <a:cs typeface="TimesNewRomanPSMT"/>
              </a:rPr>
              <a:t>which are </a:t>
            </a:r>
            <a:r>
              <a:rPr lang="en-US" sz="2800" dirty="0">
                <a:solidFill>
                  <a:srgbClr val="000000"/>
                </a:solidFill>
                <a:latin typeface="TimesNewRomanPSMT"/>
                <a:ea typeface="Calibri"/>
                <a:cs typeface="TimesNewRomanPSMT"/>
              </a:rPr>
              <a:t>still having financial and social problems.</a:t>
            </a:r>
            <a:endParaRPr lang="en-US" sz="2800" dirty="0">
              <a:latin typeface="Calibri"/>
              <a:ea typeface="Calibri"/>
              <a:cs typeface="Arial"/>
            </a:endParaRPr>
          </a:p>
          <a:p>
            <a:pPr algn="l" rtl="0"/>
            <a:endParaRPr lang="ar-SA" sz="2800" dirty="0"/>
          </a:p>
        </p:txBody>
      </p:sp>
    </p:spTree>
    <p:extLst>
      <p:ext uri="{BB962C8B-B14F-4D97-AF65-F5344CB8AC3E}">
        <p14:creationId xmlns:p14="http://schemas.microsoft.com/office/powerpoint/2010/main" val="160752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Technical Translation</a:t>
            </a:r>
            <a:endParaRPr lang="ar-SA" dirty="0"/>
          </a:p>
        </p:txBody>
      </p:sp>
      <p:sp>
        <p:nvSpPr>
          <p:cNvPr id="3" name="Content Placeholder 2"/>
          <p:cNvSpPr>
            <a:spLocks noGrp="1"/>
          </p:cNvSpPr>
          <p:nvPr>
            <p:ph idx="1"/>
          </p:nvPr>
        </p:nvSpPr>
        <p:spPr>
          <a:xfrm>
            <a:off x="457200" y="1752600"/>
            <a:ext cx="8229600" cy="4916760"/>
          </a:xfrm>
        </p:spPr>
        <p:txBody>
          <a:bodyPr>
            <a:normAutofit/>
          </a:bodyPr>
          <a:lstStyle/>
          <a:p>
            <a:pPr algn="l" rtl="0"/>
            <a:r>
              <a:rPr lang="en-US" sz="2800" dirty="0">
                <a:latin typeface="Arial"/>
              </a:rPr>
              <a:t>Defined by Wright &amp; Wright (1993), </a:t>
            </a:r>
            <a:r>
              <a:rPr lang="en-US" sz="2800" dirty="0">
                <a:solidFill>
                  <a:srgbClr val="FF0000"/>
                </a:solidFill>
                <a:latin typeface="Arial"/>
              </a:rPr>
              <a:t>“[t]</a:t>
            </a:r>
            <a:r>
              <a:rPr lang="en-US" sz="2800" dirty="0" err="1">
                <a:solidFill>
                  <a:srgbClr val="FF0000"/>
                </a:solidFill>
                <a:latin typeface="Arial"/>
              </a:rPr>
              <a:t>echnical</a:t>
            </a:r>
            <a:r>
              <a:rPr lang="en-US" sz="2800" dirty="0">
                <a:solidFill>
                  <a:srgbClr val="FF0000"/>
                </a:solidFill>
                <a:latin typeface="Arial"/>
              </a:rPr>
              <a:t> translation</a:t>
            </a:r>
            <a:r>
              <a:rPr lang="en-US" sz="2800" dirty="0">
                <a:latin typeface="Arial"/>
              </a:rPr>
              <a:t> encompasses the translation of special language texts, i.e., texts written using Languages </a:t>
            </a:r>
            <a:r>
              <a:rPr lang="en-US" sz="2800" dirty="0" smtClean="0">
                <a:latin typeface="Arial"/>
              </a:rPr>
              <a:t>for Special </a:t>
            </a:r>
            <a:r>
              <a:rPr lang="en-US" sz="2800" dirty="0">
                <a:latin typeface="Arial"/>
              </a:rPr>
              <a:t>Purposes (LSP). </a:t>
            </a:r>
          </a:p>
          <a:p>
            <a:pPr algn="l"/>
            <a:endParaRPr lang="en-US" sz="2800" dirty="0" smtClean="0">
              <a:latin typeface="Arial"/>
            </a:endParaRPr>
          </a:p>
          <a:p>
            <a:pPr algn="l" rtl="0"/>
            <a:r>
              <a:rPr lang="en-US" sz="2800" dirty="0" smtClean="0">
                <a:latin typeface="Arial"/>
              </a:rPr>
              <a:t>As </a:t>
            </a:r>
            <a:r>
              <a:rPr lang="en-US" sz="2800" dirty="0">
                <a:latin typeface="Arial"/>
              </a:rPr>
              <a:t>such, technical translation (and “technical terminology</a:t>
            </a:r>
            <a:r>
              <a:rPr lang="en-US" sz="2800" dirty="0" smtClean="0">
                <a:latin typeface="Arial"/>
              </a:rPr>
              <a:t>” as </a:t>
            </a:r>
            <a:r>
              <a:rPr lang="en-US" sz="2800" dirty="0">
                <a:latin typeface="Arial"/>
              </a:rPr>
              <a:t>well) includes not only the translation of texts in engineering or medicine, but also such disciplines as economics, psychology and law</a:t>
            </a:r>
            <a:r>
              <a:rPr lang="en-US" sz="2800" dirty="0" smtClean="0">
                <a:latin typeface="Arial"/>
              </a:rPr>
              <a:t>”(p. 1). </a:t>
            </a:r>
          </a:p>
        </p:txBody>
      </p:sp>
    </p:spTree>
    <p:extLst>
      <p:ext uri="{BB962C8B-B14F-4D97-AF65-F5344CB8AC3E}">
        <p14:creationId xmlns:p14="http://schemas.microsoft.com/office/powerpoint/2010/main" val="98070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3200" dirty="0" smtClean="0">
                <a:latin typeface="Arial"/>
              </a:rPr>
              <a:t>In </a:t>
            </a:r>
            <a:r>
              <a:rPr lang="en-US" sz="3200" dirty="0">
                <a:latin typeface="Arial"/>
              </a:rPr>
              <a:t>the broader sense, technical translation is synonymous </a:t>
            </a:r>
            <a:r>
              <a:rPr lang="en-US" sz="3200" dirty="0" smtClean="0">
                <a:latin typeface="Arial"/>
              </a:rPr>
              <a:t>to </a:t>
            </a:r>
            <a:r>
              <a:rPr lang="en-US" sz="3200" dirty="0" smtClean="0">
                <a:solidFill>
                  <a:srgbClr val="C00000"/>
                </a:solidFill>
                <a:latin typeface="Arial"/>
              </a:rPr>
              <a:t>specialized</a:t>
            </a:r>
            <a:r>
              <a:rPr lang="en-US" sz="3200" dirty="0" smtClean="0">
                <a:latin typeface="Arial"/>
              </a:rPr>
              <a:t> </a:t>
            </a:r>
            <a:r>
              <a:rPr lang="en-US" sz="3200" dirty="0">
                <a:solidFill>
                  <a:srgbClr val="C00000"/>
                </a:solidFill>
                <a:latin typeface="Arial"/>
              </a:rPr>
              <a:t>translation</a:t>
            </a:r>
            <a:r>
              <a:rPr lang="en-US" sz="3200" dirty="0">
                <a:latin typeface="Arial"/>
              </a:rPr>
              <a:t>. In the narrower sense, “technical translation is one part of </a:t>
            </a:r>
            <a:r>
              <a:rPr lang="en-US" sz="3200" dirty="0" smtClean="0">
                <a:latin typeface="Arial"/>
              </a:rPr>
              <a:t>specialized translation” (</a:t>
            </a:r>
            <a:r>
              <a:rPr lang="en-US" sz="3200" dirty="0">
                <a:latin typeface="Arial"/>
              </a:rPr>
              <a:t>Newmark, 1988, p. 151).</a:t>
            </a:r>
            <a:endParaRPr lang="ar-SA" sz="3200" dirty="0"/>
          </a:p>
        </p:txBody>
      </p:sp>
    </p:spTree>
    <p:extLst>
      <p:ext uri="{BB962C8B-B14F-4D97-AF65-F5344CB8AC3E}">
        <p14:creationId xmlns:p14="http://schemas.microsoft.com/office/powerpoint/2010/main" val="2640582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389</TotalTime>
  <Words>5196</Words>
  <Application>Microsoft Office PowerPoint</Application>
  <PresentationFormat>On-screen Show (4:3)</PresentationFormat>
  <Paragraphs>219</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Clarity</vt:lpstr>
      <vt:lpstr>Technical &amp; scientific translation</vt:lpstr>
      <vt:lpstr>General Introduction </vt:lpstr>
      <vt:lpstr>PowerPoint Presentation</vt:lpstr>
      <vt:lpstr> Scientific Register Definition of Science </vt:lpstr>
      <vt:lpstr>PowerPoint Presentation</vt:lpstr>
      <vt:lpstr>Definition of Scientific Translation </vt:lpstr>
      <vt:lpstr>PowerPoint Presentation</vt:lpstr>
      <vt:lpstr>Definitions of Technical Translation</vt:lpstr>
      <vt:lpstr>PowerPoint Presentation</vt:lpstr>
      <vt:lpstr>PowerPoint Presentation</vt:lpstr>
      <vt:lpstr>PowerPoint Presentation</vt:lpstr>
      <vt:lpstr>The Aim of Scientific Translation </vt:lpstr>
      <vt:lpstr>PowerPoint Presentation</vt:lpstr>
      <vt:lpstr>Requirements of a Scientific Translator</vt:lpstr>
      <vt:lpstr>PowerPoint Presentation</vt:lpstr>
      <vt:lpstr>PowerPoint Presentation</vt:lpstr>
      <vt:lpstr>PowerPoint Presentation</vt:lpstr>
      <vt:lpstr>PowerPoint Presentation</vt:lpstr>
      <vt:lpstr>Scientific versus Literary Contexts </vt:lpstr>
      <vt:lpstr>PowerPoint Presentation</vt:lpstr>
      <vt:lpstr>Scientific Register</vt:lpstr>
      <vt:lpstr>PowerPoint Presentation</vt:lpstr>
      <vt:lpstr>PowerPoint Presentation</vt:lpstr>
      <vt:lpstr>Definition of terminology</vt:lpstr>
      <vt:lpstr>PowerPoint Presentation</vt:lpstr>
      <vt:lpstr>Scientific Terminology</vt:lpstr>
      <vt:lpstr>PowerPoint Presentation</vt:lpstr>
      <vt:lpstr>PowerPoint Presentation</vt:lpstr>
      <vt:lpstr>PowerPoint Presentation</vt:lpstr>
      <vt:lpstr>PowerPoint Presentation</vt:lpstr>
      <vt:lpstr>PowerPoint Presentation</vt:lpstr>
      <vt:lpstr>PowerPoint Presentation</vt:lpstr>
      <vt:lpstr>Strategies of Translating English Technical Terms into Arabic</vt:lpstr>
      <vt:lpstr>PowerPoint Presentation</vt:lpstr>
      <vt:lpstr>Transcription/Arabicization </vt:lpstr>
      <vt:lpstr>PowerPoint Presentation</vt:lpstr>
      <vt:lpstr>PowerPoint Presentation</vt:lpstr>
      <vt:lpstr>PowerPoint Presentation</vt:lpstr>
      <vt:lpstr>Coinage</vt:lpstr>
      <vt:lpstr>PowerPoint Presentation</vt:lpstr>
      <vt:lpstr>PowerPoint Presentation</vt:lpstr>
      <vt:lpstr>PowerPoint Presentation</vt:lpstr>
      <vt:lpstr>PowerPoint Presentation</vt:lpstr>
      <vt:lpstr>PowerPoint Presentation</vt:lpstr>
      <vt:lpstr>PowerPoint Presentation</vt:lpstr>
      <vt:lpstr>Circumlocution </vt:lpstr>
      <vt:lpstr>PowerPoint Presentation</vt:lpstr>
      <vt:lpstr>PowerPoint Presentation</vt:lpstr>
      <vt:lpstr>PowerPoint Presentation</vt:lpstr>
      <vt:lpstr>PowerPoint Presentation</vt:lpstr>
      <vt:lpstr>PowerPoint Presentation</vt:lpstr>
      <vt:lpstr>Blending  </vt:lpstr>
      <vt:lpstr>PowerPoint Presentation</vt:lpstr>
      <vt:lpstr>PowerPoint Presentation</vt:lpstr>
      <vt:lpstr>The Applicability of Blending in Creating Arabic Terms </vt:lpstr>
      <vt:lpstr>Conclusion  </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&amp; scientific translation</dc:title>
  <dc:creator>abdulaziz</dc:creator>
  <cp:lastModifiedBy>Sarah A Aldawood</cp:lastModifiedBy>
  <cp:revision>52</cp:revision>
  <dcterms:created xsi:type="dcterms:W3CDTF">2020-01-21T18:24:23Z</dcterms:created>
  <dcterms:modified xsi:type="dcterms:W3CDTF">2020-01-30T08:38:26Z</dcterms:modified>
</cp:coreProperties>
</file>