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notesMasterIdLst>
    <p:notesMasterId r:id="rId28"/>
  </p:notesMasterIdLst>
  <p:sldIdLst>
    <p:sldId id="262" r:id="rId2"/>
    <p:sldId id="276" r:id="rId3"/>
    <p:sldId id="281" r:id="rId4"/>
    <p:sldId id="286" r:id="rId5"/>
    <p:sldId id="288" r:id="rId6"/>
    <p:sldId id="287" r:id="rId7"/>
    <p:sldId id="311" r:id="rId8"/>
    <p:sldId id="312" r:id="rId9"/>
    <p:sldId id="336" r:id="rId10"/>
    <p:sldId id="289" r:id="rId11"/>
    <p:sldId id="317" r:id="rId12"/>
    <p:sldId id="319" r:id="rId13"/>
    <p:sldId id="321" r:id="rId14"/>
    <p:sldId id="320" r:id="rId15"/>
    <p:sldId id="322" r:id="rId16"/>
    <p:sldId id="324" r:id="rId17"/>
    <p:sldId id="326" r:id="rId18"/>
    <p:sldId id="327" r:id="rId19"/>
    <p:sldId id="328" r:id="rId20"/>
    <p:sldId id="329" r:id="rId21"/>
    <p:sldId id="330" r:id="rId22"/>
    <p:sldId id="331" r:id="rId23"/>
    <p:sldId id="333" r:id="rId24"/>
    <p:sldId id="334" r:id="rId25"/>
    <p:sldId id="332" r:id="rId26"/>
    <p:sldId id="323" r:id="rId2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057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C572D4-9608-4C78-AB26-D15261E6059F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40DE3427-C81B-4F99-82FF-B76E96974793}">
      <dgm:prSet custT="1"/>
      <dgm:spPr>
        <a:noFill/>
      </dgm:spPr>
      <dgm:t>
        <a:bodyPr/>
        <a:lstStyle/>
        <a:p>
          <a:pPr rtl="1"/>
          <a:r>
            <a:rPr lang="en-US" sz="6000" b="1" i="0" u="none" dirty="0">
              <a:solidFill>
                <a:schemeClr val="tx2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rPr>
            <a:t>Thank you </a:t>
          </a:r>
          <a:endParaRPr lang="ar-SA" sz="6000" b="1" i="0" u="none" dirty="0">
            <a:solidFill>
              <a:schemeClr val="tx2">
                <a:lumMod val="90000"/>
                <a:lumOff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haroni" pitchFamily="2" charset="-79"/>
          </a:endParaRPr>
        </a:p>
      </dgm:t>
    </dgm:pt>
    <dgm:pt modelId="{35FEFF30-0666-4791-81A7-CC9809547511}" type="parTrans" cxnId="{D8C99575-4483-4D2A-902A-6D10A5539933}">
      <dgm:prSet/>
      <dgm:spPr>
        <a:ln>
          <a:solidFill>
            <a:schemeClr val="bg1"/>
          </a:solidFill>
        </a:ln>
      </dgm:spPr>
      <dgm:t>
        <a:bodyPr/>
        <a:lstStyle/>
        <a:p>
          <a:pPr rtl="1"/>
          <a:endParaRPr lang="ar-SA"/>
        </a:p>
      </dgm:t>
    </dgm:pt>
    <dgm:pt modelId="{29848F94-A0A6-4A3B-BC01-10D8CF7DBDA7}" type="sibTrans" cxnId="{D8C99575-4483-4D2A-902A-6D10A5539933}">
      <dgm:prSet/>
      <dgm:spPr/>
      <dgm:t>
        <a:bodyPr/>
        <a:lstStyle/>
        <a:p>
          <a:pPr rtl="1"/>
          <a:endParaRPr lang="ar-SA"/>
        </a:p>
      </dgm:t>
    </dgm:pt>
    <dgm:pt modelId="{CA68F1EC-B197-4EE8-BDD1-012C7F0FCDE1}" type="pres">
      <dgm:prSet presAssocID="{18C572D4-9608-4C78-AB26-D15261E6059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A40B6EB-CF9D-48AB-A8A9-BE9DC019647A}" type="pres">
      <dgm:prSet presAssocID="{40DE3427-C81B-4F99-82FF-B76E96974793}" presName="root1" presStyleCnt="0"/>
      <dgm:spPr/>
    </dgm:pt>
    <dgm:pt modelId="{FCF03D58-B589-486D-AFA1-F7D84026F688}" type="pres">
      <dgm:prSet presAssocID="{40DE3427-C81B-4F99-82FF-B76E96974793}" presName="LevelOneTextNode" presStyleLbl="node0" presStyleIdx="0" presStyleCnt="1" custScaleY="110583" custLinFactNeighborX="-3756" custLinFactNeighborY="-21502">
        <dgm:presLayoutVars>
          <dgm:chPref val="3"/>
        </dgm:presLayoutVars>
      </dgm:prSet>
      <dgm:spPr/>
    </dgm:pt>
    <dgm:pt modelId="{A48895AB-CA63-44CB-89AD-92E30F14F68C}" type="pres">
      <dgm:prSet presAssocID="{40DE3427-C81B-4F99-82FF-B76E96974793}" presName="level2hierChild" presStyleCnt="0"/>
      <dgm:spPr/>
    </dgm:pt>
  </dgm:ptLst>
  <dgm:cxnLst>
    <dgm:cxn modelId="{D8C99575-4483-4D2A-902A-6D10A5539933}" srcId="{18C572D4-9608-4C78-AB26-D15261E6059F}" destId="{40DE3427-C81B-4F99-82FF-B76E96974793}" srcOrd="0" destOrd="0" parTransId="{35FEFF30-0666-4791-81A7-CC9809547511}" sibTransId="{29848F94-A0A6-4A3B-BC01-10D8CF7DBDA7}"/>
    <dgm:cxn modelId="{34D23084-22BC-4288-A7DC-6A7C8D472097}" type="presOf" srcId="{40DE3427-C81B-4F99-82FF-B76E96974793}" destId="{FCF03D58-B589-486D-AFA1-F7D84026F688}" srcOrd="0" destOrd="0" presId="urn:microsoft.com/office/officeart/2005/8/layout/hierarchy2"/>
    <dgm:cxn modelId="{3B45F4B8-A29C-4163-A492-EC288A05AF9E}" type="presOf" srcId="{18C572D4-9608-4C78-AB26-D15261E6059F}" destId="{CA68F1EC-B197-4EE8-BDD1-012C7F0FCDE1}" srcOrd="0" destOrd="0" presId="urn:microsoft.com/office/officeart/2005/8/layout/hierarchy2"/>
    <dgm:cxn modelId="{35204F2F-4E7E-425B-A0A2-E95AEF4375A1}" type="presParOf" srcId="{CA68F1EC-B197-4EE8-BDD1-012C7F0FCDE1}" destId="{7A40B6EB-CF9D-48AB-A8A9-BE9DC019647A}" srcOrd="0" destOrd="0" presId="urn:microsoft.com/office/officeart/2005/8/layout/hierarchy2"/>
    <dgm:cxn modelId="{64201B65-A9EA-4F07-9FC6-D7A86EC772C6}" type="presParOf" srcId="{7A40B6EB-CF9D-48AB-A8A9-BE9DC019647A}" destId="{FCF03D58-B589-486D-AFA1-F7D84026F688}" srcOrd="0" destOrd="0" presId="urn:microsoft.com/office/officeart/2005/8/layout/hierarchy2"/>
    <dgm:cxn modelId="{5BED95AA-009D-49DD-A53F-A13A1A39F9E8}" type="presParOf" srcId="{7A40B6EB-CF9D-48AB-A8A9-BE9DC019647A}" destId="{A48895AB-CA63-44CB-89AD-92E30F14F68C}" srcOrd="1" destOrd="0" presId="urn:microsoft.com/office/officeart/2005/8/layout/hierarchy2"/>
  </dgm:cxnLst>
  <dgm:bg>
    <a:solidFill>
      <a:schemeClr val="bg2">
        <a:lumMod val="75000"/>
        <a:alpha val="56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F03D58-B589-486D-AFA1-F7D84026F688}">
      <dsp:nvSpPr>
        <dsp:cNvPr id="0" name=""/>
        <dsp:cNvSpPr/>
      </dsp:nvSpPr>
      <dsp:spPr>
        <a:xfrm>
          <a:off x="720065" y="0"/>
          <a:ext cx="4688395" cy="2592284"/>
        </a:xfrm>
        <a:prstGeom prst="roundRect">
          <a:avLst>
            <a:gd name="adj" fmla="val 10000"/>
          </a:avLst>
        </a:prstGeom>
        <a:noFill/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2667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b="1" i="0" u="none" kern="1200" dirty="0">
              <a:solidFill>
                <a:schemeClr val="tx2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rPr>
            <a:t>Thank you </a:t>
          </a:r>
          <a:endParaRPr lang="ar-SA" sz="6000" b="1" i="0" u="none" kern="1200" dirty="0">
            <a:solidFill>
              <a:schemeClr val="tx2">
                <a:lumMod val="90000"/>
                <a:lumOff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haroni" pitchFamily="2" charset="-79"/>
          </a:endParaRPr>
        </a:p>
      </dsp:txBody>
      <dsp:txXfrm>
        <a:off x="795990" y="75925"/>
        <a:ext cx="4536545" cy="24404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2AB18E-360D-4F5C-ADAA-BBDFF3E0EB48}" type="datetimeFigureOut">
              <a:rPr lang="ar-SA" smtClean="0"/>
              <a:pPr/>
              <a:t>25/02/40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E5AE45E-DA1D-418D-919C-D17B9DF0224D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AE45E-DA1D-418D-919C-D17B9DF0224D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CACF6-D8AA-4085-B861-EF6317578A16}" type="slidenum">
              <a:rPr lang="ar-SA" smtClean="0"/>
              <a:pPr/>
              <a:t>20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78369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CACF6-D8AA-4085-B861-EF6317578A16}" type="slidenum">
              <a:rPr lang="ar-SA" smtClean="0"/>
              <a:pPr/>
              <a:t>21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08554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CACF6-D8AA-4085-B861-EF6317578A16}" type="slidenum">
              <a:rPr lang="ar-SA" smtClean="0"/>
              <a:pPr/>
              <a:t>22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80606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CACF6-D8AA-4085-B861-EF6317578A16}" type="slidenum">
              <a:rPr lang="ar-SA" smtClean="0"/>
              <a:pPr/>
              <a:t>23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178203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CACF6-D8AA-4085-B861-EF6317578A16}" type="slidenum">
              <a:rPr lang="ar-SA" smtClean="0"/>
              <a:pPr/>
              <a:t>24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343238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AE45E-DA1D-418D-919C-D17B9DF0224D}" type="slidenum">
              <a:rPr lang="ar-SA" smtClean="0"/>
              <a:pPr/>
              <a:t>26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AE45E-DA1D-418D-919C-D17B9DF0224D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AE45E-DA1D-418D-919C-D17B9DF0224D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AE45E-DA1D-418D-919C-D17B9DF0224D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295F5-80EC-4044-8421-98E6C2AF3675}" type="slidenum">
              <a:rPr lang="ar-SA" smtClean="0"/>
              <a:pPr/>
              <a:t>10</a:t>
            </a:fld>
            <a:endParaRPr lang="ar-S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AE45E-DA1D-418D-919C-D17B9DF0224D}" type="slidenum">
              <a:rPr lang="ar-SA" smtClean="0"/>
              <a:pPr/>
              <a:t>12</a:t>
            </a:fld>
            <a:endParaRPr lang="ar-S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CACF6-D8AA-4085-B861-EF6317578A16}" type="slidenum">
              <a:rPr lang="ar-SA" smtClean="0"/>
              <a:pPr/>
              <a:t>17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257720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CACF6-D8AA-4085-B861-EF6317578A16}" type="slidenum">
              <a:rPr lang="ar-SA" smtClean="0"/>
              <a:pPr/>
              <a:t>18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623721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CACF6-D8AA-4085-B861-EF6317578A16}" type="slidenum">
              <a:rPr lang="ar-SA" smtClean="0"/>
              <a:pPr/>
              <a:t>19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80796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ar-SA"/>
          </a:p>
        </p:txBody>
      </p:sp>
      <p:pic>
        <p:nvPicPr>
          <p:cNvPr id="4099" name="Picture 1027" descr="A:\minispi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</p:spPr>
      </p:pic>
      <p:sp>
        <p:nvSpPr>
          <p:cNvPr id="4100" name="Rectangle 1028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ar-SA"/>
          </a:p>
        </p:txBody>
      </p:sp>
      <p:pic>
        <p:nvPicPr>
          <p:cNvPr id="4101" name="Picture 1029" descr="A:\minispir.GIF"/>
          <p:cNvPicPr>
            <a:picLocks noChangeAspect="1" noChangeArrowheads="1"/>
          </p:cNvPicPr>
          <p:nvPr/>
        </p:nvPicPr>
        <p:blipFill>
          <a:blip r:embed="rId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</p:spPr>
      </p:pic>
      <p:sp>
        <p:nvSpPr>
          <p:cNvPr id="410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altLang="zh-CN"/>
              <a:t>انقر لتحرير نمط العنوان الرئيسي</a:t>
            </a:r>
            <a:endParaRPr lang="zh-CN" altLang="en-US"/>
          </a:p>
        </p:txBody>
      </p:sp>
      <p:sp>
        <p:nvSpPr>
          <p:cNvPr id="4103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ar-SA" altLang="zh-CN"/>
              <a:t>انقر لتحرير نمط العنوان الثانوي الرئيسي</a:t>
            </a:r>
            <a:endParaRPr lang="zh-CN" altLang="en-US"/>
          </a:p>
        </p:txBody>
      </p:sp>
      <p:sp>
        <p:nvSpPr>
          <p:cNvPr id="4104" name="Rectangle 1032"/>
          <p:cNvSpPr>
            <a:spLocks noGrp="1" noChangeArrowheads="1"/>
          </p:cNvSpPr>
          <p:nvPr>
            <p:ph type="dt" sz="quarter" idx="2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95D9763-DD77-4A2F-9468-F2F050734D07}" type="datetimeFigureOut">
              <a:rPr lang="ar-SA" smtClean="0"/>
              <a:pPr/>
              <a:t>25/02/40</a:t>
            </a:fld>
            <a:endParaRPr lang="ar-SA"/>
          </a:p>
        </p:txBody>
      </p:sp>
      <p:sp>
        <p:nvSpPr>
          <p:cNvPr id="4105" name="Rectangle 1033"/>
          <p:cNvSpPr>
            <a:spLocks noGrp="1" noChangeArrowheads="1"/>
          </p:cNvSpPr>
          <p:nvPr>
            <p:ph type="ftr" sz="quarter" idx="3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4106" name="Rectangle 103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88FC47C-5163-4370-A709-CBC24D05BA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5D9763-DD77-4A2F-9468-F2F050734D07}" type="datetimeFigureOut">
              <a:rPr lang="ar-SA" smtClean="0"/>
              <a:pPr/>
              <a:t>25/02/40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8FC47C-5163-4370-A709-CBC24D05BA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5D9763-DD77-4A2F-9468-F2F050734D07}" type="datetimeFigureOut">
              <a:rPr lang="ar-SA" smtClean="0"/>
              <a:pPr/>
              <a:t>25/02/40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8FC47C-5163-4370-A709-CBC24D05BA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5D9763-DD77-4A2F-9468-F2F050734D07}" type="datetimeFigureOut">
              <a:rPr lang="ar-SA" smtClean="0"/>
              <a:pPr/>
              <a:t>25/02/40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8FC47C-5163-4370-A709-CBC24D05BA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5D9763-DD77-4A2F-9468-F2F050734D07}" type="datetimeFigureOut">
              <a:rPr lang="ar-SA" smtClean="0"/>
              <a:pPr/>
              <a:t>25/02/40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8FC47C-5163-4370-A709-CBC24D05BA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5D9763-DD77-4A2F-9468-F2F050734D07}" type="datetimeFigureOut">
              <a:rPr lang="ar-SA" smtClean="0"/>
              <a:pPr/>
              <a:t>25/02/40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8FC47C-5163-4370-A709-CBC24D05BA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5D9763-DD77-4A2F-9468-F2F050734D07}" type="datetimeFigureOut">
              <a:rPr lang="ar-SA" smtClean="0"/>
              <a:pPr/>
              <a:t>25/02/40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8FC47C-5163-4370-A709-CBC24D05BA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5D9763-DD77-4A2F-9468-F2F050734D07}" type="datetimeFigureOut">
              <a:rPr lang="ar-SA" smtClean="0"/>
              <a:pPr/>
              <a:t>25/02/40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8FC47C-5163-4370-A709-CBC24D05BA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5D9763-DD77-4A2F-9468-F2F050734D07}" type="datetimeFigureOut">
              <a:rPr lang="ar-SA" smtClean="0"/>
              <a:pPr/>
              <a:t>25/02/40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8FC47C-5163-4370-A709-CBC24D05BA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5D9763-DD77-4A2F-9468-F2F050734D07}" type="datetimeFigureOut">
              <a:rPr lang="ar-SA" smtClean="0"/>
              <a:pPr/>
              <a:t>25/02/40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8FC47C-5163-4370-A709-CBC24D05BA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الرمز لإضافة صورة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5D9763-DD77-4A2F-9468-F2F050734D07}" type="datetimeFigureOut">
              <a:rPr lang="ar-SA" smtClean="0"/>
              <a:pPr/>
              <a:t>25/02/40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8FC47C-5163-4370-A709-CBC24D05BA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ar-SA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pic>
        <p:nvPicPr>
          <p:cNvPr id="3076" name="Picture 4" descr="A:\minispir.GIF"/>
          <p:cNvPicPr>
            <a:picLocks noChangeAspect="1" noChangeArrowheads="1"/>
          </p:cNvPicPr>
          <p:nvPr/>
        </p:nvPicPr>
        <p:blipFill>
          <a:blip r:embed="rId13" cstate="print"/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</p:spPr>
      </p:pic>
      <p:pic>
        <p:nvPicPr>
          <p:cNvPr id="3077" name="Picture 5" descr="A:\minispir.GIF"/>
          <p:cNvPicPr>
            <a:picLocks noChangeAspect="1" noChangeArrowheads="1"/>
          </p:cNvPicPr>
          <p:nvPr/>
        </p:nvPicPr>
        <p:blipFill>
          <a:blip r:embed="rId1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fld id="{095D9763-DD77-4A2F-9468-F2F050734D07}" type="datetimeFigureOut">
              <a:rPr lang="ar-SA" smtClean="0"/>
              <a:pPr/>
              <a:t>25/02/40</a:t>
            </a:fld>
            <a:endParaRPr lang="ar-SA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ar-SA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F88FC47C-5163-4370-A709-CBC24D05BAE0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SimSun" pitchFamily="2" charset="-122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SimSun" pitchFamily="2" charset="-122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SimSun" pitchFamily="2" charset="-122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SimSun" pitchFamily="2" charset="-122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SimSun" pitchFamily="2" charset="-122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SimSun" pitchFamily="2" charset="-122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SimSun" pitchFamily="2" charset="-122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SimSun" pitchFamily="2" charset="-122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hyperlink" Target="http://www.google.com/imgres?safe=active&amp;biw=1366&amp;bih=566&amp;tbm=isch&amp;tbnid=8DZBvg32g3c-CM:&amp;imgrefurl=http://en.wikipedia.org/wiki/Trematode_lifecycle_stages&amp;docid=ESv_xI1-0SmzuM&amp;imgurl=http://upload.wikimedia.org/wikipedia/commons/3/31/Trematode_lifecycle_stages.png&amp;w=944&amp;h=421&amp;ei=9vOqUqPrDOO70wWqYA&amp;zoom=1&amp;ved=1t:3588,r:12,s:0,i:115&amp;iact=rc&amp;page=1&amp;tbnh=150&amp;tbnw=336&amp;start=0&amp;ndsp=18&amp;tx=232&amp;ty=7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url?sa=i&amp;rct=j&amp;q=&amp;esrc=s&amp;source=images&amp;cd=&amp;cad=rja&amp;docid=tIvcdCc7EktcjM&amp;tbnid=A8rrZYcZu5bVIM:&amp;ved=0CAUQjRw&amp;url=http://biology.unm.edu/biology/esloker/pi/SchistoEvolHistory.htm&amp;ei=WcsRU5n6C-ek0QXQpYCIBQ&amp;bvm=bv.62286460,d.d2k&amp;psig=AFQjCNE4DyBZs19idzwIaS4-GQfebaMnAA&amp;ust=1393761460868959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www.google.com/url?sa=i&amp;rct=j&amp;q=&amp;esrc=s&amp;source=images&amp;cd=&amp;cad=rja&amp;docid=w0dbwec2TckzeM&amp;tbnid=CnaGO-CkNENZqM:&amp;ved=&amp;url=http://pathmicro.med.sc.edu/parasitology/trematodes.htm&amp;ei=NMsRU6D4GeS00wWBy4D4Ag&amp;bvm=bv.62286460,d.d2k&amp;psig=AFQjCNE4DyBZs19idzwIaS4-GQfebaMnAA&amp;ust=1393761460868959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hyperlink" Target="http://www.google.com.sa/url?sa=i&amp;rct=j&amp;q=Cecaria%20fascciola&amp;source=images&amp;cd=&amp;cad=rja&amp;docid=pMrXeDro70anHM&amp;tbnid=i3_2zBYQ7iaEhM:&amp;ved=0CAUQjRw&amp;url=http://cal.vet.upenn.edu/projects/paralab/labs/lab6.htm&amp;ei=vS42UaebBIjtswaI4oGICQ&amp;psig=AFQjCNEGMRG3TncRcbtH5LXTjcKD1NSIDA&amp;ust=1362591715159287" TargetMode="External"/><Relationship Id="rId7" Type="http://schemas.openxmlformats.org/officeDocument/2006/relationships/hyperlink" Target="http://www.google.com.sa/url?sa=i&amp;rct=j&amp;q=Cecaria%20fascciola&amp;source=images&amp;cd=&amp;cad=rja&amp;docid=xz7G52JSjuvsYM&amp;tbnid=cb-Y6Wq7xLxGUM:&amp;ved=0CAUQjRw&amp;url=http://serverbau.bio.uniroma1.it/webacc/Cercaria_Fasciola_hepatica.htm&amp;ei=cDI2UZv3DoGItQazi4GIAw&amp;psig=AFQjCNEGMRG3TncRcbtH5LXTjcKD1NSIDA&amp;ust=1362591715159287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hyperlink" Target="http://www.google.com.sa/url?sa=i&amp;rct=j&amp;q=Cecaria%20fascciola&amp;source=images&amp;cd=&amp;docid=xz7G52JSjuvsYM&amp;tbnid=cb-Y6Wq7xLxGUM:&amp;ved=0CAUQjRw&amp;url=http://www.pelauts.com/fasciola/fasciola-hepatica-cercaria.html&amp;ei=6DE2Ua-IE83Lswb594CgAQ&amp;psig=AFQjCNEGMRG3TncRcbtH5LXTjcKD1NSIDA&amp;ust=1362591715159287" TargetMode="External"/><Relationship Id="rId4" Type="http://schemas.openxmlformats.org/officeDocument/2006/relationships/image" Target="../media/image1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619672" y="1239143"/>
            <a:ext cx="6552728" cy="2862322"/>
          </a:xfrm>
          <a:prstGeom prst="rect">
            <a:avLst/>
          </a:prstGeom>
          <a:solidFill>
            <a:schemeClr val="tx2">
              <a:lumMod val="90000"/>
              <a:lumOff val="10000"/>
              <a:alpha val="29000"/>
            </a:schemeClr>
          </a:solidFill>
          <a:ln w="9525">
            <a:solidFill>
              <a:schemeClr val="tx2">
                <a:lumMod val="90000"/>
                <a:lumOff val="10000"/>
                <a:alpha val="23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6000" b="1" i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6000" b="1" i="1" dirty="0" err="1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Schistosoma</a:t>
            </a:r>
            <a:r>
              <a:rPr lang="en-US" sz="6000" b="1" i="1" dirty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6000" b="1" dirty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spp.</a:t>
            </a:r>
            <a:endParaRPr lang="ar-SA" sz="6000" b="1" dirty="0">
              <a:solidFill>
                <a:schemeClr val="bg2">
                  <a:lumMod val="50000"/>
                </a:schemeClr>
              </a:solidFill>
              <a:latin typeface="Aharoni" pitchFamily="2" charset="-79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0" b="1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1979712" y="4725144"/>
            <a:ext cx="54726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By :</a:t>
            </a:r>
          </a:p>
          <a:p>
            <a:pPr algn="l"/>
            <a:r>
              <a:rPr lang="en-US" sz="24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Supervision : Prof. Dr. </a:t>
            </a:r>
            <a:r>
              <a:rPr lang="en-US" sz="2400" b="1" dirty="0" err="1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Magda</a:t>
            </a:r>
            <a:r>
              <a:rPr lang="en-US" sz="24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b="1" dirty="0" err="1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sanad</a:t>
            </a:r>
            <a:endParaRPr lang="en-US" sz="24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 algn="l"/>
            <a:r>
              <a:rPr lang="en-US" sz="24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Demonstrator : </a:t>
            </a:r>
            <a:r>
              <a:rPr lang="en-US" sz="2400" b="1" dirty="0" err="1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Jawahir</a:t>
            </a:r>
            <a:r>
              <a:rPr lang="en-US" sz="24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b="1" dirty="0" err="1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alghamdi</a:t>
            </a:r>
            <a:r>
              <a:rPr lang="en-US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 flipH="1">
            <a:off x="611560" y="1052736"/>
            <a:ext cx="8064896" cy="5544616"/>
          </a:xfrm>
          <a:prstGeom prst="rect">
            <a:avLst/>
          </a:prstGeom>
          <a:solidFill>
            <a:schemeClr val="bg2">
              <a:lumMod val="50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endParaRPr lang="en-US" sz="36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 algn="l"/>
            <a:endParaRPr lang="en-US" sz="36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 algn="l"/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 lvl="0" algn="l"/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 lvl="0" algn="l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 </a:t>
            </a:r>
          </a:p>
          <a:p>
            <a:pPr algn="l"/>
            <a:endParaRPr lang="ar-SA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</a:endParaRPr>
          </a:p>
        </p:txBody>
      </p:sp>
      <p:pic>
        <p:nvPicPr>
          <p:cNvPr id="26628" name="Picture 4" descr="S. mansoni egg"/>
          <p:cNvPicPr>
            <a:picLocks noChangeAspect="1" noChangeArrowheads="1"/>
          </p:cNvPicPr>
          <p:nvPr/>
        </p:nvPicPr>
        <p:blipFill>
          <a:blip r:embed="rId3" cstate="print"/>
          <a:srcRect l="7560" t="2520"/>
          <a:stretch>
            <a:fillRect/>
          </a:stretch>
        </p:blipFill>
        <p:spPr bwMode="auto">
          <a:xfrm>
            <a:off x="1571604" y="1285860"/>
            <a:ext cx="2641476" cy="27854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مستطيل 8"/>
          <p:cNvSpPr/>
          <p:nvPr/>
        </p:nvSpPr>
        <p:spPr>
          <a:xfrm>
            <a:off x="1428728" y="4286256"/>
            <a:ext cx="28083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Eggs of </a:t>
            </a:r>
          </a:p>
          <a:p>
            <a:pPr algn="ctr"/>
            <a:r>
              <a:rPr lang="en-US" sz="2400" b="1" i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S. </a:t>
            </a:r>
            <a:r>
              <a:rPr lang="en-US" sz="2400" b="1" i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mansoni</a:t>
            </a:r>
            <a:r>
              <a:rPr lang="en-US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 in unstained wet mounts lateral spine </a:t>
            </a:r>
            <a:endParaRPr lang="ar-SA" sz="2400" b="1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</a:endParaRPr>
          </a:p>
        </p:txBody>
      </p:sp>
      <p:pic>
        <p:nvPicPr>
          <p:cNvPr id="26630" name="Picture 6" descr="S. haematobium eg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5318964" y="1539028"/>
            <a:ext cx="2952328" cy="21602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مستطيل 10"/>
          <p:cNvSpPr/>
          <p:nvPr/>
        </p:nvSpPr>
        <p:spPr>
          <a:xfrm>
            <a:off x="5572132" y="4214818"/>
            <a:ext cx="25922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Egg of </a:t>
            </a:r>
          </a:p>
          <a:p>
            <a:pPr algn="ctr"/>
            <a:r>
              <a:rPr lang="en-US" sz="2400" b="1" i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S. </a:t>
            </a:r>
            <a:r>
              <a:rPr lang="en-US" sz="2400" b="1" i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haematobium</a:t>
            </a:r>
            <a:r>
              <a:rPr lang="en-US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in a wet mount of a urine concentrate terminal spine</a:t>
            </a:r>
            <a:endParaRPr lang="ar-SA" sz="2400" b="1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1331640" y="404664"/>
            <a:ext cx="63097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3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Stages of </a:t>
            </a:r>
            <a:r>
              <a:rPr lang="en-US" sz="3600" b="1" i="1" dirty="0" err="1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Schistosoma</a:t>
            </a:r>
            <a:r>
              <a:rPr lang="en-US" sz="3600" b="1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 </a:t>
            </a:r>
            <a:r>
              <a:rPr lang="en-US" sz="3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spp.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4355976" y="3573016"/>
            <a:ext cx="25922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b="1" i="1" dirty="0" err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Circaria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of  </a:t>
            </a:r>
            <a:r>
              <a:rPr lang="en-US" sz="2400" b="1" i="1" dirty="0" err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schistosoma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with head &amp; forked tail</a:t>
            </a:r>
            <a:endParaRPr lang="ar-SA" sz="24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</a:endParaRPr>
          </a:p>
        </p:txBody>
      </p:sp>
      <p:pic>
        <p:nvPicPr>
          <p:cNvPr id="4" name="صورة 3" descr="https://encrypted-tbn1.gstatic.com/images?q=tbn:ANd9GcQ5KcGSO0vA4OIclPb53nTnyvPsZ7bDqwN3G5zFUMSvbP_IYYVNHA">
            <a:hlinkClick r:id="rId2"/>
          </p:cNvPr>
          <p:cNvPicPr/>
          <p:nvPr/>
        </p:nvPicPr>
        <p:blipFill>
          <a:blip r:embed="rId3" cstate="print">
            <a:lum bright="-10000"/>
          </a:blip>
          <a:srcRect l="48473" t="-2562" r="32181" b="12047"/>
          <a:stretch>
            <a:fillRect/>
          </a:stretch>
        </p:blipFill>
        <p:spPr bwMode="auto">
          <a:xfrm>
            <a:off x="6948264" y="2564904"/>
            <a:ext cx="1582869" cy="34883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170" name="AutoShape 2" descr="data:image/jpeg;base64,/9j/4AAQSkZJRgABAQAAAQABAAD/2wCEAAkGBgwQDw8NDhAPDg0QEhARDw8PDQ8QEA8OFBAVFhUQEh4YGyYeFxojGRQVHy8hIycpLywsFR4xNTAqNSYrLCkBCQoKDgwOFA8PFTUcHR8pKS8qKSkpKSkpLCkpKSkpKSkpKSksKSkpKikpKSkpLCkpLCkpKS4pKSksKSksKSkpKf/AABEIAIMAyAMBIgACEQEDEQH/xAAcAAEBAAIDAQEAAAAAAAAAAAAAAQUGAgMEBwj/xAA1EAACAQIEBAMGBAcBAAAAAAAAAQIDEQQFEiEGMUFRByJhEzJScZHRQmKBsSMzU6HB8PEW/8QAGQEBAQEBAQEAAAAAAAAAAAAAAAECAwQF/8QAHxEBAAICAwEBAQEAAAAAAAAAAAECAxEEEjEhQVEi/9oADAMBAAIRAxEAPwD7cVEKjTnDkADLo4sAFYCkAVQARQpChQAAAAABLngzHP8AB4dXr1qdP0lJX+gWImfkMhc43NOx3ivlNNPTOdV/kjZfVmEqeM1OX8mjF9Lzq23+hNw6xgyW8q+mHK58tfjPGLtOgtuemobbw1x1g8d5ab01Pgk1f9BuEvhvSN2hspGECuKNbP5ArAVxKiFK5uQJcEb2hQCoAAigKAogAAAI2BSNmMzXiDD4facrz+CNrpd32MFmfHWHeFrypuUayjaMXa93+JW2sibhuuO1vIYbxC8RY4fVhsNUSmtpzT3T+FHxnNc+qVpNtt356ne/qefOq85VpSldtt8zGpttHntbcvvYcNMVYjX13YiUv06HPCVmntz6b9T21aUPYbNXX1foefLMuq1ZJRi3uruzI9No6ztyrSk1y39Lmf4Dp4h4ul7PVq1K9jcsg8KK1dRnV/gUvzLzy+S6fqfS+HODsFgY2ow8/Wct5P7HStZ9fO5XLx9ZrX6zVC+lX52V/nY7CIp2fGAABxABWApLFCgAIqoABQAAADqrV4Qi5zkoxirtt2SQHY5I1jiDixU70cP563JtbqPy7sxWe8ZTqOVLC7RXNtuLkn27I1+jQ96T2cFvq3d3v5V1MTZ7sPGmf9WdeNU6kZVJyk7N3vzlLqpXMdk2Wyq1oJ3cG9Lae0lLZxXrYzOW5ViMS1GEW4Jt6mtKs+d/X9jfMj4WpYa0n56i5O1lH5fczEbevJyK4qzWvr55xL4MVZy14acZLtN2ZrUfCXMIO0qMpPut1z57H6EsLGukPJXnZYjU/XxTLPBnFVHepJUqd/xXcrdrI+jcOcBYHBRWiCqVFv7SaV0/yrkjZUUsViHHLycmT2UsCg084AAAAA4lIUrIAAoECkUAAAA4VaiinKTSS3bfJL1AlatGEXOTSildt9EaDn+c1cXLTTahhoyXPnO3PY9OcZxLGP2dKThhoveXKVSXdehh6VKc5ewoOU6julspKLvzb5GZn8e3DjiI7Wc8ROjShpkr1X7sYqzlHojI5DwlWq2q4l6IfhglpenomZrIuEqdFqrW/jV+73jH0ijYrEiqZOR+VdOFwlOnFQpxUYrov8ndYqBt4wAAAAAAAAAAAABAAVAAEVQAAFyXMbmmd06Ct79R2tBdPWXZBYjb14zGUqUHUqSUIrqzSM5zypimoRi44ZXenUk6vrLsjhj8RUr3qYm1ttEE7Qh92XKcixGJkpWdLD/1NOmU12imZmf49VKVpHazzYWhOs1RwyU5Sb1ytaFJdzdcjyGjhYKMFebXnnbeT+x6svyyjQgqdKKjH+7fd92epIsRpyyZZt54FAK4gAAAAAAAAAAAAAAAIGCMIiqx7r6oOpFc2l82jyYjKaM73Ti38Mmjx/8Amae9pz3+K0v3BD2V86wsN51YK35r/sedcT4Nq/tNu+if2PM+D8M15nN8r2aW6/Q7KvD2FjCTlrcUru9SXJBuOrqx2cyqaVhmtLvedndvsu3Xc1yjRxEq1SOmc5NqMVqTUkne77c+ZkOHMNVqSqwuo0ou3LzJ7+X1NowOW0qMdNONu8nvKT9WR07dPGHynhOnFqrXUZzS8sN3CHq782bCootilc7Wm07kAAZAAAAAAAAAAAAAAAAAABAAECgBUZheKcWoUNFm9bs0uehbu3+9TNs1/HUfb4uMH7sFur8urf7ILHr3ZDg/Z0I39+fmne19T729LGSJFFCAAAAAAAAAAAAAAAAAAAAAAAAIAAigAKknZNmGyahqq16z5uVl8n/wy9WLcWk7NrZnmyzDSpw0ytqbbduXMqfr2IAEUAAAAAAAAAAAAAAAAAAAAAAABAgAigAKAAAAAAAAAAAAAAAAAAAAAAAAAAAAAP/Z"/>
          <p:cNvSpPr>
            <a:spLocks noChangeAspect="1" noChangeArrowheads="1"/>
          </p:cNvSpPr>
          <p:nvPr/>
        </p:nvSpPr>
        <p:spPr bwMode="auto">
          <a:xfrm>
            <a:off x="-61913" y="-136525"/>
            <a:ext cx="304801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7172" name="Picture 4" descr="https://encrypted-tbn2.gstatic.com/images?q=tbn:ANd9GcQ0KEdt5fWeRZcWDwjMZGlP5lKH7aI3kQOYiSaA_39XvN2Wv6b1nQ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l="8202" t="9618" r="24811" b="13436"/>
          <a:stretch>
            <a:fillRect/>
          </a:stretch>
        </p:blipFill>
        <p:spPr bwMode="auto">
          <a:xfrm>
            <a:off x="971600" y="3068960"/>
            <a:ext cx="3528392" cy="28803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174" name="Picture 6" descr="http://biology.unm.edu/biology/esloker/pi/Cercaria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23928" y="476672"/>
            <a:ext cx="3059832" cy="23042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مستطيل 7"/>
          <p:cNvSpPr/>
          <p:nvPr/>
        </p:nvSpPr>
        <p:spPr>
          <a:xfrm>
            <a:off x="5220072" y="2204864"/>
            <a:ext cx="13260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forked tail</a:t>
            </a:r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محتوى 5"/>
          <p:cNvSpPr>
            <a:spLocks noGrp="1"/>
          </p:cNvSpPr>
          <p:nvPr>
            <p:ph idx="1"/>
          </p:nvPr>
        </p:nvSpPr>
        <p:spPr>
          <a:xfrm>
            <a:off x="1115616" y="1412776"/>
            <a:ext cx="7776864" cy="4813995"/>
          </a:xfrm>
        </p:spPr>
        <p:txBody>
          <a:bodyPr>
            <a:noAutofit/>
          </a:bodyPr>
          <a:lstStyle/>
          <a:p>
            <a:pPr algn="l" rtl="0"/>
            <a:endParaRPr lang="en-US" sz="28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 algn="l" rtl="0"/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Stool or urine samples can be examined microscopically for parasite eggs (stool for </a:t>
            </a:r>
            <a:r>
              <a:rPr lang="en-US" sz="2800" b="1" i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S. </a:t>
            </a:r>
            <a:r>
              <a:rPr lang="en-US" sz="2800" b="1" i="1" dirty="0" err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mansoni</a:t>
            </a: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or </a:t>
            </a:r>
            <a:r>
              <a:rPr lang="en-US" sz="2800" b="1" i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S. </a:t>
            </a:r>
            <a:r>
              <a:rPr lang="en-US" sz="2800" b="1" i="1" dirty="0" err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japonicum</a:t>
            </a: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eggs and urine for </a:t>
            </a:r>
            <a:r>
              <a:rPr lang="en-US" sz="2800" b="1" i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S. </a:t>
            </a:r>
            <a:r>
              <a:rPr lang="en-US" sz="2800" b="1" i="1" dirty="0" err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haematobium</a:t>
            </a: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eggs). </a:t>
            </a:r>
          </a:p>
          <a:p>
            <a:pPr algn="l" rtl="0">
              <a:buNone/>
            </a:pPr>
            <a:endParaRPr lang="en-US" sz="11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 algn="l" rtl="0"/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The eggs tend to be passed intermittently and in small amounts and may not be detected, so it may be necessary to perform a blood (serologic) test.</a:t>
            </a:r>
          </a:p>
          <a:p>
            <a:pPr algn="l" rtl="0">
              <a:buNone/>
            </a:pP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.</a:t>
            </a:r>
            <a:endParaRPr lang="ar-SA" sz="28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210116" y="260648"/>
            <a:ext cx="67441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Diagnosis of </a:t>
            </a:r>
            <a:r>
              <a:rPr lang="en-US" sz="3600" b="1" i="1" dirty="0" err="1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Schistosoma</a:t>
            </a:r>
            <a:r>
              <a:rPr lang="en-US" sz="3600" b="1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SPP.</a:t>
            </a:r>
            <a:endParaRPr lang="ar-SA" sz="36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1547664" y="2060848"/>
            <a:ext cx="6912768" cy="2736304"/>
          </a:xfrm>
          <a:prstGeom prst="roundRect">
            <a:avLst>
              <a:gd name="adj" fmla="val 0"/>
            </a:avLst>
          </a:prstGeom>
          <a:solidFill>
            <a:schemeClr val="bg2">
              <a:lumMod val="75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ar-SA" sz="7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haroni" pitchFamily="2" charset="-79"/>
              </a:rPr>
              <a:t> </a:t>
            </a:r>
            <a:endParaRPr lang="en-US" sz="7200" b="1" i="1" dirty="0">
              <a:solidFill>
                <a:schemeClr val="tx1">
                  <a:lumMod val="95000"/>
                  <a:lumOff val="5000"/>
                </a:schemeClr>
              </a:solidFill>
              <a:latin typeface="Aharoni" pitchFamily="2" charset="-79"/>
            </a:endParaRPr>
          </a:p>
          <a:p>
            <a:pPr lvl="0" algn="ctr"/>
            <a:r>
              <a:rPr lang="en-US" sz="7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  <a:t>Fasciola</a:t>
            </a:r>
            <a:r>
              <a:rPr lang="en-US" sz="7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  <a:t>s</a:t>
            </a:r>
            <a:r>
              <a:rPr lang="en-US" sz="7200" b="1" i="0" dirty="0">
                <a:solidFill>
                  <a:schemeClr val="tx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  <a:t>pp.</a:t>
            </a:r>
          </a:p>
          <a:p>
            <a:pPr lvl="0" algn="ctr"/>
            <a:endParaRPr lang="en-US" sz="7200" b="1" dirty="0">
              <a:solidFill>
                <a:srgbClr val="FFFFCC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Causal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Agents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Aharoni" pitchFamily="2" charset="-79"/>
                <a:cs typeface="Aharoni" pitchFamily="2" charset="-79"/>
              </a:rPr>
              <a:t>:</a:t>
            </a:r>
            <a:br>
              <a:rPr lang="en-US" b="1" dirty="0">
                <a:solidFill>
                  <a:schemeClr val="bg2">
                    <a:lumMod val="25000"/>
                  </a:schemeClr>
                </a:solidFill>
                <a:latin typeface="Aharoni" pitchFamily="2" charset="-79"/>
                <a:cs typeface="Aharoni" pitchFamily="2" charset="-79"/>
              </a:rPr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1556792"/>
            <a:ext cx="7620000" cy="4114800"/>
          </a:xfrm>
        </p:spPr>
        <p:txBody>
          <a:bodyPr/>
          <a:lstStyle/>
          <a:p>
            <a:pPr algn="l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algn="l" rtl="0">
              <a:buFont typeface="Wingdings" pitchFamily="2" charset="2"/>
              <a:buChar char="§"/>
            </a:pP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The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trematodes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i="1" dirty="0" err="1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Fasciola</a:t>
            </a:r>
            <a:r>
              <a:rPr lang="en-US" sz="2800" i="1" dirty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hepatica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(the sheep liver fluke) and </a:t>
            </a:r>
            <a:r>
              <a:rPr lang="en-US" sz="2800" i="1" dirty="0" err="1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Fasciola</a:t>
            </a:r>
            <a:r>
              <a:rPr lang="en-US" sz="2800" i="1" dirty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i="1" dirty="0" err="1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gigantica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, parasites of herbivores that can infect humans accidentally.</a:t>
            </a:r>
          </a:p>
          <a:p>
            <a:pPr lvl="1" algn="l">
              <a:buNone/>
            </a:pP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endParaRPr lang="ar-SA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 idx="4294967295"/>
          </p:nvPr>
        </p:nvSpPr>
        <p:spPr>
          <a:xfrm>
            <a:off x="1524000" y="381000"/>
            <a:ext cx="7620000" cy="1143000"/>
          </a:xfrm>
        </p:spPr>
        <p:txBody>
          <a:bodyPr/>
          <a:lstStyle/>
          <a:p>
            <a:pPr lvl="1"/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Classification  of </a:t>
            </a:r>
            <a:r>
              <a:rPr lang="en-US" sz="4000" b="1" i="1" dirty="0" err="1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Fasciola</a:t>
            </a:r>
            <a:r>
              <a:rPr lang="en-US" sz="4000" b="1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spp.</a:t>
            </a:r>
            <a:endParaRPr lang="ar-SA" dirty="0"/>
          </a:p>
        </p:txBody>
      </p:sp>
      <p:graphicFrame>
        <p:nvGraphicFramePr>
          <p:cNvPr id="4" name="عنصر نائب للمحتوى 6"/>
          <p:cNvGraphicFramePr>
            <a:graphicFrameLocks/>
          </p:cNvGraphicFramePr>
          <p:nvPr/>
        </p:nvGraphicFramePr>
        <p:xfrm>
          <a:off x="1187624" y="1916832"/>
          <a:ext cx="7416824" cy="455743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8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5563">
                <a:tc>
                  <a:txBody>
                    <a:bodyPr/>
                    <a:lstStyle/>
                    <a:p>
                      <a:pPr lvl="1" algn="l"/>
                      <a:r>
                        <a:rPr lang="en-US" sz="2800" b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haroni" pitchFamily="2" charset="-79"/>
                          <a:cs typeface="Aharoni" pitchFamily="2" charset="-79"/>
                        </a:rPr>
                        <a:t>Phylum:</a:t>
                      </a:r>
                    </a:p>
                  </a:txBody>
                  <a:tcPr marL="78034" marR="78034" marT="39017" marB="39017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2" algn="l"/>
                      <a:r>
                        <a:rPr lang="en-US" sz="2800" b="0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haroni" pitchFamily="2" charset="-79"/>
                          <a:cs typeface="Aharoni" pitchFamily="2" charset="-79"/>
                        </a:rPr>
                        <a:t>Platyhelminthes</a:t>
                      </a:r>
                      <a:endParaRPr lang="en-US" sz="2800" b="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78034" marR="78034" marT="39017" marB="39017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085">
                <a:tc>
                  <a:txBody>
                    <a:bodyPr/>
                    <a:lstStyle/>
                    <a:p>
                      <a:pPr lvl="1" algn="l"/>
                      <a:r>
                        <a:rPr lang="en-US" sz="2800" b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haroni" pitchFamily="2" charset="-79"/>
                          <a:cs typeface="Aharoni" pitchFamily="2" charset="-79"/>
                        </a:rPr>
                        <a:t>Class:</a:t>
                      </a:r>
                    </a:p>
                  </a:txBody>
                  <a:tcPr marL="78034" marR="78034" marT="39017" marB="39017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2" algn="l"/>
                      <a:r>
                        <a:rPr lang="en-US" sz="2800" b="0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haroni" pitchFamily="2" charset="-79"/>
                          <a:cs typeface="Aharoni" pitchFamily="2" charset="-79"/>
                        </a:rPr>
                        <a:t>Trematoda</a:t>
                      </a:r>
                      <a:endParaRPr lang="en-US" sz="2800" b="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78034" marR="78034" marT="39017" marB="39017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7848">
                <a:tc>
                  <a:txBody>
                    <a:bodyPr/>
                    <a:lstStyle/>
                    <a:p>
                      <a:pPr lvl="1" algn="l"/>
                      <a:r>
                        <a:rPr lang="en-US" sz="2800" b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haroni" pitchFamily="2" charset="-79"/>
                          <a:cs typeface="Aharoni" pitchFamily="2" charset="-79"/>
                        </a:rPr>
                        <a:t>Family:</a:t>
                      </a:r>
                    </a:p>
                  </a:txBody>
                  <a:tcPr marL="78034" marR="78034" marT="39017" marB="39017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0" marR="0" lvl="2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haroni" pitchFamily="2" charset="-79"/>
                          <a:cs typeface="Aharoni" pitchFamily="2" charset="-79"/>
                        </a:rPr>
                        <a:t>Fasciol</a:t>
                      </a:r>
                      <a:r>
                        <a:rPr lang="en-US" sz="2800" b="0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idae</a:t>
                      </a:r>
                      <a:r>
                        <a:rPr lang="en-US" sz="2800" b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 ( large flukes, </a:t>
                      </a:r>
                      <a:r>
                        <a:rPr lang="en-US" sz="2800" b="0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cercariae</a:t>
                      </a:r>
                      <a:r>
                        <a:rPr lang="en-US" sz="2800" b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  </a:t>
                      </a:r>
                      <a:r>
                        <a:rPr lang="en-US" sz="2800" b="0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encyst</a:t>
                      </a:r>
                      <a:r>
                        <a:rPr lang="en-US" sz="2800" b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 on aquatic  vegetation)</a:t>
                      </a:r>
                    </a:p>
                  </a:txBody>
                  <a:tcPr marL="78034" marR="78034" marT="39017" marB="39017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8927">
                <a:tc>
                  <a:txBody>
                    <a:bodyPr/>
                    <a:lstStyle/>
                    <a:p>
                      <a:pPr lvl="1" algn="l"/>
                      <a:r>
                        <a:rPr lang="en-US" sz="2800" b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haroni" pitchFamily="2" charset="-79"/>
                          <a:cs typeface="Aharoni" pitchFamily="2" charset="-79"/>
                        </a:rPr>
                        <a:t>Genus &amp; </a:t>
                      </a:r>
                      <a:r>
                        <a:rPr lang="en-US" sz="2800" b="0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haroni" pitchFamily="2" charset="-79"/>
                          <a:cs typeface="Aharoni" pitchFamily="2" charset="-79"/>
                        </a:rPr>
                        <a:t>speices</a:t>
                      </a:r>
                      <a:r>
                        <a:rPr lang="en-US" sz="2800" b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haroni" pitchFamily="2" charset="-79"/>
                          <a:cs typeface="Aharoni" pitchFamily="2" charset="-79"/>
                        </a:rPr>
                        <a:t>:</a:t>
                      </a:r>
                    </a:p>
                  </a:txBody>
                  <a:tcPr marL="78034" marR="78034" marT="39017" marB="39017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/>
                      <a:r>
                        <a:rPr lang="en-US" sz="2800" b="0" i="1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haroni" pitchFamily="2" charset="-79"/>
                          <a:cs typeface="Aharoni" pitchFamily="2" charset="-79"/>
                        </a:rPr>
                        <a:t>Fasciola</a:t>
                      </a:r>
                      <a:r>
                        <a:rPr lang="en-US" sz="2800" b="0" i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haroni" pitchFamily="2" charset="-79"/>
                          <a:cs typeface="Aharoni" pitchFamily="2" charset="-79"/>
                        </a:rPr>
                        <a:t> hepatica , </a:t>
                      </a:r>
                      <a:r>
                        <a:rPr lang="en-US" sz="2800" b="0" i="1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haroni" pitchFamily="2" charset="-79"/>
                          <a:cs typeface="Aharoni" pitchFamily="2" charset="-79"/>
                        </a:rPr>
                        <a:t>Fasciola</a:t>
                      </a:r>
                      <a:r>
                        <a:rPr lang="en-US" sz="2800" b="0" i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haroni" pitchFamily="2" charset="-79"/>
                          <a:cs typeface="Aharoni" pitchFamily="2" charset="-79"/>
                        </a:rPr>
                        <a:t> </a:t>
                      </a:r>
                      <a:r>
                        <a:rPr lang="en-US" sz="2800" b="0" i="1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haroni" pitchFamily="2" charset="-79"/>
                          <a:cs typeface="Aharoni" pitchFamily="2" charset="-79"/>
                        </a:rPr>
                        <a:t>gigantica</a:t>
                      </a:r>
                      <a:r>
                        <a:rPr lang="en-US" sz="2800" b="0" i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haroni" pitchFamily="2" charset="-79"/>
                          <a:cs typeface="Aharoni" pitchFamily="2" charset="-79"/>
                        </a:rPr>
                        <a:t> </a:t>
                      </a:r>
                      <a:br>
                        <a:rPr lang="en-US" sz="2800" b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haroni" pitchFamily="2" charset="-79"/>
                          <a:cs typeface="Aharoni" pitchFamily="2" charset="-79"/>
                        </a:rPr>
                      </a:br>
                      <a:endParaRPr lang="en-US" sz="2800" b="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78034" marR="78034" marT="39017" marB="39017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 idx="4294967295"/>
          </p:nvPr>
        </p:nvSpPr>
        <p:spPr>
          <a:xfrm>
            <a:off x="1524000" y="381000"/>
            <a:ext cx="7620000" cy="1143000"/>
          </a:xfrm>
        </p:spPr>
        <p:txBody>
          <a:bodyPr/>
          <a:lstStyle/>
          <a:p>
            <a:r>
              <a:rPr lang="en-US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Life cycle of </a:t>
            </a:r>
            <a:r>
              <a:rPr lang="en-US" b="1" i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Fasciola</a:t>
            </a:r>
            <a:r>
              <a:rPr lang="en-US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spp.</a:t>
            </a:r>
            <a:endParaRPr lang="ar-SA" dirty="0"/>
          </a:p>
        </p:txBody>
      </p:sp>
      <p:pic>
        <p:nvPicPr>
          <p:cNvPr id="4" name="Picture 2" descr="Life cycle of Fasciola hepat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484784"/>
            <a:ext cx="5688632" cy="5184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577230"/>
              </p:ext>
            </p:extLst>
          </p:nvPr>
        </p:nvGraphicFramePr>
        <p:xfrm>
          <a:off x="1266824" y="411226"/>
          <a:ext cx="7458074" cy="603554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344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6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69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1048">
                <a:tc gridSpan="3">
                  <a:txBody>
                    <a:bodyPr/>
                    <a:lstStyle/>
                    <a:p>
                      <a:pPr lvl="1"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i="1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Fasciola</a:t>
                      </a:r>
                      <a:r>
                        <a:rPr lang="en-US" sz="28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 </a:t>
                      </a:r>
                      <a:r>
                        <a:rPr lang="en-US" sz="28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Stages</a:t>
                      </a:r>
                      <a:r>
                        <a:rPr lang="en-US" sz="28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 </a:t>
                      </a:r>
                      <a:endParaRPr lang="en-US" sz="24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haroni" pitchFamily="2" charset="-79"/>
                        <a:ea typeface="Franklin Gothic Book"/>
                        <a:cs typeface="Aharoni" pitchFamily="2" charset="-79"/>
                      </a:endParaRPr>
                    </a:p>
                  </a:txBody>
                  <a:tcPr marL="35572" marR="35572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3200" b="1" dirty="0">
                        <a:solidFill>
                          <a:schemeClr val="bg2">
                            <a:lumMod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haroni" pitchFamily="2" charset="-79"/>
                        <a:ea typeface="Franklin Gothic Book"/>
                        <a:cs typeface="Aharoni" pitchFamily="2" charset="-79"/>
                      </a:endParaRPr>
                    </a:p>
                  </a:txBody>
                  <a:tcPr marL="35572" marR="355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FF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484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Eggs </a:t>
                      </a:r>
                      <a:endParaRPr lang="en-US" sz="24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haroni" pitchFamily="2" charset="-79"/>
                        <a:ea typeface="Franklin Gothic Book"/>
                        <a:cs typeface="Aharoni" pitchFamily="2" charset="-79"/>
                      </a:endParaRPr>
                    </a:p>
                  </a:txBody>
                  <a:tcPr marL="35572" marR="35572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Cecaria</a:t>
                      </a:r>
                      <a:r>
                        <a:rPr lang="en-US" sz="24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 </a:t>
                      </a:r>
                      <a:endParaRPr lang="en-US" sz="24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haroni" pitchFamily="2" charset="-79"/>
                        <a:ea typeface="Franklin Gothic Book"/>
                        <a:cs typeface="Aharoni" pitchFamily="2" charset="-79"/>
                      </a:endParaRPr>
                    </a:p>
                  </a:txBody>
                  <a:tcPr marL="35572" marR="35572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Encysted </a:t>
                      </a:r>
                      <a:r>
                        <a:rPr lang="en-US" sz="2400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metacercaria</a:t>
                      </a:r>
                      <a:r>
                        <a:rPr lang="en-US" sz="24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 </a:t>
                      </a:r>
                      <a:endParaRPr lang="en-US" sz="24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haroni" pitchFamily="2" charset="-79"/>
                        <a:ea typeface="Franklin Gothic Book"/>
                        <a:cs typeface="Aharoni" pitchFamily="2" charset="-79"/>
                      </a:endParaRPr>
                    </a:p>
                  </a:txBody>
                  <a:tcPr marL="35572" marR="35572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2842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  <a:buFontTx/>
                        <a:buNone/>
                      </a:pPr>
                      <a:r>
                        <a:rPr lang="en-US" sz="20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Size</a:t>
                      </a:r>
                      <a:r>
                        <a:rPr lang="en-US" sz="20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 : 150x70µ 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  <a:buFontTx/>
                        <a:buNone/>
                      </a:pPr>
                      <a:r>
                        <a:rPr lang="en-US" sz="20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Shape: oval 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  <a:buFontTx/>
                        <a:buNone/>
                      </a:pPr>
                      <a:r>
                        <a:rPr lang="en-US" sz="20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Shell: thin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  <a:buFontTx/>
                        <a:buNone/>
                      </a:pPr>
                      <a:r>
                        <a:rPr lang="en-US" sz="20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Color : yellow 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  <a:buFontTx/>
                        <a:buNone/>
                      </a:pPr>
                      <a:r>
                        <a:rPr lang="en-US" sz="20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Content : immature </a:t>
                      </a:r>
                      <a:r>
                        <a:rPr lang="en-US" sz="2000" baseline="0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miracidium</a:t>
                      </a:r>
                      <a:r>
                        <a:rPr lang="en-US" sz="20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 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  <a:buFontTx/>
                        <a:buNone/>
                      </a:pPr>
                      <a:r>
                        <a:rPr lang="en-US" sz="20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Character: operculated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  <a:buFontTx/>
                        <a:buNone/>
                      </a:pPr>
                      <a:endParaRPr lang="en-US" sz="2000" baseline="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haroni" pitchFamily="2" charset="-79"/>
                        <a:cs typeface="Aharoni" pitchFamily="2" charset="-79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  <a:buFontTx/>
                        <a:buNone/>
                      </a:pPr>
                      <a:endParaRPr lang="en-US" sz="20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haroni" pitchFamily="2" charset="-79"/>
                        <a:ea typeface="Franklin Gothic Book"/>
                        <a:cs typeface="Aharoni" pitchFamily="2" charset="-79"/>
                      </a:endParaRPr>
                    </a:p>
                  </a:txBody>
                  <a:tcPr marL="35572" marR="35572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  <a:buFontTx/>
                        <a:buChar char="-"/>
                      </a:pPr>
                      <a:r>
                        <a:rPr lang="en-US" sz="20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Formed of body and tail.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  <a:buFontTx/>
                        <a:buChar char="-"/>
                      </a:pPr>
                      <a:r>
                        <a:rPr lang="en-US" sz="20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It</a:t>
                      </a:r>
                      <a:r>
                        <a:rPr lang="en-US" sz="20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 has oral and ventral suckers, primitive gut and </a:t>
                      </a:r>
                      <a:r>
                        <a:rPr lang="en-US" sz="2000" baseline="0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cystogenous</a:t>
                      </a:r>
                      <a:r>
                        <a:rPr lang="en-US" sz="20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 glands.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  <a:buFontTx/>
                        <a:buChar char="-"/>
                      </a:pPr>
                      <a:r>
                        <a:rPr lang="en-US" sz="20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No eye spots.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  <a:buFontTx/>
                        <a:buChar char="-"/>
                      </a:pPr>
                      <a:r>
                        <a:rPr lang="en-US" sz="20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Tail is simple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  <a:buFontTx/>
                        <a:buNone/>
                      </a:pPr>
                      <a:endParaRPr lang="en-US" sz="20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haroni" pitchFamily="2" charset="-79"/>
                        <a:ea typeface="Franklin Gothic Book"/>
                        <a:cs typeface="Aharoni" pitchFamily="2" charset="-79"/>
                      </a:endParaRPr>
                    </a:p>
                  </a:txBody>
                  <a:tcPr marL="35572" marR="35572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  <a:buFontTx/>
                        <a:buChar char="-"/>
                      </a:pPr>
                      <a:r>
                        <a:rPr lang="en-US" sz="20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The same as </a:t>
                      </a:r>
                      <a:r>
                        <a:rPr lang="en-US" sz="2000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cercaria</a:t>
                      </a:r>
                      <a:r>
                        <a:rPr lang="en-US" sz="20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 but without tail.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  <a:buFontTx/>
                        <a:buChar char="-"/>
                      </a:pPr>
                      <a:r>
                        <a:rPr lang="en-US" sz="20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Encysted on grass .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  <a:buFontTx/>
                        <a:buChar char="-"/>
                      </a:pPr>
                      <a:r>
                        <a:rPr lang="en-US" sz="20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Rounded, double</a:t>
                      </a:r>
                      <a:r>
                        <a:rPr lang="en-US" sz="20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 walled .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  <a:buFontTx/>
                        <a:buChar char="-"/>
                      </a:pPr>
                      <a:endParaRPr lang="en-US" sz="2000" baseline="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haroni" pitchFamily="2" charset="-79"/>
                        <a:cs typeface="Aharoni" pitchFamily="2" charset="-79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  <a:buFontTx/>
                        <a:buChar char="-"/>
                      </a:pPr>
                      <a:endParaRPr lang="en-US" sz="2000" baseline="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haroni" pitchFamily="2" charset="-79"/>
                        <a:cs typeface="Aharoni" pitchFamily="2" charset="-79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  <a:buFontTx/>
                        <a:buChar char="-"/>
                      </a:pPr>
                      <a:endParaRPr lang="en-US" sz="2000" baseline="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haroni" pitchFamily="2" charset="-79"/>
                        <a:cs typeface="Aharoni" pitchFamily="2" charset="-79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  <a:buFontTx/>
                        <a:buChar char="-"/>
                      </a:pPr>
                      <a:endParaRPr lang="en-US" sz="20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haroni" pitchFamily="2" charset="-79"/>
                        <a:ea typeface="Franklin Gothic Book"/>
                        <a:cs typeface="Aharoni" pitchFamily="2" charset="-79"/>
                      </a:endParaRPr>
                    </a:p>
                  </a:txBody>
                  <a:tcPr marL="35572" marR="35572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Fasciola hepatica eg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2420888"/>
            <a:ext cx="3024336" cy="2857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مستطيل 8"/>
          <p:cNvSpPr/>
          <p:nvPr/>
        </p:nvSpPr>
        <p:spPr>
          <a:xfrm>
            <a:off x="4644008" y="4437112"/>
            <a:ext cx="41044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ar-SA" sz="32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899592" y="2564904"/>
            <a:ext cx="3816424" cy="120032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 rtl="0"/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Egg of</a:t>
            </a:r>
            <a:r>
              <a:rPr lang="en-US" sz="2400" b="1" i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F. hepatica,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unstained wet mount (400x)</a:t>
            </a:r>
            <a:endParaRPr lang="ar-SA" sz="24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</a:endParaRPr>
          </a:p>
        </p:txBody>
      </p:sp>
      <p:sp>
        <p:nvSpPr>
          <p:cNvPr id="12" name="سهم للأسفل 11"/>
          <p:cNvSpPr/>
          <p:nvPr/>
        </p:nvSpPr>
        <p:spPr>
          <a:xfrm rot="16200000">
            <a:off x="4860032" y="2780928"/>
            <a:ext cx="360040" cy="648072"/>
          </a:xfrm>
          <a:prstGeom prst="downArrow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cal.vet.upenn.edu/projects/paralab/images/labimage/lab6/6_08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84176" y="3284984"/>
            <a:ext cx="2200647" cy="30243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" name="مستطيل 12"/>
          <p:cNvSpPr/>
          <p:nvPr/>
        </p:nvSpPr>
        <p:spPr>
          <a:xfrm>
            <a:off x="3419872" y="3573016"/>
            <a:ext cx="2952328" cy="230832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sz="2400" b="1" i="1" dirty="0" err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Fasciola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- </a:t>
            </a:r>
            <a:r>
              <a:rPr lang="en-US" sz="2400" b="1" dirty="0" err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cercaria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Note the oral and ventral suckers. Also note the tail for swimming.</a:t>
            </a:r>
          </a:p>
          <a:p>
            <a:pPr algn="l"/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endParaRPr lang="ar-SA" sz="24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</a:endParaRPr>
          </a:p>
        </p:txBody>
      </p:sp>
      <p:pic>
        <p:nvPicPr>
          <p:cNvPr id="14344" name="Picture 8" descr="http://www.southampton.ac.uk/~ceb/photos/fasciola/fascerc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32176" y="1965421"/>
            <a:ext cx="2406774" cy="45354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346" name="Picture 10" descr="http://serverbau.bio.uniroma1.it/webacc/Cercaria_Fasciola_hepatica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 l="11676" t="9619" r="8055" b="9589"/>
          <a:stretch>
            <a:fillRect/>
          </a:stretch>
        </p:blipFill>
        <p:spPr bwMode="auto">
          <a:xfrm>
            <a:off x="2491748" y="260648"/>
            <a:ext cx="3960440" cy="30243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331640" y="620688"/>
            <a:ext cx="338105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Introduction</a:t>
            </a:r>
            <a:r>
              <a:rPr lang="en-US" sz="44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idx="1"/>
          </p:nvPr>
        </p:nvSpPr>
        <p:spPr>
          <a:xfrm>
            <a:off x="1223120" y="1988840"/>
            <a:ext cx="7920880" cy="4525963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q"/>
            </a:pP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Unlike all other </a:t>
            </a:r>
            <a:r>
              <a:rPr lang="en-US" sz="2800" b="1" dirty="0" err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trematodes</a:t>
            </a: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, </a:t>
            </a:r>
            <a:r>
              <a:rPr lang="en-US" sz="2800" b="1" dirty="0" err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schistosomes</a:t>
            </a: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are not hermaphroditic but </a:t>
            </a:r>
            <a:r>
              <a:rPr lang="en-US" sz="2800" b="1" dirty="0" err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dioecious</a:t>
            </a: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, forming separate sexes. </a:t>
            </a:r>
          </a:p>
          <a:p>
            <a:pPr algn="l" rtl="0">
              <a:buFont typeface="Wingdings" pitchFamily="2" charset="2"/>
              <a:buChar char="q"/>
            </a:pP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The three main species infecting humans are </a:t>
            </a:r>
            <a:r>
              <a:rPr lang="en-US" sz="2800" b="1" i="1" dirty="0" err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Schistosoma</a:t>
            </a:r>
            <a:r>
              <a:rPr lang="en-US" sz="2800" b="1" i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b="1" i="1" dirty="0" err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haematobium</a:t>
            </a:r>
            <a:r>
              <a:rPr lang="en-US" sz="2800" b="1" i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, </a:t>
            </a:r>
            <a:r>
              <a:rPr lang="en-US" sz="2800" b="1" i="1" dirty="0" err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Schistosoma</a:t>
            </a:r>
            <a:r>
              <a:rPr lang="en-US" sz="2800" b="1" i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b="1" i="1" dirty="0" err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mansoni</a:t>
            </a:r>
            <a:r>
              <a:rPr lang="en-US" sz="2800" b="1" i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.</a:t>
            </a: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endParaRPr lang="en-US" sz="28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مستطيل 12"/>
          <p:cNvSpPr/>
          <p:nvPr/>
        </p:nvSpPr>
        <p:spPr>
          <a:xfrm>
            <a:off x="1475656" y="399852"/>
            <a:ext cx="3096344" cy="46166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sz="2400" b="1" i="1" dirty="0" err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Fasciola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- </a:t>
            </a:r>
            <a:r>
              <a:rPr lang="en-US" sz="2400" b="1" dirty="0" err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redie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endParaRPr lang="ar-SA" sz="24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+mj-cs"/>
            </a:endParaRPr>
          </a:p>
        </p:txBody>
      </p:sp>
      <p:pic>
        <p:nvPicPr>
          <p:cNvPr id="37890" name="Picture 2" descr="http://www.vcbio.science.ru.nl/public/Final-Images/AN_Final685z_051-100/AN0052_685zTrematodeRedia.jpg"/>
          <p:cNvPicPr>
            <a:picLocks noChangeAspect="1" noChangeArrowheads="1"/>
          </p:cNvPicPr>
          <p:nvPr/>
        </p:nvPicPr>
        <p:blipFill>
          <a:blip r:embed="rId3" cstate="print"/>
          <a:srcRect r="3022" b="3983"/>
          <a:stretch>
            <a:fillRect/>
          </a:stretch>
        </p:blipFill>
        <p:spPr bwMode="auto">
          <a:xfrm>
            <a:off x="1141262" y="1844825"/>
            <a:ext cx="4017670" cy="37163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Picture 4" descr="http://cal.vet.upenn.edu/projects/paralab/images/labimage/lab6/6_07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61906" y="3086869"/>
            <a:ext cx="1800200" cy="30243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6" name="سهم للأسفل 15"/>
          <p:cNvSpPr/>
          <p:nvPr/>
        </p:nvSpPr>
        <p:spPr>
          <a:xfrm rot="10800000">
            <a:off x="2555776" y="908720"/>
            <a:ext cx="360040" cy="504056"/>
          </a:xfrm>
          <a:prstGeom prst="downArrow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5526360" y="476672"/>
            <a:ext cx="3150096" cy="203132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b="1" i="1" dirty="0" err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Fasciola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–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Redia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Characterized by a primitive digestive tract made up of a pharynx and intestine. Note the developing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cercariae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within the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redia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.</a:t>
            </a:r>
          </a:p>
        </p:txBody>
      </p:sp>
      <p:sp>
        <p:nvSpPr>
          <p:cNvPr id="17" name="سهم للأسفل 16"/>
          <p:cNvSpPr/>
          <p:nvPr/>
        </p:nvSpPr>
        <p:spPr>
          <a:xfrm rot="21442704">
            <a:off x="7589456" y="2324777"/>
            <a:ext cx="360040" cy="648072"/>
          </a:xfrm>
          <a:prstGeom prst="downArrow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مستطيل 15"/>
          <p:cNvSpPr/>
          <p:nvPr/>
        </p:nvSpPr>
        <p:spPr>
          <a:xfrm>
            <a:off x="4788024" y="2204864"/>
            <a:ext cx="3816424" cy="304698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sz="2400" b="1" dirty="0" err="1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Miracidium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of</a:t>
            </a:r>
            <a:r>
              <a:rPr lang="en-US" sz="2400" b="1" i="1" dirty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b="1" i="1" dirty="0" err="1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Fasciola</a:t>
            </a:r>
            <a:r>
              <a:rPr lang="en-US" sz="2400" b="1" i="1" dirty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hepatica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. This ciliated, non-feeding larval stage, has about 24 hours to find its specific snail host, such as</a:t>
            </a:r>
            <a:r>
              <a:rPr lang="en-US" sz="2400" b="1" i="1" dirty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b="1" i="1" dirty="0" err="1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Fossaria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b="1" i="1" dirty="0" err="1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modicella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or </a:t>
            </a:r>
            <a:r>
              <a:rPr lang="en-US" sz="2400" b="1" i="1" dirty="0" err="1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Stagnicola</a:t>
            </a:r>
            <a:r>
              <a:rPr lang="en-US" sz="2400" b="1" i="1" dirty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b="1" i="1" dirty="0" err="1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bulimoides</a:t>
            </a:r>
            <a:r>
              <a:rPr lang="en-US" sz="2400" b="1" i="1" dirty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. 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400x</a:t>
            </a:r>
            <a:endParaRPr lang="ar-SA" sz="2400" b="1" dirty="0">
              <a:solidFill>
                <a:schemeClr val="bg2">
                  <a:lumMod val="50000"/>
                </a:schemeClr>
              </a:solidFill>
              <a:latin typeface="Aharoni" pitchFamily="2" charset="-79"/>
            </a:endParaRPr>
          </a:p>
        </p:txBody>
      </p:sp>
      <p:sp>
        <p:nvSpPr>
          <p:cNvPr id="18" name="سهم للأسفل 17"/>
          <p:cNvSpPr/>
          <p:nvPr/>
        </p:nvSpPr>
        <p:spPr>
          <a:xfrm rot="16200000">
            <a:off x="4283968" y="3052564"/>
            <a:ext cx="360040" cy="648072"/>
          </a:xfrm>
          <a:prstGeom prst="downArrow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FF0000"/>
              </a:solidFill>
            </a:endParaRPr>
          </a:p>
        </p:txBody>
      </p:sp>
      <p:pic>
        <p:nvPicPr>
          <p:cNvPr id="6" name="Picture 2" descr="http://workforce.calu.edu/Buckelew/images/Fasciola%20hepatica%20miracidium.jpg">
            <a:extLst>
              <a:ext uri="{FF2B5EF4-FFF2-40B4-BE49-F238E27FC236}">
                <a16:creationId xmlns:a16="http://schemas.microsoft.com/office/drawing/2014/main" id="{222D1701-C022-4B23-97AD-3C26821FCE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bright="-10000" contrast="30000"/>
          </a:blip>
          <a:srcRect l="31893" t="11812" r="12006" b="-405"/>
          <a:stretch>
            <a:fillRect/>
          </a:stretch>
        </p:blipFill>
        <p:spPr bwMode="auto">
          <a:xfrm>
            <a:off x="1162384" y="1857374"/>
            <a:ext cx="2953954" cy="37318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603885"/>
              </p:ext>
            </p:extLst>
          </p:nvPr>
        </p:nvGraphicFramePr>
        <p:xfrm>
          <a:off x="900112" y="246634"/>
          <a:ext cx="7953375" cy="636473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790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2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93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haroni" pitchFamily="2" charset="-79"/>
                          <a:cs typeface="Aharoni" pitchFamily="2" charset="-79"/>
                        </a:rPr>
                        <a:t>Fasciola</a:t>
                      </a:r>
                      <a:r>
                        <a:rPr lang="en-US" sz="2800" i="1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haroni" pitchFamily="2" charset="-79"/>
                          <a:cs typeface="Aharoni" pitchFamily="2" charset="-79"/>
                        </a:rPr>
                        <a:t> hepatica </a:t>
                      </a:r>
                      <a:r>
                        <a:rPr lang="en-US" sz="2800" i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haroni" pitchFamily="2" charset="-79"/>
                          <a:cs typeface="Aharoni" pitchFamily="2" charset="-79"/>
                        </a:rPr>
                        <a:t>Adult</a:t>
                      </a:r>
                      <a:r>
                        <a:rPr lang="en-US" sz="2800" i="1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haroni" pitchFamily="2" charset="-79"/>
                          <a:cs typeface="Aharoni" pitchFamily="2" charset="-79"/>
                        </a:rPr>
                        <a:t> </a:t>
                      </a:r>
                      <a:r>
                        <a:rPr lang="en-US" sz="2800" i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haroni" pitchFamily="2" charset="-79"/>
                          <a:cs typeface="Aharoni" pitchFamily="2" charset="-79"/>
                        </a:rPr>
                        <a:t> </a:t>
                      </a:r>
                      <a:endParaRPr lang="en-US" sz="2800" b="1" i="1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haroni" pitchFamily="2" charset="-79"/>
                        <a:ea typeface="Franklin Gothic Book"/>
                        <a:cs typeface="Aharoni" pitchFamily="2" charset="-79"/>
                      </a:endParaRPr>
                    </a:p>
                  </a:txBody>
                  <a:tcPr marL="35572" marR="35572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i="1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haroni" pitchFamily="2" charset="-79"/>
                          <a:cs typeface="Aharoni" pitchFamily="2" charset="-79"/>
                        </a:rPr>
                        <a:t>Fasciola</a:t>
                      </a:r>
                      <a:r>
                        <a:rPr lang="en-US" sz="2800" i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haroni" pitchFamily="2" charset="-79"/>
                          <a:cs typeface="Aharoni" pitchFamily="2" charset="-79"/>
                        </a:rPr>
                        <a:t> </a:t>
                      </a:r>
                      <a:r>
                        <a:rPr lang="en-US" sz="2800" i="1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haroni" pitchFamily="2" charset="-79"/>
                          <a:cs typeface="Aharoni" pitchFamily="2" charset="-79"/>
                        </a:rPr>
                        <a:t>gigantica</a:t>
                      </a:r>
                      <a:r>
                        <a:rPr lang="en-US" sz="2800" i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haroni" pitchFamily="2" charset="-79"/>
                          <a:cs typeface="Aharoni" pitchFamily="2" charset="-79"/>
                        </a:rPr>
                        <a:t> Adult</a:t>
                      </a:r>
                      <a:endParaRPr lang="en-US" sz="2800" b="1" i="1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haroni" pitchFamily="2" charset="-79"/>
                        <a:ea typeface="+mn-ea"/>
                        <a:cs typeface="Aharoni" pitchFamily="2" charset="-79"/>
                      </a:endParaRPr>
                    </a:p>
                  </a:txBody>
                  <a:tcPr marL="35572" marR="35572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705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  <a:buFontTx/>
                        <a:buNone/>
                      </a:pPr>
                      <a:r>
                        <a:rPr lang="en-US" sz="2800" i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haroni" pitchFamily="2" charset="-79"/>
                          <a:cs typeface="Aharoni" pitchFamily="2" charset="-79"/>
                        </a:rPr>
                        <a:t>-3x1</a:t>
                      </a:r>
                      <a:r>
                        <a:rPr lang="en-US" sz="2800" i="1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haroni" pitchFamily="2" charset="-79"/>
                          <a:cs typeface="Aharoni" pitchFamily="2" charset="-79"/>
                        </a:rPr>
                        <a:t> cm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  <a:buFontTx/>
                        <a:buNone/>
                      </a:pPr>
                      <a:r>
                        <a:rPr lang="en-US" sz="2800" i="1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haroni" pitchFamily="2" charset="-79"/>
                          <a:cs typeface="Aharoni" pitchFamily="2" charset="-79"/>
                        </a:rPr>
                        <a:t>-Leaf-like  with prominent anterior cone . 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  <a:buFontTx/>
                        <a:buNone/>
                      </a:pPr>
                      <a:r>
                        <a:rPr lang="en-US" sz="2800" i="1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haroni" pitchFamily="2" charset="-79"/>
                          <a:cs typeface="Aharoni" pitchFamily="2" charset="-79"/>
                        </a:rPr>
                        <a:t>-Oral and ventral suckers are equal in size .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  <a:buFontTx/>
                        <a:buNone/>
                      </a:pPr>
                      <a:r>
                        <a:rPr lang="en-US" sz="2800" i="1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haroni" pitchFamily="2" charset="-79"/>
                          <a:cs typeface="Aharoni" pitchFamily="2" charset="-79"/>
                        </a:rPr>
                        <a:t>-Two branched testes in the middle of the body.</a:t>
                      </a:r>
                      <a:endParaRPr lang="en-US" sz="2800" b="1" i="1" baseline="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5572" marR="35572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  <a:buFontTx/>
                        <a:buChar char="-"/>
                      </a:pPr>
                      <a:r>
                        <a:rPr lang="en-US" sz="2800" i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haroni" pitchFamily="2" charset="-79"/>
                          <a:cs typeface="Aharoni" pitchFamily="2" charset="-79"/>
                        </a:rPr>
                        <a:t>6x1.5 cm 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  <a:buFontTx/>
                        <a:buNone/>
                      </a:pPr>
                      <a:r>
                        <a:rPr lang="en-US" sz="2800" i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haroni" pitchFamily="2" charset="-79"/>
                          <a:cs typeface="Aharoni" pitchFamily="2" charset="-79"/>
                        </a:rPr>
                        <a:t>-Anterior</a:t>
                      </a:r>
                      <a:r>
                        <a:rPr lang="en-US" sz="2800" i="1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haroni" pitchFamily="2" charset="-79"/>
                          <a:cs typeface="Aharoni" pitchFamily="2" charset="-79"/>
                        </a:rPr>
                        <a:t> cone is not prominent -Ventral sucker is bigger than oral one .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  <a:buFontTx/>
                        <a:buNone/>
                      </a:pPr>
                      <a:r>
                        <a:rPr lang="en-US" sz="2800" i="1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haroni" pitchFamily="2" charset="-79"/>
                          <a:cs typeface="Aharoni" pitchFamily="2" charset="-79"/>
                        </a:rPr>
                        <a:t>-Two branched testes extending to posterior third .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  <a:buFontTx/>
                        <a:buNone/>
                      </a:pPr>
                      <a:endParaRPr lang="en-US" sz="2800" i="1" baseline="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haroni" pitchFamily="2" charset="-79"/>
                        <a:cs typeface="Aharoni" pitchFamily="2" charset="-79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  <a:buFontTx/>
                        <a:buNone/>
                      </a:pPr>
                      <a:endParaRPr lang="en-US" sz="2800" b="1" i="1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5572" marR="35572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3918573" y="3284984"/>
            <a:ext cx="2404824" cy="120032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sz="3600" b="1" i="1" dirty="0" err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Fasciola</a:t>
            </a:r>
            <a:r>
              <a:rPr lang="en-US" sz="3600" b="1" i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 </a:t>
            </a:r>
            <a:r>
              <a:rPr lang="en-US" sz="36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Spp. </a:t>
            </a:r>
          </a:p>
          <a:p>
            <a:pPr algn="ctr"/>
            <a:r>
              <a:rPr lang="en-US" sz="36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Adults</a:t>
            </a:r>
            <a:r>
              <a:rPr lang="en-US" sz="3600" b="1" i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 </a:t>
            </a:r>
            <a:endParaRPr lang="ar-SA" sz="3600" dirty="0">
              <a:solidFill>
                <a:schemeClr val="bg2">
                  <a:lumMod val="50000"/>
                </a:schemeClr>
              </a:solidFill>
              <a:latin typeface="Aparajita" pitchFamily="34" charset="0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1475656" y="6093296"/>
            <a:ext cx="7282730" cy="46166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sz="2400" b="1" i="1" dirty="0" err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Fasciola</a:t>
            </a:r>
            <a:r>
              <a:rPr lang="en-US" sz="2400" b="1" i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b="1" i="1" dirty="0" err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gigantica</a:t>
            </a:r>
            <a:r>
              <a:rPr lang="en-US" sz="2400" b="1" i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                                                 </a:t>
            </a:r>
            <a:r>
              <a:rPr lang="en-US" sz="2400" b="1" i="1" dirty="0" err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Fasciola</a:t>
            </a:r>
            <a:r>
              <a:rPr lang="en-US" sz="2400" b="1" i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 hepatica</a:t>
            </a:r>
            <a:endParaRPr lang="ar-SA" sz="2400" dirty="0">
              <a:solidFill>
                <a:schemeClr val="bg2">
                  <a:lumMod val="50000"/>
                </a:schemeClr>
              </a:solidFill>
              <a:latin typeface="Aparajita" pitchFamily="34" charset="0"/>
            </a:endParaRPr>
          </a:p>
        </p:txBody>
      </p:sp>
      <p:pic>
        <p:nvPicPr>
          <p:cNvPr id="8" name="Picture 1" descr="http://iranhelminthparasites.com/CAMEL/THUMB/S-FG.JPG">
            <a:extLst>
              <a:ext uri="{FF2B5EF4-FFF2-40B4-BE49-F238E27FC236}">
                <a16:creationId xmlns:a16="http://schemas.microsoft.com/office/drawing/2014/main" id="{B4D4327E-6710-486E-B0D9-1B0B1EFEAD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9693" y="952500"/>
            <a:ext cx="1368152" cy="4800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2" descr="http://iranhelminthparasites.com/CAMEL/THUMB/S-FH.JPG">
            <a:extLst>
              <a:ext uri="{FF2B5EF4-FFF2-40B4-BE49-F238E27FC236}">
                <a16:creationId xmlns:a16="http://schemas.microsoft.com/office/drawing/2014/main" id="{18A5FA19-111D-464F-AF7F-E1E98DC7E7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72275" y="1696616"/>
            <a:ext cx="1800200" cy="33123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1043608" y="2636912"/>
            <a:ext cx="3528392" cy="224676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en-US" sz="28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arajita" pitchFamily="34" charset="0"/>
              <a:cs typeface="Aparajita" pitchFamily="34" charset="0"/>
            </a:endParaRPr>
          </a:p>
          <a:p>
            <a:pPr algn="ctr"/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Unstained adult of</a:t>
            </a:r>
            <a:r>
              <a:rPr lang="en-US" sz="2800" b="1" i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 </a:t>
            </a:r>
          </a:p>
          <a:p>
            <a:pPr algn="ctr"/>
            <a:r>
              <a:rPr lang="en-US" sz="2800" b="1" i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F. hepatica,</a:t>
            </a: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 fixed in formalin.</a:t>
            </a:r>
            <a:br>
              <a:rPr lang="en-US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</a:br>
            <a:endParaRPr lang="ar-SA" sz="28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arajita" pitchFamily="34" charset="0"/>
            </a:endParaRPr>
          </a:p>
        </p:txBody>
      </p:sp>
      <p:pic>
        <p:nvPicPr>
          <p:cNvPr id="7" name="Picture 4" descr="Fasciola hepatica adult">
            <a:extLst>
              <a:ext uri="{FF2B5EF4-FFF2-40B4-BE49-F238E27FC236}">
                <a16:creationId xmlns:a16="http://schemas.microsoft.com/office/drawing/2014/main" id="{2522E783-202F-415B-AA9A-916EA7D7B9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0153" y="2232112"/>
            <a:ext cx="4109839" cy="3384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Diagnostic findings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1412776"/>
            <a:ext cx="7620000" cy="4114800"/>
          </a:xfrm>
        </p:spPr>
        <p:txBody>
          <a:bodyPr/>
          <a:lstStyle/>
          <a:p>
            <a:pPr algn="l">
              <a:buNone/>
            </a:pPr>
            <a:endParaRPr lang="en-US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 algn="l">
              <a:buNone/>
            </a:pP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1- Microscopy :</a:t>
            </a:r>
          </a:p>
          <a:p>
            <a:pPr algn="l">
              <a:buNone/>
            </a:pP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identification of eggs is useful in the </a:t>
            </a:r>
            <a:endParaRPr lang="ar-SA" sz="2800" b="1" dirty="0">
              <a:solidFill>
                <a:schemeClr val="bg2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algn="l">
              <a:buNone/>
            </a:pP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chronic (adult) stage in the stools.</a:t>
            </a:r>
          </a:p>
          <a:p>
            <a:pPr algn="l">
              <a:buNone/>
            </a:pPr>
            <a:endParaRPr lang="en-US" sz="28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 algn="l">
              <a:buNone/>
            </a:pP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2- Antibody detection:</a:t>
            </a:r>
          </a:p>
          <a:p>
            <a:pPr algn="l">
              <a:buNone/>
            </a:pP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ELISA </a:t>
            </a:r>
            <a:r>
              <a:rPr lang="ar-SA" sz="2800" b="1" dirty="0" err="1">
                <a:solidFill>
                  <a:schemeClr val="bg2">
                    <a:lumMod val="50000"/>
                  </a:schemeClr>
                </a:solidFill>
                <a:latin typeface="Aharoni" pitchFamily="2" charset="-79"/>
              </a:rPr>
              <a:t>-</a:t>
            </a: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enzyme immunoassays (EIA) </a:t>
            </a:r>
          </a:p>
          <a:p>
            <a:pPr algn="l">
              <a:buNone/>
            </a:pPr>
            <a:endParaRPr lang="en-US" sz="28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endParaRPr lang="ar-SA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عنصر نائب للمحتوى 3"/>
          <p:cNvGraphicFramePr>
            <a:graphicFrameLocks/>
          </p:cNvGraphicFramePr>
          <p:nvPr/>
        </p:nvGraphicFramePr>
        <p:xfrm>
          <a:off x="1331640" y="1772816"/>
          <a:ext cx="6480720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193909" y="692696"/>
            <a:ext cx="74238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Classification of </a:t>
            </a:r>
            <a:r>
              <a:rPr lang="en-US" sz="3600" b="1" i="1" dirty="0" err="1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Schistosoma</a:t>
            </a:r>
            <a:r>
              <a:rPr lang="en-US" sz="3600" b="1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spp.</a:t>
            </a:r>
            <a:endParaRPr lang="ar-SA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7" name="عنصر نائب للمحتوى 6"/>
          <p:cNvGraphicFramePr>
            <a:graphicFrameLocks noGrp="1"/>
          </p:cNvGraphicFramePr>
          <p:nvPr>
            <p:ph idx="1"/>
          </p:nvPr>
        </p:nvGraphicFramePr>
        <p:xfrm>
          <a:off x="755577" y="1916832"/>
          <a:ext cx="8136904" cy="383709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145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91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5563">
                <a:tc>
                  <a:txBody>
                    <a:bodyPr/>
                    <a:lstStyle/>
                    <a:p>
                      <a:pPr lvl="1" algn="l"/>
                      <a:r>
                        <a:rPr lang="en-US" sz="28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Phylum:</a:t>
                      </a:r>
                    </a:p>
                  </a:txBody>
                  <a:tcPr marL="78034" marR="78034" marT="39017" marB="39017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2" algn="l"/>
                      <a:r>
                        <a:rPr lang="en-US" sz="2800" b="1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Platyhelminthes</a:t>
                      </a:r>
                      <a:endParaRPr lang="en-US" sz="28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78034" marR="78034" marT="39017" marB="39017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085">
                <a:tc>
                  <a:txBody>
                    <a:bodyPr/>
                    <a:lstStyle/>
                    <a:p>
                      <a:pPr lvl="1" algn="l"/>
                      <a:r>
                        <a:rPr lang="en-US" sz="28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Class:</a:t>
                      </a:r>
                    </a:p>
                  </a:txBody>
                  <a:tcPr marL="78034" marR="78034" marT="39017" marB="39017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2" algn="l"/>
                      <a:r>
                        <a:rPr lang="en-US" sz="28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Trematoda</a:t>
                      </a:r>
                      <a:endParaRPr lang="en-US" sz="28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78034" marR="78034" marT="39017" marB="39017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7848">
                <a:tc>
                  <a:txBody>
                    <a:bodyPr/>
                    <a:lstStyle/>
                    <a:p>
                      <a:pPr lvl="1" algn="l"/>
                      <a:r>
                        <a:rPr lang="en-US" sz="28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Subclass</a:t>
                      </a:r>
                    </a:p>
                  </a:txBody>
                  <a:tcPr marL="78034" marR="78034" marT="39017" marB="39017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2" algn="l"/>
                      <a:r>
                        <a:rPr lang="en-US" sz="2800" b="1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Digenea</a:t>
                      </a:r>
                      <a:endParaRPr lang="en-US" sz="28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78034" marR="78034" marT="39017" marB="39017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8927">
                <a:tc>
                  <a:txBody>
                    <a:bodyPr/>
                    <a:lstStyle/>
                    <a:p>
                      <a:pPr lvl="1" algn="l"/>
                      <a:r>
                        <a:rPr lang="en-US" sz="28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Genus &amp;</a:t>
                      </a:r>
                      <a:r>
                        <a:rPr lang="en-US" sz="2800" b="1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speics</a:t>
                      </a:r>
                      <a:r>
                        <a:rPr lang="en-US" sz="28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:</a:t>
                      </a:r>
                    </a:p>
                  </a:txBody>
                  <a:tcPr marL="78034" marR="78034" marT="39017" marB="39017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2" algn="l"/>
                      <a:r>
                        <a:rPr lang="en-US" sz="2800" b="1" i="1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Schistosoma</a:t>
                      </a:r>
                      <a:r>
                        <a:rPr lang="en-US" sz="2800" b="1" i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 </a:t>
                      </a:r>
                      <a:r>
                        <a:rPr lang="en-US" sz="2800" b="1" i="1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haematobium</a:t>
                      </a:r>
                      <a:endParaRPr lang="ar-SA" sz="2800" b="1" i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haroni" pitchFamily="2" charset="-79"/>
                      </a:endParaRPr>
                    </a:p>
                    <a:p>
                      <a:pPr lvl="2" algn="l"/>
                      <a:r>
                        <a:rPr lang="en-US" sz="2800" b="1" i="1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Schistosoma</a:t>
                      </a:r>
                      <a:r>
                        <a:rPr lang="en-US" sz="2800" b="1" i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  </a:t>
                      </a:r>
                      <a:r>
                        <a:rPr lang="en-US" sz="2800" b="1" i="1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mansoni</a:t>
                      </a:r>
                      <a:r>
                        <a:rPr lang="en-US" sz="28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.</a:t>
                      </a:r>
                    </a:p>
                  </a:txBody>
                  <a:tcPr marL="78034" marR="78034" marT="39017" marB="39017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87624" y="1988840"/>
            <a:ext cx="7525344" cy="4525963"/>
          </a:xfrm>
        </p:spPr>
        <p:txBody>
          <a:bodyPr>
            <a:normAutofit/>
          </a:bodyPr>
          <a:lstStyle/>
          <a:p>
            <a:pPr algn="l" rtl="0">
              <a:buNone/>
            </a:pPr>
            <a:endParaRPr lang="en-US" sz="2800" dirty="0">
              <a:solidFill>
                <a:schemeClr val="bg2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algn="l" rtl="0">
              <a:buFont typeface="Wingdings" pitchFamily="2" charset="2"/>
              <a:buChar char="q"/>
            </a:pP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The free swimming infective larval </a:t>
            </a:r>
            <a:r>
              <a:rPr lang="en-US" sz="2800" b="1" dirty="0" err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cercariae</a:t>
            </a: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(forked tail) burrow into human skin when it comes into contact with contaminated water. </a:t>
            </a:r>
            <a:endParaRPr lang="ar-SA" sz="28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331640" y="620688"/>
            <a:ext cx="360547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44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Transmission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9"/>
          <p:cNvSpPr/>
          <p:nvPr/>
        </p:nvSpPr>
        <p:spPr>
          <a:xfrm>
            <a:off x="874619" y="188640"/>
            <a:ext cx="66848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Life cycle of </a:t>
            </a:r>
            <a:r>
              <a:rPr lang="en-US" sz="3600" b="1" i="1" dirty="0" err="1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Schistosoma</a:t>
            </a:r>
            <a:r>
              <a:rPr lang="en-US" sz="3600" b="1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 </a:t>
            </a:r>
            <a:r>
              <a:rPr lang="en-US" sz="3600" b="1" dirty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</a:t>
            </a:r>
            <a:r>
              <a:rPr lang="en-US" sz="3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pp.</a:t>
            </a:r>
          </a:p>
        </p:txBody>
      </p:sp>
      <p:pic>
        <p:nvPicPr>
          <p:cNvPr id="5" name="Picture 2" descr="Life cycle of Schistosoma spp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052736"/>
            <a:ext cx="7200800" cy="52565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محتوى 5"/>
          <p:cNvSpPr>
            <a:spLocks noGrp="1"/>
          </p:cNvSpPr>
          <p:nvPr>
            <p:ph idx="1"/>
          </p:nvPr>
        </p:nvSpPr>
        <p:spPr>
          <a:xfrm>
            <a:off x="928662" y="1643050"/>
            <a:ext cx="7858180" cy="4525963"/>
          </a:xfrm>
        </p:spPr>
        <p:txBody>
          <a:bodyPr>
            <a:noAutofit/>
          </a:bodyPr>
          <a:lstStyle/>
          <a:p>
            <a:pPr algn="l" rtl="0">
              <a:buFont typeface="Wingdings" pitchFamily="2" charset="2"/>
              <a:buChar char="q"/>
            </a:pPr>
            <a:r>
              <a:rPr lang="en-GB" sz="2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The infective stage for the 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human →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cercaria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(forked tail)</a:t>
            </a:r>
          </a:p>
          <a:p>
            <a:pPr algn="l" rtl="0">
              <a:buFont typeface="Wingdings" pitchFamily="2" charset="2"/>
              <a:buChar char="q"/>
            </a:pPr>
            <a:endParaRPr lang="en-GB" sz="11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 algn="l" rtl="0">
              <a:buNone/>
            </a:pPr>
            <a:endParaRPr lang="en-US" sz="11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 algn="l" rtl="0">
              <a:buFont typeface="Wingdings" pitchFamily="2" charset="2"/>
              <a:buChar char="q"/>
            </a:pPr>
            <a:r>
              <a:rPr lang="en-US" sz="2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b="1" i="1" dirty="0" err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Schistosoma</a:t>
            </a:r>
            <a:r>
              <a:rPr lang="en-US" sz="2800" b="1" i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Spp. </a:t>
            </a:r>
            <a:r>
              <a:rPr lang="en-US" sz="2800" b="1" i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, </a:t>
            </a: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In the snail (successive generations), the parasites undergo several developmental stages (</a:t>
            </a:r>
            <a:r>
              <a:rPr lang="en-US" sz="2800" b="1" dirty="0" err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sporocysts</a:t>
            </a: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and </a:t>
            </a:r>
            <a:r>
              <a:rPr lang="en-US" sz="2800" b="1" dirty="0" err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cercariae</a:t>
            </a: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).</a:t>
            </a:r>
          </a:p>
          <a:p>
            <a:pPr algn="l"/>
            <a:endParaRPr lang="ar-SA" sz="28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365048" y="692696"/>
            <a:ext cx="69669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Life Cycle of </a:t>
            </a:r>
            <a:r>
              <a:rPr lang="en-US" sz="3200" b="1" i="1" dirty="0" err="1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Schistosoma</a:t>
            </a:r>
            <a:r>
              <a:rPr lang="en-US" sz="3200" b="1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b="1" dirty="0">
                <a:solidFill>
                  <a:schemeClr val="bg1">
                    <a:lumMod val="10000"/>
                  </a:schemeClr>
                </a:solidFill>
                <a:latin typeface="Aharoni" pitchFamily="2" charset="-79"/>
                <a:cs typeface="Aharoni" pitchFamily="2" charset="-79"/>
              </a:rPr>
              <a:t>s</a:t>
            </a:r>
            <a:r>
              <a:rPr lang="en-US" sz="3200" b="1" dirty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p</a:t>
            </a:r>
            <a:r>
              <a:rPr lang="en-US" sz="32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p. cont,</a:t>
            </a:r>
            <a:endParaRPr lang="ar-SA" sz="3200" dirty="0">
              <a:solidFill>
                <a:schemeClr val="bg2">
                  <a:lumMod val="25000"/>
                </a:schemeClr>
              </a:solidFill>
              <a:latin typeface="Aharoni" pitchFamily="2" charset="-79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محتوى 5"/>
          <p:cNvSpPr>
            <a:spLocks noGrp="1"/>
          </p:cNvSpPr>
          <p:nvPr>
            <p:ph idx="1"/>
          </p:nvPr>
        </p:nvSpPr>
        <p:spPr>
          <a:xfrm>
            <a:off x="1115616" y="1700808"/>
            <a:ext cx="7776864" cy="4525963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-Eggs are eliminated with feces</a:t>
            </a:r>
            <a:r>
              <a:rPr lang="en-US" sz="2800" b="1" i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(S. </a:t>
            </a:r>
            <a:r>
              <a:rPr lang="en-US" sz="2800" b="1" i="1" dirty="0" err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mansoni</a:t>
            </a: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) or urine (</a:t>
            </a:r>
            <a:r>
              <a:rPr lang="en-US" sz="2800" b="1" i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S. </a:t>
            </a:r>
            <a:r>
              <a:rPr lang="en-US" sz="2800" b="1" i="1" dirty="0" err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haematobium</a:t>
            </a: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) . </a:t>
            </a:r>
          </a:p>
          <a:p>
            <a:pPr algn="l" rtl="0">
              <a:buNone/>
            </a:pPr>
            <a:endParaRPr lang="en-US" sz="28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 algn="l" rtl="0">
              <a:buNone/>
            </a:pPr>
            <a:endParaRPr lang="en-US" sz="1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 algn="l" rtl="0">
              <a:buNone/>
            </a:pP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1-Eggs of </a:t>
            </a:r>
            <a:r>
              <a:rPr lang="en-US" sz="2800" b="1" i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S. </a:t>
            </a:r>
            <a:r>
              <a:rPr lang="en-US" sz="2800" b="1" i="1" dirty="0" err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mansoni</a:t>
            </a: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 &gt; oval shape + lateral spine. </a:t>
            </a:r>
          </a:p>
          <a:p>
            <a:pPr algn="l" rtl="0">
              <a:buNone/>
            </a:pPr>
            <a:r>
              <a:rPr lang="en-US" sz="3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endParaRPr lang="en-US" sz="1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 algn="l">
              <a:buNone/>
            </a:pP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2-Egg of </a:t>
            </a:r>
            <a:r>
              <a:rPr lang="en-US" sz="2800" b="1" i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S. </a:t>
            </a:r>
            <a:r>
              <a:rPr lang="en-US" sz="2800" b="1" i="1" dirty="0" err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haematobium</a:t>
            </a: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&gt;oval shape +  terminal spine.</a:t>
            </a:r>
          </a:p>
          <a:p>
            <a:pPr algn="l">
              <a:buNone/>
            </a:pPr>
            <a:r>
              <a:rPr lang="en-US" sz="7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</a:p>
          <a:p>
            <a:pPr algn="l">
              <a:buNone/>
            </a:pPr>
            <a:r>
              <a:rPr lang="en-US" sz="2800" b="1" i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 </a:t>
            </a:r>
            <a:endParaRPr lang="en-US" sz="28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 algn="l" rtl="0">
              <a:buNone/>
            </a:pP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1115616" y="692696"/>
            <a:ext cx="69669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Life Cycle of </a:t>
            </a:r>
            <a:r>
              <a:rPr lang="en-US" sz="3200" b="1" i="1" dirty="0" err="1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Schistosoma</a:t>
            </a:r>
            <a:r>
              <a:rPr lang="en-US" sz="3200" b="1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b="1" dirty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sp</a:t>
            </a:r>
            <a:r>
              <a:rPr lang="en-US" sz="32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p. cont,</a:t>
            </a:r>
            <a:endParaRPr lang="ar-SA" sz="3200" dirty="0">
              <a:solidFill>
                <a:schemeClr val="bg2">
                  <a:lumMod val="25000"/>
                </a:schemeClr>
              </a:solidFill>
              <a:latin typeface="Aharoni" pitchFamily="2" charset="-79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محتوى 5"/>
          <p:cNvSpPr>
            <a:spLocks noGrp="1"/>
          </p:cNvSpPr>
          <p:nvPr>
            <p:ph idx="1"/>
          </p:nvPr>
        </p:nvSpPr>
        <p:spPr>
          <a:xfrm>
            <a:off x="935088" y="1556792"/>
            <a:ext cx="8208912" cy="4813995"/>
          </a:xfrm>
        </p:spPr>
        <p:txBody>
          <a:bodyPr>
            <a:noAutofit/>
          </a:bodyPr>
          <a:lstStyle/>
          <a:p>
            <a:pPr algn="l" rtl="0">
              <a:buFont typeface="Wingdings" pitchFamily="2" charset="2"/>
              <a:buChar char="q"/>
            </a:pP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Adult worms in humans reside in the mesenteric </a:t>
            </a:r>
            <a:r>
              <a:rPr lang="en-US" sz="2800" b="1" dirty="0" err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venules</a:t>
            </a: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in various locations, which at times seem to be specific for each species.</a:t>
            </a:r>
          </a:p>
          <a:p>
            <a:pPr algn="l" rtl="0">
              <a:buFont typeface="Wingdings" pitchFamily="2" charset="2"/>
              <a:buChar char="q"/>
            </a:pPr>
            <a:endParaRPr lang="en-US" sz="10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 algn="l" rtl="0">
              <a:buNone/>
            </a:pP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1-  </a:t>
            </a:r>
            <a:r>
              <a:rPr lang="en-US" sz="2800" b="1" i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S. </a:t>
            </a:r>
            <a:r>
              <a:rPr lang="en-US" sz="2800" b="1" i="1" dirty="0" err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mansoni</a:t>
            </a: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 &gt; in the veins draining the large intestine.</a:t>
            </a:r>
          </a:p>
          <a:p>
            <a:pPr algn="l" rtl="0">
              <a:buNone/>
            </a:pPr>
            <a:endParaRPr lang="en-US" sz="8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 algn="l" rtl="0">
              <a:buNone/>
            </a:pPr>
            <a:endParaRPr lang="en-US" sz="14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 algn="l" rtl="0">
              <a:buNone/>
            </a:pP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3- </a:t>
            </a:r>
            <a:r>
              <a:rPr lang="en-US" sz="2800" b="1" i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S. </a:t>
            </a:r>
            <a:r>
              <a:rPr lang="en-US" sz="2800" b="1" i="1" dirty="0" err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haematobium</a:t>
            </a: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&gt; in the venous of bladder , </a:t>
            </a:r>
            <a:endParaRPr lang="ar-SA" sz="28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187624" y="692696"/>
            <a:ext cx="69669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Life Cycle of </a:t>
            </a:r>
            <a:r>
              <a:rPr lang="en-US" sz="3200" b="1" i="1" dirty="0" err="1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Schistosoma</a:t>
            </a:r>
            <a:r>
              <a:rPr lang="en-US" sz="3200" b="1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spp. cont,</a:t>
            </a:r>
            <a:endParaRPr lang="ar-SA" sz="3200" dirty="0">
              <a:solidFill>
                <a:schemeClr val="bg2">
                  <a:lumMod val="25000"/>
                </a:schemeClr>
              </a:solidFill>
              <a:latin typeface="Aharoni" pitchFamily="2" charset="-79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1009650" y="1776413"/>
            <a:ext cx="4286250" cy="4525962"/>
          </a:xfrm>
        </p:spPr>
        <p:txBody>
          <a:bodyPr>
            <a:noAutofit/>
          </a:bodyPr>
          <a:lstStyle/>
          <a:p>
            <a:pPr algn="l" rtl="0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The adult male short and thick but the female are long and thin .</a:t>
            </a:r>
          </a:p>
          <a:p>
            <a:pPr algn="l" rtl="0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The male having a unique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gynecophoral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canal in which a female worm resides.</a:t>
            </a:r>
          </a:p>
        </p:txBody>
      </p:sp>
      <p:pic>
        <p:nvPicPr>
          <p:cNvPr id="2050" name="Picture 2" descr="http://www.southampton.ac.uk/~ceb/Diagnosis/Vol6.h2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714356"/>
            <a:ext cx="4286248" cy="5214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7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SimSun"/>
        <a:cs typeface=""/>
      </a:majorFont>
      <a:minorFont>
        <a:latin typeface="Times New Roman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SimSun" pitchFamily="2" charset="-122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752</Words>
  <Application>Microsoft Office PowerPoint</Application>
  <PresentationFormat>عرض على الشاشة (4:3)</PresentationFormat>
  <Paragraphs>143</Paragraphs>
  <Slides>26</Slides>
  <Notes>15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9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26</vt:i4>
      </vt:variant>
    </vt:vector>
  </HeadingPairs>
  <TitlesOfParts>
    <vt:vector size="36" baseType="lpstr">
      <vt:lpstr>SimSun</vt:lpstr>
      <vt:lpstr>Aharoni</vt:lpstr>
      <vt:lpstr>Aparajita</vt:lpstr>
      <vt:lpstr>Arial</vt:lpstr>
      <vt:lpstr>Berlin Sans FB Demi</vt:lpstr>
      <vt:lpstr>Calibri</vt:lpstr>
      <vt:lpstr>Franklin Gothic Book</vt:lpstr>
      <vt:lpstr>Times New Roman</vt:lpstr>
      <vt:lpstr>Wingdings</vt:lpstr>
      <vt:lpstr>سمة7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Causal Agents: </vt:lpstr>
      <vt:lpstr>Classification  of Fasciola spp.</vt:lpstr>
      <vt:lpstr>Life cycle of Fasciola spp.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Diagnostic findings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momo</dc:creator>
  <cp:lastModifiedBy>momo</cp:lastModifiedBy>
  <cp:revision>2</cp:revision>
  <dcterms:modified xsi:type="dcterms:W3CDTF">2018-11-04T17:59:10Z</dcterms:modified>
</cp:coreProperties>
</file>