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Lst>
  <p:notesMasterIdLst>
    <p:notesMasterId r:id="rId37"/>
  </p:notesMasterIdLst>
  <p:handoutMasterIdLst>
    <p:handoutMasterId r:id="rId38"/>
  </p:handoutMasterIdLst>
  <p:sldIdLst>
    <p:sldId id="332" r:id="rId3"/>
    <p:sldId id="335" r:id="rId4"/>
    <p:sldId id="336" r:id="rId5"/>
    <p:sldId id="337" r:id="rId6"/>
    <p:sldId id="338" r:id="rId7"/>
    <p:sldId id="339" r:id="rId8"/>
    <p:sldId id="340" r:id="rId9"/>
    <p:sldId id="341" r:id="rId10"/>
    <p:sldId id="342" r:id="rId11"/>
    <p:sldId id="343" r:id="rId12"/>
    <p:sldId id="344" r:id="rId13"/>
    <p:sldId id="345" r:id="rId14"/>
    <p:sldId id="346" r:id="rId15"/>
    <p:sldId id="347" r:id="rId16"/>
    <p:sldId id="348" r:id="rId17"/>
    <p:sldId id="349" r:id="rId18"/>
    <p:sldId id="350" r:id="rId19"/>
    <p:sldId id="351" r:id="rId20"/>
    <p:sldId id="352" r:id="rId21"/>
    <p:sldId id="353" r:id="rId22"/>
    <p:sldId id="354" r:id="rId23"/>
    <p:sldId id="355" r:id="rId24"/>
    <p:sldId id="356" r:id="rId25"/>
    <p:sldId id="357" r:id="rId26"/>
    <p:sldId id="358" r:id="rId27"/>
    <p:sldId id="359" r:id="rId28"/>
    <p:sldId id="360" r:id="rId29"/>
    <p:sldId id="361" r:id="rId30"/>
    <p:sldId id="362" r:id="rId31"/>
    <p:sldId id="363" r:id="rId32"/>
    <p:sldId id="364" r:id="rId33"/>
    <p:sldId id="365" r:id="rId34"/>
    <p:sldId id="366" r:id="rId35"/>
    <p:sldId id="367" r:id="rId3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4104" userDrawn="1">
          <p15:clr>
            <a:srgbClr val="A4A3A4"/>
          </p15:clr>
        </p15:guide>
        <p15:guide id="2" pos="18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ffrey Holcomb" initials="" lastIdx="3" clrIdx="0"/>
  <p:cmAuthor id="1" name="Ruchi Sachdev" initials="" lastIdx="8" clrIdx="1"/>
  <p:cmAuthor id="2" name="Sarah Reusché" initials="" lastIdx="13" clrIdx="2"/>
  <p:cmAuthor id="3" name="Nitin Shankar" initials="" lastIdx="6" clrIdx="3"/>
  <p:cmAuthor id="4" name="Kristen Flathman" initials="" lastIdx="1" clrIdx="4"/>
  <p:cmAuthor id="5" name="Ben Schroeter" initials=""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40F9630F-82C1-40B7-BC3A-925EFCFF5E92}">
  <a:tblStyle styleId="{40F9630F-82C1-40B7-BC3A-925EFCFF5E92}"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12700" cap="flat" cmpd="sng">
              <a:solidFill>
                <a:schemeClr val="accent1"/>
              </a:solidFill>
              <a:prstDash val="solid"/>
              <a:round/>
              <a:headEnd type="none" w="med" len="med"/>
              <a:tailEnd type="none" w="med" len="med"/>
            </a:ln>
          </a:top>
          <a:bottom>
            <a:ln w="12700" cap="flat" cmpd="sng">
              <a:solidFill>
                <a:schemeClr val="accent1"/>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i="off"/>
      <a:tcStyle>
        <a:tcBdr/>
      </a:tcStyle>
    </a:lastCol>
    <a:firstCol>
      <a:tcTxStyle b="on" i="off"/>
      <a:tcStyle>
        <a:tcBdr/>
      </a:tcStyle>
    </a:firstCol>
    <a:lastRow>
      <a:tcTxStyle b="on" i="off"/>
      <a:tcStyle>
        <a:tcBdr>
          <a:top>
            <a:ln w="12700" cap="flat" cmpd="sng">
              <a:solidFill>
                <a:schemeClr val="accent1"/>
              </a:solidFill>
              <a:prstDash val="solid"/>
              <a:round/>
              <a:headEnd type="none" w="med" len="med"/>
              <a:tailEnd type="none" w="med" len="med"/>
            </a:ln>
          </a:top>
        </a:tcBdr>
        <a:fill>
          <a:solidFill>
            <a:srgbClr val="FFFFFF">
              <a:alpha val="0"/>
            </a:srgbClr>
          </a:solidFill>
        </a:fill>
      </a:tcStyle>
    </a:lastRow>
    <a:firstRow>
      <a:tcTxStyle b="on" i="off"/>
      <a:tcStyle>
        <a:tcBdr>
          <a:bottom>
            <a:ln w="12700" cap="flat" cmpd="sng">
              <a:solidFill>
                <a:schemeClr val="accent1"/>
              </a:solidFill>
              <a:prstDash val="solid"/>
              <a:round/>
              <a:headEnd type="none" w="med" len="med"/>
              <a:tailEnd type="none" w="med" len="med"/>
            </a:ln>
          </a:bottom>
        </a:tcBdr>
        <a:fill>
          <a:solidFill>
            <a:srgbClr val="FFFFFF">
              <a:alpha val="0"/>
            </a:srgb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245" autoAdjust="0"/>
    <p:restoredTop sz="92907" autoAdjust="0"/>
  </p:normalViewPr>
  <p:slideViewPr>
    <p:cSldViewPr snapToGrid="0" snapToObjects="1">
      <p:cViewPr varScale="1">
        <p:scale>
          <a:sx n="68" d="100"/>
          <a:sy n="68" d="100"/>
        </p:scale>
        <p:origin x="-870" y="-90"/>
      </p:cViewPr>
      <p:guideLst>
        <p:guide orient="horz" pos="4104"/>
        <p:guide pos="1824"/>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85CB01-6679-D646-ACB3-8B04B786C15F}" type="datetimeFigureOut">
              <a:rPr lang="en-US" smtClean="0"/>
              <a:pPr/>
              <a:t>8/31/2018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AC0F4D-8A6F-1C4A-B6BF-1558431E4F79}" type="slidenum">
              <a:rPr lang="en-US" smtClean="0"/>
              <a:pPr/>
              <a:t>‹#›</a:t>
            </a:fld>
            <a:endParaRPr lang="en-US"/>
          </a:p>
        </p:txBody>
      </p:sp>
    </p:spTree>
    <p:extLst>
      <p:ext uri="{BB962C8B-B14F-4D97-AF65-F5344CB8AC3E}">
        <p14:creationId xmlns:p14="http://schemas.microsoft.com/office/powerpoint/2010/main" xmlns="" val="3554063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200" b="0" i="0" u="none" strike="noStrike" cap="none">
                <a:solidFill>
                  <a:schemeClr val="dk1"/>
                </a:solidFill>
                <a:latin typeface="Arial"/>
                <a:ea typeface="Arial"/>
                <a:cs typeface="Arial"/>
                <a:sym typeface="Arial"/>
              </a:defRPr>
            </a:lvl2pPr>
            <a:lvl3pPr marL="914400" marR="0" lvl="2" indent="0" algn="l" rtl="0">
              <a:spcBef>
                <a:spcPts val="0"/>
              </a:spcBef>
              <a:buNone/>
              <a:defRPr sz="1200" b="0" i="0" u="none" strike="noStrike" cap="none">
                <a:solidFill>
                  <a:schemeClr val="dk1"/>
                </a:solidFill>
                <a:latin typeface="Arial"/>
                <a:ea typeface="Arial"/>
                <a:cs typeface="Arial"/>
                <a:sym typeface="Arial"/>
              </a:defRPr>
            </a:lvl3pPr>
            <a:lvl4pPr marL="1371600" marR="0" lvl="3" indent="0" algn="l" rtl="0">
              <a:spcBef>
                <a:spcPts val="0"/>
              </a:spcBef>
              <a:buNone/>
              <a:defRPr sz="1200" b="0" i="0" u="none" strike="noStrike" cap="none">
                <a:solidFill>
                  <a:schemeClr val="dk1"/>
                </a:solidFill>
                <a:latin typeface="Arial"/>
                <a:ea typeface="Arial"/>
                <a:cs typeface="Arial"/>
                <a:sym typeface="Arial"/>
              </a:defRPr>
            </a:lvl4pPr>
            <a:lvl5pPr marL="1828800" marR="0" lvl="4" indent="0" algn="l" rtl="0">
              <a:spcBef>
                <a:spcPts val="0"/>
              </a:spcBef>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Arial"/>
                <a:ea typeface="Arial"/>
                <a:cs typeface="Arial"/>
                <a:sym typeface="Arial"/>
              </a:defRPr>
            </a:lvl6pPr>
            <a:lvl7pPr marL="2743200" marR="0" lvl="6" indent="0" algn="l" rtl="0">
              <a:spcBef>
                <a:spcPts val="0"/>
              </a:spcBef>
              <a:buNone/>
              <a:defRPr sz="1200" b="0" i="0" u="none" strike="noStrike" cap="none">
                <a:solidFill>
                  <a:schemeClr val="dk1"/>
                </a:solidFill>
                <a:latin typeface="Arial"/>
                <a:ea typeface="Arial"/>
                <a:cs typeface="Arial"/>
                <a:sym typeface="Arial"/>
              </a:defRPr>
            </a:lvl7pPr>
            <a:lvl8pPr marL="3200400" marR="0" lvl="7" indent="0" algn="l" rtl="0">
              <a:spcBef>
                <a:spcPts val="0"/>
              </a:spcBef>
              <a:buNone/>
              <a:defRPr sz="1200" b="0" i="0" u="none" strike="noStrike" cap="none">
                <a:solidFill>
                  <a:schemeClr val="dk1"/>
                </a:solidFill>
                <a:latin typeface="Arial"/>
                <a:ea typeface="Arial"/>
                <a:cs typeface="Arial"/>
                <a:sym typeface="Arial"/>
              </a:defRPr>
            </a:lvl8pPr>
            <a:lvl9pPr marL="3657600" marR="0" lvl="8" indent="0" algn="l" rtl="0">
              <a:spcBef>
                <a:spcPts val="0"/>
              </a:spcBef>
              <a:buNone/>
              <a:defRPr sz="12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pPr marL="0" marR="0" lvl="0" indent="0" algn="r" rtl="0">
                <a:spcBef>
                  <a:spcPts val="0"/>
                </a:spcBef>
                <a:buSzPct val="25000"/>
                <a:buNone/>
              </a:pPr>
              <a:t>‹#›</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2457102709"/>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cap="none" dirty="0" smtClean="0">
                <a:solidFill>
                  <a:schemeClr val="dk1"/>
                </a:solidFill>
                <a:latin typeface="Arial"/>
                <a:ea typeface="Arial"/>
                <a:cs typeface="Arial"/>
                <a:sym typeface="Arial"/>
              </a:rPr>
              <a:t>If this PowerPoint presentation contains mathematical equations, you may need to check that your computer has the following installed:</a:t>
            </a:r>
          </a:p>
          <a:p>
            <a:r>
              <a:rPr lang="en-US" sz="1200" b="0" i="0" u="none" strike="noStrike" kern="1200" cap="none" dirty="0" smtClean="0">
                <a:solidFill>
                  <a:schemeClr val="dk1"/>
                </a:solidFill>
                <a:latin typeface="Arial"/>
                <a:ea typeface="Arial"/>
                <a:cs typeface="Arial"/>
                <a:sym typeface="Arial"/>
              </a:rPr>
              <a:t>1) MathType Plugin</a:t>
            </a:r>
          </a:p>
          <a:p>
            <a:r>
              <a:rPr lang="en-US" sz="1200" b="0" i="0" u="none" strike="noStrike" kern="1200" cap="none" dirty="0" smtClean="0">
                <a:solidFill>
                  <a:schemeClr val="dk1"/>
                </a:solidFill>
                <a:latin typeface="Arial"/>
                <a:ea typeface="Arial"/>
                <a:cs typeface="Arial"/>
                <a:sym typeface="Arial"/>
              </a:rPr>
              <a:t>2) Math Player (free versions available)</a:t>
            </a:r>
          </a:p>
          <a:p>
            <a:r>
              <a:rPr lang="en-US" sz="1200" b="0" i="0" u="none" strike="noStrike" kern="1200" cap="none" dirty="0" smtClean="0">
                <a:solidFill>
                  <a:schemeClr val="dk1"/>
                </a:solidFill>
                <a:latin typeface="Arial"/>
                <a:ea typeface="Arial"/>
                <a:cs typeface="Arial"/>
                <a:sym typeface="Arial"/>
              </a:rPr>
              <a:t>3) NVDA Reader (free versions available)</a:t>
            </a:r>
            <a:endParaRPr lang="en-US" dirty="0" smtClean="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1</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1257497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a:solidFill>
                  <a:prstClr val="black"/>
                </a:solidFill>
                <a:latin typeface="Calibri"/>
                <a:ea typeface="+mn-ea"/>
                <a:cs typeface="+mn-cs"/>
              </a:rPr>
              <a:t>If the purpose of a study is to come up with new ideas for products or promotional themes, the researchers use qualitative research. Qualitative studies consist of focus groups and/or one-on-one depth interviews, in which sampled consumers are individually interviewed by professionally trained interviewers. </a:t>
            </a:r>
            <a:endParaRPr lang="en-US" alt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10</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29747126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a:solidFill>
                  <a:prstClr val="black"/>
                </a:solidFill>
                <a:latin typeface="Calibri"/>
                <a:ea typeface="+mn-ea"/>
                <a:cs typeface="+mn-cs"/>
              </a:rPr>
              <a:t>Contemporary qualitative consumer research grew out of the </a:t>
            </a:r>
            <a:r>
              <a:rPr lang="en-US" altLang="en-US" i="1">
                <a:solidFill>
                  <a:prstClr val="black"/>
                </a:solidFill>
                <a:latin typeface="Calibri"/>
                <a:ea typeface="+mn-ea"/>
                <a:cs typeface="+mn-cs"/>
              </a:rPr>
              <a:t>rejection </a:t>
            </a:r>
            <a:r>
              <a:rPr lang="en-US" altLang="en-US">
                <a:solidFill>
                  <a:prstClr val="black"/>
                </a:solidFill>
                <a:latin typeface="Calibri"/>
                <a:ea typeface="+mn-ea"/>
                <a:cs typeface="+mn-cs"/>
              </a:rPr>
              <a:t>of the belief that consumer marketing was simply applied economics.</a:t>
            </a:r>
          </a:p>
          <a:p>
            <a:pPr lvl="0" defTabSz="914400" eaLnBrk="0" fontAlgn="base" hangingPunct="0">
              <a:spcBef>
                <a:spcPct val="30000"/>
              </a:spcBef>
              <a:spcAft>
                <a:spcPct val="0"/>
              </a:spcAft>
            </a:pPr>
            <a:endParaRPr lang="en-US" altLang="en-US">
              <a:solidFill>
                <a:prstClr val="black"/>
              </a:solidFill>
              <a:latin typeface="Calibri"/>
              <a:ea typeface="+mn-ea"/>
              <a:cs typeface="+mn-cs"/>
            </a:endParaRPr>
          </a:p>
          <a:p>
            <a:pPr lvl="0" defTabSz="914400" eaLnBrk="0" fontAlgn="base" hangingPunct="0">
              <a:spcBef>
                <a:spcPct val="30000"/>
              </a:spcBef>
              <a:spcAft>
                <a:spcPct val="0"/>
              </a:spcAft>
            </a:pPr>
            <a:r>
              <a:rPr lang="en-US" altLang="en-US" b="1">
                <a:solidFill>
                  <a:prstClr val="black"/>
                </a:solidFill>
                <a:latin typeface="Calibri"/>
                <a:ea typeface="+mn-ea"/>
                <a:cs typeface="+mn-cs"/>
              </a:rPr>
              <a:t>Motivational researchers</a:t>
            </a:r>
            <a:r>
              <a:rPr lang="en-US" altLang="en-US">
                <a:solidFill>
                  <a:prstClr val="black"/>
                </a:solidFill>
                <a:latin typeface="Calibri"/>
                <a:ea typeface="+mn-ea"/>
                <a:cs typeface="+mn-cs"/>
              </a:rPr>
              <a:t> suggested that consumers were not always consciously aware of why they made the decisions they did. Even when they were aware of their basic motivations, consumers were not always willing to reveal those reasons to others, or even to themselves.</a:t>
            </a:r>
          </a:p>
          <a:p>
            <a:pPr lvl="0" defTabSz="914400" eaLnBrk="0" fontAlgn="base" hangingPunct="0">
              <a:spcBef>
                <a:spcPct val="30000"/>
              </a:spcBef>
              <a:spcAft>
                <a:spcPct val="0"/>
              </a:spcAft>
            </a:pPr>
            <a:endParaRPr lang="en-US" altLang="en-US">
              <a:solidFill>
                <a:prstClr val="black"/>
              </a:solidFill>
              <a:latin typeface="Calibri"/>
              <a:ea typeface="+mn-ea"/>
              <a:cs typeface="+mn-cs"/>
            </a:endParaRPr>
          </a:p>
          <a:p>
            <a:pPr lvl="0" defTabSz="914400" eaLnBrk="0" fontAlgn="base" hangingPunct="0">
              <a:spcBef>
                <a:spcPct val="30000"/>
              </a:spcBef>
              <a:spcAft>
                <a:spcPct val="0"/>
              </a:spcAft>
            </a:pPr>
            <a:r>
              <a:rPr lang="en-US" altLang="en-US">
                <a:solidFill>
                  <a:prstClr val="black"/>
                </a:solidFill>
                <a:latin typeface="Calibri"/>
                <a:ea typeface="+mn-ea"/>
                <a:cs typeface="+mn-cs"/>
              </a:rPr>
              <a:t>Because sample sizes are necessarily often small, findings cannot be generalized to larger populations. Nevertheless, qualitative research contributes extensively to the initial identification and development of new promotional campaigns and new product development that can eventually be further refined through a variety of quantitative research methods.</a:t>
            </a:r>
            <a:endParaRPr lang="en-US" alt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11</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38468544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solidFill>
                  <a:prstClr val="black"/>
                </a:solidFill>
                <a:latin typeface="Calibri"/>
                <a:ea typeface="+mn-ea"/>
                <a:cs typeface="+mn-cs"/>
              </a:rPr>
              <a:t>Even when consumers are aware of their basic motivations, they are not always willing to reveal those reasons to others or to themselves.</a:t>
            </a:r>
            <a:endParaRPr 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12</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11125303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solidFill>
                  <a:prstClr val="black"/>
                </a:solidFill>
                <a:latin typeface="Calibri"/>
                <a:ea typeface="+mn-ea"/>
                <a:cs typeface="+mn-cs"/>
              </a:rPr>
              <a:t>A depth interview is a lengthy and unstructured interview designed to uncover a consumer’s underlying attitudes and/or motivations.  </a:t>
            </a:r>
          </a:p>
          <a:p>
            <a:pPr lvl="0" defTabSz="914400" eaLnBrk="0" fontAlgn="base" hangingPunct="0">
              <a:spcBef>
                <a:spcPct val="30000"/>
              </a:spcBef>
              <a:spcAft>
                <a:spcPct val="0"/>
              </a:spcAft>
            </a:pPr>
            <a:endParaRPr lang="en-US">
              <a:solidFill>
                <a:prstClr val="black"/>
              </a:solidFill>
              <a:latin typeface="Calibri"/>
              <a:ea typeface="+mn-ea"/>
              <a:cs typeface="+mn-cs"/>
            </a:endParaRPr>
          </a:p>
          <a:p>
            <a:pPr lvl="0" defTabSz="914400" eaLnBrk="0" fontAlgn="base" hangingPunct="0">
              <a:spcBef>
                <a:spcPct val="30000"/>
              </a:spcBef>
              <a:spcAft>
                <a:spcPct val="0"/>
              </a:spcAft>
            </a:pPr>
            <a:r>
              <a:rPr lang="en-US">
                <a:solidFill>
                  <a:prstClr val="black"/>
                </a:solidFill>
                <a:latin typeface="Calibri"/>
                <a:ea typeface="+mn-ea"/>
                <a:cs typeface="+mn-cs"/>
              </a:rPr>
              <a:t>A focus group consists of 8 to 10 participants who meet with a moderator/research/analyst to focus on or explore a particular product or product category (or other topic).</a:t>
            </a:r>
          </a:p>
          <a:p>
            <a:pPr lvl="0" defTabSz="914400" eaLnBrk="0" fontAlgn="base" hangingPunct="0">
              <a:spcBef>
                <a:spcPct val="30000"/>
              </a:spcBef>
              <a:spcAft>
                <a:spcPct val="0"/>
              </a:spcAft>
            </a:pPr>
            <a:endParaRPr lang="en-US">
              <a:solidFill>
                <a:prstClr val="black"/>
              </a:solidFill>
              <a:latin typeface="Calibri"/>
              <a:ea typeface="+mn-ea"/>
              <a:cs typeface="+mn-cs"/>
            </a:endParaRPr>
          </a:p>
          <a:p>
            <a:pPr lvl="0" defTabSz="914400" eaLnBrk="0" fontAlgn="base" hangingPunct="0">
              <a:spcBef>
                <a:spcPct val="30000"/>
              </a:spcBef>
              <a:spcAft>
                <a:spcPct val="0"/>
              </a:spcAft>
            </a:pPr>
            <a:r>
              <a:rPr lang="en-US">
                <a:solidFill>
                  <a:prstClr val="black"/>
                </a:solidFill>
                <a:latin typeface="Calibri"/>
                <a:ea typeface="+mn-ea"/>
                <a:cs typeface="+mn-cs"/>
              </a:rPr>
              <a:t>Projective techniques are useful because they apply psychoanalytic theory as they ask respondents to interpret stimuli that do not have clear meanings, with the assumption that the subjects will reveal or project their subconscious, hidden motives into or onto the ambiguous stimuli.</a:t>
            </a:r>
            <a:endParaRPr 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13</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40849414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b="1" dirty="0">
                <a:solidFill>
                  <a:prstClr val="black"/>
                </a:solidFill>
                <a:latin typeface="Calibri"/>
                <a:ea typeface="+mn-ea"/>
                <a:cs typeface="+mn-cs"/>
              </a:rPr>
              <a:t>Depth interviews </a:t>
            </a:r>
            <a:r>
              <a:rPr lang="en-US" altLang="en-US" dirty="0">
                <a:solidFill>
                  <a:prstClr val="black"/>
                </a:solidFill>
                <a:latin typeface="Calibri"/>
                <a:ea typeface="+mn-ea"/>
                <a:cs typeface="+mn-cs"/>
              </a:rPr>
              <a:t>provide important information for targeting, positioning, and product redesign.  They can be as short as 20 minutes or last up to an hour.  The interview is often recorded, either with video or audio recordings so that the interviewer can play it back or transcribe the session to have all the details.  To get the most from the subject, an interviewer will usually ask probing questions in order to gain more insights from the subject.</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14</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1781881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dirty="0">
                <a:solidFill>
                  <a:prstClr val="black"/>
                </a:solidFill>
                <a:latin typeface="Calibri"/>
                <a:ea typeface="+mn-ea"/>
                <a:cs typeface="+mn-cs"/>
              </a:rPr>
              <a:t>It is extremely rare for a moderator-researcher to conduct depth interviews or focus group sessions without the aid of a discussion guide. In a sense, a discussion guide is a kind of “agenda” of topics and issues to be covered over the course of each depth interview or each focus group session. However,</a:t>
            </a:r>
          </a:p>
          <a:p>
            <a:pPr lvl="0" defTabSz="914400" eaLnBrk="0" fontAlgn="base" hangingPunct="0">
              <a:spcBef>
                <a:spcPct val="30000"/>
              </a:spcBef>
              <a:spcAft>
                <a:spcPct val="0"/>
              </a:spcAft>
            </a:pPr>
            <a:r>
              <a:rPr lang="en-US" altLang="en-US" dirty="0">
                <a:solidFill>
                  <a:prstClr val="black"/>
                </a:solidFill>
                <a:latin typeface="Calibri"/>
                <a:ea typeface="+mn-ea"/>
                <a:cs typeface="+mn-cs"/>
              </a:rPr>
              <a:t>also keep in mind that qualitative research is much like jazz music: the expertise lies in the ability to improvise depending on the circumstance of the interview or the makeup of the group session.</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15</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29777210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dirty="0">
                <a:solidFill>
                  <a:prstClr val="black"/>
                </a:solidFill>
                <a:latin typeface="Calibri"/>
                <a:ea typeface="+mn-ea"/>
                <a:cs typeface="+mn-cs"/>
              </a:rPr>
              <a:t>One-on-one interviews are conducted directly with the interviewer and a respondent while a </a:t>
            </a:r>
            <a:r>
              <a:rPr lang="en-US" altLang="en-US" b="1" dirty="0">
                <a:solidFill>
                  <a:prstClr val="black"/>
                </a:solidFill>
                <a:latin typeface="Calibri"/>
                <a:ea typeface="+mn-ea"/>
                <a:cs typeface="+mn-cs"/>
              </a:rPr>
              <a:t>focus group </a:t>
            </a:r>
            <a:r>
              <a:rPr lang="en-US" altLang="en-US" dirty="0">
                <a:solidFill>
                  <a:prstClr val="black"/>
                </a:solidFill>
                <a:latin typeface="Calibri"/>
                <a:ea typeface="+mn-ea"/>
                <a:cs typeface="+mn-cs"/>
              </a:rPr>
              <a:t>uses a small group of subjects for the research.  Some researchers favor this approach because the respondents interact with each other and build off of each other’s comments.  In addition, many people’s opinions are included in a shorter amount of time than individual interviews.  A disadvantage of focus groups is that participants might not always be honest and are less willing to expose private thoughts and personal views due to the presence of other members.  Researchers must balance the advantages and disadvantages of this method when deciding if it is right for their research project.</a:t>
            </a:r>
          </a:p>
          <a:p>
            <a:pPr lvl="0" defTabSz="914400" eaLnBrk="0" fontAlgn="base" hangingPunct="0">
              <a:spcBef>
                <a:spcPct val="30000"/>
              </a:spcBef>
              <a:spcAft>
                <a:spcPct val="0"/>
              </a:spcAft>
            </a:pPr>
            <a:endParaRPr lang="en-US" alt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16</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19565377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a:solidFill>
                  <a:prstClr val="black"/>
                </a:solidFill>
                <a:latin typeface="Calibri"/>
                <a:ea typeface="+mn-ea"/>
                <a:cs typeface="+mn-cs"/>
              </a:rPr>
              <a:t>When it comes to tapping into the underlying motives of individuals, </a:t>
            </a:r>
            <a:r>
              <a:rPr lang="en-US" altLang="en-US" b="1">
                <a:solidFill>
                  <a:prstClr val="black"/>
                </a:solidFill>
                <a:latin typeface="Calibri"/>
                <a:ea typeface="+mn-ea"/>
                <a:cs typeface="+mn-cs"/>
              </a:rPr>
              <a:t>projective techniques </a:t>
            </a:r>
            <a:r>
              <a:rPr lang="en-US" altLang="en-US">
                <a:solidFill>
                  <a:prstClr val="black"/>
                </a:solidFill>
                <a:latin typeface="Calibri"/>
                <a:ea typeface="+mn-ea"/>
                <a:cs typeface="+mn-cs"/>
              </a:rPr>
              <a:t>are a useful tool, borrowed from psychoanalytic theory and practice and adapted for studying the unconscious associations of consumers who may be concealing or suppressing some of their thoughts or reactions. Thus, projective exercises consist of a variety of disguised “tests” that contain ambiguous stimuli, such as incomplete sentences, untitled pictures or cartoons, word-association tests, and other person characterizations. They are all designed to make it easier for consumers to express themselves and reveal their inner motivations.</a:t>
            </a:r>
            <a:endParaRPr lang="en-US" alt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17</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34403716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a:solidFill>
                  <a:prstClr val="black"/>
                </a:solidFill>
                <a:latin typeface="Calibri"/>
                <a:ea typeface="+mn-ea"/>
                <a:cs typeface="+mn-cs"/>
              </a:rPr>
              <a:t>If descriptive and quantitative information is sought, some form of a quantitative study is likely to be undertaken.</a:t>
            </a:r>
            <a:endParaRPr lang="en-US" alt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18</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10690742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dirty="0">
                <a:solidFill>
                  <a:prstClr val="black"/>
                </a:solidFill>
                <a:latin typeface="Calibri"/>
                <a:ea typeface="+mn-ea"/>
                <a:cs typeface="+mn-cs"/>
              </a:rPr>
              <a:t>Marketers use quantitative research to understand the acceptance of various products or specific brands, as well as the impact of promotional messages on consumers. In other cases, the objectives are to assist marketers in pinpointing consumers’ level of satisfaction with a product, service, distributor, or retailer, or possibly to attempt to identify areas in which the consumer has unmet needs, or even to attempt to better “predict” future consumer needs or behavior. The broad category of quantitative research includes experimentation, survey techniques, and observation. The findings are descriptive and empirical, and, if collected using appropriate sampling, can be generalized to larger populations. </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19</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2309359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a:solidFill>
                  <a:prstClr val="black"/>
                </a:solidFill>
                <a:latin typeface="Calibri"/>
                <a:ea typeface="+mn-ea"/>
                <a:cs typeface="+mn-cs"/>
              </a:rPr>
              <a:t>This chapter begins with an examination of exploratory research and secondary data; describes primary research, defined as new research especially designed and collected for purposes of a current research problem; and the two categories of primary consumer research (qualitative and quantitative research).</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2</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40936858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solidFill>
                  <a:prstClr val="black"/>
                </a:solidFill>
                <a:latin typeface="Calibri"/>
                <a:ea typeface="+mn-ea"/>
                <a:cs typeface="+mn-cs"/>
              </a:rPr>
              <a:t>The data gathered must enable the researchers to confirm or reject their prior opinions and hunches.</a:t>
            </a:r>
            <a:endParaRPr 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20</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26466350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solidFill>
                  <a:prstClr val="black"/>
                </a:solidFill>
                <a:latin typeface="Calibri"/>
                <a:ea typeface="+mn-ea"/>
                <a:cs typeface="+mn-cs"/>
              </a:rPr>
              <a:t>The study is said to have reliability if the same questions, asked of a similar sample, produce the same findings.</a:t>
            </a:r>
            <a:endParaRPr 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21</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13822411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dirty="0">
                <a:solidFill>
                  <a:prstClr val="black"/>
                </a:solidFill>
                <a:latin typeface="Calibri"/>
                <a:ea typeface="+mn-ea"/>
                <a:cs typeface="+mn-cs"/>
              </a:rPr>
              <a:t>Watching or carefully observing consumers’ actions of purchasing and consuming, especially in realistic surroundings (e.g., in stores, in malls, watching TV, and even in their home environments), is an extremely insightful way to learn what is valuable or meaningful to consumers. Indeed, </a:t>
            </a:r>
            <a:r>
              <a:rPr lang="en-US" altLang="en-US" b="1" dirty="0">
                <a:solidFill>
                  <a:prstClr val="black"/>
                </a:solidFill>
                <a:latin typeface="Calibri"/>
                <a:ea typeface="+mn-ea"/>
                <a:cs typeface="+mn-cs"/>
              </a:rPr>
              <a:t>observational research </a:t>
            </a:r>
            <a:r>
              <a:rPr lang="en-US" altLang="en-US" dirty="0">
                <a:solidFill>
                  <a:prstClr val="black"/>
                </a:solidFill>
                <a:latin typeface="Calibri"/>
                <a:ea typeface="+mn-ea"/>
                <a:cs typeface="+mn-cs"/>
              </a:rPr>
              <a:t>is an important research tool because marketers recognize that often the best way to gain an in-depth understanding of the relationship between people and products is by watching them in the process of buying and/or using the products. Observing consumers in action enables researchers to comprehend what the product symbolizes to a consumer and provides greater insight into the bond between people and products that is the essence of brand loyalty. It is also important in uncovering issues or problems with a product.</a:t>
            </a:r>
          </a:p>
          <a:p>
            <a:pPr lvl="0" defTabSz="914400" eaLnBrk="0" fontAlgn="base" hangingPunct="0">
              <a:spcBef>
                <a:spcPct val="30000"/>
              </a:spcBef>
              <a:spcAft>
                <a:spcPct val="0"/>
              </a:spcAft>
            </a:pPr>
            <a:endParaRPr lang="en-US" altLang="en-US" dirty="0">
              <a:solidFill>
                <a:prstClr val="black"/>
              </a:solidFill>
              <a:latin typeface="Calibri"/>
              <a:ea typeface="+mn-ea"/>
              <a:cs typeface="+mn-cs"/>
            </a:endParaRPr>
          </a:p>
          <a:p>
            <a:pPr lvl="0" defTabSz="914400" eaLnBrk="0" fontAlgn="base" hangingPunct="0">
              <a:spcBef>
                <a:spcPct val="30000"/>
              </a:spcBef>
              <a:spcAft>
                <a:spcPct val="0"/>
              </a:spcAft>
            </a:pPr>
            <a:r>
              <a:rPr lang="en-US" altLang="en-US" dirty="0">
                <a:solidFill>
                  <a:prstClr val="black"/>
                </a:solidFill>
                <a:latin typeface="Calibri"/>
                <a:ea typeface="+mn-ea"/>
                <a:cs typeface="+mn-cs"/>
              </a:rPr>
              <a:t>Mechanical observation research eliminates the need for a trained observer gathering data on behaviors.  These mechanical tools can count and record customer behavior.  Examples of mechanical observation methods are electronic traffic counters, videotape technology, and meters.  In addition, a customer’s usage of frequent shopper cards at stores will help provide data to the retailers and brand managers.  Researchers working in this area must always respect the consumer’s right to privacy.</a:t>
            </a:r>
          </a:p>
          <a:p>
            <a:pPr lvl="0" defTabSz="914400" eaLnBrk="0" fontAlgn="base" hangingPunct="0">
              <a:spcBef>
                <a:spcPct val="30000"/>
              </a:spcBef>
              <a:spcAft>
                <a:spcPct val="0"/>
              </a:spcAft>
            </a:pPr>
            <a:endParaRPr lang="en-US" altLang="en-US" dirty="0">
              <a:solidFill>
                <a:prstClr val="black"/>
              </a:solidFill>
              <a:latin typeface="Calibri"/>
              <a:ea typeface="+mn-ea"/>
              <a:cs typeface="+mn-cs"/>
            </a:endParaRPr>
          </a:p>
          <a:p>
            <a:pPr lvl="0" defTabSz="914400" eaLnBrk="0" fontAlgn="base" hangingPunct="0">
              <a:spcBef>
                <a:spcPct val="30000"/>
              </a:spcBef>
              <a:spcAft>
                <a:spcPct val="0"/>
              </a:spcAft>
            </a:pPr>
            <a:r>
              <a:rPr lang="en-US" altLang="en-US" dirty="0">
                <a:solidFill>
                  <a:prstClr val="black"/>
                </a:solidFill>
                <a:latin typeface="Calibri"/>
                <a:ea typeface="+mn-ea"/>
                <a:cs typeface="+mn-cs"/>
              </a:rPr>
              <a:t>Marketers also use physiological observation devices that monitor respondents’ patterns of information processing. For example, an electronic eye camera may be used to monitor the eye movements of subjects looking at a series of advertisements for various products, and electronic sensors placed on the subjects’ heads can monitor their brain activity and attentiveness levels involved in viewing each advertisement.</a:t>
            </a:r>
          </a:p>
          <a:p>
            <a:pPr lvl="0" defTabSz="914400" eaLnBrk="0" fontAlgn="base" hangingPunct="0">
              <a:spcBef>
                <a:spcPct val="30000"/>
              </a:spcBef>
              <a:spcAft>
                <a:spcPct val="0"/>
              </a:spcAft>
            </a:pPr>
            <a:endParaRPr lang="en-US" alt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22</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21368968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b="1" dirty="0">
                <a:solidFill>
                  <a:prstClr val="black"/>
                </a:solidFill>
                <a:latin typeface="Calibri"/>
                <a:ea typeface="+mn-ea"/>
                <a:cs typeface="+mn-cs"/>
              </a:rPr>
              <a:t>Experiments (causal research) </a:t>
            </a:r>
            <a:r>
              <a:rPr lang="en-US" altLang="en-US" dirty="0">
                <a:solidFill>
                  <a:prstClr val="black"/>
                </a:solidFill>
                <a:latin typeface="Calibri"/>
                <a:ea typeface="+mn-ea"/>
                <a:cs typeface="+mn-cs"/>
              </a:rPr>
              <a:t>identify cause-and-effect relationships among factors. For instance, it is possible to test the relative sales appeal of many types of variables, such as package designs, alternative price points, or different promotional offers, by experiments designed to identify cause and effect. In the simplest form of such experiments, only one variable is manipulated (called the </a:t>
            </a:r>
            <a:r>
              <a:rPr lang="en-US" altLang="en-US" i="1" dirty="0">
                <a:solidFill>
                  <a:prstClr val="black"/>
                </a:solidFill>
                <a:latin typeface="Calibri"/>
                <a:ea typeface="+mn-ea"/>
                <a:cs typeface="+mn-cs"/>
              </a:rPr>
              <a:t>independent variable</a:t>
            </a:r>
            <a:r>
              <a:rPr lang="en-US" altLang="en-US" dirty="0">
                <a:solidFill>
                  <a:prstClr val="black"/>
                </a:solidFill>
                <a:latin typeface="Calibri"/>
                <a:ea typeface="+mn-ea"/>
                <a:cs typeface="+mn-cs"/>
              </a:rPr>
              <a:t>), while all other elements are kept constant. </a:t>
            </a:r>
          </a:p>
          <a:p>
            <a:pPr lvl="0" defTabSz="914400" eaLnBrk="0" fontAlgn="base" hangingPunct="0">
              <a:spcBef>
                <a:spcPct val="30000"/>
              </a:spcBef>
              <a:spcAft>
                <a:spcPct val="0"/>
              </a:spcAft>
            </a:pPr>
            <a:endParaRPr lang="en-US" altLang="en-US" dirty="0">
              <a:solidFill>
                <a:prstClr val="black"/>
              </a:solidFill>
              <a:latin typeface="Calibri"/>
              <a:ea typeface="+mn-ea"/>
              <a:cs typeface="+mn-cs"/>
            </a:endParaRPr>
          </a:p>
          <a:p>
            <a:pPr lvl="0" defTabSz="914400" eaLnBrk="0" fontAlgn="base" hangingPunct="0">
              <a:spcBef>
                <a:spcPct val="30000"/>
              </a:spcBef>
              <a:spcAft>
                <a:spcPct val="0"/>
              </a:spcAft>
            </a:pPr>
            <a:r>
              <a:rPr lang="en-US" altLang="en-US" dirty="0">
                <a:solidFill>
                  <a:prstClr val="black"/>
                </a:solidFill>
                <a:latin typeface="Calibri"/>
                <a:ea typeface="+mn-ea"/>
                <a:cs typeface="+mn-cs"/>
              </a:rPr>
              <a:t>A major application of causal research is </a:t>
            </a:r>
            <a:r>
              <a:rPr lang="en-US" altLang="en-US" b="1" dirty="0">
                <a:solidFill>
                  <a:prstClr val="black"/>
                </a:solidFill>
                <a:latin typeface="Calibri"/>
                <a:ea typeface="+mn-ea"/>
                <a:cs typeface="+mn-cs"/>
              </a:rPr>
              <a:t>test marketing</a:t>
            </a:r>
            <a:r>
              <a:rPr lang="en-US" altLang="en-US" dirty="0">
                <a:solidFill>
                  <a:prstClr val="black"/>
                </a:solidFill>
                <a:latin typeface="Calibri"/>
                <a:ea typeface="+mn-ea"/>
                <a:cs typeface="+mn-cs"/>
              </a:rPr>
              <a:t>. Sometimes, even after conducting depth interviews, focus groups, and survey research, the marketing firm realizes that it still needs to secure additional real-world feedback for a new product, service, or marketing communications program that it is considering, before it commits itself to a full-scale marketing rollout. In such situations, test marketing is a logical next step. Test marketing typically includes the selection of a representative single market area and then the conduct of a market introduction (only in that market) to test actual consumer response to the marketing effort under actual marketing conditions. </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23</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14117214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fontAlgn="base">
              <a:spcBef>
                <a:spcPct val="0"/>
              </a:spcBef>
              <a:spcAft>
                <a:spcPct val="0"/>
              </a:spcAft>
              <a:buFontTx/>
              <a:buChar char="•"/>
            </a:pPr>
            <a:r>
              <a:rPr lang="en-US" altLang="en-US" dirty="0">
                <a:solidFill>
                  <a:prstClr val="black"/>
                </a:solidFill>
                <a:latin typeface="Calibri"/>
                <a:ea typeface="+mn-ea"/>
                <a:cs typeface="+mn-cs"/>
              </a:rPr>
              <a:t>What might direct marketers test in experiments?</a:t>
            </a:r>
          </a:p>
          <a:p>
            <a:pPr lvl="0" defTabSz="914400" fontAlgn="base">
              <a:spcBef>
                <a:spcPct val="0"/>
              </a:spcBef>
              <a:spcAft>
                <a:spcPct val="0"/>
              </a:spcAft>
              <a:buFontTx/>
              <a:buChar char="•"/>
            </a:pPr>
            <a:endParaRPr lang="en-US" altLang="en-US" dirty="0">
              <a:solidFill>
                <a:prstClr val="black"/>
              </a:solidFill>
              <a:latin typeface="Calibri"/>
              <a:ea typeface="+mn-ea"/>
              <a:cs typeface="+mn-cs"/>
            </a:endParaRPr>
          </a:p>
          <a:p>
            <a:pPr lvl="0" defTabSz="914400" fontAlgn="base">
              <a:spcBef>
                <a:spcPct val="0"/>
              </a:spcBef>
              <a:spcAft>
                <a:spcPct val="0"/>
              </a:spcAft>
              <a:buFontTx/>
              <a:buChar char="•"/>
            </a:pPr>
            <a:r>
              <a:rPr lang="en-US" altLang="en-US" dirty="0">
                <a:solidFill>
                  <a:prstClr val="black"/>
                </a:solidFill>
                <a:latin typeface="Calibri"/>
                <a:ea typeface="+mn-ea"/>
                <a:cs typeface="+mn-cs"/>
              </a:rPr>
              <a:t>Direct marketers often test their promotion.  For example, a catalog marketer can send one catalog that offers free shipping and another can offer 20% off.  The marketer will then see which offer is stronger and results in the most orders and the larger order sizes.</a:t>
            </a:r>
          </a:p>
          <a:p>
            <a:pPr lvl="0" defTabSz="914400" fontAlgn="base">
              <a:spcBef>
                <a:spcPct val="0"/>
              </a:spcBef>
              <a:spcAft>
                <a:spcPct val="0"/>
              </a:spcAft>
            </a:pPr>
            <a:endParaRPr lang="en-US" altLang="en-US" dirty="0">
              <a:solidFill>
                <a:prstClr val="black"/>
              </a:solidFill>
              <a:latin typeface="Calibri"/>
              <a:ea typeface="+mn-ea"/>
              <a:cs typeface="+mn-cs"/>
            </a:endParaRPr>
          </a:p>
          <a:p>
            <a:pPr lvl="0" defTabSz="914400" fontAlgn="base">
              <a:spcBef>
                <a:spcPct val="0"/>
              </a:spcBef>
              <a:spcAft>
                <a:spcPct val="0"/>
              </a:spcAft>
              <a:buFontTx/>
              <a:buChar char="•"/>
            </a:pPr>
            <a:r>
              <a:rPr lang="en-US" altLang="en-US" dirty="0">
                <a:solidFill>
                  <a:prstClr val="black"/>
                </a:solidFill>
                <a:latin typeface="Calibri"/>
                <a:ea typeface="+mn-ea"/>
                <a:cs typeface="+mn-cs"/>
              </a:rPr>
              <a:t>How can they use the results?</a:t>
            </a:r>
          </a:p>
          <a:p>
            <a:pPr lvl="0" defTabSz="914400" fontAlgn="base">
              <a:spcBef>
                <a:spcPct val="0"/>
              </a:spcBef>
              <a:spcAft>
                <a:spcPct val="0"/>
              </a:spcAft>
              <a:buFontTx/>
              <a:buChar char="•"/>
            </a:pPr>
            <a:endParaRPr lang="en-US" altLang="en-US" dirty="0">
              <a:solidFill>
                <a:prstClr val="black"/>
              </a:solidFill>
              <a:latin typeface="Calibri"/>
              <a:ea typeface="+mn-ea"/>
              <a:cs typeface="+mn-cs"/>
            </a:endParaRPr>
          </a:p>
          <a:p>
            <a:pPr lvl="0" defTabSz="914400" fontAlgn="base">
              <a:spcBef>
                <a:spcPct val="0"/>
              </a:spcBef>
              <a:spcAft>
                <a:spcPct val="0"/>
              </a:spcAft>
              <a:buFontTx/>
              <a:buChar char="•"/>
            </a:pPr>
            <a:r>
              <a:rPr lang="en-US" altLang="en-US" dirty="0">
                <a:solidFill>
                  <a:prstClr val="black"/>
                </a:solidFill>
                <a:latin typeface="Calibri"/>
                <a:ea typeface="+mn-ea"/>
                <a:cs typeface="+mn-cs"/>
              </a:rPr>
              <a:t>They use the results in designing future promotions and to refine their marketing.</a:t>
            </a:r>
          </a:p>
          <a:p>
            <a:pPr lvl="0" defTabSz="914400" fontAlgn="base">
              <a:spcBef>
                <a:spcPct val="0"/>
              </a:spcBef>
              <a:spcAft>
                <a:spcPct val="0"/>
              </a:spcAft>
            </a:pPr>
            <a:endParaRPr lang="en-US" alt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24</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15866191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b="1" dirty="0">
                <a:solidFill>
                  <a:prstClr val="black"/>
                </a:solidFill>
                <a:latin typeface="Calibri"/>
                <a:ea typeface="+mn-ea"/>
                <a:cs typeface="+mn-cs"/>
              </a:rPr>
              <a:t>Personal interview surveys </a:t>
            </a:r>
            <a:r>
              <a:rPr lang="en-US" altLang="en-US" dirty="0">
                <a:solidFill>
                  <a:prstClr val="black"/>
                </a:solidFill>
                <a:latin typeface="Calibri"/>
                <a:ea typeface="+mn-ea"/>
                <a:cs typeface="+mn-cs"/>
              </a:rPr>
              <a:t>(that are face-to-face) most often take place in a public space or a retail shopping area, such as within the public area of a mall, or a rented space within an office located in a mall.</a:t>
            </a:r>
          </a:p>
          <a:p>
            <a:pPr lvl="0" defTabSz="914400" eaLnBrk="0" fontAlgn="base" hangingPunct="0">
              <a:spcBef>
                <a:spcPct val="30000"/>
              </a:spcBef>
              <a:spcAft>
                <a:spcPct val="0"/>
              </a:spcAft>
            </a:pPr>
            <a:endParaRPr lang="en-US" altLang="en-US" dirty="0">
              <a:solidFill>
                <a:prstClr val="black"/>
              </a:solidFill>
              <a:latin typeface="Calibri"/>
              <a:ea typeface="+mn-ea"/>
              <a:cs typeface="+mn-cs"/>
            </a:endParaRPr>
          </a:p>
          <a:p>
            <a:pPr lvl="0" defTabSz="914400" eaLnBrk="0" fontAlgn="base" hangingPunct="0">
              <a:spcBef>
                <a:spcPct val="30000"/>
              </a:spcBef>
              <a:spcAft>
                <a:spcPct val="0"/>
              </a:spcAft>
            </a:pPr>
            <a:r>
              <a:rPr lang="en-US" altLang="en-US" b="1" dirty="0">
                <a:solidFill>
                  <a:prstClr val="black"/>
                </a:solidFill>
                <a:latin typeface="Calibri"/>
                <a:ea typeface="+mn-ea"/>
                <a:cs typeface="+mn-cs"/>
              </a:rPr>
              <a:t>Telephone interview </a:t>
            </a:r>
            <a:r>
              <a:rPr lang="en-US" altLang="en-US" dirty="0">
                <a:solidFill>
                  <a:prstClr val="black"/>
                </a:solidFill>
                <a:latin typeface="Calibri"/>
                <a:ea typeface="+mn-ea"/>
                <a:cs typeface="+mn-cs"/>
              </a:rPr>
              <a:t>surveys - problems arise from the increased use of answering machines, telephone company voicemail systems, and caller ID to screen calls. </a:t>
            </a:r>
          </a:p>
          <a:p>
            <a:pPr lvl="0" defTabSz="914400" eaLnBrk="0" fontAlgn="base" hangingPunct="0">
              <a:spcBef>
                <a:spcPct val="30000"/>
              </a:spcBef>
              <a:spcAft>
                <a:spcPct val="0"/>
              </a:spcAft>
            </a:pPr>
            <a:endParaRPr lang="en-US" altLang="en-US" dirty="0">
              <a:solidFill>
                <a:prstClr val="black"/>
              </a:solidFill>
              <a:latin typeface="Calibri"/>
              <a:ea typeface="+mn-ea"/>
              <a:cs typeface="+mn-cs"/>
            </a:endParaRPr>
          </a:p>
          <a:p>
            <a:pPr lvl="0" defTabSz="914400" eaLnBrk="0" fontAlgn="base" hangingPunct="0">
              <a:spcBef>
                <a:spcPct val="30000"/>
              </a:spcBef>
              <a:spcAft>
                <a:spcPct val="0"/>
              </a:spcAft>
            </a:pPr>
            <a:r>
              <a:rPr lang="en-US" altLang="en-US" b="1" dirty="0">
                <a:solidFill>
                  <a:prstClr val="black"/>
                </a:solidFill>
                <a:latin typeface="Calibri"/>
                <a:ea typeface="+mn-ea"/>
                <a:cs typeface="+mn-cs"/>
              </a:rPr>
              <a:t>Mail surveys </a:t>
            </a:r>
            <a:r>
              <a:rPr lang="en-US" altLang="en-US" dirty="0">
                <a:solidFill>
                  <a:prstClr val="black"/>
                </a:solidFill>
                <a:latin typeface="Calibri"/>
                <a:ea typeface="+mn-ea"/>
                <a:cs typeface="+mn-cs"/>
              </a:rPr>
              <a:t>are conducted by sending questionnaires directly to individuals at their homes. One of the major problems of mail questionnaires is a low response rate, but researchers have developed a number of techniques to increase returns, such as enclosing a stamped, self-addressed envelope,</a:t>
            </a:r>
          </a:p>
          <a:p>
            <a:pPr lvl="0" defTabSz="914400" eaLnBrk="0" fontAlgn="base" hangingPunct="0">
              <a:spcBef>
                <a:spcPct val="30000"/>
              </a:spcBef>
              <a:spcAft>
                <a:spcPct val="0"/>
              </a:spcAft>
            </a:pPr>
            <a:r>
              <a:rPr lang="en-US" altLang="en-US" dirty="0">
                <a:solidFill>
                  <a:prstClr val="black"/>
                </a:solidFill>
                <a:latin typeface="Calibri"/>
                <a:ea typeface="+mn-ea"/>
                <a:cs typeface="+mn-cs"/>
              </a:rPr>
              <a:t>using a provocative questionnaire, and sending notifications in advance as well as follow-up letters. Also, to deal with the ongoing problems of low response rates to unsolicited mail surveys, some consumer marketing companies are establishing their own ongoing consumer panels and periodically</a:t>
            </a:r>
          </a:p>
          <a:p>
            <a:pPr lvl="0" defTabSz="914400" eaLnBrk="0" fontAlgn="base" hangingPunct="0">
              <a:spcBef>
                <a:spcPct val="30000"/>
              </a:spcBef>
              <a:spcAft>
                <a:spcPct val="0"/>
              </a:spcAft>
            </a:pPr>
            <a:r>
              <a:rPr lang="en-US" altLang="en-US" dirty="0">
                <a:solidFill>
                  <a:prstClr val="black"/>
                </a:solidFill>
                <a:latin typeface="Calibri"/>
                <a:ea typeface="+mn-ea"/>
                <a:cs typeface="+mn-cs"/>
              </a:rPr>
              <a:t>mail or e-mail a questionnaire to consumer panel participants to fill out. As a motivation to complete the task, and ensure a satisfactory response rate, it is commonplace to pay respondents a prearranged participation fee for each round of completed surveys. Sometimes panel members are</a:t>
            </a:r>
          </a:p>
          <a:p>
            <a:pPr lvl="0" defTabSz="914400" eaLnBrk="0" fontAlgn="base" hangingPunct="0">
              <a:spcBef>
                <a:spcPct val="30000"/>
              </a:spcBef>
              <a:spcAft>
                <a:spcPct val="0"/>
              </a:spcAft>
            </a:pPr>
            <a:r>
              <a:rPr lang="en-US" altLang="en-US" dirty="0">
                <a:solidFill>
                  <a:prstClr val="black"/>
                </a:solidFill>
                <a:latin typeface="Calibri"/>
                <a:ea typeface="+mn-ea"/>
                <a:cs typeface="+mn-cs"/>
              </a:rPr>
              <a:t>also asked to keep diaries of their purchases.</a:t>
            </a:r>
          </a:p>
          <a:p>
            <a:pPr lvl="0" defTabSz="914400" eaLnBrk="0" fontAlgn="base" hangingPunct="0">
              <a:spcBef>
                <a:spcPct val="30000"/>
              </a:spcBef>
              <a:spcAft>
                <a:spcPct val="0"/>
              </a:spcAft>
            </a:pPr>
            <a:endParaRPr lang="en-US" altLang="en-US" dirty="0">
              <a:solidFill>
                <a:prstClr val="black"/>
              </a:solidFill>
              <a:latin typeface="Calibri"/>
              <a:ea typeface="+mn-ea"/>
              <a:cs typeface="+mn-cs"/>
            </a:endParaRPr>
          </a:p>
          <a:p>
            <a:pPr lvl="0" defTabSz="914400" eaLnBrk="0" fontAlgn="base" hangingPunct="0">
              <a:spcBef>
                <a:spcPct val="30000"/>
              </a:spcBef>
              <a:spcAft>
                <a:spcPct val="0"/>
              </a:spcAft>
            </a:pPr>
            <a:r>
              <a:rPr lang="en-US" altLang="en-US" b="1" dirty="0">
                <a:solidFill>
                  <a:prstClr val="black"/>
                </a:solidFill>
                <a:latin typeface="Calibri"/>
                <a:ea typeface="+mn-ea"/>
                <a:cs typeface="+mn-cs"/>
              </a:rPr>
              <a:t>E-mail surveys </a:t>
            </a:r>
            <a:r>
              <a:rPr lang="en-US" altLang="en-US" dirty="0">
                <a:solidFill>
                  <a:prstClr val="black"/>
                </a:solidFill>
                <a:latin typeface="Calibri"/>
                <a:ea typeface="+mn-ea"/>
                <a:cs typeface="+mn-cs"/>
              </a:rPr>
              <a:t>are an increasingly popular alternative to using the postal service as a means of distributing questionnaires to target consumers. One of the key attractions of using email is that it is as easy and quick to distribute a survey around the world as it is to distribute it down the block. Moreover,</a:t>
            </a:r>
          </a:p>
          <a:p>
            <a:pPr lvl="0" defTabSz="914400" eaLnBrk="0" fontAlgn="base" hangingPunct="0">
              <a:spcBef>
                <a:spcPct val="30000"/>
              </a:spcBef>
              <a:spcAft>
                <a:spcPct val="0"/>
              </a:spcAft>
            </a:pPr>
            <a:r>
              <a:rPr lang="en-US" altLang="en-US" dirty="0">
                <a:solidFill>
                  <a:prstClr val="black"/>
                </a:solidFill>
                <a:latin typeface="Calibri"/>
                <a:ea typeface="+mn-ea"/>
                <a:cs typeface="+mn-cs"/>
              </a:rPr>
              <a:t>with an accurate list of e-mail addresses, it is very inexpensive to distribute even a large number of questionnaires. We can expect that as the world increasingly turns to the Web for many types of social communications, we will see continued growth of emailing as a way to distribute surveys. Furthermore, there has been a rapid increase in the number of consumers who are interested in</a:t>
            </a:r>
          </a:p>
          <a:p>
            <a:pPr lvl="0" defTabSz="914400" eaLnBrk="0" fontAlgn="base" hangingPunct="0">
              <a:spcBef>
                <a:spcPct val="30000"/>
              </a:spcBef>
              <a:spcAft>
                <a:spcPct val="0"/>
              </a:spcAft>
            </a:pPr>
            <a:r>
              <a:rPr lang="en-US" altLang="en-US" dirty="0">
                <a:solidFill>
                  <a:prstClr val="black"/>
                </a:solidFill>
                <a:latin typeface="Calibri"/>
                <a:ea typeface="+mn-ea"/>
                <a:cs typeface="+mn-cs"/>
              </a:rPr>
              <a:t>participating in </a:t>
            </a:r>
            <a:r>
              <a:rPr lang="en-US" altLang="en-US" b="1" dirty="0">
                <a:solidFill>
                  <a:prstClr val="black"/>
                </a:solidFill>
                <a:latin typeface="Calibri"/>
                <a:ea typeface="+mn-ea"/>
                <a:cs typeface="+mn-cs"/>
              </a:rPr>
              <a:t>Internet surveys</a:t>
            </a:r>
            <a:r>
              <a:rPr lang="en-US" altLang="en-US" dirty="0">
                <a:solidFill>
                  <a:prstClr val="black"/>
                </a:solidFill>
                <a:latin typeface="Calibri"/>
                <a:ea typeface="+mn-ea"/>
                <a:cs typeface="+mn-cs"/>
              </a:rPr>
              <a:t>. Potential respondents are directed to the marketer’s (or researcher</a:t>
            </a:r>
          </a:p>
          <a:p>
            <a:pPr lvl="0" defTabSz="914400" eaLnBrk="0" fontAlgn="base" hangingPunct="0">
              <a:spcBef>
                <a:spcPct val="30000"/>
              </a:spcBef>
              <a:spcAft>
                <a:spcPct val="0"/>
              </a:spcAft>
            </a:pPr>
            <a:r>
              <a:rPr lang="en-US" altLang="en-US" dirty="0">
                <a:solidFill>
                  <a:prstClr val="black"/>
                </a:solidFill>
                <a:latin typeface="Calibri"/>
                <a:ea typeface="+mn-ea"/>
                <a:cs typeface="+mn-cs"/>
              </a:rPr>
              <a:t>company’s) website by online ads or targeted e-mail invitations. Often, responses to online surveys</a:t>
            </a:r>
          </a:p>
          <a:p>
            <a:pPr lvl="0" defTabSz="914400" eaLnBrk="0" fontAlgn="base" hangingPunct="0">
              <a:spcBef>
                <a:spcPct val="30000"/>
              </a:spcBef>
              <a:spcAft>
                <a:spcPct val="0"/>
              </a:spcAft>
            </a:pPr>
            <a:r>
              <a:rPr lang="en-US" altLang="en-US" dirty="0">
                <a:solidFill>
                  <a:prstClr val="black"/>
                </a:solidFill>
                <a:latin typeface="Calibri"/>
                <a:ea typeface="+mn-ea"/>
                <a:cs typeface="+mn-cs"/>
              </a:rPr>
              <a:t>are from consumer respondents who are self-selected, and therefore the results cannot be projected</a:t>
            </a:r>
          </a:p>
          <a:p>
            <a:pPr lvl="0" defTabSz="914400" eaLnBrk="0" fontAlgn="base" hangingPunct="0">
              <a:spcBef>
                <a:spcPct val="30000"/>
              </a:spcBef>
              <a:spcAft>
                <a:spcPct val="0"/>
              </a:spcAft>
            </a:pPr>
            <a:r>
              <a:rPr lang="en-US" altLang="en-US" dirty="0">
                <a:solidFill>
                  <a:prstClr val="black"/>
                </a:solidFill>
                <a:latin typeface="Calibri"/>
                <a:ea typeface="+mn-ea"/>
                <a:cs typeface="+mn-cs"/>
              </a:rPr>
              <a:t>to the larger population. Most computer polls ask respondents to complete a profile consisting of</a:t>
            </a:r>
          </a:p>
          <a:p>
            <a:pPr lvl="0" defTabSz="914400" eaLnBrk="0" fontAlgn="base" hangingPunct="0">
              <a:spcBef>
                <a:spcPct val="30000"/>
              </a:spcBef>
              <a:spcAft>
                <a:spcPct val="0"/>
              </a:spcAft>
            </a:pPr>
            <a:r>
              <a:rPr lang="en-US" altLang="en-US" dirty="0">
                <a:solidFill>
                  <a:prstClr val="black"/>
                </a:solidFill>
                <a:latin typeface="Calibri"/>
                <a:ea typeface="+mn-ea"/>
                <a:cs typeface="+mn-cs"/>
              </a:rPr>
              <a:t>demographic questions that enable the researchers to classify the responses to the substantive product</a:t>
            </a:r>
          </a:p>
          <a:p>
            <a:pPr lvl="0" defTabSz="914400" eaLnBrk="0" fontAlgn="base" hangingPunct="0">
              <a:spcBef>
                <a:spcPct val="30000"/>
              </a:spcBef>
              <a:spcAft>
                <a:spcPct val="0"/>
              </a:spcAft>
            </a:pPr>
            <a:r>
              <a:rPr lang="en-US" altLang="en-US" dirty="0">
                <a:solidFill>
                  <a:prstClr val="black"/>
                </a:solidFill>
                <a:latin typeface="Calibri"/>
                <a:ea typeface="+mn-ea"/>
                <a:cs typeface="+mn-cs"/>
              </a:rPr>
              <a:t>or service questions.</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25</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29813021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a:solidFill>
                  <a:prstClr val="black"/>
                </a:solidFill>
                <a:latin typeface="Calibri"/>
                <a:ea typeface="+mn-ea"/>
                <a:cs typeface="+mn-cs"/>
              </a:rPr>
              <a:t>The advantages and  limitations of the means used to contact respondents are listed in Table 16.1.</a:t>
            </a:r>
            <a:endParaRPr lang="en-US" alt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26</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2465735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defTabSz="914400" eaLnBrk="0" fontAlgn="base" hangingPunct="0">
              <a:spcBef>
                <a:spcPct val="30000"/>
              </a:spcBef>
              <a:spcAft>
                <a:spcPct val="0"/>
              </a:spcAft>
              <a:buFontTx/>
              <a:buAutoNum type="arabicPeriod"/>
            </a:pPr>
            <a:r>
              <a:rPr lang="en-US" altLang="en-US" b="1">
                <a:solidFill>
                  <a:prstClr val="black"/>
                </a:solidFill>
                <a:latin typeface="Calibri"/>
                <a:ea typeface="+mn-ea"/>
                <a:cs typeface="+mn-cs"/>
              </a:rPr>
              <a:t>Open-ended questions </a:t>
            </a:r>
            <a:r>
              <a:rPr lang="en-US" altLang="en-US">
                <a:solidFill>
                  <a:prstClr val="black"/>
                </a:solidFill>
                <a:latin typeface="Calibri"/>
                <a:ea typeface="+mn-ea"/>
                <a:cs typeface="+mn-cs"/>
              </a:rPr>
              <a:t>require answers in the respondent’s own words (e.g., essay type questions). </a:t>
            </a:r>
          </a:p>
          <a:p>
            <a:pPr marL="228600" lvl="0" indent="-228600" defTabSz="914400" eaLnBrk="0" fontAlgn="base" hangingPunct="0">
              <a:spcBef>
                <a:spcPct val="30000"/>
              </a:spcBef>
              <a:spcAft>
                <a:spcPct val="0"/>
              </a:spcAft>
              <a:buFontTx/>
              <a:buAutoNum type="arabicPeriod"/>
            </a:pPr>
            <a:r>
              <a:rPr lang="en-US" altLang="en-US" b="1">
                <a:solidFill>
                  <a:prstClr val="black"/>
                </a:solidFill>
                <a:latin typeface="Calibri"/>
                <a:ea typeface="+mn-ea"/>
                <a:cs typeface="+mn-cs"/>
              </a:rPr>
              <a:t>Closed-ended questions </a:t>
            </a:r>
            <a:r>
              <a:rPr lang="en-US" altLang="en-US">
                <a:solidFill>
                  <a:prstClr val="black"/>
                </a:solidFill>
                <a:latin typeface="Calibri"/>
                <a:ea typeface="+mn-ea"/>
                <a:cs typeface="+mn-cs"/>
              </a:rPr>
              <a:t>require respondents to check the appropriate answer from a list of options (e.g., multiple-choice and true or false questions).</a:t>
            </a:r>
            <a:endParaRPr lang="en-US" alt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27</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41821675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dirty="0">
                <a:solidFill>
                  <a:prstClr val="black"/>
                </a:solidFill>
                <a:latin typeface="Calibri"/>
                <a:ea typeface="+mn-ea"/>
                <a:cs typeface="+mn-cs"/>
              </a:rPr>
              <a:t>The </a:t>
            </a:r>
            <a:r>
              <a:rPr lang="en-US" altLang="en-US" b="1" dirty="0">
                <a:solidFill>
                  <a:prstClr val="black"/>
                </a:solidFill>
                <a:latin typeface="Calibri"/>
                <a:ea typeface="+mn-ea"/>
                <a:cs typeface="+mn-cs"/>
              </a:rPr>
              <a:t>Likert scale </a:t>
            </a:r>
            <a:r>
              <a:rPr lang="en-US" altLang="en-US" dirty="0">
                <a:solidFill>
                  <a:prstClr val="black"/>
                </a:solidFill>
                <a:latin typeface="Calibri"/>
                <a:ea typeface="+mn-ea"/>
                <a:cs typeface="+mn-cs"/>
              </a:rPr>
              <a:t>is the most popular form of attitude scale because it is easy for researchers to prepare and to interpret, and simple for consumers to answer. They check or write the number corresponding to their level of “agreement” or “disagreement” with a series of statements.</a:t>
            </a:r>
          </a:p>
          <a:p>
            <a:pPr lvl="0" defTabSz="914400" eaLnBrk="0" fontAlgn="base" hangingPunct="0">
              <a:spcBef>
                <a:spcPct val="30000"/>
              </a:spcBef>
              <a:spcAft>
                <a:spcPct val="0"/>
              </a:spcAft>
            </a:pPr>
            <a:endParaRPr lang="en-US" altLang="en-US" dirty="0">
              <a:solidFill>
                <a:prstClr val="black"/>
              </a:solidFill>
              <a:latin typeface="Calibri"/>
              <a:ea typeface="+mn-ea"/>
              <a:cs typeface="+mn-cs"/>
            </a:endParaRPr>
          </a:p>
          <a:p>
            <a:pPr lvl="0" defTabSz="914400" eaLnBrk="0" fontAlgn="base" hangingPunct="0">
              <a:spcBef>
                <a:spcPct val="30000"/>
              </a:spcBef>
              <a:spcAft>
                <a:spcPct val="0"/>
              </a:spcAft>
            </a:pPr>
            <a:r>
              <a:rPr lang="en-US" altLang="en-US" dirty="0">
                <a:solidFill>
                  <a:prstClr val="black"/>
                </a:solidFill>
                <a:latin typeface="Calibri"/>
                <a:ea typeface="+mn-ea"/>
                <a:cs typeface="+mn-cs"/>
              </a:rPr>
              <a:t>The </a:t>
            </a:r>
            <a:r>
              <a:rPr lang="en-US" altLang="en-US" b="1" dirty="0">
                <a:solidFill>
                  <a:prstClr val="black"/>
                </a:solidFill>
                <a:latin typeface="Calibri"/>
                <a:ea typeface="+mn-ea"/>
                <a:cs typeface="+mn-cs"/>
              </a:rPr>
              <a:t>semantic differential scale</a:t>
            </a:r>
            <a:r>
              <a:rPr lang="en-US" altLang="en-US" dirty="0">
                <a:solidFill>
                  <a:prstClr val="black"/>
                </a:solidFill>
                <a:latin typeface="Calibri"/>
                <a:ea typeface="+mn-ea"/>
                <a:cs typeface="+mn-cs"/>
              </a:rPr>
              <a:t>, like the Likert scale, is relatively easy to construct and administer.  The scale typically consists of a series of bipolar adjectives (such as “good/bad,” “hot/cold,” “like/dislike,” or “expensive/inexpensive”) anchored at the ends of an odd-numbered (e.g., five- or seven-point) continuum.</a:t>
            </a:r>
          </a:p>
          <a:p>
            <a:pPr lvl="0" defTabSz="914400" eaLnBrk="0" fontAlgn="base" hangingPunct="0">
              <a:spcBef>
                <a:spcPct val="30000"/>
              </a:spcBef>
              <a:spcAft>
                <a:spcPct val="0"/>
              </a:spcAft>
            </a:pPr>
            <a:endParaRPr lang="en-US" altLang="en-US" dirty="0">
              <a:solidFill>
                <a:prstClr val="black"/>
              </a:solidFill>
              <a:latin typeface="Calibri"/>
              <a:ea typeface="+mn-ea"/>
              <a:cs typeface="+mn-cs"/>
            </a:endParaRPr>
          </a:p>
          <a:p>
            <a:pPr lvl="0" defTabSz="914400" eaLnBrk="0" fontAlgn="base" hangingPunct="0">
              <a:spcBef>
                <a:spcPct val="30000"/>
              </a:spcBef>
              <a:spcAft>
                <a:spcPct val="0"/>
              </a:spcAft>
            </a:pPr>
            <a:r>
              <a:rPr lang="en-US" altLang="en-US" dirty="0">
                <a:solidFill>
                  <a:prstClr val="black"/>
                </a:solidFill>
                <a:latin typeface="Calibri"/>
                <a:ea typeface="+mn-ea"/>
                <a:cs typeface="+mn-cs"/>
              </a:rPr>
              <a:t>The </a:t>
            </a:r>
            <a:r>
              <a:rPr lang="en-US" altLang="en-US" b="1" dirty="0">
                <a:solidFill>
                  <a:prstClr val="black"/>
                </a:solidFill>
                <a:latin typeface="Calibri"/>
                <a:ea typeface="+mn-ea"/>
                <a:cs typeface="+mn-cs"/>
              </a:rPr>
              <a:t>behavior intention scale </a:t>
            </a:r>
            <a:r>
              <a:rPr lang="en-US" altLang="en-US" dirty="0">
                <a:solidFill>
                  <a:prstClr val="black"/>
                </a:solidFill>
                <a:latin typeface="Calibri"/>
                <a:ea typeface="+mn-ea"/>
                <a:cs typeface="+mn-cs"/>
              </a:rPr>
              <a:t>measures the likelihood that consumers will act in a certain way in the future, such as buying the product again or recommending it to a friend.</a:t>
            </a:r>
          </a:p>
          <a:p>
            <a:pPr lvl="0" defTabSz="914400" eaLnBrk="0" fontAlgn="base" hangingPunct="0">
              <a:spcBef>
                <a:spcPct val="30000"/>
              </a:spcBef>
              <a:spcAft>
                <a:spcPct val="0"/>
              </a:spcAft>
            </a:pPr>
            <a:endParaRPr lang="en-US" altLang="en-US" dirty="0">
              <a:solidFill>
                <a:prstClr val="black"/>
              </a:solidFill>
              <a:latin typeface="Calibri"/>
              <a:ea typeface="+mn-ea"/>
              <a:cs typeface="+mn-cs"/>
            </a:endParaRPr>
          </a:p>
          <a:p>
            <a:pPr lvl="0" defTabSz="914400" eaLnBrk="0" fontAlgn="base" hangingPunct="0">
              <a:spcBef>
                <a:spcPct val="30000"/>
              </a:spcBef>
              <a:spcAft>
                <a:spcPct val="0"/>
              </a:spcAft>
            </a:pPr>
            <a:r>
              <a:rPr lang="en-US" altLang="en-US" dirty="0">
                <a:solidFill>
                  <a:prstClr val="black"/>
                </a:solidFill>
                <a:latin typeface="Calibri"/>
                <a:ea typeface="+mn-ea"/>
                <a:cs typeface="+mn-cs"/>
              </a:rPr>
              <a:t>With </a:t>
            </a:r>
            <a:r>
              <a:rPr lang="en-US" altLang="en-US" b="1" dirty="0">
                <a:solidFill>
                  <a:prstClr val="black"/>
                </a:solidFill>
                <a:latin typeface="Calibri"/>
                <a:ea typeface="+mn-ea"/>
                <a:cs typeface="+mn-cs"/>
              </a:rPr>
              <a:t>rank-order scales</a:t>
            </a:r>
            <a:r>
              <a:rPr lang="en-US" altLang="en-US" dirty="0">
                <a:solidFill>
                  <a:prstClr val="black"/>
                </a:solidFill>
                <a:latin typeface="Calibri"/>
                <a:ea typeface="+mn-ea"/>
                <a:cs typeface="+mn-cs"/>
              </a:rPr>
              <a:t>, subjects are asked to rank items such as products (or retail stores or websites) in order of preference in terms of some criterion, such as overall quality or value for money.</a:t>
            </a:r>
          </a:p>
          <a:p>
            <a:pPr lvl="0" defTabSz="914400" eaLnBrk="0" fontAlgn="base" hangingPunct="0">
              <a:spcBef>
                <a:spcPct val="30000"/>
              </a:spcBef>
              <a:spcAft>
                <a:spcPct val="0"/>
              </a:spcAft>
            </a:pPr>
            <a:endParaRPr lang="en-US" altLang="en-US" dirty="0">
              <a:solidFill>
                <a:prstClr val="black"/>
              </a:solidFill>
              <a:latin typeface="Calibri"/>
              <a:ea typeface="+mn-ea"/>
              <a:cs typeface="+mn-cs"/>
            </a:endParaRPr>
          </a:p>
          <a:p>
            <a:pPr lvl="0" defTabSz="914400" eaLnBrk="0" fontAlgn="base" hangingPunct="0">
              <a:spcBef>
                <a:spcPct val="30000"/>
              </a:spcBef>
              <a:spcAft>
                <a:spcPct val="0"/>
              </a:spcAft>
            </a:pPr>
            <a:r>
              <a:rPr lang="en-US" altLang="en-US" dirty="0">
                <a:solidFill>
                  <a:prstClr val="black"/>
                </a:solidFill>
                <a:latin typeface="Calibri"/>
                <a:ea typeface="+mn-ea"/>
                <a:cs typeface="+mn-cs"/>
              </a:rPr>
              <a:t>Gauging the level of customer satisfaction and its determinants is critical for every company.</a:t>
            </a:r>
          </a:p>
          <a:p>
            <a:pPr lvl="0" defTabSz="914400" eaLnBrk="0" fontAlgn="base" hangingPunct="0">
              <a:spcBef>
                <a:spcPct val="30000"/>
              </a:spcBef>
              <a:spcAft>
                <a:spcPct val="0"/>
              </a:spcAft>
            </a:pPr>
            <a:endParaRPr lang="en-US" altLang="en-US" dirty="0">
              <a:solidFill>
                <a:prstClr val="black"/>
              </a:solidFill>
              <a:latin typeface="Calibri"/>
              <a:ea typeface="+mn-ea"/>
              <a:cs typeface="+mn-cs"/>
            </a:endParaRPr>
          </a:p>
          <a:p>
            <a:pPr lvl="0" defTabSz="914400" eaLnBrk="0" fontAlgn="base" hangingPunct="0">
              <a:spcBef>
                <a:spcPct val="30000"/>
              </a:spcBef>
              <a:spcAft>
                <a:spcPct val="0"/>
              </a:spcAft>
            </a:pPr>
            <a:endParaRPr lang="en-US" alt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28</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4636223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b="1" dirty="0">
                <a:solidFill>
                  <a:prstClr val="black"/>
                </a:solidFill>
                <a:latin typeface="Calibri"/>
                <a:ea typeface="+mn-ea"/>
                <a:cs typeface="+mn-cs"/>
              </a:rPr>
              <a:t>Customer satisfaction surveys </a:t>
            </a:r>
            <a:r>
              <a:rPr lang="en-US" altLang="en-US" dirty="0">
                <a:solidFill>
                  <a:prstClr val="black"/>
                </a:solidFill>
                <a:latin typeface="Calibri"/>
                <a:ea typeface="+mn-ea"/>
                <a:cs typeface="+mn-cs"/>
              </a:rPr>
              <a:t>measure how satisfied the customers are with relevant attributes of the product or service, and the relative importance of these attributes (using an importance scale). Generally, these surveys use five-point semantic differential scales, ranging from “very dissatisfied” to “very satisfied.” Some marketers maintain that customers’ satisfaction or dissatisfaction is a function of the difference between what they had </a:t>
            </a:r>
            <a:r>
              <a:rPr lang="en-US" altLang="en-US" i="1" dirty="0">
                <a:solidFill>
                  <a:prstClr val="black"/>
                </a:solidFill>
                <a:latin typeface="Calibri"/>
                <a:ea typeface="+mn-ea"/>
                <a:cs typeface="+mn-cs"/>
              </a:rPr>
              <a:t>expected </a:t>
            </a:r>
            <a:r>
              <a:rPr lang="en-US" altLang="en-US" dirty="0">
                <a:solidFill>
                  <a:prstClr val="black"/>
                </a:solidFill>
                <a:latin typeface="Calibri"/>
                <a:ea typeface="+mn-ea"/>
                <a:cs typeface="+mn-cs"/>
              </a:rPr>
              <a:t>to get from the product or service purchased and their perceptions of what they </a:t>
            </a:r>
            <a:r>
              <a:rPr lang="en-US" altLang="en-US" i="1" dirty="0">
                <a:solidFill>
                  <a:prstClr val="black"/>
                </a:solidFill>
                <a:latin typeface="Calibri"/>
                <a:ea typeface="+mn-ea"/>
                <a:cs typeface="+mn-cs"/>
              </a:rPr>
              <a:t>received</a:t>
            </a:r>
            <a:r>
              <a:rPr lang="en-US" altLang="en-US" dirty="0">
                <a:solidFill>
                  <a:prstClr val="black"/>
                </a:solidFill>
                <a:latin typeface="Calibri"/>
                <a:ea typeface="+mn-ea"/>
                <a:cs typeface="+mn-cs"/>
              </a:rPr>
              <a:t>. A group of researchers developed a scale that measures the performance of the service received against two expectation levels: </a:t>
            </a:r>
            <a:r>
              <a:rPr lang="en-US" altLang="en-US" i="1" dirty="0">
                <a:solidFill>
                  <a:prstClr val="black"/>
                </a:solidFill>
                <a:latin typeface="Calibri"/>
                <a:ea typeface="+mn-ea"/>
                <a:cs typeface="+mn-cs"/>
              </a:rPr>
              <a:t>adequate </a:t>
            </a:r>
            <a:r>
              <a:rPr lang="en-US" altLang="en-US" dirty="0">
                <a:solidFill>
                  <a:prstClr val="black"/>
                </a:solidFill>
                <a:latin typeface="Calibri"/>
                <a:ea typeface="+mn-ea"/>
                <a:cs typeface="+mn-cs"/>
              </a:rPr>
              <a:t>service and </a:t>
            </a:r>
            <a:r>
              <a:rPr lang="en-US" altLang="en-US" i="1" dirty="0">
                <a:solidFill>
                  <a:prstClr val="black"/>
                </a:solidFill>
                <a:latin typeface="Calibri"/>
                <a:ea typeface="+mn-ea"/>
                <a:cs typeface="+mn-cs"/>
              </a:rPr>
              <a:t>desired </a:t>
            </a:r>
            <a:r>
              <a:rPr lang="en-US" altLang="en-US" dirty="0">
                <a:solidFill>
                  <a:prstClr val="black"/>
                </a:solidFill>
                <a:latin typeface="Calibri"/>
                <a:ea typeface="+mn-ea"/>
                <a:cs typeface="+mn-cs"/>
              </a:rPr>
              <a:t>service, and also measures the customers’ future intentions regarding purchase of the service.</a:t>
            </a:r>
          </a:p>
          <a:p>
            <a:pPr lvl="0" defTabSz="914400" eaLnBrk="0" fontAlgn="base" hangingPunct="0">
              <a:spcBef>
                <a:spcPct val="30000"/>
              </a:spcBef>
              <a:spcAft>
                <a:spcPct val="0"/>
              </a:spcAft>
            </a:pPr>
            <a:endParaRPr lang="en-US" altLang="en-US" dirty="0">
              <a:solidFill>
                <a:prstClr val="black"/>
              </a:solidFill>
              <a:latin typeface="Calibri"/>
              <a:ea typeface="+mn-ea"/>
              <a:cs typeface="+mn-cs"/>
            </a:endParaRPr>
          </a:p>
          <a:p>
            <a:pPr lvl="0" defTabSz="914400" eaLnBrk="0" fontAlgn="base" hangingPunct="0">
              <a:spcBef>
                <a:spcPct val="30000"/>
              </a:spcBef>
              <a:spcAft>
                <a:spcPct val="0"/>
              </a:spcAft>
            </a:pPr>
            <a:r>
              <a:rPr lang="en-US" altLang="en-US" b="1" dirty="0">
                <a:solidFill>
                  <a:prstClr val="black"/>
                </a:solidFill>
                <a:latin typeface="Calibri"/>
                <a:ea typeface="+mn-ea"/>
                <a:cs typeface="+mn-cs"/>
              </a:rPr>
              <a:t>Mystery shoppers </a:t>
            </a:r>
            <a:r>
              <a:rPr lang="en-US" altLang="en-US" dirty="0">
                <a:solidFill>
                  <a:prstClr val="black"/>
                </a:solidFill>
                <a:latin typeface="Calibri"/>
                <a:ea typeface="+mn-ea"/>
                <a:cs typeface="+mn-cs"/>
              </a:rPr>
              <a:t>are professional observers who pose as customers and interact with and provide unbiased evaluations of the company’s service personnel in order to identify opportunities for improving productivity and efficiency.</a:t>
            </a:r>
          </a:p>
          <a:p>
            <a:pPr lvl="0" defTabSz="914400" eaLnBrk="0" fontAlgn="base" hangingPunct="0">
              <a:spcBef>
                <a:spcPct val="30000"/>
              </a:spcBef>
              <a:spcAft>
                <a:spcPct val="0"/>
              </a:spcAft>
            </a:pPr>
            <a:endParaRPr lang="en-US" altLang="en-US" dirty="0">
              <a:solidFill>
                <a:prstClr val="black"/>
              </a:solidFill>
              <a:latin typeface="Calibri"/>
              <a:ea typeface="+mn-ea"/>
              <a:cs typeface="+mn-cs"/>
            </a:endParaRPr>
          </a:p>
          <a:p>
            <a:pPr lvl="0" defTabSz="914400" eaLnBrk="0" fontAlgn="base" hangingPunct="0">
              <a:spcBef>
                <a:spcPct val="30000"/>
              </a:spcBef>
              <a:spcAft>
                <a:spcPct val="0"/>
              </a:spcAft>
            </a:pPr>
            <a:r>
              <a:rPr lang="en-US" altLang="en-US" dirty="0">
                <a:solidFill>
                  <a:prstClr val="black"/>
                </a:solidFill>
                <a:latin typeface="Calibri"/>
                <a:ea typeface="+mn-ea"/>
                <a:cs typeface="+mn-cs"/>
              </a:rPr>
              <a:t>A good </a:t>
            </a:r>
            <a:r>
              <a:rPr lang="en-US" altLang="en-US" b="1" dirty="0">
                <a:solidFill>
                  <a:prstClr val="black"/>
                </a:solidFill>
                <a:latin typeface="Calibri"/>
                <a:ea typeface="+mn-ea"/>
                <a:cs typeface="+mn-cs"/>
              </a:rPr>
              <a:t>complaint analysis </a:t>
            </a:r>
            <a:r>
              <a:rPr lang="en-US" altLang="en-US" dirty="0">
                <a:solidFill>
                  <a:prstClr val="black"/>
                </a:solidFill>
                <a:latin typeface="Calibri"/>
                <a:ea typeface="+mn-ea"/>
                <a:cs typeface="+mn-cs"/>
              </a:rPr>
              <a:t>system should encourage customers to:</a:t>
            </a:r>
          </a:p>
          <a:p>
            <a:pPr lvl="0" defTabSz="914400" eaLnBrk="0" fontAlgn="base" hangingPunct="0">
              <a:spcBef>
                <a:spcPct val="30000"/>
              </a:spcBef>
              <a:spcAft>
                <a:spcPct val="0"/>
              </a:spcAft>
            </a:pPr>
            <a:r>
              <a:rPr lang="en-US" altLang="en-US" b="1" dirty="0">
                <a:solidFill>
                  <a:prstClr val="black"/>
                </a:solidFill>
                <a:latin typeface="Calibri"/>
                <a:ea typeface="+mn-ea"/>
                <a:cs typeface="+mn-cs"/>
              </a:rPr>
              <a:t>1. </a:t>
            </a:r>
            <a:r>
              <a:rPr lang="en-US" altLang="en-US" dirty="0">
                <a:solidFill>
                  <a:prstClr val="black"/>
                </a:solidFill>
                <a:latin typeface="Calibri"/>
                <a:ea typeface="+mn-ea"/>
                <a:cs typeface="+mn-cs"/>
              </a:rPr>
              <a:t>Complain about an unsatisfactory product or service.</a:t>
            </a:r>
          </a:p>
          <a:p>
            <a:pPr lvl="0" defTabSz="914400" eaLnBrk="0" fontAlgn="base" hangingPunct="0">
              <a:spcBef>
                <a:spcPct val="30000"/>
              </a:spcBef>
              <a:spcAft>
                <a:spcPct val="0"/>
              </a:spcAft>
            </a:pPr>
            <a:r>
              <a:rPr lang="en-US" altLang="en-US" b="1" dirty="0">
                <a:solidFill>
                  <a:prstClr val="black"/>
                </a:solidFill>
                <a:latin typeface="Calibri"/>
                <a:ea typeface="+mn-ea"/>
                <a:cs typeface="+mn-cs"/>
              </a:rPr>
              <a:t>2. </a:t>
            </a:r>
            <a:r>
              <a:rPr lang="en-US" altLang="en-US" dirty="0">
                <a:solidFill>
                  <a:prstClr val="black"/>
                </a:solidFill>
                <a:latin typeface="Calibri"/>
                <a:ea typeface="+mn-ea"/>
                <a:cs typeface="+mn-cs"/>
              </a:rPr>
              <a:t>Provide suggestions for improvements by completing forms asking specific questions beyond the routine “how was everything?”</a:t>
            </a:r>
          </a:p>
          <a:p>
            <a:pPr lvl="0" defTabSz="914400" eaLnBrk="0" fontAlgn="base" hangingPunct="0">
              <a:spcBef>
                <a:spcPct val="30000"/>
              </a:spcBef>
              <a:spcAft>
                <a:spcPct val="0"/>
              </a:spcAft>
            </a:pPr>
            <a:r>
              <a:rPr lang="en-US" altLang="en-US" b="1" dirty="0">
                <a:solidFill>
                  <a:prstClr val="black"/>
                </a:solidFill>
                <a:latin typeface="Calibri"/>
                <a:ea typeface="+mn-ea"/>
                <a:cs typeface="+mn-cs"/>
              </a:rPr>
              <a:t>3. </a:t>
            </a:r>
            <a:r>
              <a:rPr lang="en-US" altLang="en-US" dirty="0">
                <a:solidFill>
                  <a:prstClr val="black"/>
                </a:solidFill>
                <a:latin typeface="Calibri"/>
                <a:ea typeface="+mn-ea"/>
                <a:cs typeface="+mn-cs"/>
              </a:rPr>
              <a:t>Establish “listening posts” such as hotlines where specially designated employees either listen to customers’ comments or actively solicit input from them (e.g., in a hotel lobby or on checkout lines).</a:t>
            </a:r>
          </a:p>
          <a:p>
            <a:pPr lvl="0" defTabSz="914400" eaLnBrk="0" fontAlgn="base" hangingPunct="0">
              <a:spcBef>
                <a:spcPct val="30000"/>
              </a:spcBef>
              <a:spcAft>
                <a:spcPct val="0"/>
              </a:spcAft>
            </a:pPr>
            <a:endParaRPr lang="en-US" altLang="en-US" dirty="0">
              <a:solidFill>
                <a:prstClr val="black"/>
              </a:solidFill>
              <a:latin typeface="Calibri"/>
              <a:ea typeface="+mn-ea"/>
              <a:cs typeface="+mn-cs"/>
            </a:endParaRPr>
          </a:p>
          <a:p>
            <a:pPr lvl="0" defTabSz="914400" eaLnBrk="0" fontAlgn="base" hangingPunct="0">
              <a:spcBef>
                <a:spcPct val="30000"/>
              </a:spcBef>
              <a:spcAft>
                <a:spcPct val="0"/>
              </a:spcAft>
            </a:pPr>
            <a:r>
              <a:rPr lang="en-US" altLang="en-US" dirty="0">
                <a:solidFill>
                  <a:prstClr val="black"/>
                </a:solidFill>
                <a:latin typeface="Calibri"/>
                <a:ea typeface="+mn-ea"/>
                <a:cs typeface="+mn-cs"/>
              </a:rPr>
              <a:t>Because each complaint, by itself, provides little information, the company must have a system in which complaints are categorized and analyzed so that the results may be used to improve its operations.</a:t>
            </a:r>
          </a:p>
          <a:p>
            <a:pPr lvl="0" defTabSz="914400" eaLnBrk="0" fontAlgn="base" hangingPunct="0">
              <a:spcBef>
                <a:spcPct val="30000"/>
              </a:spcBef>
              <a:spcAft>
                <a:spcPct val="0"/>
              </a:spcAft>
            </a:pPr>
            <a:endParaRPr lang="en-US" alt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29</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1069063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a:solidFill>
                  <a:prstClr val="black"/>
                </a:solidFill>
                <a:latin typeface="Calibri"/>
                <a:ea typeface="+mn-ea"/>
                <a:cs typeface="+mn-cs"/>
              </a:rPr>
              <a:t>Consumer research is the process and tools used to study consumer behavior.</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3</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11947746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a:solidFill>
                  <a:prstClr val="black"/>
                </a:solidFill>
                <a:latin typeface="Calibri"/>
                <a:ea typeface="+mn-ea"/>
                <a:cs typeface="+mn-cs"/>
              </a:rPr>
              <a:t>Marketers frequently conduct research projects that combine both a qualitative component (often composed of focus groups and/or depth interviews) and a quantitative component (often consisting of a survey research).</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30</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29464428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dirty="0">
                <a:solidFill>
                  <a:prstClr val="black"/>
                </a:solidFill>
                <a:latin typeface="Calibri"/>
                <a:ea typeface="+mn-ea"/>
                <a:cs typeface="+mn-cs"/>
              </a:rPr>
              <a:t>A </a:t>
            </a:r>
            <a:r>
              <a:rPr lang="en-US" altLang="en-US" b="1" dirty="0">
                <a:solidFill>
                  <a:prstClr val="black"/>
                </a:solidFill>
                <a:latin typeface="Calibri"/>
                <a:ea typeface="+mn-ea"/>
                <a:cs typeface="+mn-cs"/>
              </a:rPr>
              <a:t>sample </a:t>
            </a:r>
            <a:r>
              <a:rPr lang="en-US" altLang="en-US" dirty="0">
                <a:solidFill>
                  <a:prstClr val="black"/>
                </a:solidFill>
                <a:latin typeface="Calibri"/>
                <a:ea typeface="+mn-ea"/>
                <a:cs typeface="+mn-cs"/>
              </a:rPr>
              <a:t>is a subset of the population that is used to estimate the characteristics of the entire population. An integral component of a research design is the </a:t>
            </a:r>
            <a:r>
              <a:rPr lang="en-US" altLang="en-US" b="1" dirty="0">
                <a:solidFill>
                  <a:prstClr val="black"/>
                </a:solidFill>
                <a:latin typeface="Calibri"/>
                <a:ea typeface="+mn-ea"/>
                <a:cs typeface="+mn-cs"/>
              </a:rPr>
              <a:t>sampling plan</a:t>
            </a:r>
            <a:r>
              <a:rPr lang="en-US" altLang="en-US" dirty="0">
                <a:solidFill>
                  <a:prstClr val="black"/>
                </a:solidFill>
                <a:latin typeface="Calibri"/>
                <a:ea typeface="+mn-ea"/>
                <a:cs typeface="+mn-cs"/>
              </a:rPr>
              <a:t>. Specifically, the sampling plan addresses three questions: whom to survey (the sampling unit), how many to survey (the sample size), and how to select them (the sampling procedure).</a:t>
            </a:r>
          </a:p>
          <a:p>
            <a:pPr lvl="0" defTabSz="914400" eaLnBrk="0" fontAlgn="base" hangingPunct="0">
              <a:spcBef>
                <a:spcPct val="30000"/>
              </a:spcBef>
              <a:spcAft>
                <a:spcPct val="0"/>
              </a:spcAft>
            </a:pPr>
            <a:endParaRPr lang="en-US" altLang="en-US" dirty="0">
              <a:solidFill>
                <a:prstClr val="black"/>
              </a:solidFill>
              <a:latin typeface="Calibri"/>
              <a:ea typeface="+mn-ea"/>
              <a:cs typeface="+mn-cs"/>
            </a:endParaRPr>
          </a:p>
          <a:p>
            <a:pPr lvl="0" defTabSz="914400" eaLnBrk="0" fontAlgn="base" hangingPunct="0">
              <a:spcBef>
                <a:spcPct val="30000"/>
              </a:spcBef>
              <a:spcAft>
                <a:spcPct val="0"/>
              </a:spcAft>
            </a:pPr>
            <a:r>
              <a:rPr lang="en-US" altLang="en-US" dirty="0">
                <a:solidFill>
                  <a:prstClr val="black"/>
                </a:solidFill>
                <a:latin typeface="Calibri"/>
                <a:ea typeface="+mn-ea"/>
                <a:cs typeface="+mn-cs"/>
              </a:rPr>
              <a:t>In a </a:t>
            </a:r>
            <a:r>
              <a:rPr lang="en-US" altLang="en-US" b="1" dirty="0">
                <a:solidFill>
                  <a:prstClr val="black"/>
                </a:solidFill>
                <a:latin typeface="Calibri"/>
                <a:ea typeface="+mn-ea"/>
                <a:cs typeface="+mn-cs"/>
              </a:rPr>
              <a:t>probability sample</a:t>
            </a:r>
            <a:r>
              <a:rPr lang="en-US" altLang="en-US" dirty="0">
                <a:solidFill>
                  <a:prstClr val="black"/>
                </a:solidFill>
                <a:latin typeface="Calibri"/>
                <a:ea typeface="+mn-ea"/>
                <a:cs typeface="+mn-cs"/>
              </a:rPr>
              <a:t>, respondents are selected in such a way that every member of the population studied has a known, nonzero chance of being selected. In a </a:t>
            </a:r>
            <a:r>
              <a:rPr lang="en-US" altLang="en-US" b="1" dirty="0">
                <a:solidFill>
                  <a:prstClr val="black"/>
                </a:solidFill>
                <a:latin typeface="Calibri"/>
                <a:ea typeface="+mn-ea"/>
                <a:cs typeface="+mn-cs"/>
              </a:rPr>
              <a:t>nonprobability sample</a:t>
            </a:r>
            <a:r>
              <a:rPr lang="en-US" altLang="en-US" dirty="0">
                <a:solidFill>
                  <a:prstClr val="black"/>
                </a:solidFill>
                <a:latin typeface="Calibri"/>
                <a:ea typeface="+mn-ea"/>
                <a:cs typeface="+mn-cs"/>
              </a:rPr>
              <a:t>, the population under study has been predetermined in a nonrandom fashion on the basis of the researcher’s judgment or decision to select a given number of respondents from a particular group.  Table 16.4 shows types of both.</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31</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5766732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dirty="0">
                <a:solidFill>
                  <a:prstClr val="black"/>
                </a:solidFill>
                <a:latin typeface="Calibri"/>
                <a:ea typeface="+mn-ea"/>
                <a:cs typeface="+mn-cs"/>
              </a:rPr>
              <a:t>Probability samples select people so every member of the population being studied has a known or equal chance of being selected.  In simple random samples, every member of the population has a known and equal chance of being selected.  In a systematic random sample, a member of the population is selected a random and then every nth person is selected.  In a stratified random sample, the population is divided into mutually exclusive groups (like age groups) and random samples are drawn from each group.  In a cluster (area) sample, the population is divided into mutually exclusive groups (like blocks), and the researcher draws a sample of the groups to interview.  </a:t>
            </a:r>
          </a:p>
          <a:p>
            <a:pPr lvl="0" defTabSz="914400" eaLnBrk="0" fontAlgn="base" hangingPunct="0">
              <a:spcBef>
                <a:spcPct val="30000"/>
              </a:spcBef>
              <a:spcAft>
                <a:spcPct val="0"/>
              </a:spcAft>
            </a:pPr>
            <a:endParaRPr lang="en-US" dirty="0">
              <a:solidFill>
                <a:prstClr val="black"/>
              </a:solidFill>
              <a:latin typeface="Calibri"/>
              <a:ea typeface="+mn-ea"/>
              <a:cs typeface="+mn-cs"/>
            </a:endParaRPr>
          </a:p>
          <a:p>
            <a:pPr lvl="0" defTabSz="914400" eaLnBrk="0" fontAlgn="base" hangingPunct="0">
              <a:spcBef>
                <a:spcPct val="30000"/>
              </a:spcBef>
              <a:spcAft>
                <a:spcPct val="0"/>
              </a:spcAft>
            </a:pPr>
            <a:r>
              <a:rPr lang="en-US" dirty="0">
                <a:solidFill>
                  <a:prstClr val="black"/>
                </a:solidFill>
                <a:latin typeface="Calibri"/>
                <a:ea typeface="+mn-ea"/>
                <a:cs typeface="+mn-cs"/>
              </a:rPr>
              <a:t>In a nonprobability sample, the population under study has been predetermined in a nonrandom fashion on the basis of the researcher’s judgment or decision to select a given number of respondents from a particular group.  Convenience samples take the most accessible population members.  In a judgment sample, a researcher uses his or her judgment to select population members wo are good sources of accurate information.  In a quota sample, the research interviews a prescribed number of people in each of several categories.</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32</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29093666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solidFill>
                  <a:prstClr val="black"/>
                </a:solidFill>
                <a:latin typeface="Calibri"/>
                <a:ea typeface="+mn-ea"/>
                <a:cs typeface="+mn-cs"/>
              </a:rPr>
              <a:t>Deciding whom to survey requires a precise definition of the universe or boundaries of the market from which data are sought.</a:t>
            </a:r>
            <a:endParaRPr 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33</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2402812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dirty="0">
                <a:solidFill>
                  <a:prstClr val="black"/>
                </a:solidFill>
                <a:latin typeface="Calibri"/>
                <a:ea typeface="+mn-ea"/>
                <a:cs typeface="+mn-cs"/>
              </a:rPr>
              <a:t>Marketers frequently conduct research projects that combine both a qualitative component (often composed of focus groups and/or depth interviews) and a quantitative component (often consisting of survey research). In reality, many consumer research studies carry out—concurrently or in sequence—a series of interrelated qualitative and quantitative studies, or move back and forth between one or more rounds of qualitative research and one or more rounds of quantitative research.   </a:t>
            </a:r>
          </a:p>
          <a:p>
            <a:pPr lvl="0" defTabSz="914400" eaLnBrk="0" fontAlgn="base" hangingPunct="0">
              <a:spcBef>
                <a:spcPct val="30000"/>
              </a:spcBef>
              <a:spcAft>
                <a:spcPct val="0"/>
              </a:spcAft>
            </a:pPr>
            <a:endParaRPr lang="en-US" altLang="en-US" dirty="0">
              <a:solidFill>
                <a:prstClr val="black"/>
              </a:solidFill>
              <a:latin typeface="Calibri"/>
              <a:ea typeface="+mn-ea"/>
              <a:cs typeface="+mn-cs"/>
            </a:endParaRPr>
          </a:p>
          <a:p>
            <a:pPr lvl="0" defTabSz="914400" eaLnBrk="0" fontAlgn="base" hangingPunct="0">
              <a:spcBef>
                <a:spcPct val="30000"/>
              </a:spcBef>
              <a:spcAft>
                <a:spcPct val="0"/>
              </a:spcAft>
            </a:pPr>
            <a:r>
              <a:rPr lang="en-US" altLang="en-US" dirty="0">
                <a:solidFill>
                  <a:prstClr val="black"/>
                </a:solidFill>
                <a:latin typeface="Calibri"/>
                <a:ea typeface="+mn-ea"/>
                <a:cs typeface="+mn-cs"/>
              </a:rPr>
              <a:t>In both qualitative and quantitative research, the research report includes a brief executive summary of the findings. Depending on the assignment from marketing management, the research report may or may not include recommendations for marketing action. The body of the report includes a full description of the methodology used and, for quantitative research, also includes tables and graphics to support the findings.</a:t>
            </a:r>
          </a:p>
          <a:p>
            <a:pPr lvl="0" defTabSz="914400" eaLnBrk="0" fontAlgn="base" hangingPunct="0">
              <a:spcBef>
                <a:spcPct val="30000"/>
              </a:spcBef>
              <a:spcAft>
                <a:spcPct val="0"/>
              </a:spcAft>
            </a:pPr>
            <a:endParaRPr lang="en-US" alt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34</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51322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defRPr/>
            </a:pPr>
            <a:r>
              <a:rPr lang="en-US" altLang="en-US">
                <a:solidFill>
                  <a:prstClr val="black"/>
                </a:solidFill>
                <a:latin typeface="Calibri"/>
                <a:ea typeface="+mn-ea"/>
                <a:cs typeface="+mn-cs"/>
              </a:rPr>
              <a:t>The first and most difficult step in the consumer research process is to accurately define the objectives of the research. Whatever the key research question, it is important for the marketing manager and the research manager to agree at the outset as to the specific purposes and objectives of the proposed consumer study. A clearly written statement of research objectives ensures that the information needed is indeed collected and costly errors are avoided.</a:t>
            </a:r>
          </a:p>
          <a:p>
            <a:pPr lvl="0" defTabSz="914400" eaLnBrk="0" fontAlgn="base" hangingPunct="0">
              <a:spcBef>
                <a:spcPct val="30000"/>
              </a:spcBef>
              <a:spcAft>
                <a:spcPct val="0"/>
              </a:spcAft>
              <a:defRPr/>
            </a:pPr>
            <a:endParaRPr lang="en-US" altLang="en-US">
              <a:solidFill>
                <a:prstClr val="black"/>
              </a:solidFill>
              <a:latin typeface="Calibri"/>
              <a:ea typeface="+mn-ea"/>
              <a:cs typeface="+mn-cs"/>
            </a:endParaRPr>
          </a:p>
          <a:p>
            <a:pPr lvl="0" defTabSz="914400" eaLnBrk="0" fontAlgn="base" hangingPunct="0">
              <a:spcBef>
                <a:spcPct val="30000"/>
              </a:spcBef>
              <a:spcAft>
                <a:spcPct val="0"/>
              </a:spcAft>
              <a:defRPr/>
            </a:pPr>
            <a:r>
              <a:rPr lang="en-US" altLang="en-US">
                <a:solidFill>
                  <a:prstClr val="black"/>
                </a:solidFill>
                <a:latin typeface="Calibri"/>
                <a:ea typeface="+mn-ea"/>
                <a:cs typeface="+mn-cs"/>
              </a:rPr>
              <a:t>The second step in the consumer research process is to search for the availability of </a:t>
            </a:r>
            <a:r>
              <a:rPr lang="en-US" altLang="en-US" b="1">
                <a:solidFill>
                  <a:prstClr val="black"/>
                </a:solidFill>
                <a:latin typeface="Calibri"/>
                <a:ea typeface="+mn-ea"/>
                <a:cs typeface="+mn-cs"/>
              </a:rPr>
              <a:t>secondary data</a:t>
            </a:r>
            <a:r>
              <a:rPr lang="en-US" altLang="en-US">
                <a:solidFill>
                  <a:prstClr val="black"/>
                </a:solidFill>
                <a:latin typeface="Calibri"/>
                <a:ea typeface="+mn-ea"/>
                <a:cs typeface="+mn-cs"/>
              </a:rPr>
              <a:t>, defined as existing information that was originally gathered for a research purpose other than the present research. The rationale for secondary data searches is simply that it makes good sense to investigate whether currently available information will answer—in part or even in full—the research question at hand.</a:t>
            </a:r>
          </a:p>
          <a:p>
            <a:pPr lvl="0" defTabSz="914400" eaLnBrk="0" fontAlgn="base" hangingPunct="0">
              <a:spcBef>
                <a:spcPct val="30000"/>
              </a:spcBef>
              <a:spcAft>
                <a:spcPct val="0"/>
              </a:spcAft>
            </a:pPr>
            <a:endParaRPr lang="en-US" alt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4</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358784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solidFill>
                  <a:prstClr val="black"/>
                </a:solidFill>
                <a:latin typeface="Calibri"/>
                <a:ea typeface="+mn-ea"/>
                <a:cs typeface="+mn-cs"/>
              </a:rPr>
              <a:t>Results of exploratory research can help researchers precisely define the objectives of larger, more expensive studies.</a:t>
            </a:r>
            <a:endParaRPr 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5</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4086604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defRPr/>
            </a:pPr>
            <a:r>
              <a:rPr lang="en-US" altLang="en-US">
                <a:solidFill>
                  <a:prstClr val="black"/>
                </a:solidFill>
                <a:latin typeface="Calibri"/>
                <a:ea typeface="+mn-ea"/>
                <a:cs typeface="+mn-cs"/>
              </a:rPr>
              <a:t>Secondary data is existing information that was originally gathered for a research purpose other than the present research</a:t>
            </a:r>
            <a:endParaRPr lang="en-US" alt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6</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3074476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a:solidFill>
                  <a:prstClr val="black"/>
                </a:solidFill>
                <a:latin typeface="Calibri"/>
                <a:ea typeface="+mn-ea"/>
                <a:cs typeface="+mn-cs"/>
              </a:rPr>
              <a:t>Internal information or data could consist of previously collected in-house information that was originally used for some other purpose. It might have originally been gathered as part of a sales audit, or from past customer service calls, or letters of inquiry from customers, or collected via warranty cards. Increasingly, companies use internal secondary data to compute </a:t>
            </a:r>
            <a:r>
              <a:rPr lang="en-US" altLang="en-US" b="1">
                <a:solidFill>
                  <a:prstClr val="black"/>
                </a:solidFill>
                <a:latin typeface="Calibri"/>
                <a:ea typeface="+mn-ea"/>
                <a:cs typeface="+mn-cs"/>
              </a:rPr>
              <a:t>customer lifetime value profiles </a:t>
            </a:r>
            <a:r>
              <a:rPr lang="en-US" altLang="en-US">
                <a:solidFill>
                  <a:prstClr val="black"/>
                </a:solidFill>
                <a:latin typeface="Calibri"/>
                <a:ea typeface="+mn-ea"/>
                <a:cs typeface="+mn-cs"/>
              </a:rPr>
              <a:t>for various customer segments. </a:t>
            </a:r>
          </a:p>
          <a:p>
            <a:pPr lvl="0" defTabSz="914400" eaLnBrk="0" fontAlgn="base" hangingPunct="0">
              <a:spcBef>
                <a:spcPct val="30000"/>
              </a:spcBef>
              <a:spcAft>
                <a:spcPct val="0"/>
              </a:spcAft>
            </a:pPr>
            <a:endParaRPr lang="en-US" altLang="en-US">
              <a:solidFill>
                <a:prstClr val="black"/>
              </a:solidFill>
              <a:latin typeface="Calibri"/>
              <a:ea typeface="+mn-ea"/>
              <a:cs typeface="+mn-cs"/>
            </a:endParaRPr>
          </a:p>
          <a:p>
            <a:pPr lvl="0" defTabSz="914400" eaLnBrk="0" fontAlgn="base" hangingPunct="0">
              <a:spcBef>
                <a:spcPct val="30000"/>
              </a:spcBef>
              <a:spcAft>
                <a:spcPct val="0"/>
              </a:spcAft>
            </a:pPr>
            <a:r>
              <a:rPr lang="en-US" altLang="en-US">
                <a:solidFill>
                  <a:prstClr val="black"/>
                </a:solidFill>
                <a:latin typeface="Calibri"/>
                <a:ea typeface="+mn-ea"/>
                <a:cs typeface="+mn-cs"/>
              </a:rPr>
              <a:t>External secondary data come from sources outside of the firm or organization. They take many different forms. Some are free and can be found in a public library, other information is available for only a nominal fee, and still other data or information are quite expensive to secure.</a:t>
            </a:r>
          </a:p>
          <a:p>
            <a:pPr lvl="0" defTabSz="914400" eaLnBrk="0" fontAlgn="base" hangingPunct="0">
              <a:spcBef>
                <a:spcPct val="30000"/>
              </a:spcBef>
              <a:spcAft>
                <a:spcPct val="0"/>
              </a:spcAft>
            </a:pPr>
            <a:endParaRPr lang="en-US" altLang="en-US">
              <a:solidFill>
                <a:prstClr val="black"/>
              </a:solidFill>
              <a:latin typeface="Calibri"/>
              <a:ea typeface="+mn-ea"/>
              <a:cs typeface="+mn-cs"/>
            </a:endParaRPr>
          </a:p>
          <a:p>
            <a:pPr lvl="0" defTabSz="914400" eaLnBrk="0" fontAlgn="base" hangingPunct="0">
              <a:spcBef>
                <a:spcPct val="30000"/>
              </a:spcBef>
              <a:spcAft>
                <a:spcPct val="0"/>
              </a:spcAft>
            </a:pPr>
            <a:r>
              <a:rPr lang="en-US" altLang="en-US">
                <a:solidFill>
                  <a:prstClr val="black"/>
                </a:solidFill>
                <a:latin typeface="Calibri"/>
                <a:ea typeface="+mn-ea"/>
                <a:cs typeface="+mn-cs"/>
              </a:rPr>
              <a:t>Much data are collected by government bodies or their agencies, and are generally made available for a very nominal cost.</a:t>
            </a:r>
          </a:p>
          <a:p>
            <a:pPr lvl="0" defTabSz="914400" eaLnBrk="0" fontAlgn="base" hangingPunct="0">
              <a:spcBef>
                <a:spcPct val="30000"/>
              </a:spcBef>
              <a:spcAft>
                <a:spcPct val="0"/>
              </a:spcAft>
            </a:pPr>
            <a:endParaRPr lang="en-US" altLang="en-US">
              <a:solidFill>
                <a:prstClr val="black"/>
              </a:solidFill>
              <a:latin typeface="Calibri"/>
              <a:ea typeface="+mn-ea"/>
              <a:cs typeface="+mn-cs"/>
            </a:endParaRPr>
          </a:p>
          <a:p>
            <a:pPr lvl="0" defTabSz="914400" eaLnBrk="0" fontAlgn="base" hangingPunct="0">
              <a:spcBef>
                <a:spcPct val="30000"/>
              </a:spcBef>
              <a:spcAft>
                <a:spcPct val="0"/>
              </a:spcAft>
            </a:pPr>
            <a:r>
              <a:rPr lang="en-US" altLang="en-US">
                <a:solidFill>
                  <a:prstClr val="black"/>
                </a:solidFill>
                <a:latin typeface="Calibri"/>
                <a:ea typeface="+mn-ea"/>
                <a:cs typeface="+mn-cs"/>
              </a:rPr>
              <a:t>Business-relevant secondary data from periodicals, newspapers, and books are readily accessible via a variety of online search engines.</a:t>
            </a:r>
          </a:p>
          <a:p>
            <a:pPr lvl="0" defTabSz="914400" eaLnBrk="0" fontAlgn="base" hangingPunct="0">
              <a:spcBef>
                <a:spcPct val="30000"/>
              </a:spcBef>
              <a:spcAft>
                <a:spcPct val="0"/>
              </a:spcAft>
            </a:pPr>
            <a:endParaRPr lang="en-US" altLang="en-US">
              <a:solidFill>
                <a:prstClr val="black"/>
              </a:solidFill>
              <a:latin typeface="Calibri"/>
              <a:ea typeface="+mn-ea"/>
              <a:cs typeface="+mn-cs"/>
            </a:endParaRPr>
          </a:p>
          <a:p>
            <a:pPr lvl="0" defTabSz="914400" eaLnBrk="0" fontAlgn="base" hangingPunct="0">
              <a:spcBef>
                <a:spcPct val="30000"/>
              </a:spcBef>
              <a:spcAft>
                <a:spcPct val="0"/>
              </a:spcAft>
            </a:pPr>
            <a:r>
              <a:rPr lang="en-US" altLang="en-US">
                <a:solidFill>
                  <a:prstClr val="black"/>
                </a:solidFill>
                <a:latin typeface="Calibri"/>
                <a:ea typeface="+mn-ea"/>
                <a:cs typeface="+mn-cs"/>
              </a:rPr>
              <a:t>Commercially available information about consumers is collected by syndicated research services that sell it to subscribing marketers.</a:t>
            </a:r>
          </a:p>
          <a:p>
            <a:pPr lvl="0" defTabSz="914400" eaLnBrk="0" fontAlgn="base" hangingPunct="0">
              <a:spcBef>
                <a:spcPct val="30000"/>
              </a:spcBef>
              <a:spcAft>
                <a:spcPct val="0"/>
              </a:spcAft>
            </a:pPr>
            <a:endParaRPr lang="en-US" altLang="en-US">
              <a:solidFill>
                <a:prstClr val="black"/>
              </a:solidFill>
              <a:latin typeface="Calibri"/>
              <a:ea typeface="+mn-ea"/>
              <a:cs typeface="+mn-cs"/>
            </a:endParaRPr>
          </a:p>
          <a:p>
            <a:pPr lvl="0" defTabSz="914400" eaLnBrk="0" fontAlgn="base" hangingPunct="0">
              <a:spcBef>
                <a:spcPct val="30000"/>
              </a:spcBef>
              <a:spcAft>
                <a:spcPct val="0"/>
              </a:spcAft>
            </a:pPr>
            <a:r>
              <a:rPr lang="en-US" altLang="en-US">
                <a:solidFill>
                  <a:prstClr val="black"/>
                </a:solidFill>
                <a:latin typeface="Calibri"/>
                <a:ea typeface="+mn-ea"/>
                <a:cs typeface="+mn-cs"/>
              </a:rPr>
              <a:t>Members of consumer panels are paid for recording their purchases and/or media viewing habits in diaries that are then combined with data from thousands of households and analyzed by the data providers.</a:t>
            </a:r>
            <a:endParaRPr lang="en-US" alt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7</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1651280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a:solidFill>
                  <a:prstClr val="black"/>
                </a:solidFill>
                <a:latin typeface="Calibri"/>
                <a:ea typeface="+mn-ea"/>
                <a:cs typeface="+mn-cs"/>
              </a:rPr>
              <a:t>Obtaining secondary data before engaging in primary research offers several advantages. First, secondary data may provide a solution to the research problem and eliminate the need for primary research altogether. Even if this is not the case, secondary data, used in exploratory research, may help to clarify and redefine the objectives of the primary study and provide ideas for the methods to be used and the difficulties that are likely to occur during the full-scale study.  </a:t>
            </a:r>
          </a:p>
          <a:p>
            <a:pPr lvl="0" defTabSz="914400" eaLnBrk="0" fontAlgn="base" hangingPunct="0">
              <a:spcBef>
                <a:spcPct val="30000"/>
              </a:spcBef>
              <a:spcAft>
                <a:spcPct val="0"/>
              </a:spcAft>
            </a:pPr>
            <a:r>
              <a:rPr lang="en-US" altLang="en-US">
                <a:solidFill>
                  <a:prstClr val="black"/>
                </a:solidFill>
                <a:latin typeface="Calibri"/>
                <a:ea typeface="+mn-ea"/>
                <a:cs typeface="+mn-cs"/>
              </a:rPr>
              <a:t>Although secondary information can be obtained more cheaply and quickly than primary data, it has some limitations. First, information may be categorized in units that are different from those that the researcher seeks. Some secondary data may not be accurate because of errors in gathering or analyzing the data for the original study, or because the data were collected in a biased fashion to support a particular point of view. Also, care must be taken not to use secondary data that may be outdated.</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8</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340587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14400" eaLnBrk="0" fontAlgn="base" hangingPunct="0">
              <a:spcBef>
                <a:spcPct val="30000"/>
              </a:spcBef>
              <a:spcAft>
                <a:spcPct val="0"/>
              </a:spcAft>
            </a:pPr>
            <a:r>
              <a:rPr lang="en-US" altLang="en-US">
                <a:solidFill>
                  <a:prstClr val="black"/>
                </a:solidFill>
                <a:latin typeface="Calibri"/>
                <a:ea typeface="+mn-ea"/>
                <a:cs typeface="+mn-cs"/>
              </a:rPr>
              <a:t>After analyzing the secondary data available, marketers can use either qualitative or quantitative research.  </a:t>
            </a:r>
            <a:endParaRPr lang="en-US" altLang="en-US" dirty="0">
              <a:solidFill>
                <a:prstClr val="black"/>
              </a:solidFill>
              <a:latin typeface="Calibri"/>
              <a:ea typeface="+mn-ea"/>
              <a:cs typeface="+mn-cs"/>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9</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2703392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17"/>
        <p:cNvGrpSpPr/>
        <p:nvPr/>
      </p:nvGrpSpPr>
      <p:grpSpPr>
        <a:xfrm>
          <a:off x="0" y="0"/>
          <a:ext cx="0" cy="0"/>
          <a:chOff x="0" y="0"/>
          <a:chExt cx="0" cy="0"/>
        </a:xfrm>
      </p:grpSpPr>
      <p:sp>
        <p:nvSpPr>
          <p:cNvPr id="18" name="Shape 18"/>
          <p:cNvSpPr/>
          <p:nvPr/>
        </p:nvSpPr>
        <p:spPr>
          <a:xfrm>
            <a:off x="0" y="0"/>
            <a:ext cx="9144000" cy="3886200"/>
          </a:xfrm>
          <a:prstGeom prst="rect">
            <a:avLst/>
          </a:prstGeom>
          <a:solidFill>
            <a:srgbClr val="007FA3"/>
          </a:solidFill>
          <a:ln w="25400" cap="flat" cmpd="sng">
            <a:solidFill>
              <a:srgbClr val="007FA3"/>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19" name="Shape 19"/>
          <p:cNvSpPr txBox="1">
            <a:spLocks noGrp="1"/>
          </p:cNvSpPr>
          <p:nvPr>
            <p:ph type="ctrTitle"/>
          </p:nvPr>
        </p:nvSpPr>
        <p:spPr>
          <a:xfrm>
            <a:off x="685800" y="762000"/>
            <a:ext cx="7772400" cy="2838451"/>
          </a:xfrm>
          <a:prstGeom prst="rect">
            <a:avLst/>
          </a:prstGeom>
          <a:noFill/>
          <a:ln>
            <a:noFill/>
          </a:ln>
        </p:spPr>
        <p:txBody>
          <a:bodyPr lIns="91425" tIns="91425" rIns="91425" bIns="91425" anchor="b" anchorCtr="0"/>
          <a:lstStyle>
            <a:lvl1pPr marL="0" marR="0" lvl="0" indent="0" algn="l" rtl="0">
              <a:lnSpc>
                <a:spcPct val="100000"/>
              </a:lnSpc>
              <a:spcBef>
                <a:spcPts val="0"/>
              </a:spcBef>
              <a:buClr>
                <a:schemeClr val="lt1"/>
              </a:buClr>
              <a:buFont typeface="Times New Roman"/>
              <a:buNone/>
              <a:defRPr sz="3600" b="1" i="0" u="none" strike="noStrike" cap="none">
                <a:solidFill>
                  <a:schemeClr val="lt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0" name="Shape 20"/>
          <p:cNvSpPr txBox="1">
            <a:spLocks noGrp="1"/>
          </p:cNvSpPr>
          <p:nvPr>
            <p:ph type="subTitle" idx="1"/>
          </p:nvPr>
        </p:nvSpPr>
        <p:spPr>
          <a:xfrm>
            <a:off x="674687" y="3962400"/>
            <a:ext cx="7794625"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800" b="0" i="0" u="none" strike="noStrike" cap="none">
                <a:solidFill>
                  <a:schemeClr val="dk1"/>
                </a:solidFill>
                <a:latin typeface="+mn-lt"/>
                <a:ea typeface="Arial"/>
                <a:cs typeface="Arial"/>
                <a:sym typeface="Arial"/>
              </a:defRPr>
            </a:lvl1pPr>
            <a:lvl2pPr marL="457200" marR="0" lvl="1"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2pPr>
            <a:lvl3pPr marL="914400" marR="0" lvl="2" indent="0" algn="ctr"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4pPr>
            <a:lvl5pPr marL="1828800" marR="0" lvl="4"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5pPr>
            <a:lvl6pPr marL="2286000" marR="0" lvl="5"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6pPr>
            <a:lvl7pPr marL="2743200" marR="0" lvl="6"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7pPr>
            <a:lvl8pPr marL="3200400" marR="0" lvl="7"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8pPr>
            <a:lvl9pPr marL="3657600" marR="0" lvl="8"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9pPr>
          </a:lstStyle>
          <a:p>
            <a:endParaRPr dirty="0"/>
          </a:p>
        </p:txBody>
      </p:sp>
      <p:sp>
        <p:nvSpPr>
          <p:cNvPr id="21" name="Shape 21"/>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2" name="Shape 2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3" name="Shape 2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xmlns="" val="3245734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Two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2" name="Shape 32"/>
          <p:cNvSpPr txBox="1">
            <a:spLocks noGrp="1"/>
          </p:cNvSpPr>
          <p:nvPr>
            <p:ph type="body" idx="1"/>
          </p:nvPr>
        </p:nvSpPr>
        <p:spPr>
          <a:xfrm>
            <a:off x="457200" y="1600200"/>
            <a:ext cx="8229600" cy="2163763"/>
          </a:xfrm>
          <a:prstGeom prst="rect">
            <a:avLst/>
          </a:prstGeom>
          <a:noFill/>
          <a:ln>
            <a:noFill/>
          </a:ln>
        </p:spPr>
        <p:txBody>
          <a:bodyPr lIns="91425" tIns="91425" rIns="91425" bIns="91425" anchor="t" anchorCtr="0"/>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mn-lt"/>
                <a:ea typeface="Arial"/>
                <a:cs typeface="Arial"/>
                <a:sym typeface="Arial"/>
              </a:defRPr>
            </a:lvl1pPr>
            <a:lvl2pPr marL="742950" marR="0" lvl="1" indent="-283464" algn="l" rtl="0">
              <a:spcBef>
                <a:spcPts val="600"/>
              </a:spcBef>
              <a:buClr>
                <a:srgbClr val="007FA3"/>
              </a:buClr>
              <a:buSzPct val="100000"/>
              <a:buFont typeface="Arial"/>
              <a:buChar char="–"/>
              <a:defRPr sz="1600" b="0" i="0" u="none" strike="noStrike" cap="none">
                <a:solidFill>
                  <a:schemeClr val="dk1"/>
                </a:solidFill>
                <a:latin typeface="+mn-lt"/>
                <a:ea typeface="Arial"/>
                <a:cs typeface="Arial"/>
                <a:sym typeface="Arial"/>
              </a:defRPr>
            </a:lvl2pPr>
            <a:lvl3pPr marL="1143000" marR="0" lvl="2" indent="-228600" algn="l" rtl="0">
              <a:spcBef>
                <a:spcPts val="600"/>
              </a:spcBef>
              <a:buClr>
                <a:srgbClr val="007FA3"/>
              </a:buClr>
              <a:buSzPct val="100000"/>
              <a:buFont typeface="Noto Sans Symbols"/>
              <a:buChar char="▪"/>
              <a:defRPr sz="1600" b="0" i="0" u="none" strike="noStrike" cap="none">
                <a:solidFill>
                  <a:schemeClr val="dk1"/>
                </a:solidFill>
                <a:latin typeface="+mn-lt"/>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lang="en-US" dirty="0" smtClean="0"/>
          </a:p>
          <a:p>
            <a:pPr lvl="1"/>
            <a:endParaRPr lang="en-US" dirty="0" smtClean="0"/>
          </a:p>
          <a:p>
            <a:pPr lvl="2"/>
            <a:endParaRPr dirty="0"/>
          </a:p>
        </p:txBody>
      </p:sp>
      <p:sp>
        <p:nvSpPr>
          <p:cNvPr id="33" name="Shape 33"/>
          <p:cNvSpPr txBox="1">
            <a:spLocks noGrp="1"/>
          </p:cNvSpPr>
          <p:nvPr>
            <p:ph type="body" idx="2"/>
          </p:nvPr>
        </p:nvSpPr>
        <p:spPr>
          <a:xfrm>
            <a:off x="457200" y="3962400"/>
            <a:ext cx="8229600" cy="2163763"/>
          </a:xfrm>
          <a:prstGeom prst="rect">
            <a:avLst/>
          </a:prstGeom>
          <a:noFill/>
          <a:ln>
            <a:noFill/>
          </a:ln>
        </p:spPr>
        <p:txBody>
          <a:bodyPr lIns="91425" tIns="91425" rIns="91425" bIns="91425" anchor="t" anchorCtr="0"/>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mn-lt"/>
                <a:ea typeface="Arial"/>
                <a:cs typeface="Arial"/>
                <a:sym typeface="Arial"/>
              </a:defRPr>
            </a:lvl1pPr>
            <a:lvl2pPr marL="742950" marR="0" lvl="1" indent="-283464" algn="l" rtl="0">
              <a:spcBef>
                <a:spcPts val="600"/>
              </a:spcBef>
              <a:buClr>
                <a:srgbClr val="007FA3"/>
              </a:buClr>
              <a:buSzPct val="100000"/>
              <a:buFont typeface="Arial"/>
              <a:buChar char="–"/>
              <a:defRPr sz="1600" b="0" i="0" u="none" strike="noStrike" cap="none">
                <a:solidFill>
                  <a:schemeClr val="dk1"/>
                </a:solidFill>
                <a:latin typeface="+mn-lt"/>
                <a:ea typeface="Arial"/>
                <a:cs typeface="Arial"/>
                <a:sym typeface="Arial"/>
              </a:defRPr>
            </a:lvl2pPr>
            <a:lvl3pPr marL="1143000" marR="0" lvl="2" indent="-228600" algn="l" rtl="0">
              <a:spcBef>
                <a:spcPts val="600"/>
              </a:spcBef>
              <a:buClr>
                <a:srgbClr val="007FA3"/>
              </a:buClr>
              <a:buSzPct val="100000"/>
              <a:buFont typeface="Noto Sans Symbols"/>
              <a:buChar char="▪"/>
              <a:defRPr sz="1600" b="0" i="0" u="none" strike="noStrike" cap="none">
                <a:solidFill>
                  <a:schemeClr val="dk1"/>
                </a:solidFill>
                <a:latin typeface="+mn-lt"/>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lang="en-US" dirty="0" smtClean="0"/>
          </a:p>
          <a:p>
            <a:pPr lvl="1"/>
            <a:endParaRPr lang="en-US" dirty="0" smtClean="0"/>
          </a:p>
          <a:p>
            <a:pPr lvl="2"/>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xmlns="" val="14617625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Blank">
    <p:spTree>
      <p:nvGrpSpPr>
        <p:cNvPr id="1" name="Shape 79"/>
        <p:cNvGrpSpPr/>
        <p:nvPr/>
      </p:nvGrpSpPr>
      <p:grpSpPr>
        <a:xfrm>
          <a:off x="0" y="0"/>
          <a:ext cx="0" cy="0"/>
          <a:chOff x="0" y="0"/>
          <a:chExt cx="0" cy="0"/>
        </a:xfrm>
      </p:grpSpPr>
      <p:sp>
        <p:nvSpPr>
          <p:cNvPr id="80" name="Shape 80"/>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1" name="Shape 81"/>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dk1"/>
                </a:solidFill>
                <a:latin typeface="Arial"/>
                <a:ea typeface="Arial"/>
                <a:cs typeface="Arial"/>
                <a:sym typeface="Arial"/>
              </a:rPr>
              <a:pPr marL="0" marR="0" lvl="0" indent="0" algn="r" rtl="0">
                <a:spcBef>
                  <a:spcPts val="0"/>
                </a:spcBef>
                <a:buSzPct val="25000"/>
                <a:buNone/>
              </a:pPr>
              <a:t>‹#›</a:t>
            </a:fld>
            <a:endParaRPr lang="en-US" sz="9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rgbClr val="3399B5"/>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8/31/2018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40264029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71117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8/31/2018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3" name="Content Placeholder 2"/>
          <p:cNvSpPr>
            <a:spLocks noGrp="1"/>
          </p:cNvSpPr>
          <p:nvPr>
            <p:ph idx="13"/>
          </p:nvPr>
        </p:nvSpPr>
        <p:spPr>
          <a:xfrm>
            <a:off x="473720" y="2641680"/>
            <a:ext cx="8229600" cy="71117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4"/>
          </p:nvPr>
        </p:nvSpPr>
        <p:spPr>
          <a:xfrm>
            <a:off x="457200" y="3683160"/>
            <a:ext cx="8229600" cy="71117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idx="15"/>
          </p:nvPr>
        </p:nvSpPr>
        <p:spPr>
          <a:xfrm>
            <a:off x="457200" y="4724640"/>
            <a:ext cx="8229600" cy="71117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233358711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5029200" y="3200400"/>
            <a:ext cx="3657600" cy="292576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a:solidFill>
                <a:schemeClr val="lt1"/>
              </a:solidFill>
              <a:latin typeface="Arial"/>
              <a:ea typeface="Arial"/>
              <a:cs typeface="Arial"/>
              <a:sym typeface="Arial"/>
            </a:endParaRPr>
          </a:p>
        </p:txBody>
      </p:sp>
      <p:sp>
        <p:nvSpPr>
          <p:cNvPr id="9" name="Shape 39"/>
          <p:cNvSpPr txBox="1">
            <a:spLocks noGrp="1"/>
          </p:cNvSpPr>
          <p:nvPr>
            <p:ph type="body" idx="13"/>
          </p:nvPr>
        </p:nvSpPr>
        <p:spPr>
          <a:xfrm>
            <a:off x="474779" y="1500547"/>
            <a:ext cx="8229600" cy="20515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Tree>
    <p:extLst>
      <p:ext uri="{BB962C8B-B14F-4D97-AF65-F5344CB8AC3E}">
        <p14:creationId xmlns:p14="http://schemas.microsoft.com/office/powerpoint/2010/main" xmlns="" val="30688579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endParaRPr lang="en-IN"/>
          </a:p>
        </p:txBody>
      </p:sp>
      <p:sp>
        <p:nvSpPr>
          <p:cNvPr id="3" name="Date Placeholder 2"/>
          <p:cNvSpPr>
            <a:spLocks noGrp="1"/>
          </p:cNvSpPr>
          <p:nvPr>
            <p:ph type="dt" idx="11"/>
          </p:nvPr>
        </p:nvSpPr>
        <p:spPr/>
        <p:txBody>
          <a:bodyPr/>
          <a:lstStyle/>
          <a:p>
            <a:endParaRPr lang="en-IN"/>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900" b="0" i="0" u="none" strike="noStrike" cap="none" smtClean="0">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xmlns="" val="2030092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Figure +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28600"/>
            <a:ext cx="8229600" cy="1066799"/>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5" name="Shape 55"/>
          <p:cNvSpPr txBox="1">
            <a:spLocks noGrp="1"/>
          </p:cNvSpPr>
          <p:nvPr>
            <p:ph type="body" idx="1"/>
          </p:nvPr>
        </p:nvSpPr>
        <p:spPr>
          <a:xfrm>
            <a:off x="457200" y="5368160"/>
            <a:ext cx="8229600" cy="916856"/>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800" b="0" i="0" u="none" strike="noStrike" cap="none">
                <a:solidFill>
                  <a:schemeClr val="dk1"/>
                </a:solidFill>
                <a:latin typeface="+mn-lt"/>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dirty="0"/>
          </a:p>
        </p:txBody>
      </p:sp>
      <p:sp>
        <p:nvSpPr>
          <p:cNvPr id="56" name="Shape 56"/>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dk1"/>
                </a:solidFill>
                <a:latin typeface="Arial"/>
                <a:ea typeface="Arial"/>
                <a:cs typeface="Arial"/>
                <a:sym typeface="Arial"/>
              </a:rPr>
              <a:pPr marL="0" marR="0" lvl="0" indent="0" algn="r" rtl="0">
                <a:spcBef>
                  <a:spcPts val="0"/>
                </a:spcBef>
                <a:buSzPct val="25000"/>
                <a:buNone/>
              </a:pPr>
              <a:t>‹#›</a:t>
            </a:fld>
            <a:endParaRPr lang="en-US" sz="9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xmlns="" val="2826302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and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255600" marR="0" lvl="0" indent="-255600" algn="l" rtl="0">
              <a:spcBef>
                <a:spcPts val="1500"/>
              </a:spcBef>
              <a:buClr>
                <a:srgbClr val="007FA3"/>
              </a:buClr>
              <a:buSzPct val="100000"/>
              <a:buFont typeface="Arial" panose="020B0604020202020204" pitchFamily="34" charset="0"/>
              <a:buChar char="•"/>
              <a:tabLst>
                <a:tab pos="176213" algn="l"/>
              </a:tabLst>
              <a:defRPr sz="1600" b="0" i="0" u="none" strike="noStrike" cap="none">
                <a:solidFill>
                  <a:schemeClr val="dk1"/>
                </a:solidFill>
                <a:latin typeface="+mn-lt"/>
                <a:ea typeface="Arial"/>
                <a:cs typeface="Arial"/>
                <a:sym typeface="Arial"/>
              </a:defRPr>
            </a:lvl1pPr>
            <a:lvl2pPr marL="742950" marR="0" lvl="1" indent="-283464" algn="l" rtl="0">
              <a:spcBef>
                <a:spcPts val="600"/>
              </a:spcBef>
              <a:buClr>
                <a:srgbClr val="007FA3"/>
              </a:buClr>
              <a:buSzPct val="100000"/>
              <a:buFont typeface="Arial"/>
              <a:buChar char="–"/>
              <a:defRPr sz="1600" b="0" i="0" u="none" strike="noStrike" cap="none">
                <a:solidFill>
                  <a:schemeClr val="dk1"/>
                </a:solidFill>
                <a:latin typeface="+mn-lt"/>
                <a:ea typeface="Arial"/>
                <a:cs typeface="Arial"/>
                <a:sym typeface="Arial"/>
              </a:defRPr>
            </a:lvl2pPr>
            <a:lvl3pPr marL="1143000" marR="0" lvl="2" indent="-228600" algn="l" rtl="0">
              <a:spcBef>
                <a:spcPts val="600"/>
              </a:spcBef>
              <a:buClr>
                <a:srgbClr val="007FA3"/>
              </a:buClr>
              <a:buSzPct val="100000"/>
              <a:buFont typeface="Noto Sans Symbols"/>
              <a:buChar char="▪"/>
              <a:defRPr sz="2400" b="0" i="0" u="none" strike="noStrike" cap="none">
                <a:solidFill>
                  <a:schemeClr val="dk1"/>
                </a:solidFill>
                <a:latin typeface="+mn-lt"/>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smtClean="0"/>
          </a:p>
          <a:p>
            <a:pPr lvl="1"/>
            <a:endParaRPr lang="en-IN" dirty="0" smtClean="0"/>
          </a:p>
          <a:p>
            <a:pPr lvl="2"/>
            <a:endParaRPr lang="en-IN" dirty="0"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5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1"/>
          <p:cNvSpPr txBox="1">
            <a:spLocks noGrp="1"/>
          </p:cNvSpPr>
          <p:nvPr>
            <p:ph type="body" idx="1"/>
          </p:nvPr>
        </p:nvSpPr>
        <p:spPr>
          <a:xfrm>
            <a:off x="457200" y="1600201"/>
            <a:ext cx="8229600" cy="533400"/>
          </a:xfrm>
          <a:prstGeom prst="rect">
            <a:avLst/>
          </a:prstGeom>
          <a:noFill/>
          <a:ln>
            <a:noFill/>
          </a:ln>
        </p:spPr>
        <p:txBody>
          <a:bodyPr lIns="91425" tIns="91425" rIns="91425" bIns="91425" anchor="t" anchorCtr="0"/>
          <a:lstStyle>
            <a:lvl1pPr marL="255600" marR="0" lvl="0" indent="-255600" algn="l" rtl="0">
              <a:spcBef>
                <a:spcPts val="1500"/>
              </a:spcBef>
              <a:buClr>
                <a:srgbClr val="007FA3"/>
              </a:buClr>
              <a:buSzPct val="100000"/>
              <a:buFont typeface="Arial" panose="020B0604020202020204" pitchFamily="34" charset="0"/>
              <a:buChar char="•"/>
              <a:defRPr sz="1600" b="0" i="0" u="none" strike="noStrike" cap="none">
                <a:solidFill>
                  <a:schemeClr val="dk1"/>
                </a:solidFill>
                <a:latin typeface="+mn-lt"/>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smtClean="0"/>
          </a:p>
        </p:txBody>
      </p:sp>
      <p:sp>
        <p:nvSpPr>
          <p:cNvPr id="3" name="Content Placeholder 2"/>
          <p:cNvSpPr>
            <a:spLocks noGrp="1"/>
          </p:cNvSpPr>
          <p:nvPr>
            <p:ph sz="quarter" idx="13"/>
          </p:nvPr>
        </p:nvSpPr>
        <p:spPr>
          <a:xfrm>
            <a:off x="457200" y="2278063"/>
            <a:ext cx="8229600" cy="558800"/>
          </a:xfrm>
        </p:spPr>
        <p:txBody>
          <a:bodyPr/>
          <a:lstStyle>
            <a:lvl1pPr indent="-255600">
              <a:defRPr sz="1600">
                <a:latin typeface="+mn-lt"/>
              </a:defRPr>
            </a:lvl1pPr>
            <a:lvl2pPr indent="-283464">
              <a:defRPr sz="1600">
                <a:latin typeface="+mn-lt"/>
              </a:defRPr>
            </a:lvl2pPr>
            <a:lvl3pPr>
              <a:defRPr sz="1600">
                <a:latin typeface="+mn-lt"/>
              </a:defRPr>
            </a:lvl3pPr>
            <a:lvl4pPr>
              <a:defRPr sz="1600">
                <a:latin typeface="+mn-lt"/>
              </a:defRPr>
            </a:lvl4pPr>
            <a:lvl5pPr>
              <a:defRPr sz="16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5" name="Content Placeholder 4"/>
          <p:cNvSpPr>
            <a:spLocks noGrp="1"/>
          </p:cNvSpPr>
          <p:nvPr>
            <p:ph sz="quarter" idx="14"/>
          </p:nvPr>
        </p:nvSpPr>
        <p:spPr>
          <a:xfrm>
            <a:off x="457200" y="2954338"/>
            <a:ext cx="8232775" cy="609600"/>
          </a:xfrm>
        </p:spPr>
        <p:txBody>
          <a:bodyPr/>
          <a:lstStyle>
            <a:lvl1pPr indent="-255600">
              <a:defRPr sz="1600">
                <a:latin typeface="+mn-lt"/>
              </a:defRPr>
            </a:lvl1pPr>
            <a:lvl2pPr indent="-283464">
              <a:defRPr sz="1600">
                <a:latin typeface="+mn-lt"/>
              </a:defRPr>
            </a:lvl2pPr>
            <a:lvl3pPr>
              <a:defRPr sz="1600">
                <a:latin typeface="+mn-lt"/>
              </a:defRPr>
            </a:lvl3pPr>
            <a:lvl4pPr>
              <a:defRPr sz="1600">
                <a:latin typeface="+mn-lt"/>
              </a:defRPr>
            </a:lvl4pPr>
            <a:lvl5pPr>
              <a:defRPr sz="16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7" name="Content Placeholder 6"/>
          <p:cNvSpPr>
            <a:spLocks noGrp="1"/>
          </p:cNvSpPr>
          <p:nvPr>
            <p:ph sz="quarter" idx="15"/>
          </p:nvPr>
        </p:nvSpPr>
        <p:spPr>
          <a:xfrm>
            <a:off x="457200" y="3733800"/>
            <a:ext cx="8229600" cy="550863"/>
          </a:xfrm>
        </p:spPr>
        <p:txBody>
          <a:bodyPr/>
          <a:lstStyle>
            <a:lvl1pPr marL="255588" indent="-255588">
              <a:defRPr>
                <a:latin typeface="+mn-lt"/>
              </a:defRPr>
            </a:lvl1pPr>
            <a:lvl2pPr indent="-283464">
              <a:defRPr>
                <a:latin typeface="+mn-lt"/>
              </a:defRPr>
            </a:lvl2pPr>
            <a:lvl3pPr>
              <a:defRPr>
                <a:latin typeface="+mn-lt"/>
              </a:defRPr>
            </a:lvl3pPr>
            <a:lvl4pPr>
              <a:defRPr>
                <a:latin typeface="+mn-lt"/>
              </a:defRPr>
            </a:lvl4pPr>
            <a:lvl5pPr>
              <a:defRPr>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9" name="Content Placeholder 8"/>
          <p:cNvSpPr>
            <a:spLocks noGrp="1"/>
          </p:cNvSpPr>
          <p:nvPr>
            <p:ph sz="quarter" idx="16"/>
          </p:nvPr>
        </p:nvSpPr>
        <p:spPr>
          <a:xfrm>
            <a:off x="457200" y="4427538"/>
            <a:ext cx="8229600" cy="652462"/>
          </a:xfrm>
        </p:spPr>
        <p:txBody>
          <a:bodyPr/>
          <a:lstStyle>
            <a:lvl1pPr marL="255588" indent="-255588">
              <a:defRPr>
                <a:latin typeface="+mn-lt"/>
              </a:defRPr>
            </a:lvl1pPr>
            <a:lvl2pPr indent="-283464">
              <a:defRPr>
                <a:latin typeface="+mn-lt"/>
              </a:defRPr>
            </a:lvl2pPr>
            <a:lvl3pPr>
              <a:defRPr>
                <a:latin typeface="+mn-lt"/>
              </a:defRPr>
            </a:lvl3pPr>
            <a:lvl4pPr>
              <a:defRPr>
                <a:latin typeface="+mn-lt"/>
              </a:defRPr>
            </a:lvl4pPr>
            <a:lvl5pPr>
              <a:defRPr>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11" name="Content Placeholder 10"/>
          <p:cNvSpPr>
            <a:spLocks noGrp="1"/>
          </p:cNvSpPr>
          <p:nvPr>
            <p:ph sz="quarter" idx="17"/>
          </p:nvPr>
        </p:nvSpPr>
        <p:spPr>
          <a:xfrm>
            <a:off x="457200" y="5181600"/>
            <a:ext cx="8229600" cy="500063"/>
          </a:xfrm>
        </p:spPr>
        <p:txBody>
          <a:bodyPr/>
          <a:lstStyle>
            <a:lvl1pPr marL="255588" indent="-255588">
              <a:defRPr>
                <a:latin typeface="+mn-lt"/>
              </a:defRPr>
            </a:lvl1pPr>
            <a:lvl2pPr indent="-283464">
              <a:defRPr>
                <a:latin typeface="+mn-lt"/>
              </a:defRPr>
            </a:lvl2pPr>
            <a:lvl3pPr>
              <a:defRPr>
                <a:latin typeface="+mn-lt"/>
              </a:defRPr>
            </a:lvl3pPr>
            <a:lvl4pPr>
              <a:defRPr>
                <a:latin typeface="+mn-lt"/>
              </a:defRPr>
            </a:lvl4pPr>
            <a:lvl5pPr>
              <a:defRPr>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Tree>
    <p:extLst>
      <p:ext uri="{BB962C8B-B14F-4D97-AF65-F5344CB8AC3E}">
        <p14:creationId xmlns:p14="http://schemas.microsoft.com/office/powerpoint/2010/main" xmlns="" val="3428980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5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1"/>
          <p:cNvSpPr txBox="1">
            <a:spLocks noGrp="1"/>
          </p:cNvSpPr>
          <p:nvPr>
            <p:ph type="body" idx="1"/>
          </p:nvPr>
        </p:nvSpPr>
        <p:spPr>
          <a:xfrm>
            <a:off x="457200" y="1600201"/>
            <a:ext cx="8229600" cy="533400"/>
          </a:xfrm>
          <a:prstGeom prst="rect">
            <a:avLst/>
          </a:prstGeom>
          <a:noFill/>
          <a:ln>
            <a:noFill/>
          </a:ln>
        </p:spPr>
        <p:txBody>
          <a:bodyPr lIns="91425" tIns="91425" rIns="91425" bIns="91425" anchor="t" anchorCtr="0"/>
          <a:lstStyle>
            <a:lvl1pPr marL="255600" marR="0" lvl="0" indent="-255600" algn="l" rtl="0">
              <a:spcBef>
                <a:spcPts val="1500"/>
              </a:spcBef>
              <a:buClr>
                <a:srgbClr val="007FA3"/>
              </a:buClr>
              <a:buSzPct val="100000"/>
              <a:buFont typeface="Arial" panose="020B0604020202020204" pitchFamily="34" charset="0"/>
              <a:buChar char="•"/>
              <a:defRPr sz="1600" b="0" i="0" u="none" strike="noStrike" cap="none">
                <a:solidFill>
                  <a:schemeClr val="dk1"/>
                </a:solidFill>
                <a:latin typeface="+mn-lt"/>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smtClean="0"/>
          </a:p>
        </p:txBody>
      </p:sp>
      <p:sp>
        <p:nvSpPr>
          <p:cNvPr id="3" name="Content Placeholder 2"/>
          <p:cNvSpPr>
            <a:spLocks noGrp="1"/>
          </p:cNvSpPr>
          <p:nvPr>
            <p:ph sz="quarter" idx="13"/>
          </p:nvPr>
        </p:nvSpPr>
        <p:spPr>
          <a:xfrm>
            <a:off x="457200" y="2278063"/>
            <a:ext cx="8229600" cy="558800"/>
          </a:xfrm>
        </p:spPr>
        <p:txBody>
          <a:bodyPr/>
          <a:lstStyle>
            <a:lvl1pPr indent="-255600">
              <a:defRPr>
                <a:latin typeface="+mn-lt"/>
              </a:defRPr>
            </a:lvl1pPr>
            <a:lvl2pPr indent="-283464">
              <a:defRPr>
                <a:latin typeface="+mn-lt"/>
              </a:defRPr>
            </a:lvl2pPr>
            <a:lvl3pPr>
              <a:defRPr>
                <a:latin typeface="+mn-lt"/>
              </a:defRPr>
            </a:lvl3pPr>
            <a:lvl4pPr>
              <a:defRPr>
                <a:latin typeface="+mn-lt"/>
              </a:defRPr>
            </a:lvl4pPr>
            <a:lvl5pPr>
              <a:defRPr>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5" name="Content Placeholder 4"/>
          <p:cNvSpPr>
            <a:spLocks noGrp="1"/>
          </p:cNvSpPr>
          <p:nvPr>
            <p:ph sz="quarter" idx="14"/>
          </p:nvPr>
        </p:nvSpPr>
        <p:spPr>
          <a:xfrm>
            <a:off x="457200" y="2954338"/>
            <a:ext cx="8232775" cy="609600"/>
          </a:xfrm>
        </p:spPr>
        <p:txBody>
          <a:bodyPr/>
          <a:lstStyle>
            <a:lvl1pPr indent="-255600">
              <a:defRPr>
                <a:latin typeface="+mn-lt"/>
              </a:defRPr>
            </a:lvl1pPr>
            <a:lvl2pPr indent="-283464">
              <a:defRPr>
                <a:latin typeface="+mn-lt"/>
              </a:defRPr>
            </a:lvl2pPr>
            <a:lvl3pPr>
              <a:defRPr>
                <a:latin typeface="+mn-lt"/>
              </a:defRPr>
            </a:lvl3pPr>
            <a:lvl4pPr>
              <a:defRPr>
                <a:latin typeface="+mn-lt"/>
              </a:defRPr>
            </a:lvl4pPr>
            <a:lvl5pPr>
              <a:defRPr>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7" name="Content Placeholder 6"/>
          <p:cNvSpPr>
            <a:spLocks noGrp="1"/>
          </p:cNvSpPr>
          <p:nvPr>
            <p:ph sz="quarter" idx="15"/>
          </p:nvPr>
        </p:nvSpPr>
        <p:spPr>
          <a:xfrm>
            <a:off x="457200" y="3733800"/>
            <a:ext cx="8229600" cy="550863"/>
          </a:xfrm>
        </p:spPr>
        <p:txBody>
          <a:bodyPr/>
          <a:lstStyle>
            <a:lvl1pPr marL="255588" indent="-255588">
              <a:defRPr>
                <a:latin typeface="+mn-lt"/>
              </a:defRPr>
            </a:lvl1pPr>
            <a:lvl2pPr indent="-283464">
              <a:defRPr>
                <a:latin typeface="+mn-lt"/>
              </a:defRPr>
            </a:lvl2pPr>
            <a:lvl3pPr>
              <a:defRPr>
                <a:latin typeface="+mn-lt"/>
              </a:defRPr>
            </a:lvl3pPr>
            <a:lvl4pPr>
              <a:defRPr>
                <a:latin typeface="+mn-lt"/>
              </a:defRPr>
            </a:lvl4pPr>
            <a:lvl5pPr>
              <a:defRPr>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9" name="Content Placeholder 8"/>
          <p:cNvSpPr>
            <a:spLocks noGrp="1"/>
          </p:cNvSpPr>
          <p:nvPr>
            <p:ph sz="quarter" idx="16"/>
          </p:nvPr>
        </p:nvSpPr>
        <p:spPr>
          <a:xfrm>
            <a:off x="457200" y="4427538"/>
            <a:ext cx="8229600" cy="652462"/>
          </a:xfrm>
        </p:spPr>
        <p:txBody>
          <a:bodyPr/>
          <a:lstStyle>
            <a:lvl1pPr marL="255588" indent="-255588">
              <a:defRPr>
                <a:latin typeface="+mn-lt"/>
              </a:defRPr>
            </a:lvl1pPr>
            <a:lvl2pPr indent="-283464">
              <a:defRPr>
                <a:latin typeface="+mn-lt"/>
              </a:defRPr>
            </a:lvl2pPr>
            <a:lvl3pPr>
              <a:defRPr>
                <a:latin typeface="+mn-lt"/>
              </a:defRPr>
            </a:lvl3pPr>
            <a:lvl4pPr>
              <a:defRPr>
                <a:latin typeface="+mn-lt"/>
              </a:defRPr>
            </a:lvl4pPr>
            <a:lvl5pPr>
              <a:defRPr>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11" name="Content Placeholder 10"/>
          <p:cNvSpPr>
            <a:spLocks noGrp="1"/>
          </p:cNvSpPr>
          <p:nvPr>
            <p:ph sz="quarter" idx="17"/>
          </p:nvPr>
        </p:nvSpPr>
        <p:spPr>
          <a:xfrm>
            <a:off x="457200" y="5181600"/>
            <a:ext cx="8229600" cy="500063"/>
          </a:xfrm>
        </p:spPr>
        <p:txBody>
          <a:bodyPr/>
          <a:lstStyle>
            <a:lvl1pPr marL="255588" indent="-255588">
              <a:defRPr>
                <a:latin typeface="+mn-lt"/>
              </a:defRPr>
            </a:lvl1pPr>
            <a:lvl2pPr indent="-283464">
              <a:defRPr>
                <a:latin typeface="+mn-lt"/>
              </a:defRPr>
            </a:lvl2pPr>
            <a:lvl3pPr>
              <a:defRPr>
                <a:latin typeface="+mn-lt"/>
              </a:defRPr>
            </a:lvl3pPr>
            <a:lvl4pPr>
              <a:defRPr>
                <a:latin typeface="+mn-lt"/>
              </a:defRPr>
            </a:lvl4pPr>
            <a:lvl5pPr>
              <a:defRPr>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Content Placeholder 3"/>
          <p:cNvSpPr>
            <a:spLocks noGrp="1"/>
          </p:cNvSpPr>
          <p:nvPr>
            <p:ph sz="quarter" idx="18"/>
          </p:nvPr>
        </p:nvSpPr>
        <p:spPr>
          <a:xfrm>
            <a:off x="457200" y="5811838"/>
            <a:ext cx="8229600" cy="457200"/>
          </a:xfrm>
        </p:spPr>
        <p:txBody>
          <a:bodyPr/>
          <a:lstStyle>
            <a:lvl1pPr>
              <a:defRPr>
                <a:latin typeface="+mn-lt"/>
              </a:defRPr>
            </a:lvl1pPr>
            <a:lvl2pPr indent="-283464">
              <a:defRPr>
                <a:latin typeface="+mn-lt"/>
              </a:defRPr>
            </a:lvl2pPr>
            <a:lvl3pPr>
              <a:defRPr>
                <a:latin typeface="+mn-lt"/>
              </a:defRPr>
            </a:lvl3pPr>
            <a:lvl4pPr>
              <a:defRPr>
                <a:latin typeface="+mn-lt"/>
              </a:defRPr>
            </a:lvl4pPr>
            <a:lvl5pPr>
              <a:defRPr>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7"/>
          <p:cNvSpPr>
            <a:spLocks noGrp="1"/>
          </p:cNvSpPr>
          <p:nvPr>
            <p:ph sz="quarter" idx="19"/>
          </p:nvPr>
        </p:nvSpPr>
        <p:spPr>
          <a:xfrm>
            <a:off x="3657601" y="6418263"/>
            <a:ext cx="479834" cy="2984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quarter" idx="20"/>
          </p:nvPr>
        </p:nvSpPr>
        <p:spPr>
          <a:xfrm>
            <a:off x="5503863" y="6418263"/>
            <a:ext cx="453317"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13"/>
          <p:cNvSpPr>
            <a:spLocks noGrp="1"/>
          </p:cNvSpPr>
          <p:nvPr>
            <p:ph sz="quarter" idx="21"/>
          </p:nvPr>
        </p:nvSpPr>
        <p:spPr>
          <a:xfrm>
            <a:off x="7200900" y="6418263"/>
            <a:ext cx="576027"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22"/>
          </p:nvPr>
        </p:nvSpPr>
        <p:spPr>
          <a:xfrm flipH="1">
            <a:off x="7976101" y="6418263"/>
            <a:ext cx="778599"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404479498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5029200" y="3200400"/>
            <a:ext cx="3657600" cy="292576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 + Learning Objectives and Conten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txBox="1">
            <a:spLocks noGrp="1"/>
          </p:cNvSpPr>
          <p:nvPr>
            <p:ph type="body" idx="1"/>
          </p:nvPr>
        </p:nvSpPr>
        <p:spPr>
          <a:xfrm>
            <a:off x="457200" y="816429"/>
            <a:ext cx="8229600" cy="402769"/>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64" name="Shape 64"/>
          <p:cNvSpPr txBox="1">
            <a:spLocks noGrp="1"/>
          </p:cNvSpPr>
          <p:nvPr>
            <p:ph type="body" idx="2"/>
          </p:nvPr>
        </p:nvSpPr>
        <p:spPr>
          <a:xfrm>
            <a:off x="457200" y="1600200"/>
            <a:ext cx="8229600" cy="4525963"/>
          </a:xfrm>
          <a:prstGeom prst="rect">
            <a:avLst/>
          </a:prstGeom>
          <a:noFill/>
          <a:ln>
            <a:noFill/>
          </a:ln>
        </p:spPr>
        <p:txBody>
          <a:bodyPr lIns="91425" tIns="91425" rIns="91425" bIns="91425" anchor="t" anchorCtr="0"/>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mn-lt"/>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65" name="Shape 65"/>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685800" y="1447800"/>
            <a:ext cx="7772400" cy="2152651"/>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a:off x="674687" y="3962400"/>
            <a:ext cx="7794626"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457200" marR="0" lvl="1" indent="0" algn="l" rtl="0">
              <a:spcBef>
                <a:spcPts val="600"/>
              </a:spcBef>
              <a:buClr>
                <a:srgbClr val="007FA3"/>
              </a:buClr>
              <a:buFont typeface="Arial"/>
              <a:buNone/>
              <a:defRPr sz="1800" b="0" i="0" u="none" strike="noStrike" cap="none">
                <a:solidFill>
                  <a:srgbClr val="888888"/>
                </a:solidFill>
                <a:latin typeface="Arial"/>
                <a:ea typeface="Arial"/>
                <a:cs typeface="Arial"/>
                <a:sym typeface="Arial"/>
              </a:defRPr>
            </a:lvl2pPr>
            <a:lvl3pPr marL="914400" marR="0" lvl="2" indent="0" algn="l"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4pPr>
            <a:lvl5pPr marL="1828800" marR="0" lvl="4"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5pPr>
            <a:lvl6pPr marL="2286000" marR="0" lvl="5"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6pPr>
            <a:lvl7pPr marL="2743200" marR="0" lvl="6"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7pPr>
            <a:lvl8pPr marL="3200400" marR="0" lvl="7"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8pPr>
            <a:lvl9pPr marL="3657600" marR="0" lvl="8"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9pPr>
          </a:lstStyle>
          <a:p>
            <a:endParaRPr/>
          </a:p>
        </p:txBody>
      </p:sp>
      <p:sp>
        <p:nvSpPr>
          <p:cNvPr id="71" name="Shape 71"/>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Only">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a:solidFill>
                <a:schemeClr val="lt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12" name="Shape 12"/>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a:solidFill>
                <a:schemeClr val="lt1"/>
              </a:solidFill>
              <a:latin typeface="Arial"/>
              <a:ea typeface="Arial"/>
              <a:cs typeface="Arial"/>
              <a:sym typeface="Arial"/>
            </a:endParaRPr>
          </a:p>
        </p:txBody>
      </p:sp>
      <p:pic>
        <p:nvPicPr>
          <p:cNvPr id="15" name="Shape 15" descr="Pearson Logo"/>
          <p:cNvPicPr preferRelativeResize="0"/>
          <p:nvPr/>
        </p:nvPicPr>
        <p:blipFill rotWithShape="1">
          <a:blip r:embed="rId15">
            <a:alphaModFix/>
          </a:blip>
          <a:srcRect/>
          <a:stretch/>
        </p:blipFill>
        <p:spPr>
          <a:xfrm>
            <a:off x="443972" y="6429709"/>
            <a:ext cx="917999" cy="279914"/>
          </a:xfrm>
          <a:prstGeom prst="rect">
            <a:avLst/>
          </a:prstGeom>
          <a:noFill/>
          <a:ln>
            <a:noFill/>
          </a:ln>
        </p:spPr>
      </p:pic>
      <p:sp>
        <p:nvSpPr>
          <p:cNvPr id="17" name="Text Placeholder 5"/>
          <p:cNvSpPr txBox="1">
            <a:spLocks/>
          </p:cNvSpPr>
          <p:nvPr userDrawn="1"/>
        </p:nvSpPr>
        <p:spPr>
          <a:xfrm>
            <a:off x="2668249" y="6452413"/>
            <a:ext cx="6098022" cy="248192"/>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2400"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smtClean="0">
                <a:solidFill>
                  <a:schemeClr val="tx1"/>
                </a:solidFill>
                <a:latin typeface="Verdana"/>
                <a:ea typeface="Verdana" panose="020B0604030504040204" pitchFamily="34" charset="0"/>
                <a:cs typeface="Verdana" panose="020B0604030504040204" pitchFamily="34" charset="0"/>
              </a:rPr>
              <a:t>Copyright © 2019 Pearson Education, Ltd. All Rights Reserved.</a:t>
            </a:r>
            <a:endParaRPr lang="en-US" altLang="en-US" sz="1200" dirty="0">
              <a:solidFill>
                <a:schemeClr val="tx1"/>
              </a:solidFill>
              <a:latin typeface="Verdana"/>
              <a:ea typeface="Verdana" panose="020B0604030504040204" pitchFamily="34" charset="0"/>
              <a:cs typeface="Verdana" panose="020B0604030504040204" pitchFamily="34" charset="0"/>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 id="2147483649" r:id="rId3"/>
    <p:sldLayoutId id="2147483668" r:id="rId4"/>
    <p:sldLayoutId id="2147483669" r:id="rId5"/>
    <p:sldLayoutId id="2147483651" r:id="rId6"/>
    <p:sldLayoutId id="2147483654" r:id="rId7"/>
    <p:sldLayoutId id="2147483655" r:id="rId8"/>
    <p:sldLayoutId id="2147483656" r:id="rId9"/>
    <p:sldLayoutId id="2147483667" r:id="rId10"/>
    <p:sldLayoutId id="2147483657" r:id="rId11"/>
    <p:sldLayoutId id="2147483674" r:id="rId12"/>
    <p:sldLayoutId id="214748368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2400"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12" name="Shape 12"/>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a:solidFill>
                <a:schemeClr val="lt1"/>
              </a:solidFill>
              <a:latin typeface="Arial"/>
              <a:ea typeface="Arial"/>
              <a:cs typeface="Arial"/>
              <a:sym typeface="Arial"/>
            </a:endParaRPr>
          </a:p>
        </p:txBody>
      </p:sp>
      <p:pic>
        <p:nvPicPr>
          <p:cNvPr id="15" name="Shape 15" descr="Pearson Logo"/>
          <p:cNvPicPr preferRelativeResize="0"/>
          <p:nvPr/>
        </p:nvPicPr>
        <p:blipFill rotWithShape="1">
          <a:blip r:embed="rId4">
            <a:alphaModFix/>
          </a:blip>
          <a:srcRect/>
          <a:stretch/>
        </p:blipFill>
        <p:spPr>
          <a:xfrm>
            <a:off x="443972" y="6429709"/>
            <a:ext cx="917999" cy="279914"/>
          </a:xfrm>
          <a:prstGeom prst="rect">
            <a:avLst/>
          </a:prstGeom>
          <a:noFill/>
          <a:ln>
            <a:noFill/>
          </a:ln>
        </p:spPr>
      </p:pic>
    </p:spTree>
    <p:extLst>
      <p:ext uri="{BB962C8B-B14F-4D97-AF65-F5344CB8AC3E}">
        <p14:creationId xmlns:p14="http://schemas.microsoft.com/office/powerpoint/2010/main" xmlns="" val="200283969"/>
      </p:ext>
    </p:extLst>
  </p:cSld>
  <p:clrMap bg1="lt1" tx1="dk1" bg2="dk2" tx2="lt2" accent1="accent1" accent2="accent2" accent3="accent3" accent4="accent4" accent5="accent5" accent6="accent6" hlink="hlink" folHlink="folHlink"/>
  <p:sldLayoutIdLst>
    <p:sldLayoutId id="2147483664" r:id="rId1"/>
    <p:sldLayoutId id="2147483694"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L="255588" marR="0" lvl="0" indent="-256032" algn="l" rtl="0">
        <a:lnSpc>
          <a:spcPct val="100000"/>
        </a:lnSpc>
        <a:spcBef>
          <a:spcPts val="0"/>
        </a:spcBef>
        <a:spcAft>
          <a:spcPts val="0"/>
        </a:spcAft>
        <a:buNone/>
        <a:defRPr sz="1400"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0"/>
            <a:ext cx="8388220" cy="1045386"/>
          </a:xfrm>
        </p:spPr>
        <p:txBody>
          <a:bodyPr anchor="b"/>
          <a:lstStyle/>
          <a:p>
            <a:pPr>
              <a:defRPr/>
            </a:pPr>
            <a:r>
              <a:rPr lang="en-US" dirty="0" smtClean="0"/>
              <a:t>Consumer Behavior</a:t>
            </a:r>
            <a:endParaRPr lang="en-US" altLang="en-US" dirty="0">
              <a:solidFill>
                <a:schemeClr val="tx2"/>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457200" y="1350134"/>
            <a:ext cx="8388220" cy="389592"/>
          </a:xfrm>
        </p:spPr>
        <p:txBody>
          <a:bodyPr/>
          <a:lstStyle/>
          <a:p>
            <a:r>
              <a:rPr lang="en-US" dirty="0" smtClean="0"/>
              <a:t>Twelfth Edition, Global Edition</a:t>
            </a:r>
            <a:endParaRPr lang="en-US" dirty="0"/>
          </a:p>
        </p:txBody>
      </p:sp>
      <p:sp>
        <p:nvSpPr>
          <p:cNvPr id="4" name="Text Placeholder 3"/>
          <p:cNvSpPr>
            <a:spLocks noGrp="1"/>
          </p:cNvSpPr>
          <p:nvPr>
            <p:ph type="body" idx="2"/>
          </p:nvPr>
        </p:nvSpPr>
        <p:spPr>
          <a:xfrm>
            <a:off x="4773168" y="1923051"/>
            <a:ext cx="3913631" cy="1102032"/>
          </a:xfrm>
        </p:spPr>
        <p:txBody>
          <a:bodyPr/>
          <a:lstStyle/>
          <a:p>
            <a:pPr lvl="0" algn="ctr"/>
            <a:r>
              <a:rPr lang="en-US" b="1" dirty="0">
                <a:latin typeface="+mn-lt"/>
              </a:rPr>
              <a:t>Chapter </a:t>
            </a:r>
            <a:r>
              <a:rPr lang="en-US" b="1" dirty="0" smtClean="0">
                <a:latin typeface="+mn-lt"/>
              </a:rPr>
              <a:t>16</a:t>
            </a:r>
            <a:endParaRPr lang="en-US" b="1" dirty="0">
              <a:latin typeface="+mn-lt"/>
            </a:endParaRPr>
          </a:p>
        </p:txBody>
      </p:sp>
      <p:sp>
        <p:nvSpPr>
          <p:cNvPr id="5" name="Text Placeholder 4"/>
          <p:cNvSpPr>
            <a:spLocks noGrp="1"/>
          </p:cNvSpPr>
          <p:nvPr>
            <p:ph type="body" idx="3"/>
          </p:nvPr>
        </p:nvSpPr>
        <p:spPr>
          <a:xfrm>
            <a:off x="4773168" y="3114461"/>
            <a:ext cx="3913631" cy="459163"/>
          </a:xfrm>
        </p:spPr>
        <p:txBody>
          <a:bodyPr/>
          <a:lstStyle/>
          <a:p>
            <a:pPr lvl="0" algn="ctr">
              <a:buSzPct val="25000"/>
            </a:pPr>
            <a:r>
              <a:rPr lang="en-US" dirty="0">
                <a:latin typeface="+mn-lt"/>
              </a:rPr>
              <a:t>Consumer Research</a:t>
            </a:r>
          </a:p>
        </p:txBody>
      </p:sp>
      <p:sp>
        <p:nvSpPr>
          <p:cNvPr id="6" name="Text Placeholder 5"/>
          <p:cNvSpPr>
            <a:spLocks noGrp="1"/>
          </p:cNvSpPr>
          <p:nvPr>
            <p:ph type="body" idx="13"/>
          </p:nvPr>
        </p:nvSpPr>
        <p:spPr>
          <a:xfrm>
            <a:off x="2668249" y="6452413"/>
            <a:ext cx="6098022" cy="248192"/>
          </a:xfrm>
        </p:spPr>
        <p:txBody>
          <a:bodyPr anchor="ctr"/>
          <a:lstStyle/>
          <a:p>
            <a:pPr algn="r"/>
            <a:r>
              <a:rPr lang="en-US" altLang="en-US" sz="1200" dirty="0" smtClean="0">
                <a:solidFill>
                  <a:schemeClr val="tx1"/>
                </a:solidFill>
                <a:latin typeface="Verdana"/>
                <a:ea typeface="Verdana" panose="020B0604030504040204" pitchFamily="34" charset="0"/>
                <a:cs typeface="Verdana" panose="020B0604030504040204" pitchFamily="34" charset="0"/>
              </a:rPr>
              <a:t>Copyright © 2019 Pearson Education, Ltd. All Rights Reserved.</a:t>
            </a:r>
            <a:endParaRPr lang="en-US" altLang="en-US" sz="1200" dirty="0">
              <a:solidFill>
                <a:schemeClr val="tx1"/>
              </a:solidFill>
              <a:latin typeface="Verdana"/>
              <a:ea typeface="Verdana" panose="020B0604030504040204" pitchFamily="34" charset="0"/>
              <a:cs typeface="Verdana" panose="020B0604030504040204" pitchFamily="34" charset="0"/>
            </a:endParaRPr>
          </a:p>
        </p:txBody>
      </p:sp>
      <p:pic>
        <p:nvPicPr>
          <p:cNvPr id="8" name="Picture 7" descr="Front Cover: Consumer Behavior Twelfth Edition by Schiffman and Wisenblit."/>
          <p:cNvPicPr>
            <a:picLocks noChangeAspect="1"/>
          </p:cNvPicPr>
          <p:nvPr/>
        </p:nvPicPr>
        <p:blipFill>
          <a:blip r:embed="rId3"/>
          <a:stretch>
            <a:fillRect/>
          </a:stretch>
        </p:blipFill>
        <p:spPr>
          <a:xfrm>
            <a:off x="614759" y="1894405"/>
            <a:ext cx="3399290" cy="4387072"/>
          </a:xfrm>
          <a:prstGeom prst="rect">
            <a:avLst/>
          </a:prstGeom>
          <a:ln w="9525">
            <a:solidFill>
              <a:schemeClr val="tx1"/>
            </a:solidFill>
          </a:ln>
          <a:effectLst/>
        </p:spPr>
      </p:pic>
    </p:spTree>
    <p:extLst>
      <p:ext uri="{BB962C8B-B14F-4D97-AF65-F5344CB8AC3E}">
        <p14:creationId xmlns:p14="http://schemas.microsoft.com/office/powerpoint/2010/main" xmlns="" val="36351184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Qualitative v</a:t>
            </a:r>
            <a:r>
              <a:rPr lang="en-US" altLang="en-US" sz="100" kern="1200" dirty="0" smtClean="0">
                <a:solidFill>
                  <a:schemeClr val="bg1"/>
                </a:solidFill>
                <a:latin typeface="Times New Roman" panose="02020603050405020304" pitchFamily="18" charset="0"/>
                <a:ea typeface="+mj-ea"/>
                <a:cs typeface="+mj-cs"/>
              </a:rPr>
              <a:t>ersu</a:t>
            </a:r>
            <a:r>
              <a:rPr lang="en-US" altLang="en-US" kern="1200" dirty="0" smtClean="0">
                <a:latin typeface="Times New Roman" panose="02020603050405020304" pitchFamily="18" charset="0"/>
                <a:ea typeface="+mj-ea"/>
                <a:cs typeface="+mj-cs"/>
              </a:rPr>
              <a:t>s. Quantitative Research</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wrap="square" lIns="91425" tIns="91425" rIns="91425" bIns="91425">
            <a:noAutofit/>
          </a:bodyPr>
          <a:lstStyle/>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Purpose: New ideas for products or promotional themes </a:t>
            </a:r>
            <a:r>
              <a:rPr lang="en-US" altLang="en-US" sz="2400" kern="1200" dirty="0" smtClean="0">
                <a:solidFill>
                  <a:srgbClr val="000000"/>
                </a:solidFill>
                <a:latin typeface="Arial" panose="020B0604020202020204" pitchFamily="34" charset="0"/>
                <a:ea typeface="+mn-ea"/>
                <a:cs typeface="Arial" panose="020B0604020202020204" pitchFamily="34" charset="0"/>
                <a:sym typeface="Wingdings" panose="05000000000000000000" pitchFamily="2" charset="2"/>
              </a:rPr>
              <a:t>→</a:t>
            </a:r>
            <a:r>
              <a:rPr lang="en-US" altLang="en-US" sz="2400" kern="1200" dirty="0" smtClean="0">
                <a:solidFill>
                  <a:srgbClr val="000000"/>
                </a:solidFill>
                <a:latin typeface="Arial (Body)"/>
                <a:ea typeface="+mn-ea"/>
                <a:cs typeface="+mn-cs"/>
                <a:sym typeface="Wingdings" panose="05000000000000000000" pitchFamily="2" charset="2"/>
              </a:rPr>
              <a:t> </a:t>
            </a:r>
            <a:r>
              <a:rPr lang="en-US" altLang="en-US" sz="2400" kern="1200" dirty="0">
                <a:solidFill>
                  <a:srgbClr val="000000"/>
                </a:solidFill>
                <a:latin typeface="Arial (Body)"/>
                <a:ea typeface="+mn-ea"/>
                <a:cs typeface="+mn-cs"/>
                <a:sym typeface="Wingdings" panose="05000000000000000000" pitchFamily="2" charset="2"/>
              </a:rPr>
              <a:t>qualitative research (focus groups, depth interviews)</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sym typeface="Wingdings" panose="05000000000000000000" pitchFamily="2" charset="2"/>
              </a:rPr>
              <a:t>Purpose: Count number of consumers who match demographics or psychographics of target market </a:t>
            </a:r>
            <a:r>
              <a:rPr lang="en-US" altLang="en-US" sz="2400" kern="1200" dirty="0">
                <a:solidFill>
                  <a:srgbClr val="000000"/>
                </a:solidFill>
                <a:latin typeface="Arial" panose="020B0604020202020204" pitchFamily="34" charset="0"/>
                <a:cs typeface="Arial" panose="020B0604020202020204" pitchFamily="34" charset="0"/>
                <a:sym typeface="Wingdings" panose="05000000000000000000" pitchFamily="2" charset="2"/>
              </a:rPr>
              <a:t>→</a:t>
            </a:r>
            <a:r>
              <a:rPr lang="en-US" altLang="en-US" sz="2400" kern="1200" dirty="0" smtClean="0">
                <a:solidFill>
                  <a:srgbClr val="000000"/>
                </a:solidFill>
                <a:latin typeface="Arial (Body)"/>
                <a:ea typeface="+mn-ea"/>
                <a:cs typeface="+mn-cs"/>
                <a:sym typeface="Wingdings" panose="05000000000000000000" pitchFamily="2" charset="2"/>
              </a:rPr>
              <a:t> </a:t>
            </a:r>
            <a:r>
              <a:rPr lang="en-US" altLang="en-US" sz="2400" kern="1200" dirty="0">
                <a:solidFill>
                  <a:srgbClr val="000000"/>
                </a:solidFill>
                <a:latin typeface="Arial (Body)"/>
                <a:ea typeface="+mn-ea"/>
                <a:cs typeface="+mn-cs"/>
                <a:sym typeface="Wingdings" panose="05000000000000000000" pitchFamily="2" charset="2"/>
              </a:rPr>
              <a:t>quantitative research (surveys, observational studies)</a:t>
            </a:r>
          </a:p>
        </p:txBody>
      </p:sp>
    </p:spTree>
    <p:extLst>
      <p:ext uri="{BB962C8B-B14F-4D97-AF65-F5344CB8AC3E}">
        <p14:creationId xmlns:p14="http://schemas.microsoft.com/office/powerpoint/2010/main" xmlns="" val="2790061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Qualitative Research</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2977708"/>
          </a:xfrm>
        </p:spPr>
        <p:txBody>
          <a:bodyPr wrap="square" lIns="91425" tIns="91425" rIns="91425" bIns="91425">
            <a:noAutofit/>
          </a:bodyPr>
          <a:lstStyle/>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Rejects idea that consumers are rational decision makers</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Motivational researchers – consumers either unaware/unable to express </a:t>
            </a:r>
            <a:r>
              <a:rPr lang="en-US" altLang="en-US" sz="2400" kern="1200" dirty="0" smtClean="0">
                <a:solidFill>
                  <a:srgbClr val="000000"/>
                </a:solidFill>
                <a:latin typeface="Arial (Body)"/>
                <a:ea typeface="+mn-ea"/>
                <a:cs typeface="+mn-cs"/>
              </a:rPr>
              <a:t>motives</a:t>
            </a:r>
            <a:endParaRPr lang="en-US" altLang="en-US" sz="2400" kern="1200" dirty="0">
              <a:solidFill>
                <a:srgbClr val="000000"/>
              </a:solidFill>
              <a:latin typeface="Arial (Body)"/>
              <a:ea typeface="+mn-ea"/>
              <a:cs typeface="+mn-cs"/>
            </a:endParaRP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Small sample sizes – not generalizable to population</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Ideal for initial ideas (promotional campaigns, products, positioning)</a:t>
            </a:r>
          </a:p>
        </p:txBody>
      </p:sp>
    </p:spTree>
    <p:extLst>
      <p:ext uri="{BB962C8B-B14F-4D97-AF65-F5344CB8AC3E}">
        <p14:creationId xmlns:p14="http://schemas.microsoft.com/office/powerpoint/2010/main" xmlns="" val="545409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kern="1200" dirty="0" smtClean="0">
                <a:latin typeface="Times New Roman" panose="02020603050405020304" pitchFamily="18" charset="0"/>
                <a:ea typeface="+mj-ea"/>
                <a:cs typeface="+mj-cs"/>
              </a:rPr>
              <a:t>Motivational Research</a:t>
            </a:r>
            <a:endParaRPr 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wrap="square" lIns="91425" tIns="91425" rIns="91425" bIns="91425">
            <a:noAutofit/>
          </a:bodyPr>
          <a:lstStyle/>
          <a:p>
            <a:pPr marL="0" lvl="0" indent="0" eaLnBrk="0" fontAlgn="base" hangingPunct="0">
              <a:spcAft>
                <a:spcPct val="0"/>
              </a:spcAft>
              <a:buSzPts val="2400"/>
              <a:buNone/>
              <a:tabLst/>
            </a:pPr>
            <a:r>
              <a:rPr lang="en-US" sz="2400" b="1" kern="1200" dirty="0" smtClean="0">
                <a:solidFill>
                  <a:srgbClr val="000000"/>
                </a:solidFill>
                <a:latin typeface="Arial (Body)"/>
                <a:ea typeface="+mn-ea"/>
                <a:cs typeface="+mn-cs"/>
              </a:rPr>
              <a:t>Defined</a:t>
            </a:r>
          </a:p>
          <a:p>
            <a:pPr marL="0" lvl="0" indent="0" eaLnBrk="0" fontAlgn="base" hangingPunct="0">
              <a:spcAft>
                <a:spcPct val="0"/>
              </a:spcAft>
              <a:buSzPts val="2400"/>
              <a:buNone/>
              <a:tabLst/>
            </a:pPr>
            <a:r>
              <a:rPr lang="en-US" sz="2400" kern="1200" dirty="0" smtClean="0">
                <a:solidFill>
                  <a:srgbClr val="000000"/>
                </a:solidFill>
                <a:latin typeface="Arial (Body)"/>
                <a:ea typeface="+mn-ea"/>
                <a:cs typeface="+mn-cs"/>
              </a:rPr>
              <a:t>A </a:t>
            </a:r>
            <a:r>
              <a:rPr lang="en-US" sz="2400" kern="1200" dirty="0">
                <a:solidFill>
                  <a:srgbClr val="000000"/>
                </a:solidFill>
                <a:latin typeface="Arial (Body)"/>
                <a:ea typeface="+mn-ea"/>
                <a:cs typeface="+mn-cs"/>
              </a:rPr>
              <a:t>“term of art” that refers to qualitative studies conducted by Dr. Ernest Dichter </a:t>
            </a:r>
            <a:r>
              <a:rPr lang="en-US" sz="2400" kern="1200" dirty="0" smtClean="0">
                <a:solidFill>
                  <a:srgbClr val="000000"/>
                </a:solidFill>
                <a:latin typeface="Arial (Body)"/>
                <a:ea typeface="+mn-ea"/>
                <a:cs typeface="+mn-cs"/>
              </a:rPr>
              <a:t>in the </a:t>
            </a:r>
            <a:r>
              <a:rPr lang="en-US" sz="2400" kern="1200" dirty="0">
                <a:solidFill>
                  <a:srgbClr val="000000"/>
                </a:solidFill>
                <a:latin typeface="Arial (Body)"/>
                <a:ea typeface="+mn-ea"/>
                <a:cs typeface="+mn-cs"/>
              </a:rPr>
              <a:t>1950s and 1960, which </a:t>
            </a:r>
            <a:r>
              <a:rPr lang="en-US" sz="2400" kern="1200" dirty="0" smtClean="0">
                <a:solidFill>
                  <a:srgbClr val="000000"/>
                </a:solidFill>
                <a:latin typeface="Arial (Body)"/>
                <a:ea typeface="+mn-ea"/>
                <a:cs typeface="+mn-cs"/>
              </a:rPr>
              <a:t>were designed </a:t>
            </a:r>
            <a:r>
              <a:rPr lang="en-US" sz="2400" kern="1200" dirty="0">
                <a:solidFill>
                  <a:srgbClr val="000000"/>
                </a:solidFill>
                <a:latin typeface="Arial (Body)"/>
                <a:ea typeface="+mn-ea"/>
                <a:cs typeface="+mn-cs"/>
              </a:rPr>
              <a:t>to uncover consumers’ subconscious or hidden motivations in the context of buying and consumption.</a:t>
            </a:r>
          </a:p>
        </p:txBody>
      </p:sp>
    </p:spTree>
    <p:extLst>
      <p:ext uri="{BB962C8B-B14F-4D97-AF65-F5344CB8AC3E}">
        <p14:creationId xmlns:p14="http://schemas.microsoft.com/office/powerpoint/2010/main" xmlns="" val="1491090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kern="1200" dirty="0" smtClean="0">
                <a:latin typeface="Times New Roman" panose="02020603050405020304" pitchFamily="18" charset="0"/>
                <a:ea typeface="+mj-ea"/>
                <a:cs typeface="+mj-cs"/>
              </a:rPr>
              <a:t>Key Methods</a:t>
            </a:r>
            <a:endParaRPr 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1677352"/>
          </a:xfrm>
        </p:spPr>
        <p:txBody>
          <a:bodyPr wrap="square" lIns="91425" tIns="91425" rIns="91425" bIns="91425">
            <a:noAutofit/>
          </a:bodyPr>
          <a:lstStyle/>
          <a:p>
            <a:pPr marL="255651" lvl="0" indent="-255651" eaLnBrk="0" fontAlgn="base" hangingPunct="0">
              <a:spcAft>
                <a:spcPct val="0"/>
              </a:spcAft>
              <a:buSzPts val="2400"/>
              <a:tabLst/>
            </a:pPr>
            <a:r>
              <a:rPr lang="en-US" sz="2400" kern="1200" dirty="0">
                <a:solidFill>
                  <a:srgbClr val="000000"/>
                </a:solidFill>
                <a:latin typeface="Arial (Body)"/>
                <a:ea typeface="+mn-ea"/>
                <a:cs typeface="+mn-cs"/>
              </a:rPr>
              <a:t>Depth interview</a:t>
            </a:r>
          </a:p>
          <a:p>
            <a:pPr marL="255651" lvl="0" indent="-255651" eaLnBrk="0" fontAlgn="base" hangingPunct="0">
              <a:spcAft>
                <a:spcPct val="0"/>
              </a:spcAft>
              <a:buSzPts val="2400"/>
              <a:tabLst/>
            </a:pPr>
            <a:r>
              <a:rPr lang="en-US" sz="2400" kern="1200" dirty="0">
                <a:solidFill>
                  <a:srgbClr val="000000"/>
                </a:solidFill>
                <a:latin typeface="Arial (Body)"/>
                <a:ea typeface="+mn-ea"/>
                <a:cs typeface="+mn-cs"/>
              </a:rPr>
              <a:t>Focus groups</a:t>
            </a:r>
          </a:p>
          <a:p>
            <a:pPr marL="255651" lvl="0" indent="-255651" eaLnBrk="0" fontAlgn="base" hangingPunct="0">
              <a:spcAft>
                <a:spcPct val="0"/>
              </a:spcAft>
              <a:buSzPts val="2400"/>
              <a:tabLst/>
            </a:pPr>
            <a:r>
              <a:rPr lang="en-US" sz="2400" kern="1200" dirty="0">
                <a:solidFill>
                  <a:srgbClr val="000000"/>
                </a:solidFill>
                <a:latin typeface="Arial (Body)"/>
                <a:ea typeface="+mn-ea"/>
                <a:cs typeface="+mn-cs"/>
              </a:rPr>
              <a:t>Projective techniques</a:t>
            </a:r>
          </a:p>
        </p:txBody>
      </p:sp>
    </p:spTree>
    <p:extLst>
      <p:ext uri="{BB962C8B-B14F-4D97-AF65-F5344CB8AC3E}">
        <p14:creationId xmlns:p14="http://schemas.microsoft.com/office/powerpoint/2010/main" xmlns="" val="1317437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Depth Interviews</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wrap="square" lIns="91425" tIns="91425" rIns="91425" bIns="91425">
            <a:noAutofit/>
          </a:bodyPr>
          <a:lstStyle/>
          <a:p>
            <a:pPr marL="255651" lvl="0" indent="-255651" fontAlgn="base">
              <a:spcAft>
                <a:spcPct val="0"/>
              </a:spcAft>
              <a:buSzPts val="2400"/>
              <a:tabLst/>
            </a:pPr>
            <a:r>
              <a:rPr lang="en-US" altLang="en-US" sz="2400" kern="1200" dirty="0">
                <a:solidFill>
                  <a:srgbClr val="000000"/>
                </a:solidFill>
                <a:latin typeface="Arial (Body)"/>
                <a:ea typeface="+mn-ea"/>
                <a:cs typeface="+mn-cs"/>
              </a:rPr>
              <a:t>Also called one-on-one interview</a:t>
            </a:r>
          </a:p>
          <a:p>
            <a:pPr marL="255651" lvl="0" indent="-255651" fontAlgn="base">
              <a:spcAft>
                <a:spcPct val="0"/>
              </a:spcAft>
              <a:buSzPts val="2400"/>
              <a:tabLst/>
            </a:pPr>
            <a:r>
              <a:rPr lang="en-US" altLang="en-US" sz="2400" kern="1200" dirty="0">
                <a:solidFill>
                  <a:srgbClr val="000000"/>
                </a:solidFill>
                <a:latin typeface="Arial (Body)"/>
                <a:ea typeface="+mn-ea"/>
                <a:cs typeface="+mn-cs"/>
              </a:rPr>
              <a:t>Usually 20 minutes to 1 hour</a:t>
            </a:r>
          </a:p>
          <a:p>
            <a:pPr marL="255651" lvl="0" indent="-255651" fontAlgn="base">
              <a:spcAft>
                <a:spcPct val="0"/>
              </a:spcAft>
              <a:buSzPts val="2400"/>
              <a:tabLst/>
            </a:pPr>
            <a:r>
              <a:rPr lang="en-US" altLang="en-US" sz="2400" kern="1200" dirty="0">
                <a:solidFill>
                  <a:srgbClr val="000000"/>
                </a:solidFill>
                <a:latin typeface="Arial (Body)"/>
                <a:ea typeface="+mn-ea"/>
                <a:cs typeface="+mn-cs"/>
              </a:rPr>
              <a:t>Nonstructured</a:t>
            </a:r>
          </a:p>
          <a:p>
            <a:pPr marL="255651" lvl="0" indent="-255651" fontAlgn="base">
              <a:spcAft>
                <a:spcPct val="0"/>
              </a:spcAft>
              <a:buSzPts val="2400"/>
              <a:tabLst/>
            </a:pPr>
            <a:r>
              <a:rPr lang="en-US" altLang="en-US" sz="2400" kern="1200" dirty="0">
                <a:solidFill>
                  <a:srgbClr val="000000"/>
                </a:solidFill>
                <a:latin typeface="Arial (Body)"/>
                <a:ea typeface="+mn-ea"/>
                <a:cs typeface="+mn-cs"/>
              </a:rPr>
              <a:t>Interviewer will often probe to get more feedback (see following slide for probing)</a:t>
            </a:r>
          </a:p>
          <a:p>
            <a:pPr marL="255651" lvl="0" indent="-255651" fontAlgn="base">
              <a:spcAft>
                <a:spcPct val="0"/>
              </a:spcAft>
              <a:buSzPts val="2400"/>
              <a:tabLst/>
            </a:pPr>
            <a:r>
              <a:rPr lang="en-US" altLang="en-US" sz="2400" kern="1200" dirty="0">
                <a:solidFill>
                  <a:srgbClr val="000000"/>
                </a:solidFill>
                <a:latin typeface="Arial (Body)"/>
                <a:ea typeface="+mn-ea"/>
                <a:cs typeface="+mn-cs"/>
              </a:rPr>
              <a:t>Session is usually recorded</a:t>
            </a:r>
          </a:p>
        </p:txBody>
      </p:sp>
    </p:spTree>
    <p:extLst>
      <p:ext uri="{BB962C8B-B14F-4D97-AF65-F5344CB8AC3E}">
        <p14:creationId xmlns:p14="http://schemas.microsoft.com/office/powerpoint/2010/main" xmlns="" val="4057907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Discussion Guide</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2113384"/>
          </a:xfrm>
        </p:spPr>
        <p:txBody>
          <a:bodyPr wrap="square" lIns="91425" tIns="91425" rIns="91425" bIns="91425">
            <a:noAutofit/>
          </a:bodyPr>
          <a:lstStyle/>
          <a:p>
            <a:pPr marL="0" lvl="0" indent="0" eaLnBrk="0" fontAlgn="base" hangingPunct="0">
              <a:spcAft>
                <a:spcPct val="0"/>
              </a:spcAft>
              <a:buSzPts val="2400"/>
              <a:buNone/>
              <a:tabLst/>
            </a:pPr>
            <a:r>
              <a:rPr lang="en-US" altLang="en-US" sz="2400" b="1" kern="1200" dirty="0" smtClean="0">
                <a:solidFill>
                  <a:srgbClr val="000000"/>
                </a:solidFill>
                <a:latin typeface="Arial (Body)"/>
                <a:ea typeface="+mn-ea"/>
                <a:cs typeface="+mn-cs"/>
              </a:rPr>
              <a:t>Defined</a:t>
            </a:r>
          </a:p>
          <a:p>
            <a:pPr marL="0" lvl="0" indent="0" eaLnBrk="0" fontAlgn="base" hangingPunct="0">
              <a:spcAft>
                <a:spcPct val="0"/>
              </a:spcAft>
              <a:buSzPts val="2400"/>
              <a:buNone/>
              <a:tabLst/>
            </a:pPr>
            <a:r>
              <a:rPr lang="en-US" altLang="en-US" sz="2400" kern="1200" dirty="0" smtClean="0">
                <a:solidFill>
                  <a:srgbClr val="000000"/>
                </a:solidFill>
                <a:latin typeface="Arial (Body)"/>
                <a:ea typeface="+mn-ea"/>
                <a:cs typeface="+mn-cs"/>
              </a:rPr>
              <a:t>A </a:t>
            </a:r>
            <a:r>
              <a:rPr lang="en-US" altLang="en-US" sz="2400" kern="1200" dirty="0">
                <a:solidFill>
                  <a:srgbClr val="000000"/>
                </a:solidFill>
                <a:latin typeface="Arial (Body)"/>
                <a:ea typeface="+mn-ea"/>
                <a:cs typeface="+mn-cs"/>
              </a:rPr>
              <a:t>step-by-step outline that sets out the line of questioning the researcher needs to cover with the respondent in a depth interview, or a group of respondents in the case of a </a:t>
            </a:r>
            <a:r>
              <a:rPr lang="en-US" altLang="en-US" sz="2400" kern="1200" dirty="0" smtClean="0">
                <a:solidFill>
                  <a:srgbClr val="000000"/>
                </a:solidFill>
                <a:latin typeface="Arial (Body)"/>
                <a:ea typeface="+mn-ea"/>
                <a:cs typeface="+mn-cs"/>
              </a:rPr>
              <a:t>focus</a:t>
            </a:r>
            <a:endParaRPr lang="en-US" altLang="en-US" sz="2400" kern="1200" dirty="0">
              <a:solidFill>
                <a:srgbClr val="000000"/>
              </a:solidFill>
              <a:latin typeface="Arial (Body)"/>
              <a:ea typeface="+mn-ea"/>
              <a:cs typeface="+mn-cs"/>
            </a:endParaRPr>
          </a:p>
        </p:txBody>
      </p:sp>
    </p:spTree>
    <p:extLst>
      <p:ext uri="{BB962C8B-B14F-4D97-AF65-F5344CB8AC3E}">
        <p14:creationId xmlns:p14="http://schemas.microsoft.com/office/powerpoint/2010/main" xmlns="" val="2327834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Focus Groups</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wrap="square" lIns="91425" tIns="91425" rIns="91425" bIns="91425">
            <a:noAutofit/>
          </a:bodyPr>
          <a:lstStyle/>
          <a:p>
            <a:pPr marL="255651" lvl="0" indent="-255651" fontAlgn="base">
              <a:spcAft>
                <a:spcPct val="0"/>
              </a:spcAft>
              <a:buSzPts val="2400"/>
              <a:tabLst/>
            </a:pPr>
            <a:r>
              <a:rPr lang="en-US" altLang="en-US" sz="2400" kern="1200" dirty="0">
                <a:solidFill>
                  <a:srgbClr val="000000"/>
                </a:solidFill>
                <a:latin typeface="Arial (Body)"/>
                <a:ea typeface="+mn-ea"/>
                <a:cs typeface="+mn-cs"/>
              </a:rPr>
              <a:t>8-10 participants</a:t>
            </a:r>
          </a:p>
          <a:p>
            <a:pPr marL="255651" lvl="0" indent="-255651" fontAlgn="base">
              <a:spcAft>
                <a:spcPct val="0"/>
              </a:spcAft>
              <a:buSzPts val="2400"/>
              <a:tabLst/>
            </a:pPr>
            <a:r>
              <a:rPr lang="en-US" altLang="en-US" sz="2400" kern="1200" dirty="0">
                <a:solidFill>
                  <a:srgbClr val="000000"/>
                </a:solidFill>
                <a:latin typeface="Arial (Body)"/>
                <a:ea typeface="+mn-ea"/>
                <a:cs typeface="+mn-cs"/>
              </a:rPr>
              <a:t>Respondents are recruited through a screener</a:t>
            </a:r>
            <a:r>
              <a:rPr lang="en-US" altLang="en-US" sz="2400" b="1" kern="1200" dirty="0">
                <a:solidFill>
                  <a:srgbClr val="000000"/>
                </a:solidFill>
                <a:latin typeface="Arial (Body)"/>
                <a:ea typeface="+mn-ea"/>
                <a:cs typeface="+mn-cs"/>
              </a:rPr>
              <a:t> </a:t>
            </a:r>
            <a:r>
              <a:rPr lang="en-US" altLang="en-US" sz="2400" kern="1200" dirty="0">
                <a:solidFill>
                  <a:srgbClr val="000000"/>
                </a:solidFill>
                <a:latin typeface="Arial (Body)"/>
                <a:ea typeface="+mn-ea"/>
                <a:cs typeface="+mn-cs"/>
              </a:rPr>
              <a:t>questionnaire</a:t>
            </a:r>
          </a:p>
          <a:p>
            <a:pPr marL="255651" lvl="0" indent="-255651" fontAlgn="base">
              <a:spcAft>
                <a:spcPct val="0"/>
              </a:spcAft>
              <a:buSzPts val="2400"/>
              <a:tabLst/>
            </a:pPr>
            <a:r>
              <a:rPr lang="en-US" altLang="en-US" sz="2400" kern="1200" dirty="0">
                <a:solidFill>
                  <a:srgbClr val="000000"/>
                </a:solidFill>
                <a:latin typeface="Arial (Body)"/>
                <a:ea typeface="+mn-ea"/>
                <a:cs typeface="+mn-cs"/>
              </a:rPr>
              <a:t>Lasts about 2 hours</a:t>
            </a:r>
          </a:p>
          <a:p>
            <a:pPr marL="255651" lvl="0" indent="-255651" fontAlgn="base">
              <a:spcAft>
                <a:spcPct val="0"/>
              </a:spcAft>
              <a:buSzPts val="2400"/>
              <a:tabLst/>
            </a:pPr>
            <a:r>
              <a:rPr lang="en-US" altLang="en-US" sz="2400" kern="1200" dirty="0">
                <a:solidFill>
                  <a:srgbClr val="000000"/>
                </a:solidFill>
                <a:latin typeface="Arial (Body)"/>
                <a:ea typeface="+mn-ea"/>
                <a:cs typeface="+mn-cs"/>
              </a:rPr>
              <a:t>Always taped or videotaped to assist analysis</a:t>
            </a:r>
          </a:p>
          <a:p>
            <a:pPr marL="255651" lvl="0" indent="-255651" fontAlgn="base">
              <a:spcAft>
                <a:spcPct val="0"/>
              </a:spcAft>
              <a:buSzPts val="2400"/>
              <a:tabLst/>
            </a:pPr>
            <a:r>
              <a:rPr lang="en-US" altLang="en-US" sz="2400" kern="1200" dirty="0">
                <a:solidFill>
                  <a:srgbClr val="000000"/>
                </a:solidFill>
                <a:latin typeface="Arial (Body)"/>
                <a:ea typeface="+mn-ea"/>
                <a:cs typeface="+mn-cs"/>
              </a:rPr>
              <a:t>Often held in front of two-way mirrors</a:t>
            </a:r>
          </a:p>
          <a:p>
            <a:pPr marL="255651" lvl="0" indent="-255651" fontAlgn="base">
              <a:spcAft>
                <a:spcPct val="0"/>
              </a:spcAft>
              <a:buSzPts val="2400"/>
              <a:tabLst/>
            </a:pPr>
            <a:r>
              <a:rPr lang="en-US" altLang="en-US" sz="2400" kern="1200" dirty="0">
                <a:solidFill>
                  <a:srgbClr val="000000"/>
                </a:solidFill>
                <a:latin typeface="Arial (Body)"/>
                <a:ea typeface="+mn-ea"/>
                <a:cs typeface="+mn-cs"/>
              </a:rPr>
              <a:t>Online focus groups are growing</a:t>
            </a:r>
          </a:p>
        </p:txBody>
      </p:sp>
    </p:spTree>
    <p:extLst>
      <p:ext uri="{BB962C8B-B14F-4D97-AF65-F5344CB8AC3E}">
        <p14:creationId xmlns:p14="http://schemas.microsoft.com/office/powerpoint/2010/main" xmlns="" val="2630139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Projective Techniques</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1677352"/>
          </a:xfrm>
        </p:spPr>
        <p:txBody>
          <a:bodyPr wrap="square" lIns="91425" tIns="91425" rIns="91425" bIns="91425">
            <a:noAutofit/>
          </a:bodyPr>
          <a:lstStyle/>
          <a:p>
            <a:pPr marL="255651" lvl="0" indent="-255651" eaLnBrk="0" fontAlgn="base" hangingPunct="0">
              <a:spcAft>
                <a:spcPct val="0"/>
              </a:spcAft>
              <a:buSzPts val="2400"/>
              <a:tabLst/>
            </a:pPr>
            <a:r>
              <a:rPr lang="en-US" sz="2400" kern="1200" dirty="0">
                <a:solidFill>
                  <a:srgbClr val="000000"/>
                </a:solidFill>
                <a:latin typeface="Arial (Body)"/>
                <a:ea typeface="+mn-ea"/>
                <a:cs typeface="+mn-cs"/>
              </a:rPr>
              <a:t>Unconscious associations</a:t>
            </a:r>
          </a:p>
          <a:p>
            <a:pPr marL="255651" lvl="0" indent="-255651" eaLnBrk="0" fontAlgn="base" hangingPunct="0">
              <a:spcAft>
                <a:spcPct val="0"/>
              </a:spcAft>
              <a:buSzPts val="2400"/>
              <a:tabLst/>
            </a:pPr>
            <a:r>
              <a:rPr lang="en-US" sz="2400" kern="1200" dirty="0">
                <a:solidFill>
                  <a:srgbClr val="000000"/>
                </a:solidFill>
                <a:latin typeface="Arial (Body)"/>
                <a:ea typeface="+mn-ea"/>
                <a:cs typeface="+mn-cs"/>
              </a:rPr>
              <a:t>Ambiguous stimuli</a:t>
            </a:r>
          </a:p>
          <a:p>
            <a:pPr marL="255651" lvl="0" indent="-255651" eaLnBrk="0" fontAlgn="base" hangingPunct="0">
              <a:spcAft>
                <a:spcPct val="0"/>
              </a:spcAft>
              <a:buSzPts val="2400"/>
              <a:tabLst/>
            </a:pPr>
            <a:r>
              <a:rPr lang="en-US" sz="2400" kern="1200" dirty="0">
                <a:solidFill>
                  <a:srgbClr val="000000"/>
                </a:solidFill>
                <a:latin typeface="Arial (Body)"/>
                <a:ea typeface="+mn-ea"/>
                <a:cs typeface="+mn-cs"/>
              </a:rPr>
              <a:t>Underlying motives projected onto stimuli</a:t>
            </a:r>
          </a:p>
        </p:txBody>
      </p:sp>
    </p:spTree>
    <p:extLst>
      <p:ext uri="{BB962C8B-B14F-4D97-AF65-F5344CB8AC3E}">
        <p14:creationId xmlns:p14="http://schemas.microsoft.com/office/powerpoint/2010/main" xmlns="" val="2863264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fontAlgn="base">
              <a:spcBef>
                <a:spcPct val="0"/>
              </a:spcBef>
              <a:spcAft>
                <a:spcPct val="0"/>
              </a:spcAft>
              <a:buClrTx/>
            </a:pPr>
            <a:r>
              <a:rPr lang="en-US" altLang="en-US" kern="1200" dirty="0" smtClean="0">
                <a:solidFill>
                  <a:srgbClr val="007FA3"/>
                </a:solidFill>
                <a:latin typeface="Times New Roman" panose="02020603050405020304" pitchFamily="18" charset="0"/>
                <a:ea typeface="+mj-ea"/>
                <a:cs typeface="+mj-cs"/>
              </a:rPr>
              <a:t>Learning Objective 16.3</a:t>
            </a:r>
            <a:endParaRPr lang="en-US" altLang="en-US" kern="1200" dirty="0">
              <a:solidFill>
                <a:srgbClr val="007FA3"/>
              </a:solidFill>
              <a:latin typeface="Times New Roman" panose="02020603050405020304" pitchFamily="18" charset="0"/>
              <a:ea typeface="+mj-ea"/>
              <a:cs typeface="+mj-cs"/>
            </a:endParaRPr>
          </a:p>
        </p:txBody>
      </p:sp>
      <p:sp>
        <p:nvSpPr>
          <p:cNvPr id="3" name="Content Placeholder 2"/>
          <p:cNvSpPr>
            <a:spLocks noGrp="1"/>
          </p:cNvSpPr>
          <p:nvPr>
            <p:ph type="body" idx="1"/>
          </p:nvPr>
        </p:nvSpPr>
        <p:spPr/>
        <p:txBody>
          <a:bodyPr wrap="square" lIns="91425" tIns="91425" rIns="91425" bIns="91425">
            <a:noAutofit/>
          </a:bodyPr>
          <a:lstStyle/>
          <a:p>
            <a:pPr marL="0" lvl="0" indent="0" eaLnBrk="0" fontAlgn="base" hangingPunct="0">
              <a:spcAft>
                <a:spcPct val="0"/>
              </a:spcAft>
              <a:buSzPts val="2400"/>
              <a:buNone/>
            </a:pPr>
            <a:r>
              <a:rPr lang="en-US" altLang="en-US" sz="2400" b="1" kern="1200" dirty="0">
                <a:solidFill>
                  <a:srgbClr val="007FA3"/>
                </a:solidFill>
                <a:latin typeface="Arial (Body)"/>
                <a:ea typeface="+mn-ea"/>
                <a:cs typeface="+mn-cs"/>
              </a:rPr>
              <a:t>16.3</a:t>
            </a:r>
            <a:r>
              <a:rPr lang="en-US" altLang="en-US" sz="2400" kern="1200" dirty="0">
                <a:solidFill>
                  <a:srgbClr val="000000"/>
                </a:solidFill>
                <a:latin typeface="Arial (Body)"/>
                <a:ea typeface="+mn-ea"/>
                <a:cs typeface="+mn-cs"/>
              </a:rPr>
              <a:t> To understand the purpose and tools of quantitative research.</a:t>
            </a:r>
          </a:p>
        </p:txBody>
      </p:sp>
    </p:spTree>
    <p:extLst>
      <p:ext uri="{BB962C8B-B14F-4D97-AF65-F5344CB8AC3E}">
        <p14:creationId xmlns:p14="http://schemas.microsoft.com/office/powerpoint/2010/main" xmlns="" val="1940866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Quantitative Research</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wrap="square" lIns="91425" tIns="91425" rIns="91425" bIns="91425">
            <a:noAutofit/>
          </a:bodyPr>
          <a:lstStyle/>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Acceptance of products, brands, promotional messages</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Capture satisfaction/unmet needs</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Predict future needs or behavior</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Experimentation, surveys, observation</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Descriptive and empirical; can be generalized if appropriate sample</a:t>
            </a:r>
          </a:p>
        </p:txBody>
      </p:sp>
    </p:spTree>
    <p:extLst>
      <p:ext uri="{BB962C8B-B14F-4D97-AF65-F5344CB8AC3E}">
        <p14:creationId xmlns:p14="http://schemas.microsoft.com/office/powerpoint/2010/main" xmlns="" val="844186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fontAlgn="base">
              <a:spcBef>
                <a:spcPct val="0"/>
              </a:spcBef>
              <a:spcAft>
                <a:spcPct val="0"/>
              </a:spcAft>
              <a:buClrTx/>
            </a:pPr>
            <a:r>
              <a:rPr lang="en-US" altLang="en-US" kern="1200" dirty="0" smtClean="0">
                <a:solidFill>
                  <a:srgbClr val="007FA3"/>
                </a:solidFill>
                <a:latin typeface="Times New Roman" panose="02020603050405020304" pitchFamily="18" charset="0"/>
                <a:ea typeface="+mj-ea"/>
                <a:cs typeface="+mj-cs"/>
              </a:rPr>
              <a:t>Learning Objectives</a:t>
            </a:r>
            <a:endParaRPr lang="en-US" altLang="en-US" kern="1200" dirty="0">
              <a:solidFill>
                <a:srgbClr val="007FA3"/>
              </a:solidFill>
              <a:latin typeface="Times New Roman" panose="02020603050405020304" pitchFamily="18" charset="0"/>
              <a:ea typeface="+mj-ea"/>
              <a:cs typeface="+mj-cs"/>
            </a:endParaRPr>
          </a:p>
        </p:txBody>
      </p:sp>
      <p:sp>
        <p:nvSpPr>
          <p:cNvPr id="3" name="Content Placeholder 2"/>
          <p:cNvSpPr>
            <a:spLocks noGrp="1"/>
          </p:cNvSpPr>
          <p:nvPr>
            <p:ph idx="1"/>
          </p:nvPr>
        </p:nvSpPr>
        <p:spPr/>
        <p:txBody>
          <a:bodyPr wrap="square" lIns="91425" tIns="91425" rIns="91425" bIns="91425">
            <a:noAutofit/>
          </a:bodyPr>
          <a:lstStyle/>
          <a:p>
            <a:pPr marL="0" lvl="0" indent="0" eaLnBrk="0" fontAlgn="base" hangingPunct="0">
              <a:spcAft>
                <a:spcPct val="0"/>
              </a:spcAft>
              <a:buSzPts val="2400"/>
              <a:buNone/>
            </a:pPr>
            <a:r>
              <a:rPr lang="en-US" altLang="en-US" sz="2400" b="1" kern="1200" dirty="0">
                <a:solidFill>
                  <a:srgbClr val="007FA3"/>
                </a:solidFill>
                <a:latin typeface="Arial (Body)"/>
                <a:ea typeface="+mn-ea"/>
                <a:cs typeface="+mn-cs"/>
              </a:rPr>
              <a:t>16.1</a:t>
            </a:r>
            <a:r>
              <a:rPr lang="en-US" altLang="en-US" sz="2400" kern="1200" dirty="0">
                <a:solidFill>
                  <a:srgbClr val="000000"/>
                </a:solidFill>
                <a:latin typeface="Arial (Body)"/>
                <a:ea typeface="+mn-ea"/>
                <a:cs typeface="+mn-cs"/>
              </a:rPr>
              <a:t> To </a:t>
            </a:r>
            <a:r>
              <a:rPr lang="en-US" altLang="en-US" sz="2400" kern="1200" dirty="0" smtClean="0">
                <a:solidFill>
                  <a:srgbClr val="000000"/>
                </a:solidFill>
                <a:latin typeface="Arial (Body)"/>
                <a:ea typeface="+mn-ea"/>
                <a:cs typeface="+mn-cs"/>
              </a:rPr>
              <a:t>understan</a:t>
            </a:r>
            <a:r>
              <a:rPr lang="en-US" altLang="en-US" sz="2400" kern="1200" dirty="0">
                <a:solidFill>
                  <a:srgbClr val="000000"/>
                </a:solidFill>
                <a:latin typeface="Arial (Body)"/>
              </a:rPr>
              <a:t>d</a:t>
            </a:r>
            <a:r>
              <a:rPr lang="en-US" altLang="en-US" sz="2400" kern="1200" dirty="0" smtClean="0">
                <a:solidFill>
                  <a:srgbClr val="000000"/>
                </a:solidFill>
                <a:latin typeface="Arial (Body)"/>
                <a:ea typeface="+mn-ea"/>
                <a:cs typeface="+mn-cs"/>
              </a:rPr>
              <a:t> </a:t>
            </a:r>
            <a:r>
              <a:rPr lang="en-US" altLang="en-US" sz="2400" kern="1200" dirty="0">
                <a:solidFill>
                  <a:srgbClr val="000000"/>
                </a:solidFill>
                <a:latin typeface="Arial (Body)"/>
                <a:ea typeface="+mn-ea"/>
                <a:cs typeface="+mn-cs"/>
              </a:rPr>
              <a:t>how to conduct exploratory research and review secondary data.</a:t>
            </a:r>
          </a:p>
          <a:p>
            <a:pPr marL="0" lvl="0" indent="0" eaLnBrk="0" fontAlgn="base" hangingPunct="0">
              <a:spcAft>
                <a:spcPct val="0"/>
              </a:spcAft>
              <a:buSzPts val="2400"/>
              <a:buNone/>
            </a:pPr>
            <a:r>
              <a:rPr lang="en-US" altLang="en-US" sz="2400" b="1" kern="1200" dirty="0">
                <a:solidFill>
                  <a:srgbClr val="007FA3"/>
                </a:solidFill>
                <a:latin typeface="Arial (Body)"/>
                <a:ea typeface="+mn-ea"/>
                <a:cs typeface="+mn-cs"/>
              </a:rPr>
              <a:t>16.2</a:t>
            </a:r>
            <a:r>
              <a:rPr lang="en-US" altLang="en-US" sz="2400" kern="1200" dirty="0">
                <a:solidFill>
                  <a:srgbClr val="000000"/>
                </a:solidFill>
                <a:latin typeface="Arial (Body)"/>
                <a:ea typeface="+mn-ea"/>
                <a:cs typeface="+mn-cs"/>
              </a:rPr>
              <a:t> To understand the purpose and tools of qualitative research.</a:t>
            </a:r>
          </a:p>
          <a:p>
            <a:pPr marL="0" lvl="0" indent="0" eaLnBrk="0" fontAlgn="base" hangingPunct="0">
              <a:spcAft>
                <a:spcPct val="0"/>
              </a:spcAft>
              <a:buSzPts val="2400"/>
              <a:buNone/>
            </a:pPr>
            <a:r>
              <a:rPr lang="en-US" altLang="en-US" sz="2400" b="1" kern="1200" dirty="0">
                <a:solidFill>
                  <a:srgbClr val="007FA3"/>
                </a:solidFill>
                <a:latin typeface="Arial (Body)"/>
                <a:ea typeface="+mn-ea"/>
                <a:cs typeface="+mn-cs"/>
              </a:rPr>
              <a:t>16.3</a:t>
            </a:r>
            <a:r>
              <a:rPr lang="en-US" altLang="en-US" sz="2400" kern="1200" dirty="0">
                <a:solidFill>
                  <a:srgbClr val="000000"/>
                </a:solidFill>
                <a:latin typeface="Arial (Body)"/>
                <a:ea typeface="+mn-ea"/>
                <a:cs typeface="+mn-cs"/>
              </a:rPr>
              <a:t> To understand the purpose and tools of quantitative research.</a:t>
            </a:r>
          </a:p>
          <a:p>
            <a:pPr marL="0" lvl="0" indent="0" eaLnBrk="0" fontAlgn="base" hangingPunct="0">
              <a:spcAft>
                <a:spcPct val="0"/>
              </a:spcAft>
              <a:buSzPts val="2400"/>
              <a:buNone/>
            </a:pPr>
            <a:r>
              <a:rPr lang="en-US" altLang="en-US" sz="2400" b="1" kern="1200" dirty="0">
                <a:solidFill>
                  <a:srgbClr val="007FA3"/>
                </a:solidFill>
                <a:latin typeface="Arial (Body)"/>
                <a:ea typeface="+mn-ea"/>
                <a:cs typeface="+mn-cs"/>
              </a:rPr>
              <a:t>16.4</a:t>
            </a:r>
            <a:r>
              <a:rPr lang="en-US" altLang="en-US" sz="2400" kern="1200" dirty="0">
                <a:solidFill>
                  <a:srgbClr val="000000"/>
                </a:solidFill>
                <a:latin typeface="Arial (Body)"/>
                <a:ea typeface="+mn-ea"/>
                <a:cs typeface="+mn-cs"/>
              </a:rPr>
              <a:t> To understand how to combine qualitative and quantitative research, sampling, and data analysis.</a:t>
            </a:r>
          </a:p>
        </p:txBody>
      </p:sp>
    </p:spTree>
    <p:extLst>
      <p:ext uri="{BB962C8B-B14F-4D97-AF65-F5344CB8AC3E}">
        <p14:creationId xmlns:p14="http://schemas.microsoft.com/office/powerpoint/2010/main" xmlns="" val="992110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kern="1200" dirty="0" smtClean="0">
                <a:latin typeface="Times New Roman" panose="02020603050405020304" pitchFamily="18" charset="0"/>
                <a:ea typeface="+mj-ea"/>
                <a:cs typeface="+mj-cs"/>
              </a:rPr>
              <a:t>Validity</a:t>
            </a:r>
            <a:endParaRPr 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wrap="square" lIns="91425" tIns="91425" rIns="91425" bIns="91425">
            <a:noAutofit/>
          </a:bodyPr>
          <a:lstStyle/>
          <a:p>
            <a:pPr marL="0" lvl="0" indent="0" eaLnBrk="0" fontAlgn="base" hangingPunct="0">
              <a:spcAft>
                <a:spcPct val="0"/>
              </a:spcAft>
              <a:buSzPts val="2400"/>
              <a:buNone/>
              <a:tabLst/>
            </a:pPr>
            <a:r>
              <a:rPr lang="en-US" sz="2400" b="1" kern="1200" dirty="0" smtClean="0">
                <a:solidFill>
                  <a:srgbClr val="000000"/>
                </a:solidFill>
                <a:latin typeface="Arial (Body)"/>
                <a:ea typeface="+mn-ea"/>
                <a:cs typeface="+mn-cs"/>
              </a:rPr>
              <a:t>Defined</a:t>
            </a:r>
          </a:p>
          <a:p>
            <a:pPr marL="0" lvl="0" indent="0" eaLnBrk="0" fontAlgn="base" hangingPunct="0">
              <a:spcAft>
                <a:spcPct val="0"/>
              </a:spcAft>
              <a:buSzPts val="2400"/>
              <a:buNone/>
              <a:tabLst/>
            </a:pPr>
            <a:r>
              <a:rPr lang="en-US" sz="2400" kern="1200" dirty="0" smtClean="0">
                <a:solidFill>
                  <a:srgbClr val="000000"/>
                </a:solidFill>
                <a:latin typeface="Arial (Body)"/>
                <a:ea typeface="+mn-ea"/>
                <a:cs typeface="+mn-cs"/>
              </a:rPr>
              <a:t>A </a:t>
            </a:r>
            <a:r>
              <a:rPr lang="en-US" sz="2400" kern="1200" dirty="0">
                <a:solidFill>
                  <a:srgbClr val="000000"/>
                </a:solidFill>
                <a:latin typeface="Arial (Body)"/>
                <a:ea typeface="+mn-ea"/>
                <a:cs typeface="+mn-cs"/>
              </a:rPr>
              <a:t>measure has validity if it does, in fact, collect appropriate data needed to answer the questions or objectives stated </a:t>
            </a:r>
            <a:r>
              <a:rPr lang="en-US" sz="2400" kern="1200" dirty="0" smtClean="0">
                <a:solidFill>
                  <a:srgbClr val="000000"/>
                </a:solidFill>
                <a:latin typeface="Arial (Body)"/>
                <a:ea typeface="+mn-ea"/>
                <a:cs typeface="+mn-cs"/>
              </a:rPr>
              <a:t>in the </a:t>
            </a:r>
            <a:r>
              <a:rPr lang="en-US" sz="2400" kern="1200" dirty="0">
                <a:solidFill>
                  <a:srgbClr val="000000"/>
                </a:solidFill>
                <a:latin typeface="Arial (Body)"/>
                <a:ea typeface="+mn-ea"/>
                <a:cs typeface="+mn-cs"/>
              </a:rPr>
              <a:t>first (objectives) stage of the research process.</a:t>
            </a:r>
          </a:p>
        </p:txBody>
      </p:sp>
    </p:spTree>
    <p:extLst>
      <p:ext uri="{BB962C8B-B14F-4D97-AF65-F5344CB8AC3E}">
        <p14:creationId xmlns:p14="http://schemas.microsoft.com/office/powerpoint/2010/main" xmlns="" val="3230254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kern="1200" dirty="0" smtClean="0">
                <a:latin typeface="Times New Roman" panose="02020603050405020304" pitchFamily="18" charset="0"/>
                <a:ea typeface="+mj-ea"/>
                <a:cs typeface="+mj-cs"/>
              </a:rPr>
              <a:t>Reliability</a:t>
            </a:r>
            <a:endParaRPr 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1469571"/>
          </a:xfrm>
        </p:spPr>
        <p:txBody>
          <a:bodyPr wrap="square" lIns="91425" tIns="91425" rIns="91425" bIns="91425">
            <a:noAutofit/>
          </a:bodyPr>
          <a:lstStyle/>
          <a:p>
            <a:pPr marL="0" lvl="0" indent="0" eaLnBrk="0" fontAlgn="base" hangingPunct="0">
              <a:spcAft>
                <a:spcPct val="0"/>
              </a:spcAft>
              <a:buSzPts val="2400"/>
              <a:buNone/>
              <a:tabLst/>
            </a:pPr>
            <a:r>
              <a:rPr lang="en-US" sz="2400" b="1" kern="1200" dirty="0" smtClean="0">
                <a:solidFill>
                  <a:srgbClr val="000000"/>
                </a:solidFill>
                <a:latin typeface="Arial (Body)"/>
                <a:ea typeface="+mn-ea"/>
                <a:cs typeface="+mn-cs"/>
              </a:rPr>
              <a:t>Defined</a:t>
            </a:r>
          </a:p>
          <a:p>
            <a:pPr marL="0" lvl="0" indent="0" eaLnBrk="0" fontAlgn="base" hangingPunct="0">
              <a:spcAft>
                <a:spcPct val="0"/>
              </a:spcAft>
              <a:buSzPts val="2400"/>
              <a:buNone/>
              <a:tabLst/>
            </a:pPr>
            <a:r>
              <a:rPr lang="en-US" sz="2400" kern="1200" dirty="0" smtClean="0">
                <a:solidFill>
                  <a:srgbClr val="000000"/>
                </a:solidFill>
                <a:latin typeface="Arial (Body)"/>
                <a:ea typeface="+mn-ea"/>
                <a:cs typeface="+mn-cs"/>
              </a:rPr>
              <a:t>A </a:t>
            </a:r>
            <a:r>
              <a:rPr lang="en-US" sz="2400" kern="1200" dirty="0">
                <a:solidFill>
                  <a:srgbClr val="000000"/>
                </a:solidFill>
                <a:latin typeface="Arial (Body)"/>
                <a:ea typeface="+mn-ea"/>
                <a:cs typeface="+mn-cs"/>
              </a:rPr>
              <a:t>measure has reliability if the same questions, asked of a similar sample, produce the same findings.</a:t>
            </a:r>
          </a:p>
        </p:txBody>
      </p:sp>
    </p:spTree>
    <p:extLst>
      <p:ext uri="{BB962C8B-B14F-4D97-AF65-F5344CB8AC3E}">
        <p14:creationId xmlns:p14="http://schemas.microsoft.com/office/powerpoint/2010/main" xmlns="" val="1928041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Observational Research</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1677352"/>
          </a:xfrm>
        </p:spPr>
        <p:txBody>
          <a:bodyPr wrap="square" lIns="91425" tIns="91425" rIns="91425" bIns="91425">
            <a:noAutofit/>
          </a:bodyPr>
          <a:lstStyle/>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Human observation</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Mechanical observation</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Physiological observation</a:t>
            </a:r>
          </a:p>
        </p:txBody>
      </p:sp>
    </p:spTree>
    <p:extLst>
      <p:ext uri="{BB962C8B-B14F-4D97-AF65-F5344CB8AC3E}">
        <p14:creationId xmlns:p14="http://schemas.microsoft.com/office/powerpoint/2010/main" xmlns="" val="3416571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Causal Research</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1677352"/>
          </a:xfrm>
        </p:spPr>
        <p:txBody>
          <a:bodyPr wrap="square" lIns="91425" tIns="91425" rIns="91425" bIns="91425">
            <a:noAutofit/>
          </a:bodyPr>
          <a:lstStyle/>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Relative sales of many types of variables</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Test marketing</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Lab experiments</a:t>
            </a:r>
          </a:p>
        </p:txBody>
      </p:sp>
    </p:spTree>
    <p:extLst>
      <p:ext uri="{BB962C8B-B14F-4D97-AF65-F5344CB8AC3E}">
        <p14:creationId xmlns:p14="http://schemas.microsoft.com/office/powerpoint/2010/main" xmlns="" val="40238176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fontAlgn="base">
              <a:spcBef>
                <a:spcPct val="0"/>
              </a:spcBef>
              <a:spcAft>
                <a:spcPct val="0"/>
              </a:spcAft>
              <a:buClrTx/>
            </a:pPr>
            <a:r>
              <a:rPr lang="en-US" altLang="en-US" kern="1200" dirty="0" smtClean="0">
                <a:latin typeface="Times New Roman" panose="02020603050405020304" pitchFamily="18" charset="0"/>
                <a:ea typeface="+mj-ea"/>
                <a:cs typeface="+mj-cs"/>
              </a:rPr>
              <a:t>Discussion Questions</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1115660"/>
          </a:xfrm>
        </p:spPr>
        <p:txBody>
          <a:bodyPr wrap="square" lIns="91425" tIns="91425" rIns="91425" bIns="91425">
            <a:noAutofit/>
          </a:bodyPr>
          <a:lstStyle/>
          <a:p>
            <a:pPr marL="255651" lvl="0" indent="-255651" fontAlgn="base">
              <a:spcAft>
                <a:spcPct val="0"/>
              </a:spcAft>
              <a:buSzPts val="2400"/>
              <a:tabLst/>
            </a:pPr>
            <a:r>
              <a:rPr lang="en-US" altLang="en-US" sz="2400" kern="1200" dirty="0">
                <a:solidFill>
                  <a:srgbClr val="000000"/>
                </a:solidFill>
                <a:latin typeface="Arial (Body)"/>
                <a:ea typeface="+mn-ea"/>
                <a:cs typeface="+mn-cs"/>
              </a:rPr>
              <a:t>What might direct marketers test in experiments?</a:t>
            </a:r>
          </a:p>
          <a:p>
            <a:pPr marL="255651" lvl="0" indent="-255651" fontAlgn="base">
              <a:spcAft>
                <a:spcPct val="0"/>
              </a:spcAft>
              <a:buSzPts val="2400"/>
              <a:tabLst/>
            </a:pPr>
            <a:r>
              <a:rPr lang="en-US" altLang="en-US" sz="2400" kern="1200" dirty="0">
                <a:solidFill>
                  <a:srgbClr val="000000"/>
                </a:solidFill>
                <a:latin typeface="Arial (Body)"/>
                <a:ea typeface="+mn-ea"/>
                <a:cs typeface="+mn-cs"/>
              </a:rPr>
              <a:t>How can they use the results?</a:t>
            </a:r>
          </a:p>
        </p:txBody>
      </p:sp>
    </p:spTree>
    <p:extLst>
      <p:ext uri="{BB962C8B-B14F-4D97-AF65-F5344CB8AC3E}">
        <p14:creationId xmlns:p14="http://schemas.microsoft.com/office/powerpoint/2010/main" xmlns="" val="23626108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Surveys</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2800736"/>
          </a:xfrm>
        </p:spPr>
        <p:txBody>
          <a:bodyPr wrap="square" lIns="91425" tIns="91425" rIns="91425" bIns="91425">
            <a:noAutofit/>
          </a:bodyPr>
          <a:lstStyle/>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Personal interview surveys</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Telephone surveys</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Mail surveys</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Email surveys</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Internet </a:t>
            </a:r>
            <a:r>
              <a:rPr lang="en-US" altLang="en-US" sz="2400" kern="1200" dirty="0" smtClean="0">
                <a:solidFill>
                  <a:srgbClr val="000000"/>
                </a:solidFill>
                <a:latin typeface="Arial (Body)"/>
                <a:ea typeface="+mn-ea"/>
                <a:cs typeface="+mn-cs"/>
              </a:rPr>
              <a:t>surveys</a:t>
            </a:r>
            <a:endParaRPr lang="en-US" altLang="en-US" sz="2400" kern="1200" dirty="0">
              <a:solidFill>
                <a:srgbClr val="000000"/>
              </a:solidFill>
              <a:latin typeface="Arial (Body)"/>
              <a:ea typeface="+mn-ea"/>
              <a:cs typeface="+mn-cs"/>
            </a:endParaRPr>
          </a:p>
        </p:txBody>
      </p:sp>
    </p:spTree>
    <p:extLst>
      <p:ext uri="{BB962C8B-B14F-4D97-AF65-F5344CB8AC3E}">
        <p14:creationId xmlns:p14="http://schemas.microsoft.com/office/powerpoint/2010/main" xmlns="" val="14862826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Contacting Respondents</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1"/>
            <a:ext cx="8229600" cy="471196"/>
          </a:xfrm>
        </p:spPr>
        <p:txBody>
          <a:bodyPr/>
          <a:lstStyle/>
          <a:p>
            <a:pPr marL="0" indent="0">
              <a:buNone/>
            </a:pPr>
            <a:r>
              <a:rPr lang="en-US" sz="2000" b="1" dirty="0" smtClean="0"/>
              <a:t>Table</a:t>
            </a:r>
            <a:r>
              <a:rPr lang="en-US" sz="2000" dirty="0" smtClean="0"/>
              <a:t> </a:t>
            </a:r>
            <a:r>
              <a:rPr lang="en-US" sz="2000" dirty="0"/>
              <a:t>16.1 Contacting Respondents</a:t>
            </a:r>
          </a:p>
        </p:txBody>
      </p:sp>
      <p:graphicFrame>
        <p:nvGraphicFramePr>
          <p:cNvPr id="5" name="Table 4"/>
          <p:cNvGraphicFramePr>
            <a:graphicFrameLocks noGrp="1"/>
          </p:cNvGraphicFramePr>
          <p:nvPr>
            <p:extLst>
              <p:ext uri="{D42A27DB-BD31-4B8C-83A1-F6EECF244321}">
                <p14:modId xmlns:p14="http://schemas.microsoft.com/office/powerpoint/2010/main" xmlns="" val="238937304"/>
              </p:ext>
            </p:extLst>
          </p:nvPr>
        </p:nvGraphicFramePr>
        <p:xfrm>
          <a:off x="457200" y="2329259"/>
          <a:ext cx="8192278" cy="2919950"/>
        </p:xfrm>
        <a:graphic>
          <a:graphicData uri="http://schemas.openxmlformats.org/drawingml/2006/table">
            <a:tbl>
              <a:tblPr firstRow="1" bandRow="1">
                <a:tableStyleId>{5940675A-B579-460E-94D1-54222C63F5DA}</a:tableStyleId>
              </a:tblPr>
              <a:tblGrid>
                <a:gridCol w="2780522">
                  <a:extLst>
                    <a:ext uri="{9D8B030D-6E8A-4147-A177-3AD203B41FA5}">
                      <a16:colId xmlns:a16="http://schemas.microsoft.com/office/drawing/2014/main" xmlns="" val="1666775529"/>
                    </a:ext>
                  </a:extLst>
                </a:gridCol>
                <a:gridCol w="1119674">
                  <a:extLst>
                    <a:ext uri="{9D8B030D-6E8A-4147-A177-3AD203B41FA5}">
                      <a16:colId xmlns:a16="http://schemas.microsoft.com/office/drawing/2014/main" xmlns="" val="1300257435"/>
                    </a:ext>
                  </a:extLst>
                </a:gridCol>
                <a:gridCol w="1343608">
                  <a:extLst>
                    <a:ext uri="{9D8B030D-6E8A-4147-A177-3AD203B41FA5}">
                      <a16:colId xmlns:a16="http://schemas.microsoft.com/office/drawing/2014/main" xmlns="" val="875363512"/>
                    </a:ext>
                  </a:extLst>
                </a:gridCol>
                <a:gridCol w="1427584">
                  <a:extLst>
                    <a:ext uri="{9D8B030D-6E8A-4147-A177-3AD203B41FA5}">
                      <a16:colId xmlns:a16="http://schemas.microsoft.com/office/drawing/2014/main" xmlns="" val="4088098695"/>
                    </a:ext>
                  </a:extLst>
                </a:gridCol>
                <a:gridCol w="1520890">
                  <a:extLst>
                    <a:ext uri="{9D8B030D-6E8A-4147-A177-3AD203B41FA5}">
                      <a16:colId xmlns:a16="http://schemas.microsoft.com/office/drawing/2014/main" xmlns="" val="1989457615"/>
                    </a:ext>
                  </a:extLst>
                </a:gridCol>
              </a:tblGrid>
              <a:tr h="408415">
                <a:tc>
                  <a:txBody>
                    <a:bodyPr/>
                    <a:lstStyle/>
                    <a:p>
                      <a:r>
                        <a:rPr lang="en-US" sz="1800" b="1" dirty="0" smtClean="0">
                          <a:solidFill>
                            <a:schemeClr val="bg1"/>
                          </a:solidFill>
                        </a:rPr>
                        <a:t>Blank</a:t>
                      </a:r>
                      <a:endParaRPr lang="en-US" sz="1800" b="1" dirty="0">
                        <a:solidFill>
                          <a:schemeClr val="bg1"/>
                        </a:solidFill>
                      </a:endParaRPr>
                    </a:p>
                  </a:txBody>
                  <a:tcPr/>
                </a:tc>
                <a:tc>
                  <a:txBody>
                    <a:bodyPr/>
                    <a:lstStyle/>
                    <a:p>
                      <a:r>
                        <a:rPr lang="en-US" sz="1800" b="1" i="0" u="none" strike="noStrike" cap="none" baseline="0" dirty="0" smtClean="0">
                          <a:solidFill>
                            <a:schemeClr val="tx1"/>
                          </a:solidFill>
                          <a:latin typeface="+mn-lt"/>
                          <a:ea typeface="+mn-ea"/>
                          <a:cs typeface="+mn-cs"/>
                          <a:sym typeface="Arial"/>
                        </a:rPr>
                        <a:t>Mail</a:t>
                      </a:r>
                      <a:endParaRPr lang="en-US" sz="1800" b="1" dirty="0"/>
                    </a:p>
                  </a:txBody>
                  <a:tcPr/>
                </a:tc>
                <a:tc>
                  <a:txBody>
                    <a:bodyPr/>
                    <a:lstStyle/>
                    <a:p>
                      <a:r>
                        <a:rPr lang="en-US" sz="1800" b="1" i="0" u="none" strike="noStrike" cap="none" baseline="0" dirty="0" smtClean="0">
                          <a:solidFill>
                            <a:schemeClr val="tx1"/>
                          </a:solidFill>
                          <a:latin typeface="+mn-lt"/>
                          <a:ea typeface="+mn-ea"/>
                          <a:cs typeface="+mn-cs"/>
                          <a:sym typeface="Arial"/>
                        </a:rPr>
                        <a:t>Telephone</a:t>
                      </a:r>
                      <a:endParaRPr lang="en-US" sz="1800" b="1" dirty="0"/>
                    </a:p>
                  </a:txBody>
                  <a:tcPr/>
                </a:tc>
                <a:tc>
                  <a:txBody>
                    <a:bodyPr/>
                    <a:lstStyle/>
                    <a:p>
                      <a:r>
                        <a:rPr lang="en-US" sz="1800" b="1" i="0" u="none" strike="noStrike" cap="none" baseline="0" dirty="0" smtClean="0">
                          <a:solidFill>
                            <a:schemeClr val="tx1"/>
                          </a:solidFill>
                          <a:latin typeface="+mn-lt"/>
                          <a:ea typeface="+mn-ea"/>
                          <a:cs typeface="+mn-cs"/>
                          <a:sym typeface="Arial"/>
                        </a:rPr>
                        <a:t>Personal Interview</a:t>
                      </a:r>
                      <a:endParaRPr lang="en-US" sz="1800" b="1" dirty="0"/>
                    </a:p>
                  </a:txBody>
                  <a:tcPr/>
                </a:tc>
                <a:tc>
                  <a:txBody>
                    <a:bodyPr/>
                    <a:lstStyle/>
                    <a:p>
                      <a:r>
                        <a:rPr lang="en-US" sz="1800" b="1" i="0" u="none" strike="noStrike" cap="none" baseline="0" dirty="0" smtClean="0">
                          <a:solidFill>
                            <a:schemeClr val="tx1"/>
                          </a:solidFill>
                          <a:latin typeface="+mn-lt"/>
                          <a:ea typeface="+mn-ea"/>
                          <a:cs typeface="+mn-cs"/>
                          <a:sym typeface="Arial"/>
                        </a:rPr>
                        <a:t>Online</a:t>
                      </a:r>
                      <a:endParaRPr lang="en-US" sz="1800" b="1" dirty="0"/>
                    </a:p>
                  </a:txBody>
                  <a:tcPr/>
                </a:tc>
                <a:extLst>
                  <a:ext uri="{0D108BD9-81ED-4DB2-BD59-A6C34878D82A}">
                    <a16:rowId xmlns:a16="http://schemas.microsoft.com/office/drawing/2014/main" xmlns="" val="1971098229"/>
                  </a:ext>
                </a:extLst>
              </a:tr>
              <a:tr h="233380">
                <a:tc>
                  <a:txBody>
                    <a:bodyPr/>
                    <a:lstStyle/>
                    <a:p>
                      <a:r>
                        <a:rPr lang="en-US" sz="1800" b="1" i="0" u="none" strike="noStrike" cap="none" baseline="0" dirty="0" smtClean="0">
                          <a:solidFill>
                            <a:schemeClr val="tx1"/>
                          </a:solidFill>
                          <a:latin typeface="+mn-lt"/>
                          <a:ea typeface="+mn-ea"/>
                          <a:cs typeface="+mn-cs"/>
                          <a:sym typeface="Arial"/>
                        </a:rPr>
                        <a:t>Cost</a:t>
                      </a:r>
                      <a:endParaRPr lang="en-US" sz="1800" dirty="0"/>
                    </a:p>
                  </a:txBody>
                  <a:tcPr/>
                </a:tc>
                <a:tc>
                  <a:txBody>
                    <a:bodyPr/>
                    <a:lstStyle/>
                    <a:p>
                      <a:r>
                        <a:rPr lang="en-US" sz="1800" b="0" i="0" u="none" strike="noStrike" cap="none" baseline="0" dirty="0" smtClean="0">
                          <a:solidFill>
                            <a:schemeClr val="tx1"/>
                          </a:solidFill>
                          <a:latin typeface="+mn-lt"/>
                          <a:ea typeface="+mn-ea"/>
                          <a:cs typeface="+mn-cs"/>
                          <a:sym typeface="Arial"/>
                        </a:rPr>
                        <a:t>Low</a:t>
                      </a:r>
                      <a:endParaRPr lang="en-US" sz="1800" dirty="0"/>
                    </a:p>
                  </a:txBody>
                  <a:tcPr/>
                </a:tc>
                <a:tc>
                  <a:txBody>
                    <a:bodyPr/>
                    <a:lstStyle/>
                    <a:p>
                      <a:r>
                        <a:rPr lang="en-US" sz="1800" b="0" i="0" u="none" strike="noStrike" cap="none" baseline="0" dirty="0" smtClean="0">
                          <a:solidFill>
                            <a:schemeClr val="tx1"/>
                          </a:solidFill>
                          <a:latin typeface="+mn-lt"/>
                          <a:ea typeface="+mn-ea"/>
                          <a:cs typeface="+mn-cs"/>
                          <a:sym typeface="Arial"/>
                        </a:rPr>
                        <a:t>Moderate</a:t>
                      </a:r>
                      <a:endParaRPr lang="en-US" sz="1800" dirty="0"/>
                    </a:p>
                  </a:txBody>
                  <a:tcPr/>
                </a:tc>
                <a:tc>
                  <a:txBody>
                    <a:bodyPr/>
                    <a:lstStyle/>
                    <a:p>
                      <a:r>
                        <a:rPr lang="en-US" sz="1800" b="0" i="0" u="none" strike="noStrike" cap="none" baseline="0" dirty="0" smtClean="0">
                          <a:solidFill>
                            <a:schemeClr val="tx1"/>
                          </a:solidFill>
                          <a:latin typeface="+mn-lt"/>
                          <a:ea typeface="+mn-ea"/>
                          <a:cs typeface="+mn-cs"/>
                          <a:sym typeface="Arial"/>
                        </a:rPr>
                        <a:t>High</a:t>
                      </a:r>
                      <a:endParaRPr lang="en-US" sz="1800" dirty="0"/>
                    </a:p>
                  </a:txBody>
                  <a:tcPr/>
                </a:tc>
                <a:tc>
                  <a:txBody>
                    <a:bodyPr/>
                    <a:lstStyle/>
                    <a:p>
                      <a:r>
                        <a:rPr lang="en-US" sz="1800" b="0" i="0" u="none" strike="noStrike" cap="none" baseline="0" dirty="0" smtClean="0">
                          <a:solidFill>
                            <a:schemeClr val="tx1"/>
                          </a:solidFill>
                          <a:latin typeface="+mn-lt"/>
                          <a:ea typeface="+mn-ea"/>
                          <a:cs typeface="+mn-cs"/>
                          <a:sym typeface="Arial"/>
                        </a:rPr>
                        <a:t>Low</a:t>
                      </a:r>
                      <a:endParaRPr lang="en-US" sz="1800" dirty="0"/>
                    </a:p>
                  </a:txBody>
                  <a:tcPr/>
                </a:tc>
                <a:extLst>
                  <a:ext uri="{0D108BD9-81ED-4DB2-BD59-A6C34878D82A}">
                    <a16:rowId xmlns:a16="http://schemas.microsoft.com/office/drawing/2014/main" xmlns="" val="3430905439"/>
                  </a:ext>
                </a:extLst>
              </a:tr>
              <a:tr h="233380">
                <a:tc>
                  <a:txBody>
                    <a:bodyPr/>
                    <a:lstStyle/>
                    <a:p>
                      <a:r>
                        <a:rPr lang="en-US" sz="1800" b="1" i="0" u="none" strike="noStrike" cap="none" baseline="0" dirty="0" smtClean="0">
                          <a:solidFill>
                            <a:schemeClr val="tx1"/>
                          </a:solidFill>
                          <a:latin typeface="+mn-lt"/>
                          <a:ea typeface="+mn-ea"/>
                          <a:cs typeface="+mn-cs"/>
                          <a:sym typeface="Arial"/>
                        </a:rPr>
                        <a:t>Speed</a:t>
                      </a:r>
                      <a:endParaRPr lang="en-US" sz="1800" dirty="0"/>
                    </a:p>
                  </a:txBody>
                  <a:tcPr/>
                </a:tc>
                <a:tc>
                  <a:txBody>
                    <a:bodyPr/>
                    <a:lstStyle/>
                    <a:p>
                      <a:r>
                        <a:rPr lang="en-US" sz="1800" b="0" i="0" u="none" strike="noStrike" cap="none" baseline="0" dirty="0" smtClean="0">
                          <a:solidFill>
                            <a:schemeClr val="tx1"/>
                          </a:solidFill>
                          <a:latin typeface="+mn-lt"/>
                          <a:ea typeface="+mn-ea"/>
                          <a:cs typeface="+mn-cs"/>
                          <a:sym typeface="Arial"/>
                        </a:rPr>
                        <a:t>Slow</a:t>
                      </a:r>
                      <a:endParaRPr lang="en-US" sz="1800" dirty="0"/>
                    </a:p>
                  </a:txBody>
                  <a:tcPr/>
                </a:tc>
                <a:tc>
                  <a:txBody>
                    <a:bodyPr/>
                    <a:lstStyle/>
                    <a:p>
                      <a:r>
                        <a:rPr lang="en-US" sz="1800" b="0" i="0" u="none" strike="noStrike" cap="none" baseline="0" dirty="0" smtClean="0">
                          <a:solidFill>
                            <a:schemeClr val="tx1"/>
                          </a:solidFill>
                          <a:latin typeface="+mn-lt"/>
                          <a:ea typeface="+mn-ea"/>
                          <a:cs typeface="+mn-cs"/>
                          <a:sym typeface="Arial"/>
                        </a:rPr>
                        <a:t>Immediate</a:t>
                      </a:r>
                      <a:endParaRPr lang="en-US" sz="1800" dirty="0"/>
                    </a:p>
                  </a:txBody>
                  <a:tcPr/>
                </a:tc>
                <a:tc>
                  <a:txBody>
                    <a:bodyPr/>
                    <a:lstStyle/>
                    <a:p>
                      <a:r>
                        <a:rPr lang="en-US" sz="1800" b="0" i="0" u="none" strike="noStrike" cap="none" baseline="0" dirty="0" smtClean="0">
                          <a:solidFill>
                            <a:schemeClr val="tx1"/>
                          </a:solidFill>
                          <a:latin typeface="+mn-lt"/>
                          <a:ea typeface="+mn-ea"/>
                          <a:cs typeface="+mn-cs"/>
                          <a:sym typeface="Arial"/>
                        </a:rPr>
                        <a:t>Slow</a:t>
                      </a:r>
                      <a:endParaRPr lang="en-US" sz="1800" dirty="0"/>
                    </a:p>
                  </a:txBody>
                  <a:tcPr/>
                </a:tc>
                <a:tc>
                  <a:txBody>
                    <a:bodyPr/>
                    <a:lstStyle/>
                    <a:p>
                      <a:r>
                        <a:rPr lang="en-US" sz="1800" b="0" i="0" u="none" strike="noStrike" cap="none" baseline="0" dirty="0" smtClean="0">
                          <a:solidFill>
                            <a:schemeClr val="tx1"/>
                          </a:solidFill>
                          <a:latin typeface="+mn-lt"/>
                          <a:ea typeface="+mn-ea"/>
                          <a:cs typeface="+mn-cs"/>
                          <a:sym typeface="Arial"/>
                        </a:rPr>
                        <a:t>Fast</a:t>
                      </a:r>
                      <a:endParaRPr lang="en-US" sz="1800" dirty="0"/>
                    </a:p>
                  </a:txBody>
                  <a:tcPr/>
                </a:tc>
                <a:extLst>
                  <a:ext uri="{0D108BD9-81ED-4DB2-BD59-A6C34878D82A}">
                    <a16:rowId xmlns:a16="http://schemas.microsoft.com/office/drawing/2014/main" xmlns="" val="1082426002"/>
                  </a:ext>
                </a:extLst>
              </a:tr>
              <a:tr h="233380">
                <a:tc>
                  <a:txBody>
                    <a:bodyPr/>
                    <a:lstStyle/>
                    <a:p>
                      <a:r>
                        <a:rPr lang="en-US" sz="1800" b="1" i="0" u="none" strike="noStrike" cap="none" baseline="0" dirty="0" smtClean="0">
                          <a:solidFill>
                            <a:schemeClr val="tx1"/>
                          </a:solidFill>
                          <a:latin typeface="+mn-lt"/>
                          <a:ea typeface="+mn-ea"/>
                          <a:cs typeface="+mn-cs"/>
                          <a:sym typeface="Arial"/>
                        </a:rPr>
                        <a:t>Response Rate</a:t>
                      </a:r>
                      <a:endParaRPr lang="en-US" sz="1800" dirty="0"/>
                    </a:p>
                  </a:txBody>
                  <a:tcPr/>
                </a:tc>
                <a:tc>
                  <a:txBody>
                    <a:bodyPr/>
                    <a:lstStyle/>
                    <a:p>
                      <a:r>
                        <a:rPr lang="en-US" sz="1800" b="0" i="0" u="none" strike="noStrike" cap="none" baseline="0" dirty="0" smtClean="0">
                          <a:solidFill>
                            <a:schemeClr val="tx1"/>
                          </a:solidFill>
                          <a:latin typeface="+mn-lt"/>
                          <a:ea typeface="+mn-ea"/>
                          <a:cs typeface="+mn-cs"/>
                          <a:sym typeface="Arial"/>
                        </a:rPr>
                        <a:t>Low</a:t>
                      </a:r>
                      <a:endParaRPr lang="en-US" sz="1800" dirty="0"/>
                    </a:p>
                  </a:txBody>
                  <a:tcPr/>
                </a:tc>
                <a:tc>
                  <a:txBody>
                    <a:bodyPr/>
                    <a:lstStyle/>
                    <a:p>
                      <a:r>
                        <a:rPr lang="en-US" sz="1800" b="0" i="0" u="none" strike="noStrike" cap="none" baseline="0" dirty="0" smtClean="0">
                          <a:solidFill>
                            <a:schemeClr val="tx1"/>
                          </a:solidFill>
                          <a:latin typeface="+mn-lt"/>
                          <a:ea typeface="+mn-ea"/>
                          <a:cs typeface="+mn-cs"/>
                          <a:sym typeface="Arial"/>
                        </a:rPr>
                        <a:t>Moderate</a:t>
                      </a:r>
                      <a:endParaRPr lang="en-US" sz="1800" dirty="0"/>
                    </a:p>
                  </a:txBody>
                  <a:tcPr/>
                </a:tc>
                <a:tc>
                  <a:txBody>
                    <a:bodyPr/>
                    <a:lstStyle/>
                    <a:p>
                      <a:r>
                        <a:rPr lang="en-US" sz="1800" b="0" i="0" u="none" strike="noStrike" cap="none" baseline="0" dirty="0" smtClean="0">
                          <a:solidFill>
                            <a:schemeClr val="tx1"/>
                          </a:solidFill>
                          <a:latin typeface="+mn-lt"/>
                          <a:ea typeface="+mn-ea"/>
                          <a:cs typeface="+mn-cs"/>
                          <a:sym typeface="Arial"/>
                        </a:rPr>
                        <a:t>High</a:t>
                      </a:r>
                      <a:endParaRPr lang="en-US" sz="1800" dirty="0"/>
                    </a:p>
                  </a:txBody>
                  <a:tcPr/>
                </a:tc>
                <a:tc>
                  <a:txBody>
                    <a:bodyPr/>
                    <a:lstStyle/>
                    <a:p>
                      <a:r>
                        <a:rPr lang="en-US" sz="1800" b="0" i="0" u="none" strike="noStrike" cap="none" baseline="0" dirty="0" smtClean="0">
                          <a:solidFill>
                            <a:schemeClr val="tx1"/>
                          </a:solidFill>
                          <a:latin typeface="+mn-lt"/>
                          <a:ea typeface="+mn-ea"/>
                          <a:cs typeface="+mn-cs"/>
                          <a:sym typeface="Arial"/>
                        </a:rPr>
                        <a:t>Self-selected</a:t>
                      </a:r>
                      <a:endParaRPr lang="en-US" sz="1800" dirty="0"/>
                    </a:p>
                  </a:txBody>
                  <a:tcPr/>
                </a:tc>
                <a:extLst>
                  <a:ext uri="{0D108BD9-81ED-4DB2-BD59-A6C34878D82A}">
                    <a16:rowId xmlns:a16="http://schemas.microsoft.com/office/drawing/2014/main" xmlns="" val="3262321514"/>
                  </a:ext>
                </a:extLst>
              </a:tr>
              <a:tr h="408415">
                <a:tc>
                  <a:txBody>
                    <a:bodyPr/>
                    <a:lstStyle/>
                    <a:p>
                      <a:r>
                        <a:rPr lang="en-US" sz="1800" b="1" i="0" u="none" strike="noStrike" cap="none" baseline="0" dirty="0" smtClean="0">
                          <a:solidFill>
                            <a:schemeClr val="tx1"/>
                          </a:solidFill>
                          <a:latin typeface="+mn-lt"/>
                          <a:ea typeface="+mn-ea"/>
                          <a:cs typeface="+mn-cs"/>
                          <a:sym typeface="Arial"/>
                        </a:rPr>
                        <a:t>Geographic Flexibility</a:t>
                      </a:r>
                      <a:endParaRPr lang="en-US" sz="1800" dirty="0"/>
                    </a:p>
                  </a:txBody>
                  <a:tcPr/>
                </a:tc>
                <a:tc>
                  <a:txBody>
                    <a:bodyPr/>
                    <a:lstStyle/>
                    <a:p>
                      <a:r>
                        <a:rPr lang="en-US" sz="1800" b="0" i="0" u="none" strike="noStrike" cap="none" baseline="0" dirty="0" smtClean="0">
                          <a:solidFill>
                            <a:schemeClr val="tx1"/>
                          </a:solidFill>
                          <a:latin typeface="+mn-lt"/>
                          <a:ea typeface="+mn-ea"/>
                          <a:cs typeface="+mn-cs"/>
                          <a:sym typeface="Arial"/>
                        </a:rPr>
                        <a:t>Excellent</a:t>
                      </a:r>
                      <a:endParaRPr lang="en-US" sz="1800" dirty="0"/>
                    </a:p>
                  </a:txBody>
                  <a:tcPr/>
                </a:tc>
                <a:tc>
                  <a:txBody>
                    <a:bodyPr/>
                    <a:lstStyle/>
                    <a:p>
                      <a:r>
                        <a:rPr lang="en-US" sz="1800" b="0" i="0" u="none" strike="noStrike" cap="none" baseline="0" dirty="0" smtClean="0">
                          <a:solidFill>
                            <a:schemeClr val="tx1"/>
                          </a:solidFill>
                          <a:latin typeface="+mn-lt"/>
                          <a:ea typeface="+mn-ea"/>
                          <a:cs typeface="+mn-cs"/>
                          <a:sym typeface="Arial"/>
                        </a:rPr>
                        <a:t>Good</a:t>
                      </a:r>
                      <a:endParaRPr lang="en-US" sz="1800" dirty="0"/>
                    </a:p>
                  </a:txBody>
                  <a:tcPr/>
                </a:tc>
                <a:tc>
                  <a:txBody>
                    <a:bodyPr/>
                    <a:lstStyle/>
                    <a:p>
                      <a:r>
                        <a:rPr lang="en-US" sz="1800" b="0" i="0" u="none" strike="noStrike" cap="none" baseline="0" dirty="0" smtClean="0">
                          <a:solidFill>
                            <a:schemeClr val="tx1"/>
                          </a:solidFill>
                          <a:latin typeface="+mn-lt"/>
                          <a:ea typeface="+mn-ea"/>
                          <a:cs typeface="+mn-cs"/>
                          <a:sym typeface="Arial"/>
                        </a:rPr>
                        <a:t>Difficult</a:t>
                      </a:r>
                      <a:endParaRPr lang="en-US" sz="1800" dirty="0"/>
                    </a:p>
                  </a:txBody>
                  <a:tcPr/>
                </a:tc>
                <a:tc>
                  <a:txBody>
                    <a:bodyPr/>
                    <a:lstStyle/>
                    <a:p>
                      <a:r>
                        <a:rPr lang="en-US" sz="1800" b="0" i="0" u="none" strike="noStrike" cap="none" baseline="0" dirty="0" smtClean="0">
                          <a:solidFill>
                            <a:schemeClr val="tx1"/>
                          </a:solidFill>
                          <a:latin typeface="+mn-lt"/>
                          <a:ea typeface="+mn-ea"/>
                          <a:cs typeface="+mn-cs"/>
                          <a:sym typeface="Arial"/>
                        </a:rPr>
                        <a:t>Excellent</a:t>
                      </a:r>
                      <a:endParaRPr lang="en-US" sz="1800" dirty="0"/>
                    </a:p>
                  </a:txBody>
                  <a:tcPr/>
                </a:tc>
                <a:extLst>
                  <a:ext uri="{0D108BD9-81ED-4DB2-BD59-A6C34878D82A}">
                    <a16:rowId xmlns:a16="http://schemas.microsoft.com/office/drawing/2014/main" xmlns="" val="1744343203"/>
                  </a:ext>
                </a:extLst>
              </a:tr>
              <a:tr h="233380">
                <a:tc>
                  <a:txBody>
                    <a:bodyPr/>
                    <a:lstStyle/>
                    <a:p>
                      <a:r>
                        <a:rPr lang="en-US" sz="1800" b="1" i="0" u="none" strike="noStrike" cap="none" baseline="0" dirty="0" smtClean="0">
                          <a:solidFill>
                            <a:schemeClr val="tx1"/>
                          </a:solidFill>
                          <a:latin typeface="+mn-lt"/>
                          <a:ea typeface="+mn-ea"/>
                          <a:cs typeface="+mn-cs"/>
                          <a:sym typeface="Arial"/>
                        </a:rPr>
                        <a:t>Interviewer Bias</a:t>
                      </a:r>
                      <a:endParaRPr lang="en-US" sz="1800" dirty="0"/>
                    </a:p>
                  </a:txBody>
                  <a:tcPr/>
                </a:tc>
                <a:tc>
                  <a:txBody>
                    <a:bodyPr/>
                    <a:lstStyle/>
                    <a:p>
                      <a:r>
                        <a:rPr lang="en-US" sz="1800" b="0" i="0" u="none" strike="noStrike" cap="none" baseline="0" dirty="0" smtClean="0">
                          <a:solidFill>
                            <a:schemeClr val="tx1"/>
                          </a:solidFill>
                          <a:latin typeface="+mn-lt"/>
                          <a:ea typeface="+mn-ea"/>
                          <a:cs typeface="+mn-cs"/>
                          <a:sym typeface="Arial"/>
                        </a:rPr>
                        <a:t>N/A</a:t>
                      </a:r>
                      <a:endParaRPr lang="en-US" sz="1800" dirty="0"/>
                    </a:p>
                  </a:txBody>
                  <a:tcPr/>
                </a:tc>
                <a:tc>
                  <a:txBody>
                    <a:bodyPr/>
                    <a:lstStyle/>
                    <a:p>
                      <a:r>
                        <a:rPr lang="en-US" sz="1800" b="0" i="0" u="none" strike="noStrike" cap="none" baseline="0" dirty="0" smtClean="0">
                          <a:solidFill>
                            <a:schemeClr val="tx1"/>
                          </a:solidFill>
                          <a:latin typeface="+mn-lt"/>
                          <a:ea typeface="+mn-ea"/>
                          <a:cs typeface="+mn-cs"/>
                          <a:sym typeface="Arial"/>
                        </a:rPr>
                        <a:t>Moderate</a:t>
                      </a:r>
                      <a:endParaRPr lang="en-US" sz="1800" dirty="0"/>
                    </a:p>
                  </a:txBody>
                  <a:tcPr/>
                </a:tc>
                <a:tc>
                  <a:txBody>
                    <a:bodyPr/>
                    <a:lstStyle/>
                    <a:p>
                      <a:r>
                        <a:rPr lang="en-US" sz="1800" b="0" i="0" u="none" strike="noStrike" cap="none" baseline="0" dirty="0" smtClean="0">
                          <a:solidFill>
                            <a:schemeClr val="tx1"/>
                          </a:solidFill>
                          <a:latin typeface="+mn-lt"/>
                          <a:ea typeface="+mn-ea"/>
                          <a:cs typeface="+mn-cs"/>
                          <a:sym typeface="Arial"/>
                        </a:rPr>
                        <a:t>Problematic</a:t>
                      </a:r>
                      <a:endParaRPr lang="en-US" sz="1800" dirty="0"/>
                    </a:p>
                  </a:txBody>
                  <a:tcPr/>
                </a:tc>
                <a:tc>
                  <a:txBody>
                    <a:bodyPr/>
                    <a:lstStyle/>
                    <a:p>
                      <a:r>
                        <a:rPr lang="en-US" sz="1800" b="0" i="0" u="none" strike="noStrike" cap="none" baseline="0" dirty="0" smtClean="0">
                          <a:solidFill>
                            <a:schemeClr val="tx1"/>
                          </a:solidFill>
                          <a:latin typeface="+mn-lt"/>
                          <a:ea typeface="+mn-ea"/>
                          <a:cs typeface="+mn-cs"/>
                          <a:sym typeface="Arial"/>
                        </a:rPr>
                        <a:t>N/A</a:t>
                      </a:r>
                      <a:endParaRPr lang="en-US" sz="1800" dirty="0"/>
                    </a:p>
                  </a:txBody>
                  <a:tcPr/>
                </a:tc>
                <a:extLst>
                  <a:ext uri="{0D108BD9-81ED-4DB2-BD59-A6C34878D82A}">
                    <a16:rowId xmlns:a16="http://schemas.microsoft.com/office/drawing/2014/main" xmlns="" val="474320445"/>
                  </a:ext>
                </a:extLst>
              </a:tr>
              <a:tr h="408415">
                <a:tc>
                  <a:txBody>
                    <a:bodyPr/>
                    <a:lstStyle/>
                    <a:p>
                      <a:r>
                        <a:rPr lang="en-US" sz="1800" b="1" i="0" u="none" strike="noStrike" cap="none" baseline="0" dirty="0" smtClean="0">
                          <a:solidFill>
                            <a:schemeClr val="tx1"/>
                          </a:solidFill>
                          <a:latin typeface="+mn-lt"/>
                          <a:ea typeface="+mn-ea"/>
                          <a:cs typeface="+mn-cs"/>
                          <a:sym typeface="Arial"/>
                        </a:rPr>
                        <a:t>Interviewer Supervision</a:t>
                      </a:r>
                      <a:endParaRPr lang="en-US" sz="1800" dirty="0"/>
                    </a:p>
                  </a:txBody>
                  <a:tcPr/>
                </a:tc>
                <a:tc>
                  <a:txBody>
                    <a:bodyPr/>
                    <a:lstStyle/>
                    <a:p>
                      <a:r>
                        <a:rPr lang="en-US" sz="1800" b="0" i="0" u="none" strike="noStrike" cap="none" baseline="0" dirty="0" smtClean="0">
                          <a:solidFill>
                            <a:schemeClr val="tx1"/>
                          </a:solidFill>
                          <a:latin typeface="+mn-lt"/>
                          <a:ea typeface="+mn-ea"/>
                          <a:cs typeface="+mn-cs"/>
                          <a:sym typeface="Arial"/>
                        </a:rPr>
                        <a:t>N/A</a:t>
                      </a:r>
                      <a:endParaRPr lang="en-US" sz="1800" dirty="0"/>
                    </a:p>
                  </a:txBody>
                  <a:tcPr/>
                </a:tc>
                <a:tc>
                  <a:txBody>
                    <a:bodyPr/>
                    <a:lstStyle/>
                    <a:p>
                      <a:r>
                        <a:rPr lang="en-US" sz="1800" b="0" i="0" u="none" strike="noStrike" cap="none" baseline="0" dirty="0" smtClean="0">
                          <a:solidFill>
                            <a:schemeClr val="tx1"/>
                          </a:solidFill>
                          <a:latin typeface="+mn-lt"/>
                          <a:ea typeface="+mn-ea"/>
                          <a:cs typeface="+mn-cs"/>
                          <a:sym typeface="Arial"/>
                        </a:rPr>
                        <a:t>Easy</a:t>
                      </a:r>
                      <a:endParaRPr lang="en-US" sz="1800" dirty="0"/>
                    </a:p>
                  </a:txBody>
                  <a:tcPr/>
                </a:tc>
                <a:tc>
                  <a:txBody>
                    <a:bodyPr/>
                    <a:lstStyle/>
                    <a:p>
                      <a:r>
                        <a:rPr lang="en-US" sz="1800" b="0" i="0" u="none" strike="noStrike" cap="none" baseline="0" dirty="0" smtClean="0">
                          <a:solidFill>
                            <a:schemeClr val="tx1"/>
                          </a:solidFill>
                          <a:latin typeface="+mn-lt"/>
                          <a:ea typeface="+mn-ea"/>
                          <a:cs typeface="+mn-cs"/>
                          <a:sym typeface="Arial"/>
                        </a:rPr>
                        <a:t>Difficult</a:t>
                      </a:r>
                      <a:endParaRPr lang="en-US" sz="1800" dirty="0"/>
                    </a:p>
                  </a:txBody>
                  <a:tcPr/>
                </a:tc>
                <a:tc>
                  <a:txBody>
                    <a:bodyPr/>
                    <a:lstStyle/>
                    <a:p>
                      <a:r>
                        <a:rPr lang="en-US" sz="1800" b="0" i="0" u="none" strike="noStrike" cap="none" baseline="0" dirty="0" smtClean="0">
                          <a:solidFill>
                            <a:schemeClr val="tx1"/>
                          </a:solidFill>
                          <a:latin typeface="+mn-lt"/>
                          <a:ea typeface="+mn-ea"/>
                          <a:cs typeface="+mn-cs"/>
                          <a:sym typeface="Arial"/>
                        </a:rPr>
                        <a:t>N/A</a:t>
                      </a:r>
                      <a:endParaRPr lang="en-US" sz="1800" dirty="0"/>
                    </a:p>
                  </a:txBody>
                  <a:tcPr/>
                </a:tc>
                <a:extLst>
                  <a:ext uri="{0D108BD9-81ED-4DB2-BD59-A6C34878D82A}">
                    <a16:rowId xmlns:a16="http://schemas.microsoft.com/office/drawing/2014/main" xmlns="" val="2275990315"/>
                  </a:ext>
                </a:extLst>
              </a:tr>
            </a:tbl>
          </a:graphicData>
        </a:graphic>
      </p:graphicFrame>
    </p:spTree>
    <p:extLst>
      <p:ext uri="{BB962C8B-B14F-4D97-AF65-F5344CB8AC3E}">
        <p14:creationId xmlns:p14="http://schemas.microsoft.com/office/powerpoint/2010/main" xmlns="" val="1843860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Questionnaires</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wrap="square" lIns="91425" tIns="91425" rIns="91425" bIns="91425">
            <a:noAutofit/>
          </a:bodyPr>
          <a:lstStyle/>
          <a:p>
            <a:pPr marL="255651" lvl="0" indent="-255651" eaLnBrk="0" fontAlgn="base" hangingPunct="0">
              <a:spcAft>
                <a:spcPct val="0"/>
              </a:spcAft>
              <a:tabLst/>
            </a:pPr>
            <a:r>
              <a:rPr lang="en-US" altLang="en-US" sz="2200" kern="1200" dirty="0">
                <a:solidFill>
                  <a:srgbClr val="000000"/>
                </a:solidFill>
                <a:latin typeface="Arial (Body)"/>
                <a:ea typeface="+mn-ea"/>
                <a:cs typeface="+mn-cs"/>
              </a:rPr>
              <a:t>Open-ended questions</a:t>
            </a:r>
          </a:p>
          <a:p>
            <a:pPr marL="255651" lvl="0" indent="-255651" eaLnBrk="0" fontAlgn="base" hangingPunct="0">
              <a:spcAft>
                <a:spcPct val="0"/>
              </a:spcAft>
              <a:tabLst/>
            </a:pPr>
            <a:r>
              <a:rPr lang="en-US" altLang="en-US" sz="2200" kern="1200" dirty="0">
                <a:solidFill>
                  <a:srgbClr val="000000"/>
                </a:solidFill>
                <a:latin typeface="Arial (Body)"/>
                <a:ea typeface="+mn-ea"/>
                <a:cs typeface="+mn-cs"/>
              </a:rPr>
              <a:t>Closed-ended questions</a:t>
            </a:r>
          </a:p>
          <a:p>
            <a:pPr marL="255651" lvl="0" indent="-255651" eaLnBrk="0" fontAlgn="base" hangingPunct="0">
              <a:spcAft>
                <a:spcPct val="0"/>
              </a:spcAft>
              <a:tabLst/>
            </a:pPr>
            <a:r>
              <a:rPr lang="en-US" altLang="en-US" sz="2200" kern="1200" dirty="0">
                <a:solidFill>
                  <a:srgbClr val="000000"/>
                </a:solidFill>
                <a:latin typeface="Arial (Body)"/>
                <a:ea typeface="+mn-ea"/>
                <a:cs typeface="+mn-cs"/>
              </a:rPr>
              <a:t>Considerations</a:t>
            </a:r>
          </a:p>
          <a:p>
            <a:pPr marL="741553" lvl="1" indent="-284353" eaLnBrk="0" fontAlgn="base" hangingPunct="0">
              <a:spcAft>
                <a:spcPct val="0"/>
              </a:spcAft>
            </a:pPr>
            <a:r>
              <a:rPr lang="en-US" altLang="en-US" sz="2200" kern="1200" dirty="0">
                <a:solidFill>
                  <a:srgbClr val="000000"/>
                </a:solidFill>
                <a:latin typeface="Arial (Body)"/>
                <a:ea typeface="+mn-ea"/>
                <a:cs typeface="+mn-cs"/>
              </a:rPr>
              <a:t>Avoid leading questions</a:t>
            </a:r>
          </a:p>
          <a:p>
            <a:pPr marL="741553" lvl="1" indent="-284353" eaLnBrk="0" fontAlgn="base" hangingPunct="0">
              <a:spcAft>
                <a:spcPct val="0"/>
              </a:spcAft>
            </a:pPr>
            <a:r>
              <a:rPr lang="en-US" altLang="en-US" sz="2200" kern="1200" dirty="0">
                <a:solidFill>
                  <a:srgbClr val="000000"/>
                </a:solidFill>
                <a:latin typeface="Arial (Body)"/>
                <a:ea typeface="+mn-ea"/>
                <a:cs typeface="+mn-cs"/>
              </a:rPr>
              <a:t>Avoid two questions in one</a:t>
            </a:r>
          </a:p>
          <a:p>
            <a:pPr marL="741553" lvl="1" indent="-284353" eaLnBrk="0" fontAlgn="base" hangingPunct="0">
              <a:spcAft>
                <a:spcPct val="0"/>
              </a:spcAft>
            </a:pPr>
            <a:r>
              <a:rPr lang="en-US" altLang="en-US" sz="2200" kern="1200" dirty="0">
                <a:solidFill>
                  <a:srgbClr val="000000"/>
                </a:solidFill>
                <a:latin typeface="Arial (Body)"/>
                <a:ea typeface="+mn-ea"/>
                <a:cs typeface="+mn-cs"/>
              </a:rPr>
              <a:t>Questions must be clear</a:t>
            </a:r>
          </a:p>
          <a:p>
            <a:pPr marL="741553" lvl="1" indent="-284353" eaLnBrk="0" fontAlgn="base" hangingPunct="0">
              <a:spcAft>
                <a:spcPct val="0"/>
              </a:spcAft>
            </a:pPr>
            <a:r>
              <a:rPr lang="en-US" altLang="en-US" sz="2200" kern="1200" dirty="0">
                <a:solidFill>
                  <a:srgbClr val="000000"/>
                </a:solidFill>
                <a:latin typeface="Arial (Body)"/>
                <a:ea typeface="+mn-ea"/>
                <a:cs typeface="+mn-cs"/>
              </a:rPr>
              <a:t>Use words that consumers routinely use</a:t>
            </a:r>
          </a:p>
          <a:p>
            <a:pPr marL="741553" lvl="1" indent="-284353" eaLnBrk="0" fontAlgn="base" hangingPunct="0">
              <a:spcAft>
                <a:spcPct val="0"/>
              </a:spcAft>
            </a:pPr>
            <a:r>
              <a:rPr lang="en-US" altLang="en-US" sz="2200" kern="1200" dirty="0">
                <a:solidFill>
                  <a:srgbClr val="000000"/>
                </a:solidFill>
                <a:latin typeface="Arial (Body)"/>
                <a:ea typeface="+mn-ea"/>
                <a:cs typeface="+mn-cs"/>
              </a:rPr>
              <a:t>Ensure respondents can answer the question</a:t>
            </a:r>
          </a:p>
          <a:p>
            <a:pPr marL="741553" lvl="1" indent="-284353" eaLnBrk="0" fontAlgn="base" hangingPunct="0">
              <a:spcAft>
                <a:spcPct val="0"/>
              </a:spcAft>
            </a:pPr>
            <a:r>
              <a:rPr lang="en-US" altLang="en-US" sz="2200" kern="1200" dirty="0">
                <a:solidFill>
                  <a:srgbClr val="000000"/>
                </a:solidFill>
                <a:latin typeface="Arial (Body)"/>
                <a:ea typeface="+mn-ea"/>
                <a:cs typeface="+mn-cs"/>
              </a:rPr>
              <a:t>Ensure respondents are willing to answer the question</a:t>
            </a:r>
          </a:p>
          <a:p>
            <a:pPr marL="741553" lvl="1" indent="-284353" eaLnBrk="0" fontAlgn="base" hangingPunct="0">
              <a:spcAft>
                <a:spcPct val="0"/>
              </a:spcAft>
            </a:pPr>
            <a:r>
              <a:rPr lang="en-US" altLang="en-US" sz="2200" kern="1200" dirty="0">
                <a:solidFill>
                  <a:srgbClr val="000000"/>
                </a:solidFill>
                <a:latin typeface="Arial (Body)"/>
                <a:ea typeface="+mn-ea"/>
                <a:cs typeface="+mn-cs"/>
              </a:rPr>
              <a:t>Questions’ </a:t>
            </a:r>
            <a:r>
              <a:rPr lang="en-US" altLang="en-US" sz="2200" kern="1200" dirty="0" smtClean="0">
                <a:solidFill>
                  <a:srgbClr val="000000"/>
                </a:solidFill>
                <a:latin typeface="Arial (Body)"/>
                <a:ea typeface="+mn-ea"/>
                <a:cs typeface="+mn-cs"/>
              </a:rPr>
              <a:t>sequence</a:t>
            </a:r>
            <a:endParaRPr lang="en-US" altLang="en-US" sz="2200" kern="1200" dirty="0">
              <a:solidFill>
                <a:srgbClr val="000000"/>
              </a:solidFill>
              <a:latin typeface="Arial (Body)"/>
              <a:ea typeface="+mn-ea"/>
              <a:cs typeface="+mn-cs"/>
            </a:endParaRPr>
          </a:p>
        </p:txBody>
      </p:sp>
    </p:spTree>
    <p:extLst>
      <p:ext uri="{BB962C8B-B14F-4D97-AF65-F5344CB8AC3E}">
        <p14:creationId xmlns:p14="http://schemas.microsoft.com/office/powerpoint/2010/main" xmlns="" val="39439634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Attitude Measures</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2239044"/>
          </a:xfrm>
        </p:spPr>
        <p:txBody>
          <a:bodyPr wrap="square" lIns="91425" tIns="91425" rIns="91425" bIns="91425">
            <a:noAutofit/>
          </a:bodyPr>
          <a:lstStyle/>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Likert scales</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Semantic differential scales</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Behavior intention scale</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Rank order scales</a:t>
            </a:r>
          </a:p>
        </p:txBody>
      </p:sp>
    </p:spTree>
    <p:extLst>
      <p:ext uri="{BB962C8B-B14F-4D97-AF65-F5344CB8AC3E}">
        <p14:creationId xmlns:p14="http://schemas.microsoft.com/office/powerpoint/2010/main" xmlns="" val="33872944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Customer Satisfaction</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1677352"/>
          </a:xfrm>
        </p:spPr>
        <p:txBody>
          <a:bodyPr wrap="square" lIns="91425" tIns="91425" rIns="91425" bIns="91425">
            <a:noAutofit/>
          </a:bodyPr>
          <a:lstStyle/>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Customer satisfaction surveys</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Mystery shoppers</a:t>
            </a:r>
          </a:p>
          <a:p>
            <a:pPr marL="255651" lvl="0" indent="-255651" eaLnBrk="0" fontAlgn="base" hangingPunct="0">
              <a:spcAft>
                <a:spcPct val="0"/>
              </a:spcAft>
              <a:buSzPts val="2400"/>
              <a:tabLst/>
            </a:pPr>
            <a:r>
              <a:rPr lang="en-US" altLang="en-US" sz="2400" kern="1200" dirty="0">
                <a:solidFill>
                  <a:srgbClr val="000000"/>
                </a:solidFill>
                <a:latin typeface="Arial (Body)"/>
                <a:ea typeface="+mn-ea"/>
                <a:cs typeface="+mn-cs"/>
              </a:rPr>
              <a:t>Complaint </a:t>
            </a:r>
            <a:r>
              <a:rPr lang="en-US" altLang="en-US" sz="2400" kern="1200" dirty="0" smtClean="0">
                <a:solidFill>
                  <a:srgbClr val="000000"/>
                </a:solidFill>
                <a:latin typeface="Arial (Body)"/>
                <a:ea typeface="+mn-ea"/>
                <a:cs typeface="+mn-cs"/>
              </a:rPr>
              <a:t>analysis</a:t>
            </a:r>
            <a:endParaRPr lang="en-US" altLang="en-US" sz="2400" kern="1200" dirty="0">
              <a:solidFill>
                <a:srgbClr val="000000"/>
              </a:solidFill>
              <a:latin typeface="Arial (Body)"/>
              <a:ea typeface="+mn-ea"/>
              <a:cs typeface="+mn-cs"/>
            </a:endParaRPr>
          </a:p>
        </p:txBody>
      </p:sp>
    </p:spTree>
    <p:extLst>
      <p:ext uri="{BB962C8B-B14F-4D97-AF65-F5344CB8AC3E}">
        <p14:creationId xmlns:p14="http://schemas.microsoft.com/office/powerpoint/2010/main" xmlns="" val="2557684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chor="b">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Consumer Research Process</a:t>
            </a:r>
            <a:endParaRPr lang="en-US" altLang="en-US" kern="1200" dirty="0">
              <a:latin typeface="Times New Roman" panose="02020603050405020304" pitchFamily="18" charset="0"/>
              <a:ea typeface="+mj-ea"/>
              <a:cs typeface="+mj-cs"/>
            </a:endParaRPr>
          </a:p>
        </p:txBody>
      </p:sp>
      <p:pic>
        <p:nvPicPr>
          <p:cNvPr id="7" name="Picture 6" descr="The flowchart begins at the top with the first step, develop objectives. The next step is, collect secondary data. Here, the flowchart splits into two directions based on the type of research. 1, design qualitative research and 2, design quantitative research. The design qualitative research step involves method, screener questionnaire and discussion guide. The next step, following the qualitative research path, is conduct research, using highly trained interviewers. Next, analyze data, subjective. Finally, prepare report. A dotted line leads from this step back up to the second option, design quantitative research. This step involves method, sample design and data collection instrument. The next step, following the quantitative research path is collect primary data, usually by field staff. Next, analyze data, objective. Finally, prepare report. A dotted line leads from this step back up to the first option, design qualitative research. An exploratory step is another option in the design quantitative research phase."/>
          <p:cNvPicPr>
            <a:picLocks noChangeAspect="1"/>
          </p:cNvPicPr>
          <p:nvPr/>
        </p:nvPicPr>
        <p:blipFill rotWithShape="1">
          <a:blip r:embed="rId3"/>
          <a:srcRect l="7925" t="3604" r="10121" b="2123"/>
          <a:stretch/>
        </p:blipFill>
        <p:spPr>
          <a:xfrm>
            <a:off x="2225621" y="1650037"/>
            <a:ext cx="4692759" cy="4605679"/>
          </a:xfrm>
          <a:prstGeom prst="rect">
            <a:avLst/>
          </a:prstGeom>
        </p:spPr>
      </p:pic>
    </p:spTree>
    <p:extLst>
      <p:ext uri="{BB962C8B-B14F-4D97-AF65-F5344CB8AC3E}">
        <p14:creationId xmlns:p14="http://schemas.microsoft.com/office/powerpoint/2010/main" xmlns="" val="946381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fontAlgn="base">
              <a:spcBef>
                <a:spcPct val="0"/>
              </a:spcBef>
              <a:spcAft>
                <a:spcPct val="0"/>
              </a:spcAft>
              <a:buClrTx/>
            </a:pPr>
            <a:r>
              <a:rPr lang="en-US" altLang="en-US" kern="1200" dirty="0" smtClean="0">
                <a:solidFill>
                  <a:srgbClr val="007FA3"/>
                </a:solidFill>
                <a:latin typeface="Times New Roman" panose="02020603050405020304" pitchFamily="18" charset="0"/>
                <a:ea typeface="+mj-ea"/>
                <a:cs typeface="+mj-cs"/>
              </a:rPr>
              <a:t>Learning Objective 16.4</a:t>
            </a:r>
            <a:endParaRPr lang="en-US" altLang="en-US" kern="1200" dirty="0">
              <a:solidFill>
                <a:srgbClr val="007FA3"/>
              </a:solidFill>
              <a:latin typeface="Times New Roman" panose="02020603050405020304" pitchFamily="18" charset="0"/>
              <a:ea typeface="+mj-ea"/>
              <a:cs typeface="+mj-cs"/>
            </a:endParaRPr>
          </a:p>
        </p:txBody>
      </p:sp>
      <p:sp>
        <p:nvSpPr>
          <p:cNvPr id="3" name="Content Placeholder 2"/>
          <p:cNvSpPr>
            <a:spLocks noGrp="1"/>
          </p:cNvSpPr>
          <p:nvPr>
            <p:ph type="body" idx="1"/>
          </p:nvPr>
        </p:nvSpPr>
        <p:spPr/>
        <p:txBody>
          <a:bodyPr wrap="square" lIns="91425" tIns="91425" rIns="91425" bIns="91425">
            <a:noAutofit/>
          </a:bodyPr>
          <a:lstStyle/>
          <a:p>
            <a:pPr marL="0" lvl="0" indent="0" eaLnBrk="0" fontAlgn="base" hangingPunct="0">
              <a:spcAft>
                <a:spcPct val="0"/>
              </a:spcAft>
              <a:buSzPts val="2400"/>
              <a:buNone/>
            </a:pPr>
            <a:r>
              <a:rPr lang="en-US" altLang="en-US" sz="2400" b="1" kern="1200" dirty="0">
                <a:solidFill>
                  <a:srgbClr val="007FA3"/>
                </a:solidFill>
                <a:latin typeface="Arial (Body)"/>
                <a:ea typeface="+mn-ea"/>
                <a:cs typeface="+mn-cs"/>
              </a:rPr>
              <a:t>16.4</a:t>
            </a:r>
            <a:r>
              <a:rPr lang="en-US" altLang="en-US" sz="2400" kern="1200" dirty="0">
                <a:solidFill>
                  <a:srgbClr val="000000"/>
                </a:solidFill>
                <a:latin typeface="Arial (Body)"/>
                <a:ea typeface="+mn-ea"/>
                <a:cs typeface="+mn-cs"/>
              </a:rPr>
              <a:t> To understand how to combine qualitative and quantitative research, sampling, and data analysis.</a:t>
            </a:r>
          </a:p>
        </p:txBody>
      </p:sp>
    </p:spTree>
    <p:extLst>
      <p:ext uri="{BB962C8B-B14F-4D97-AF65-F5344CB8AC3E}">
        <p14:creationId xmlns:p14="http://schemas.microsoft.com/office/powerpoint/2010/main" xmlns="" val="18350860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Sample</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wrap="square" lIns="91425" tIns="91425" rIns="91425" bIns="91425">
            <a:noAutofit/>
          </a:bodyPr>
          <a:lstStyle/>
          <a:p>
            <a:pPr marL="0" lvl="0" indent="0" eaLnBrk="0" fontAlgn="base" hangingPunct="0">
              <a:spcAft>
                <a:spcPct val="0"/>
              </a:spcAft>
              <a:buSzPts val="2400"/>
              <a:buNone/>
              <a:tabLst/>
            </a:pPr>
            <a:r>
              <a:rPr lang="en-US" sz="2400" b="1" kern="1200" dirty="0" smtClean="0">
                <a:solidFill>
                  <a:srgbClr val="000000"/>
                </a:solidFill>
                <a:latin typeface="Arial (Body)"/>
                <a:ea typeface="+mn-ea"/>
                <a:cs typeface="+mn-cs"/>
              </a:rPr>
              <a:t>Defined</a:t>
            </a:r>
          </a:p>
          <a:p>
            <a:pPr marL="0" lvl="0" indent="0" eaLnBrk="0" fontAlgn="base" hangingPunct="0">
              <a:spcAft>
                <a:spcPct val="0"/>
              </a:spcAft>
              <a:buSzPts val="2400"/>
              <a:buNone/>
              <a:tabLst/>
            </a:pPr>
            <a:r>
              <a:rPr lang="en-US" sz="2400" kern="1200" dirty="0" smtClean="0">
                <a:solidFill>
                  <a:srgbClr val="000000"/>
                </a:solidFill>
                <a:latin typeface="Arial (Body)"/>
                <a:ea typeface="+mn-ea"/>
                <a:cs typeface="+mn-cs"/>
              </a:rPr>
              <a:t>A </a:t>
            </a:r>
            <a:r>
              <a:rPr lang="en-US" sz="2400" kern="1200" dirty="0">
                <a:solidFill>
                  <a:srgbClr val="000000"/>
                </a:solidFill>
                <a:latin typeface="Arial (Body)"/>
                <a:ea typeface="+mn-ea"/>
                <a:cs typeface="+mn-cs"/>
              </a:rPr>
              <a:t>presumably representative subset of the population under study that is used to estimate the entire population’s characteristics.</a:t>
            </a:r>
          </a:p>
        </p:txBody>
      </p:sp>
    </p:spTree>
    <p:extLst>
      <p:ext uri="{BB962C8B-B14F-4D97-AF65-F5344CB8AC3E}">
        <p14:creationId xmlns:p14="http://schemas.microsoft.com/office/powerpoint/2010/main" xmlns="" val="15589680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kern="1200" dirty="0" smtClean="0">
                <a:latin typeface="Times New Roman" panose="02020603050405020304" pitchFamily="18" charset="0"/>
                <a:ea typeface="+mj-ea"/>
                <a:cs typeface="+mj-cs"/>
              </a:rPr>
              <a:t>Sampling</a:t>
            </a:r>
            <a:endParaRPr 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4239592"/>
          </a:xfrm>
        </p:spPr>
        <p:txBody>
          <a:bodyPr wrap="square" lIns="91425" tIns="91425" rIns="91425" bIns="91425">
            <a:noAutofit/>
          </a:bodyPr>
          <a:lstStyle/>
          <a:p>
            <a:pPr marL="255651" lvl="0" indent="-255651" eaLnBrk="0" fontAlgn="base" hangingPunct="0">
              <a:spcAft>
                <a:spcPct val="0"/>
              </a:spcAft>
              <a:buSzPts val="2400"/>
              <a:tabLst/>
            </a:pPr>
            <a:r>
              <a:rPr lang="en-US" sz="2400" kern="1200" dirty="0">
                <a:solidFill>
                  <a:srgbClr val="000000"/>
                </a:solidFill>
                <a:latin typeface="Arial (Body)"/>
                <a:ea typeface="+mn-ea"/>
                <a:cs typeface="+mn-cs"/>
              </a:rPr>
              <a:t>Probability sample</a:t>
            </a:r>
          </a:p>
          <a:p>
            <a:pPr marL="741553" lvl="1" indent="-284353" eaLnBrk="0" fontAlgn="base" hangingPunct="0">
              <a:spcAft>
                <a:spcPct val="0"/>
              </a:spcAft>
              <a:buSzPts val="2400"/>
            </a:pPr>
            <a:r>
              <a:rPr lang="en-US" sz="2400" kern="1200" dirty="0">
                <a:solidFill>
                  <a:srgbClr val="000000"/>
                </a:solidFill>
                <a:latin typeface="Arial (Body)"/>
                <a:ea typeface="+mn-ea"/>
                <a:cs typeface="+mn-cs"/>
              </a:rPr>
              <a:t>Simple Random Sample</a:t>
            </a:r>
          </a:p>
          <a:p>
            <a:pPr marL="741553" lvl="1" indent="-284353" eaLnBrk="0" fontAlgn="base" hangingPunct="0">
              <a:spcAft>
                <a:spcPct val="0"/>
              </a:spcAft>
              <a:buSzPts val="2400"/>
            </a:pPr>
            <a:r>
              <a:rPr lang="en-US" sz="2400" kern="1200" dirty="0">
                <a:solidFill>
                  <a:srgbClr val="000000"/>
                </a:solidFill>
                <a:latin typeface="Arial (Body)"/>
                <a:ea typeface="+mn-ea"/>
                <a:cs typeface="+mn-cs"/>
              </a:rPr>
              <a:t>Systematic Random Sample</a:t>
            </a:r>
          </a:p>
          <a:p>
            <a:pPr marL="741553" lvl="1" indent="-284353" eaLnBrk="0" fontAlgn="base" hangingPunct="0">
              <a:spcAft>
                <a:spcPct val="0"/>
              </a:spcAft>
              <a:buSzPts val="2400"/>
            </a:pPr>
            <a:r>
              <a:rPr lang="en-US" sz="2400" kern="1200" dirty="0">
                <a:solidFill>
                  <a:srgbClr val="000000"/>
                </a:solidFill>
                <a:latin typeface="Arial (Body)"/>
                <a:ea typeface="+mn-ea"/>
                <a:cs typeface="+mn-cs"/>
              </a:rPr>
              <a:t>Stratified Random Sample</a:t>
            </a:r>
          </a:p>
          <a:p>
            <a:pPr marL="741553" lvl="1" indent="-284353" eaLnBrk="0" fontAlgn="base" hangingPunct="0">
              <a:spcAft>
                <a:spcPct val="0"/>
              </a:spcAft>
              <a:buSzPts val="2400"/>
            </a:pPr>
            <a:r>
              <a:rPr lang="en-US" sz="2400" kern="1200" dirty="0">
                <a:solidFill>
                  <a:srgbClr val="000000"/>
                </a:solidFill>
                <a:latin typeface="Arial (Body)"/>
                <a:ea typeface="+mn-ea"/>
                <a:cs typeface="+mn-cs"/>
              </a:rPr>
              <a:t>Cluster (Area) Sample</a:t>
            </a:r>
          </a:p>
          <a:p>
            <a:pPr marL="255651" lvl="0" indent="-255651" eaLnBrk="0" fontAlgn="base" hangingPunct="0">
              <a:spcAft>
                <a:spcPct val="0"/>
              </a:spcAft>
              <a:buSzPts val="2400"/>
              <a:tabLst/>
            </a:pPr>
            <a:r>
              <a:rPr lang="en-US" sz="2400" kern="1200" dirty="0">
                <a:solidFill>
                  <a:srgbClr val="000000"/>
                </a:solidFill>
                <a:latin typeface="Arial (Body)"/>
                <a:ea typeface="+mn-ea"/>
                <a:cs typeface="+mn-cs"/>
              </a:rPr>
              <a:t>Nonprobability sample</a:t>
            </a:r>
          </a:p>
          <a:p>
            <a:pPr marL="741553" lvl="1" indent="-284353" eaLnBrk="0" fontAlgn="base" hangingPunct="0">
              <a:spcAft>
                <a:spcPct val="0"/>
              </a:spcAft>
              <a:buSzPts val="2400"/>
            </a:pPr>
            <a:r>
              <a:rPr lang="en-US" sz="2400" kern="1200" dirty="0">
                <a:solidFill>
                  <a:srgbClr val="000000"/>
                </a:solidFill>
                <a:latin typeface="Arial (Body)"/>
                <a:ea typeface="+mn-ea"/>
                <a:cs typeface="+mn-cs"/>
              </a:rPr>
              <a:t>Convenience Sample</a:t>
            </a:r>
          </a:p>
          <a:p>
            <a:pPr marL="741553" lvl="1" indent="-284353" eaLnBrk="0" fontAlgn="base" hangingPunct="0">
              <a:spcAft>
                <a:spcPct val="0"/>
              </a:spcAft>
              <a:buSzPts val="2400"/>
            </a:pPr>
            <a:r>
              <a:rPr lang="en-US" sz="2400" kern="1200" dirty="0">
                <a:solidFill>
                  <a:srgbClr val="000000"/>
                </a:solidFill>
                <a:latin typeface="Arial (Body)"/>
                <a:ea typeface="+mn-ea"/>
                <a:cs typeface="+mn-cs"/>
              </a:rPr>
              <a:t>Judgment Sample</a:t>
            </a:r>
          </a:p>
          <a:p>
            <a:pPr marL="741553" lvl="1" indent="-284353" eaLnBrk="0" fontAlgn="base" hangingPunct="0">
              <a:spcAft>
                <a:spcPct val="0"/>
              </a:spcAft>
              <a:buSzPts val="2400"/>
            </a:pPr>
            <a:r>
              <a:rPr lang="en-US" sz="2400" kern="1200" dirty="0">
                <a:solidFill>
                  <a:srgbClr val="000000"/>
                </a:solidFill>
                <a:latin typeface="Arial (Body)"/>
                <a:ea typeface="+mn-ea"/>
                <a:cs typeface="+mn-cs"/>
              </a:rPr>
              <a:t>Quota </a:t>
            </a:r>
            <a:r>
              <a:rPr lang="en-US" sz="2400" kern="1200" dirty="0" smtClean="0">
                <a:solidFill>
                  <a:srgbClr val="000000"/>
                </a:solidFill>
                <a:latin typeface="Arial (Body)"/>
                <a:ea typeface="+mn-ea"/>
                <a:cs typeface="+mn-cs"/>
              </a:rPr>
              <a:t>Sample</a:t>
            </a:r>
            <a:endParaRPr lang="en-US" sz="2400" kern="1200" dirty="0">
              <a:solidFill>
                <a:srgbClr val="000000"/>
              </a:solidFill>
              <a:latin typeface="Arial (Body)"/>
              <a:ea typeface="+mn-ea"/>
              <a:cs typeface="+mn-cs"/>
            </a:endParaRPr>
          </a:p>
        </p:txBody>
      </p:sp>
    </p:spTree>
    <p:extLst>
      <p:ext uri="{BB962C8B-B14F-4D97-AF65-F5344CB8AC3E}">
        <p14:creationId xmlns:p14="http://schemas.microsoft.com/office/powerpoint/2010/main" xmlns="" val="21519391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kern="1200" dirty="0" smtClean="0">
                <a:latin typeface="Times New Roman" panose="02020603050405020304" pitchFamily="18" charset="0"/>
                <a:ea typeface="+mj-ea"/>
                <a:cs typeface="+mj-cs"/>
              </a:rPr>
              <a:t>Sampling Plan</a:t>
            </a:r>
            <a:endParaRPr 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1796143"/>
          </a:xfrm>
        </p:spPr>
        <p:txBody>
          <a:bodyPr wrap="square" lIns="91425" tIns="91425" rIns="91425" bIns="91425">
            <a:noAutofit/>
          </a:bodyPr>
          <a:lstStyle/>
          <a:p>
            <a:pPr marL="0" lvl="0" indent="0" eaLnBrk="0" fontAlgn="base" hangingPunct="0">
              <a:spcAft>
                <a:spcPct val="0"/>
              </a:spcAft>
              <a:buSzPts val="2400"/>
              <a:buNone/>
              <a:tabLst/>
            </a:pPr>
            <a:r>
              <a:rPr lang="en-US" sz="2400" b="1" kern="1200" dirty="0" smtClean="0">
                <a:solidFill>
                  <a:srgbClr val="000000"/>
                </a:solidFill>
                <a:latin typeface="Arial (Body)"/>
                <a:ea typeface="+mn-ea"/>
                <a:cs typeface="+mn-cs"/>
              </a:rPr>
              <a:t>Defined</a:t>
            </a:r>
          </a:p>
          <a:p>
            <a:pPr marL="0" lvl="0" indent="0" eaLnBrk="0" fontAlgn="base" hangingPunct="0">
              <a:spcAft>
                <a:spcPct val="0"/>
              </a:spcAft>
              <a:buSzPts val="2400"/>
              <a:buNone/>
              <a:tabLst/>
            </a:pPr>
            <a:r>
              <a:rPr lang="en-US" sz="2400" kern="1200" dirty="0" smtClean="0">
                <a:solidFill>
                  <a:srgbClr val="000000"/>
                </a:solidFill>
                <a:latin typeface="Arial (Body)"/>
                <a:ea typeface="+mn-ea"/>
                <a:cs typeface="+mn-cs"/>
              </a:rPr>
              <a:t>A </a:t>
            </a:r>
            <a:r>
              <a:rPr lang="en-US" sz="2400" kern="1200" dirty="0">
                <a:solidFill>
                  <a:srgbClr val="000000"/>
                </a:solidFill>
                <a:latin typeface="Arial (Body)"/>
                <a:ea typeface="+mn-ea"/>
                <a:cs typeface="+mn-cs"/>
              </a:rPr>
              <a:t>plan </a:t>
            </a:r>
            <a:r>
              <a:rPr lang="en-US" sz="2400" kern="1200" dirty="0" smtClean="0">
                <a:solidFill>
                  <a:srgbClr val="000000"/>
                </a:solidFill>
                <a:latin typeface="Arial (Body)"/>
                <a:ea typeface="+mn-ea"/>
                <a:cs typeface="+mn-cs"/>
              </a:rPr>
              <a:t>that specifies </a:t>
            </a:r>
            <a:r>
              <a:rPr lang="en-US" sz="2400" kern="1200" dirty="0">
                <a:solidFill>
                  <a:srgbClr val="000000"/>
                </a:solidFill>
                <a:latin typeface="Arial (Body)"/>
                <a:ea typeface="+mn-ea"/>
                <a:cs typeface="+mn-cs"/>
              </a:rPr>
              <a:t>whom to survey (the sampling unit), how many to survey (the sample size), and how to select them (the sampling procedure).</a:t>
            </a:r>
          </a:p>
        </p:txBody>
      </p:sp>
    </p:spTree>
    <p:extLst>
      <p:ext uri="{BB962C8B-B14F-4D97-AF65-F5344CB8AC3E}">
        <p14:creationId xmlns:p14="http://schemas.microsoft.com/office/powerpoint/2010/main" xmlns="" val="42514436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Quantitative and Qualitative</a:t>
            </a:r>
            <a:endParaRPr lang="en-US" alt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3270096"/>
          </a:xfrm>
        </p:spPr>
        <p:txBody>
          <a:bodyPr wrap="square" lIns="91425" tIns="91425" rIns="91425" bIns="91425">
            <a:noAutofit/>
          </a:bodyPr>
          <a:lstStyle/>
          <a:p>
            <a:pPr marL="255651" lvl="0" indent="-255651" eaLnBrk="0" fontAlgn="base" hangingPunct="0">
              <a:spcAft>
                <a:spcPct val="0"/>
              </a:spcAft>
              <a:buSzPts val="2400"/>
              <a:tabLst/>
            </a:pPr>
            <a:r>
              <a:rPr lang="en-US" sz="2400" kern="1200" dirty="0">
                <a:solidFill>
                  <a:srgbClr val="000000"/>
                </a:solidFill>
                <a:latin typeface="Arial (Body)"/>
                <a:ea typeface="+mn-ea"/>
                <a:cs typeface="+mn-cs"/>
              </a:rPr>
              <a:t>Example: New online dating service</a:t>
            </a:r>
          </a:p>
          <a:p>
            <a:pPr marL="741553" lvl="1" indent="-284353" eaLnBrk="0" fontAlgn="base" hangingPunct="0">
              <a:spcAft>
                <a:spcPct val="0"/>
              </a:spcAft>
              <a:buSzPts val="2400"/>
            </a:pPr>
            <a:r>
              <a:rPr lang="en-US" sz="2400" kern="1200" dirty="0">
                <a:solidFill>
                  <a:srgbClr val="000000"/>
                </a:solidFill>
                <a:latin typeface="Arial (Body)"/>
                <a:ea typeface="+mn-ea"/>
                <a:cs typeface="+mn-cs"/>
              </a:rPr>
              <a:t>Secondary data: population statistics</a:t>
            </a:r>
          </a:p>
          <a:p>
            <a:pPr marL="741553" lvl="1" indent="-284353" eaLnBrk="0" fontAlgn="base" hangingPunct="0">
              <a:spcAft>
                <a:spcPct val="0"/>
              </a:spcAft>
              <a:buSzPts val="2400"/>
            </a:pPr>
            <a:r>
              <a:rPr lang="en-US" sz="2400" kern="1200" dirty="0">
                <a:solidFill>
                  <a:srgbClr val="000000"/>
                </a:solidFill>
                <a:latin typeface="Arial (Body)"/>
                <a:ea typeface="+mn-ea"/>
                <a:cs typeface="+mn-cs"/>
              </a:rPr>
              <a:t>Sampling unit defined</a:t>
            </a:r>
          </a:p>
          <a:p>
            <a:pPr marL="741553" lvl="1" indent="-284353" eaLnBrk="0" fontAlgn="base" hangingPunct="0">
              <a:spcAft>
                <a:spcPct val="0"/>
              </a:spcAft>
              <a:buSzPts val="2400"/>
            </a:pPr>
            <a:r>
              <a:rPr lang="en-US" sz="2400" kern="1200" dirty="0">
                <a:solidFill>
                  <a:srgbClr val="000000"/>
                </a:solidFill>
                <a:latin typeface="Arial (Body)"/>
                <a:ea typeface="+mn-ea"/>
                <a:cs typeface="+mn-cs"/>
              </a:rPr>
              <a:t>Focus groups undertaken</a:t>
            </a:r>
          </a:p>
          <a:p>
            <a:pPr marL="741553" lvl="1" indent="-284353" eaLnBrk="0" fontAlgn="base" hangingPunct="0">
              <a:spcAft>
                <a:spcPct val="0"/>
              </a:spcAft>
              <a:buSzPts val="2400"/>
            </a:pPr>
            <a:r>
              <a:rPr lang="en-US" sz="2400" kern="1200" dirty="0">
                <a:solidFill>
                  <a:srgbClr val="000000"/>
                </a:solidFill>
                <a:latin typeface="Arial (Body)"/>
                <a:ea typeface="+mn-ea"/>
                <a:cs typeface="+mn-cs"/>
              </a:rPr>
              <a:t>Quantitative study to attach numbers to findings from focus group</a:t>
            </a:r>
          </a:p>
          <a:p>
            <a:pPr marL="255651" lvl="0" indent="-255651" eaLnBrk="0" fontAlgn="base" hangingPunct="0">
              <a:spcAft>
                <a:spcPct val="0"/>
              </a:spcAft>
              <a:buSzPts val="2400"/>
              <a:tabLst/>
            </a:pPr>
            <a:r>
              <a:rPr lang="en-US" sz="2400" kern="1200" dirty="0">
                <a:solidFill>
                  <a:srgbClr val="000000"/>
                </a:solidFill>
                <a:latin typeface="Arial (Body)"/>
                <a:ea typeface="+mn-ea"/>
                <a:cs typeface="+mn-cs"/>
              </a:rPr>
              <a:t>Research report</a:t>
            </a:r>
          </a:p>
        </p:txBody>
      </p:sp>
    </p:spTree>
    <p:extLst>
      <p:ext uri="{BB962C8B-B14F-4D97-AF65-F5344CB8AC3E}">
        <p14:creationId xmlns:p14="http://schemas.microsoft.com/office/powerpoint/2010/main" xmlns="" val="1075270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fontAlgn="base">
              <a:spcBef>
                <a:spcPct val="0"/>
              </a:spcBef>
              <a:spcAft>
                <a:spcPct val="0"/>
              </a:spcAft>
              <a:buClrTx/>
            </a:pPr>
            <a:r>
              <a:rPr lang="en-US" altLang="en-US" kern="1200" dirty="0" smtClean="0">
                <a:solidFill>
                  <a:srgbClr val="007FA3"/>
                </a:solidFill>
                <a:latin typeface="Times New Roman" panose="02020603050405020304" pitchFamily="18" charset="0"/>
                <a:ea typeface="+mj-ea"/>
                <a:cs typeface="+mj-cs"/>
              </a:rPr>
              <a:t>Learning Objective 16.1</a:t>
            </a:r>
            <a:endParaRPr lang="en-US" altLang="en-US" kern="1200" dirty="0">
              <a:solidFill>
                <a:srgbClr val="007FA3"/>
              </a:solidFill>
              <a:latin typeface="Times New Roman" panose="02020603050405020304" pitchFamily="18" charset="0"/>
              <a:ea typeface="+mj-ea"/>
              <a:cs typeface="+mj-cs"/>
            </a:endParaRPr>
          </a:p>
        </p:txBody>
      </p:sp>
      <p:sp>
        <p:nvSpPr>
          <p:cNvPr id="3" name="Content Placeholder 2"/>
          <p:cNvSpPr>
            <a:spLocks noGrp="1"/>
          </p:cNvSpPr>
          <p:nvPr>
            <p:ph type="body" idx="1"/>
          </p:nvPr>
        </p:nvSpPr>
        <p:spPr/>
        <p:txBody>
          <a:bodyPr wrap="square" lIns="91425" tIns="91425" rIns="91425" bIns="91425">
            <a:noAutofit/>
          </a:bodyPr>
          <a:lstStyle/>
          <a:p>
            <a:pPr marL="0" lvl="0" indent="0" eaLnBrk="0" fontAlgn="base" hangingPunct="0">
              <a:spcAft>
                <a:spcPct val="0"/>
              </a:spcAft>
              <a:buSzPts val="2400"/>
              <a:buNone/>
            </a:pPr>
            <a:r>
              <a:rPr lang="en-US" altLang="en-US" sz="2400" b="1" kern="1200" dirty="0">
                <a:solidFill>
                  <a:srgbClr val="007FA3"/>
                </a:solidFill>
                <a:latin typeface="Arial (Body)"/>
                <a:ea typeface="+mn-ea"/>
                <a:cs typeface="+mn-cs"/>
              </a:rPr>
              <a:t>16.1</a:t>
            </a:r>
            <a:r>
              <a:rPr lang="en-US" altLang="en-US" sz="2400" kern="1200" dirty="0">
                <a:solidFill>
                  <a:srgbClr val="000000"/>
                </a:solidFill>
                <a:latin typeface="Arial (Body)"/>
                <a:ea typeface="+mn-ea"/>
                <a:cs typeface="+mn-cs"/>
              </a:rPr>
              <a:t> To understand how to conduct exploratory research and review secondary data.</a:t>
            </a:r>
          </a:p>
        </p:txBody>
      </p:sp>
    </p:spTree>
    <p:extLst>
      <p:ext uri="{BB962C8B-B14F-4D97-AF65-F5344CB8AC3E}">
        <p14:creationId xmlns:p14="http://schemas.microsoft.com/office/powerpoint/2010/main" xmlns="" val="4163561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kern="1200" dirty="0" smtClean="0">
                <a:latin typeface="Times New Roman" panose="02020603050405020304" pitchFamily="18" charset="0"/>
                <a:ea typeface="+mj-ea"/>
                <a:cs typeface="+mj-cs"/>
              </a:rPr>
              <a:t>Exploratory Research</a:t>
            </a:r>
            <a:endParaRPr lang="en-US"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wrap="square" lIns="91425" tIns="91425" rIns="91425" bIns="91425">
            <a:noAutofit/>
          </a:bodyPr>
          <a:lstStyle/>
          <a:p>
            <a:pPr marL="0" lvl="0" indent="0" eaLnBrk="0" fontAlgn="base" hangingPunct="0">
              <a:spcAft>
                <a:spcPct val="0"/>
              </a:spcAft>
              <a:buSzPts val="2400"/>
              <a:buNone/>
              <a:tabLst/>
            </a:pPr>
            <a:r>
              <a:rPr lang="en-US" sz="2400" b="1" kern="1200" dirty="0" smtClean="0">
                <a:solidFill>
                  <a:srgbClr val="000000"/>
                </a:solidFill>
                <a:latin typeface="Arial (Body)"/>
                <a:ea typeface="+mn-ea"/>
                <a:cs typeface="+mn-cs"/>
              </a:rPr>
              <a:t>Defined</a:t>
            </a:r>
          </a:p>
          <a:p>
            <a:pPr marL="0" lvl="0" indent="0" eaLnBrk="0" fontAlgn="base" hangingPunct="0">
              <a:spcAft>
                <a:spcPct val="0"/>
              </a:spcAft>
              <a:buSzPts val="2400"/>
              <a:buNone/>
              <a:tabLst/>
            </a:pPr>
            <a:r>
              <a:rPr lang="en-US" sz="2400" kern="1200" dirty="0" smtClean="0">
                <a:solidFill>
                  <a:srgbClr val="000000"/>
                </a:solidFill>
                <a:latin typeface="Arial (Body)"/>
                <a:ea typeface="+mn-ea"/>
                <a:cs typeface="+mn-cs"/>
              </a:rPr>
              <a:t>An </a:t>
            </a:r>
            <a:r>
              <a:rPr lang="en-US" sz="2400" kern="1200" dirty="0">
                <a:solidFill>
                  <a:srgbClr val="000000"/>
                </a:solidFill>
                <a:latin typeface="Arial (Body)"/>
                <a:ea typeface="+mn-ea"/>
                <a:cs typeface="+mn-cs"/>
              </a:rPr>
              <a:t>examination of resources and materials that had already been collected and can be of value to the research at hand and consists mostly of reviewing secondary data.</a:t>
            </a:r>
          </a:p>
        </p:txBody>
      </p:sp>
    </p:spTree>
    <p:extLst>
      <p:ext uri="{BB962C8B-B14F-4D97-AF65-F5344CB8AC3E}">
        <p14:creationId xmlns:p14="http://schemas.microsoft.com/office/powerpoint/2010/main" xmlns="" val="3704175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Secondary Data </a:t>
            </a:r>
            <a:r>
              <a:rPr lang="en-US" altLang="en-US" sz="2000" b="0" kern="1200" dirty="0" smtClean="0">
                <a:latin typeface="Times New Roman" panose="02020603050405020304" pitchFamily="18" charset="0"/>
                <a:ea typeface="+mj-ea"/>
                <a:cs typeface="+mj-cs"/>
              </a:rPr>
              <a:t>(1 of 3)</a:t>
            </a:r>
            <a:endParaRPr lang="en-US" altLang="en-US" sz="2000" b="0"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p:txBody>
          <a:bodyPr wrap="square" lIns="91425" tIns="91425" rIns="91425" bIns="91425">
            <a:noAutofit/>
          </a:bodyPr>
          <a:lstStyle/>
          <a:p>
            <a:pPr marL="0" lvl="0" indent="0" eaLnBrk="0" fontAlgn="base" hangingPunct="0">
              <a:spcAft>
                <a:spcPct val="0"/>
              </a:spcAft>
              <a:buSzPts val="2400"/>
              <a:buNone/>
              <a:tabLst/>
            </a:pPr>
            <a:r>
              <a:rPr lang="en-US" altLang="en-US" sz="2400" b="1" kern="1200" dirty="0" smtClean="0">
                <a:solidFill>
                  <a:srgbClr val="000000"/>
                </a:solidFill>
                <a:latin typeface="Arial (Body)"/>
                <a:ea typeface="+mn-ea"/>
                <a:cs typeface="+mn-cs"/>
              </a:rPr>
              <a:t>Defined</a:t>
            </a:r>
          </a:p>
          <a:p>
            <a:pPr marL="0" lvl="0" indent="0" eaLnBrk="0" fontAlgn="base" hangingPunct="0">
              <a:spcAft>
                <a:spcPct val="0"/>
              </a:spcAft>
              <a:buSzPts val="2400"/>
              <a:buNone/>
              <a:tabLst/>
            </a:pPr>
            <a:r>
              <a:rPr lang="en-US" altLang="en-US" sz="2400" kern="1200" dirty="0" smtClean="0">
                <a:solidFill>
                  <a:srgbClr val="000000"/>
                </a:solidFill>
                <a:latin typeface="Arial (Body)"/>
                <a:ea typeface="+mn-ea"/>
                <a:cs typeface="+mn-cs"/>
              </a:rPr>
              <a:t>Information </a:t>
            </a:r>
            <a:r>
              <a:rPr lang="en-US" altLang="en-US" sz="2400" kern="1200" dirty="0">
                <a:solidFill>
                  <a:srgbClr val="000000"/>
                </a:solidFill>
                <a:latin typeface="Arial (Body)"/>
                <a:ea typeface="+mn-ea"/>
                <a:cs typeface="+mn-cs"/>
              </a:rPr>
              <a:t>that was gathered previously and not in the course of the study presently undertaken.</a:t>
            </a:r>
          </a:p>
        </p:txBody>
      </p:sp>
    </p:spTree>
    <p:extLst>
      <p:ext uri="{BB962C8B-B14F-4D97-AF65-F5344CB8AC3E}">
        <p14:creationId xmlns:p14="http://schemas.microsoft.com/office/powerpoint/2010/main" xmlns="" val="4002545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Secondary Data </a:t>
            </a:r>
            <a:r>
              <a:rPr lang="en-US" altLang="en-US" sz="2000" b="0" kern="1200" dirty="0" smtClean="0">
                <a:latin typeface="Times New Roman" panose="02020603050405020304" pitchFamily="18" charset="0"/>
                <a:ea typeface="+mj-ea"/>
                <a:cs typeface="+mj-cs"/>
              </a:rPr>
              <a:t>(2 of 3)</a:t>
            </a:r>
            <a:endParaRPr lang="en-US" altLang="en-US" sz="2000" b="0" kern="1200" dirty="0">
              <a:latin typeface="Times New Roman" panose="02020603050405020304" pitchFamily="18" charset="0"/>
              <a:ea typeface="+mj-ea"/>
              <a:cs typeface="+mj-cs"/>
            </a:endParaRPr>
          </a:p>
        </p:txBody>
      </p:sp>
      <p:sp>
        <p:nvSpPr>
          <p:cNvPr id="3" name="Text Placeholder 2"/>
          <p:cNvSpPr>
            <a:spLocks noGrp="1"/>
          </p:cNvSpPr>
          <p:nvPr>
            <p:ph type="body" idx="1"/>
          </p:nvPr>
        </p:nvSpPr>
        <p:spPr>
          <a:xfrm>
            <a:off x="457200" y="1600200"/>
            <a:ext cx="8229600" cy="3038475"/>
          </a:xfrm>
        </p:spPr>
        <p:txBody>
          <a:bodyPr wrap="square" lIns="91425" tIns="91425" rIns="91425" bIns="91425">
            <a:noAutofit/>
          </a:bodyPr>
          <a:lstStyle/>
          <a:p>
            <a:pPr marL="255651" lvl="0" indent="-255651" eaLnBrk="0" fontAlgn="base" hangingPunct="0">
              <a:spcAft>
                <a:spcPct val="0"/>
              </a:spcAft>
              <a:buSzPts val="2400"/>
              <a:tabLst/>
              <a:defRPr/>
            </a:pPr>
            <a:r>
              <a:rPr lang="en-US" sz="2400" kern="1200" dirty="0">
                <a:solidFill>
                  <a:srgbClr val="000000"/>
                </a:solidFill>
                <a:latin typeface="Arial (Body)"/>
                <a:ea typeface="+mn-ea"/>
                <a:cs typeface="+mn-cs"/>
              </a:rPr>
              <a:t>Internal secondary data</a:t>
            </a:r>
          </a:p>
          <a:p>
            <a:pPr marL="255651" lvl="0" indent="-255651" eaLnBrk="0" fontAlgn="base" hangingPunct="0">
              <a:spcAft>
                <a:spcPct val="0"/>
              </a:spcAft>
              <a:buSzPts val="2400"/>
              <a:tabLst/>
              <a:defRPr/>
            </a:pPr>
            <a:r>
              <a:rPr lang="en-US" sz="2400" kern="1200" dirty="0">
                <a:solidFill>
                  <a:srgbClr val="000000"/>
                </a:solidFill>
                <a:latin typeface="Arial (Body)"/>
                <a:ea typeface="+mn-ea"/>
                <a:cs typeface="+mn-cs"/>
              </a:rPr>
              <a:t>External secondary data</a:t>
            </a:r>
          </a:p>
          <a:p>
            <a:pPr marL="741553" lvl="1" indent="-284353" eaLnBrk="0" fontAlgn="base" hangingPunct="0">
              <a:spcAft>
                <a:spcPct val="0"/>
              </a:spcAft>
              <a:buSzPts val="2400"/>
              <a:defRPr/>
            </a:pPr>
            <a:r>
              <a:rPr lang="en-US" sz="2400" kern="1200" dirty="0">
                <a:solidFill>
                  <a:srgbClr val="000000"/>
                </a:solidFill>
                <a:latin typeface="Arial (Body)"/>
                <a:ea typeface="+mn-ea"/>
                <a:cs typeface="+mn-cs"/>
              </a:rPr>
              <a:t>Government secondary data</a:t>
            </a:r>
          </a:p>
          <a:p>
            <a:pPr marL="741553" lvl="1" indent="-284353" eaLnBrk="0" fontAlgn="base" hangingPunct="0">
              <a:spcAft>
                <a:spcPct val="0"/>
              </a:spcAft>
              <a:buSzPts val="2400"/>
              <a:defRPr/>
            </a:pPr>
            <a:r>
              <a:rPr lang="en-US" sz="2400" kern="1200" dirty="0" smtClean="0">
                <a:solidFill>
                  <a:srgbClr val="000000"/>
                </a:solidFill>
                <a:latin typeface="Arial (Body)"/>
                <a:ea typeface="+mn-ea"/>
                <a:cs typeface="+mn-cs"/>
              </a:rPr>
              <a:t>Periodicals</a:t>
            </a:r>
            <a:endParaRPr lang="en-US" sz="2400" kern="1200" dirty="0">
              <a:solidFill>
                <a:srgbClr val="000000"/>
              </a:solidFill>
              <a:latin typeface="Arial (Body)"/>
              <a:ea typeface="+mn-ea"/>
              <a:cs typeface="+mn-cs"/>
            </a:endParaRPr>
          </a:p>
          <a:p>
            <a:pPr marL="741553" lvl="1" indent="-284353" eaLnBrk="0" fontAlgn="base" hangingPunct="0">
              <a:spcAft>
                <a:spcPct val="0"/>
              </a:spcAft>
              <a:buSzPts val="2400"/>
              <a:defRPr/>
            </a:pPr>
            <a:r>
              <a:rPr lang="en-US" sz="2400" kern="1200" dirty="0">
                <a:solidFill>
                  <a:srgbClr val="000000"/>
                </a:solidFill>
                <a:latin typeface="Arial (Body)"/>
                <a:ea typeface="+mn-ea"/>
                <a:cs typeface="+mn-cs"/>
              </a:rPr>
              <a:t>Syndicated market research</a:t>
            </a:r>
          </a:p>
          <a:p>
            <a:pPr marL="741553" lvl="1" indent="-284353" eaLnBrk="0" fontAlgn="base" hangingPunct="0">
              <a:spcAft>
                <a:spcPct val="0"/>
              </a:spcAft>
              <a:buSzPts val="2400"/>
              <a:defRPr/>
            </a:pPr>
            <a:r>
              <a:rPr lang="en-US" sz="2400" kern="1200" dirty="0">
                <a:solidFill>
                  <a:srgbClr val="000000"/>
                </a:solidFill>
                <a:latin typeface="Arial (Body)"/>
                <a:ea typeface="+mn-ea"/>
                <a:cs typeface="+mn-cs"/>
              </a:rPr>
              <a:t>Consumer </a:t>
            </a:r>
            <a:r>
              <a:rPr lang="en-US" sz="2400" kern="1200" dirty="0" smtClean="0">
                <a:solidFill>
                  <a:srgbClr val="000000"/>
                </a:solidFill>
                <a:latin typeface="Arial (Body)"/>
                <a:ea typeface="+mn-ea"/>
                <a:cs typeface="+mn-cs"/>
              </a:rPr>
              <a:t>panels</a:t>
            </a:r>
            <a:endParaRPr lang="en-US" sz="2400" kern="1200" dirty="0">
              <a:solidFill>
                <a:srgbClr val="000000"/>
              </a:solidFill>
              <a:latin typeface="Arial (Body)"/>
              <a:ea typeface="+mn-ea"/>
              <a:cs typeface="+mn-cs"/>
            </a:endParaRPr>
          </a:p>
        </p:txBody>
      </p:sp>
      <p:sp>
        <p:nvSpPr>
          <p:cNvPr id="4" name="Text Placeholder 3"/>
          <p:cNvSpPr>
            <a:spLocks noGrp="1"/>
          </p:cNvSpPr>
          <p:nvPr>
            <p:ph type="body" idx="2"/>
          </p:nvPr>
        </p:nvSpPr>
        <p:spPr>
          <a:xfrm>
            <a:off x="457200" y="4848225"/>
            <a:ext cx="8229600" cy="982663"/>
          </a:xfrm>
        </p:spPr>
        <p:txBody>
          <a:bodyPr/>
          <a:lstStyle/>
          <a:p>
            <a:pPr marL="0" indent="0">
              <a:buNone/>
            </a:pPr>
            <a:r>
              <a:rPr lang="en-US" sz="2400" kern="1200" dirty="0">
                <a:solidFill>
                  <a:srgbClr val="000000"/>
                </a:solidFill>
                <a:latin typeface="Arial (Body)"/>
              </a:rPr>
              <a:t>Discussion Question: </a:t>
            </a:r>
            <a:r>
              <a:rPr lang="en-US" sz="2400" b="1" kern="1200" dirty="0">
                <a:solidFill>
                  <a:srgbClr val="000000"/>
                </a:solidFill>
                <a:latin typeface="Arial (Body)"/>
              </a:rPr>
              <a:t>What are the advantages and limitations of secondary data?</a:t>
            </a:r>
            <a:endParaRPr lang="en-US" sz="2400" dirty="0"/>
          </a:p>
        </p:txBody>
      </p:sp>
    </p:spTree>
    <p:extLst>
      <p:ext uri="{BB962C8B-B14F-4D97-AF65-F5344CB8AC3E}">
        <p14:creationId xmlns:p14="http://schemas.microsoft.com/office/powerpoint/2010/main" xmlns="" val="879738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1"/>
            <a:ext cx="8229600" cy="1097279"/>
          </a:xfrm>
        </p:spPr>
        <p:txBody>
          <a:bodyPr tIns="91425">
            <a:noAutofit/>
          </a:bodyPr>
          <a:lstStyle/>
          <a:p>
            <a:pPr lvl="0" eaLnBrk="0" fontAlgn="base" hangingPunct="0">
              <a:spcBef>
                <a:spcPct val="0"/>
              </a:spcBef>
              <a:spcAft>
                <a:spcPct val="0"/>
              </a:spcAft>
              <a:buClrTx/>
            </a:pPr>
            <a:r>
              <a:rPr lang="en-US" altLang="en-US" kern="1200" dirty="0" smtClean="0">
                <a:latin typeface="Times New Roman" panose="02020603050405020304" pitchFamily="18" charset="0"/>
                <a:ea typeface="+mj-ea"/>
                <a:cs typeface="+mj-cs"/>
              </a:rPr>
              <a:t>Secondary Data </a:t>
            </a:r>
            <a:r>
              <a:rPr lang="en-US" altLang="en-US" sz="2000" b="0" kern="1200" dirty="0" smtClean="0">
                <a:latin typeface="Times New Roman" panose="02020603050405020304" pitchFamily="18" charset="0"/>
                <a:ea typeface="+mj-ea"/>
                <a:cs typeface="+mj-cs"/>
              </a:rPr>
              <a:t>(3 of 3)</a:t>
            </a:r>
            <a:endParaRPr lang="en-US" altLang="en-US" sz="2000" b="0" kern="1200" dirty="0">
              <a:latin typeface="Times New Roman" panose="02020603050405020304" pitchFamily="18" charset="0"/>
              <a:ea typeface="+mj-ea"/>
              <a:cs typeface="+mj-cs"/>
            </a:endParaRPr>
          </a:p>
        </p:txBody>
      </p:sp>
      <p:sp>
        <p:nvSpPr>
          <p:cNvPr id="3" name="Content Placeholder 2"/>
          <p:cNvSpPr>
            <a:spLocks noGrp="1"/>
          </p:cNvSpPr>
          <p:nvPr>
            <p:ph idx="1"/>
          </p:nvPr>
        </p:nvSpPr>
        <p:spPr>
          <a:xfrm>
            <a:off x="457200" y="1490331"/>
            <a:ext cx="3984171" cy="4593227"/>
          </a:xfrm>
        </p:spPr>
        <p:txBody>
          <a:bodyPr wrap="square" lIns="91425" tIns="91425" rIns="91425" bIns="91425">
            <a:noAutofit/>
          </a:bodyPr>
          <a:lstStyle/>
          <a:p>
            <a:pPr marL="0" lvl="0" indent="0" eaLnBrk="0" fontAlgn="base" hangingPunct="0">
              <a:spcBef>
                <a:spcPct val="20000"/>
              </a:spcBef>
              <a:spcAft>
                <a:spcPct val="0"/>
              </a:spcAft>
              <a:buSzPts val="2400"/>
              <a:buNone/>
            </a:pPr>
            <a:r>
              <a:rPr lang="en-US" altLang="en-US" sz="2400" b="1" kern="1200" dirty="0" smtClean="0">
                <a:solidFill>
                  <a:srgbClr val="000000"/>
                </a:solidFill>
                <a:latin typeface="Arial (Body)"/>
                <a:ea typeface="+mn-ea"/>
                <a:cs typeface="+mn-cs"/>
              </a:rPr>
              <a:t>Advantages</a:t>
            </a:r>
          </a:p>
          <a:p>
            <a:pPr marL="255651" lvl="0" indent="-255651" eaLnBrk="0" fontAlgn="base" hangingPunct="0">
              <a:spcAft>
                <a:spcPct val="0"/>
              </a:spcAft>
              <a:buSzPts val="2400"/>
            </a:pPr>
            <a:r>
              <a:rPr lang="en-US" altLang="en-US" sz="2400" kern="1200" dirty="0">
                <a:solidFill>
                  <a:srgbClr val="000000"/>
                </a:solidFill>
                <a:latin typeface="Arial (Body)"/>
              </a:rPr>
              <a:t>May provide solution</a:t>
            </a:r>
          </a:p>
          <a:p>
            <a:pPr marL="255651" lvl="0" indent="-255651" eaLnBrk="0" fontAlgn="base" hangingPunct="0">
              <a:spcAft>
                <a:spcPct val="0"/>
              </a:spcAft>
              <a:buSzPts val="2400"/>
            </a:pPr>
            <a:r>
              <a:rPr lang="en-US" altLang="en-US" sz="2400" kern="1200" dirty="0">
                <a:solidFill>
                  <a:srgbClr val="000000"/>
                </a:solidFill>
                <a:latin typeface="Arial (Body)"/>
              </a:rPr>
              <a:t>Helps clarify and redefine objectives of the primary study</a:t>
            </a:r>
          </a:p>
          <a:p>
            <a:pPr marL="255651" lvl="0" indent="-255651" eaLnBrk="0" fontAlgn="base" hangingPunct="0">
              <a:spcAft>
                <a:spcPct val="0"/>
              </a:spcAft>
              <a:buSzPts val="2400"/>
            </a:pPr>
            <a:r>
              <a:rPr lang="en-US" altLang="en-US" sz="2400" kern="1200" dirty="0">
                <a:solidFill>
                  <a:srgbClr val="000000"/>
                </a:solidFill>
                <a:latin typeface="Arial (Body)"/>
              </a:rPr>
              <a:t>Helps identify difficulties that are likely to occur in full-scale study</a:t>
            </a:r>
          </a:p>
          <a:p>
            <a:pPr marL="255651" lvl="0" indent="-255651" eaLnBrk="0" fontAlgn="base" hangingPunct="0">
              <a:spcAft>
                <a:spcPct val="0"/>
              </a:spcAft>
              <a:buSzPts val="2400"/>
            </a:pPr>
            <a:r>
              <a:rPr lang="en-US" altLang="en-US" sz="2400" kern="1200" dirty="0">
                <a:solidFill>
                  <a:srgbClr val="000000"/>
                </a:solidFill>
                <a:latin typeface="Arial (Body)"/>
              </a:rPr>
              <a:t>Cheaper and quicker than primary data</a:t>
            </a:r>
            <a:endParaRPr lang="en-US" altLang="en-US" sz="2400" b="1" kern="1200" dirty="0">
              <a:solidFill>
                <a:srgbClr val="000000"/>
              </a:solidFill>
              <a:latin typeface="Arial (Body)"/>
              <a:ea typeface="+mn-ea"/>
              <a:cs typeface="+mn-cs"/>
            </a:endParaRPr>
          </a:p>
        </p:txBody>
      </p:sp>
      <p:sp>
        <p:nvSpPr>
          <p:cNvPr id="4" name="Content Placeholder 3"/>
          <p:cNvSpPr>
            <a:spLocks noGrp="1"/>
          </p:cNvSpPr>
          <p:nvPr>
            <p:ph idx="13"/>
          </p:nvPr>
        </p:nvSpPr>
        <p:spPr>
          <a:xfrm>
            <a:off x="4645026" y="1491174"/>
            <a:ext cx="4041775" cy="4592384"/>
          </a:xfrm>
        </p:spPr>
        <p:txBody>
          <a:bodyPr wrap="square" lIns="91425" tIns="91425" rIns="91425" bIns="91425">
            <a:noAutofit/>
          </a:bodyPr>
          <a:lstStyle/>
          <a:p>
            <a:pPr marL="0" lvl="0" indent="0" eaLnBrk="0" fontAlgn="base" hangingPunct="0">
              <a:spcBef>
                <a:spcPct val="20000"/>
              </a:spcBef>
              <a:spcAft>
                <a:spcPct val="0"/>
              </a:spcAft>
              <a:buSzPts val="2400"/>
              <a:buNone/>
            </a:pPr>
            <a:r>
              <a:rPr lang="en-US" altLang="en-US" sz="2400" b="1" kern="1200" dirty="0" smtClean="0">
                <a:solidFill>
                  <a:srgbClr val="000000"/>
                </a:solidFill>
                <a:latin typeface="Arial (Body)"/>
                <a:ea typeface="+mn-ea"/>
                <a:cs typeface="+mn-cs"/>
              </a:rPr>
              <a:t>Limitations</a:t>
            </a:r>
          </a:p>
          <a:p>
            <a:pPr marL="255651" lvl="0" indent="-255651" eaLnBrk="0" fontAlgn="base" hangingPunct="0">
              <a:spcAft>
                <a:spcPct val="0"/>
              </a:spcAft>
              <a:buSzPts val="2400"/>
            </a:pPr>
            <a:r>
              <a:rPr lang="en-US" altLang="en-US" sz="2400" kern="1200" dirty="0">
                <a:solidFill>
                  <a:srgbClr val="000000"/>
                </a:solidFill>
                <a:latin typeface="Arial (Body)"/>
              </a:rPr>
              <a:t>Categorization of units may not match what researcher seeks</a:t>
            </a:r>
          </a:p>
          <a:p>
            <a:pPr marL="255651" lvl="0" indent="-255651" eaLnBrk="0" fontAlgn="base" hangingPunct="0">
              <a:spcAft>
                <a:spcPct val="0"/>
              </a:spcAft>
              <a:buSzPts val="2400"/>
            </a:pPr>
            <a:r>
              <a:rPr lang="en-US" altLang="en-US" sz="2400" kern="1200" dirty="0">
                <a:solidFill>
                  <a:srgbClr val="000000"/>
                </a:solidFill>
                <a:latin typeface="Arial (Body)"/>
              </a:rPr>
              <a:t>It may not be accurate; errors may have been made in data collection and/or analysis</a:t>
            </a:r>
          </a:p>
          <a:p>
            <a:pPr marL="255651" lvl="0" indent="-255651" eaLnBrk="0" fontAlgn="base" hangingPunct="0">
              <a:spcAft>
                <a:spcPct val="0"/>
              </a:spcAft>
              <a:buSzPts val="2400"/>
            </a:pPr>
            <a:r>
              <a:rPr lang="en-US" altLang="en-US" sz="2400" kern="1200" dirty="0">
                <a:solidFill>
                  <a:srgbClr val="000000"/>
                </a:solidFill>
                <a:latin typeface="Arial (Body)"/>
              </a:rPr>
              <a:t>Data could be out of </a:t>
            </a:r>
            <a:r>
              <a:rPr lang="en-US" altLang="en-US" sz="2400" kern="1200" dirty="0" smtClean="0">
                <a:solidFill>
                  <a:srgbClr val="000000"/>
                </a:solidFill>
                <a:latin typeface="Arial (Body)"/>
              </a:rPr>
              <a:t>date</a:t>
            </a:r>
            <a:endParaRPr lang="en-US" altLang="en-US" sz="2400" kern="1200" dirty="0">
              <a:solidFill>
                <a:srgbClr val="000000"/>
              </a:solidFill>
              <a:latin typeface="Arial (Body)"/>
            </a:endParaRPr>
          </a:p>
        </p:txBody>
      </p:sp>
    </p:spTree>
    <p:extLst>
      <p:ext uri="{BB962C8B-B14F-4D97-AF65-F5344CB8AC3E}">
        <p14:creationId xmlns:p14="http://schemas.microsoft.com/office/powerpoint/2010/main" xmlns="" val="2862102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25">
            <a:noAutofit/>
          </a:bodyPr>
          <a:lstStyle/>
          <a:p>
            <a:pPr lvl="0" fontAlgn="base">
              <a:spcBef>
                <a:spcPct val="0"/>
              </a:spcBef>
              <a:spcAft>
                <a:spcPct val="0"/>
              </a:spcAft>
              <a:buClrTx/>
            </a:pPr>
            <a:r>
              <a:rPr lang="en-US" altLang="en-US" kern="1200" dirty="0" smtClean="0">
                <a:solidFill>
                  <a:srgbClr val="007FA3"/>
                </a:solidFill>
                <a:latin typeface="Times New Roman" panose="02020603050405020304" pitchFamily="18" charset="0"/>
                <a:ea typeface="+mj-ea"/>
                <a:cs typeface="+mj-cs"/>
              </a:rPr>
              <a:t>Learning Objective 16.2</a:t>
            </a:r>
            <a:endParaRPr lang="en-US" altLang="en-US" kern="1200" dirty="0">
              <a:solidFill>
                <a:srgbClr val="007FA3"/>
              </a:solidFill>
              <a:latin typeface="Times New Roman" panose="02020603050405020304" pitchFamily="18" charset="0"/>
              <a:ea typeface="+mj-ea"/>
              <a:cs typeface="+mj-cs"/>
            </a:endParaRPr>
          </a:p>
        </p:txBody>
      </p:sp>
      <p:sp>
        <p:nvSpPr>
          <p:cNvPr id="3" name="Content Placeholder 2"/>
          <p:cNvSpPr>
            <a:spLocks noGrp="1"/>
          </p:cNvSpPr>
          <p:nvPr>
            <p:ph type="body" idx="1"/>
          </p:nvPr>
        </p:nvSpPr>
        <p:spPr/>
        <p:txBody>
          <a:bodyPr wrap="square" lIns="91425" tIns="91425" rIns="91425" bIns="91425">
            <a:noAutofit/>
          </a:bodyPr>
          <a:lstStyle/>
          <a:p>
            <a:pPr marL="0" lvl="0" indent="0" eaLnBrk="0" fontAlgn="base" hangingPunct="0">
              <a:spcAft>
                <a:spcPct val="0"/>
              </a:spcAft>
              <a:buSzPts val="2400"/>
              <a:buNone/>
            </a:pPr>
            <a:r>
              <a:rPr lang="en-US" altLang="en-US" sz="2400" b="1" kern="1200" dirty="0">
                <a:solidFill>
                  <a:srgbClr val="007FA3"/>
                </a:solidFill>
                <a:latin typeface="Arial (Body)"/>
                <a:ea typeface="+mn-ea"/>
                <a:cs typeface="+mn-cs"/>
              </a:rPr>
              <a:t>16.2</a:t>
            </a:r>
            <a:r>
              <a:rPr lang="en-US" altLang="en-US" sz="2400" kern="1200" dirty="0">
                <a:solidFill>
                  <a:srgbClr val="000000"/>
                </a:solidFill>
                <a:latin typeface="Arial (Body)"/>
                <a:ea typeface="+mn-ea"/>
                <a:cs typeface="+mn-cs"/>
              </a:rPr>
              <a:t> To understand the purpose and tools of qualitative research.</a:t>
            </a:r>
          </a:p>
        </p:txBody>
      </p:sp>
    </p:spTree>
    <p:extLst>
      <p:ext uri="{BB962C8B-B14F-4D97-AF65-F5344CB8AC3E}">
        <p14:creationId xmlns:p14="http://schemas.microsoft.com/office/powerpoint/2010/main" xmlns="" val="384309577"/>
      </p:ext>
    </p:extLst>
  </p:cSld>
  <p:clrMapOvr>
    <a:masterClrMapping/>
  </p:clrMapOvr>
</p:sld>
</file>

<file path=ppt/theme/theme1.xml><?xml version="1.0" encoding="utf-8"?>
<a:theme xmlns:a="http://schemas.openxmlformats.org/drawingml/2006/main" name="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8459</TotalTime>
  <Words>4579</Words>
  <Application>Microsoft Office PowerPoint</Application>
  <PresentationFormat>On-screen Show (4:3)</PresentationFormat>
  <Paragraphs>332</Paragraphs>
  <Slides>34</Slides>
  <Notes>34</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508 Lecture</vt:lpstr>
      <vt:lpstr>1_508 Lecture</vt:lpstr>
      <vt:lpstr>Consumer Behavior</vt:lpstr>
      <vt:lpstr>Learning Objectives</vt:lpstr>
      <vt:lpstr>Consumer Research Process</vt:lpstr>
      <vt:lpstr>Learning Objective 16.1</vt:lpstr>
      <vt:lpstr>Exploratory Research</vt:lpstr>
      <vt:lpstr>Secondary Data (1 of 3)</vt:lpstr>
      <vt:lpstr>Secondary Data (2 of 3)</vt:lpstr>
      <vt:lpstr>Secondary Data (3 of 3)</vt:lpstr>
      <vt:lpstr>Learning Objective 16.2</vt:lpstr>
      <vt:lpstr>Qualitative versus. Quantitative Research</vt:lpstr>
      <vt:lpstr>Qualitative Research</vt:lpstr>
      <vt:lpstr>Motivational Research</vt:lpstr>
      <vt:lpstr>Key Methods</vt:lpstr>
      <vt:lpstr>Depth Interviews</vt:lpstr>
      <vt:lpstr>Discussion Guide</vt:lpstr>
      <vt:lpstr>Focus Groups</vt:lpstr>
      <vt:lpstr>Projective Techniques</vt:lpstr>
      <vt:lpstr>Learning Objective 16.3</vt:lpstr>
      <vt:lpstr>Quantitative Research</vt:lpstr>
      <vt:lpstr>Validity</vt:lpstr>
      <vt:lpstr>Reliability</vt:lpstr>
      <vt:lpstr>Observational Research</vt:lpstr>
      <vt:lpstr>Causal Research</vt:lpstr>
      <vt:lpstr>Discussion Questions</vt:lpstr>
      <vt:lpstr>Surveys</vt:lpstr>
      <vt:lpstr>Contacting Respondents</vt:lpstr>
      <vt:lpstr>Questionnaires</vt:lpstr>
      <vt:lpstr>Attitude Measures</vt:lpstr>
      <vt:lpstr>Customer Satisfaction</vt:lpstr>
      <vt:lpstr>Learning Objective 16.4</vt:lpstr>
      <vt:lpstr>Sample</vt:lpstr>
      <vt:lpstr>Sampling</vt:lpstr>
      <vt:lpstr>Sampling Plan</vt:lpstr>
      <vt:lpstr>Quantitative and Qualitative</vt:lpstr>
    </vt:vector>
  </TitlesOfParts>
  <Company>SPi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Consumer Behavior, Twelfth Edition</dc:title>
  <dc:subject>Business</dc:subject>
  <dc:creator>Schiffman/Wisenblit</dc:creator>
  <cp:keywords>Consumer Behavior</cp:keywords>
  <cp:lastModifiedBy>admin</cp:lastModifiedBy>
  <cp:revision>898</cp:revision>
  <dcterms:modified xsi:type="dcterms:W3CDTF">2018-08-31T11:23:41Z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682739</vt:lpwstr>
  </property>
  <property fmtid="{D5CDD505-2E9C-101B-9397-08002B2CF9AE}" pid="3" name="Offisync_ServerID">
    <vt:lpwstr>7e960520-0e88-4f05-9fa0-24079b61e486</vt:lpwstr>
  </property>
  <property fmtid="{D5CDD505-2E9C-101B-9397-08002B2CF9AE}" pid="4" name="Offisync_UpdateToken">
    <vt:lpwstr>2</vt:lpwstr>
  </property>
  <property fmtid="{D5CDD505-2E9C-101B-9397-08002B2CF9AE}" pid="5" name="Jive_VersionGuid">
    <vt:lpwstr>2e874262-9747-49d3-bf1e-677aeb587663</vt:lpwstr>
  </property>
  <property fmtid="{D5CDD505-2E9C-101B-9397-08002B2CF9AE}" pid="6" name="Offisync_ProviderInitializationData">
    <vt:lpwstr>https://neo.pearson.com</vt:lpwstr>
  </property>
  <property fmtid="{D5CDD505-2E9C-101B-9397-08002B2CF9AE}" pid="7" name="Jive_LatestUserAccountName">
    <vt:lpwstr>joel</vt:lpwstr>
  </property>
</Properties>
</file>