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37"/>
  </p:notesMasterIdLst>
  <p:handoutMasterIdLst>
    <p:handoutMasterId r:id="rId38"/>
  </p:handoutMasterIdLst>
  <p:sldIdLst>
    <p:sldId id="332" r:id="rId3"/>
    <p:sldId id="335" r:id="rId4"/>
    <p:sldId id="336" r:id="rId5"/>
    <p:sldId id="337" r:id="rId6"/>
    <p:sldId id="338" r:id="rId7"/>
    <p:sldId id="339" r:id="rId8"/>
    <p:sldId id="340" r:id="rId9"/>
    <p:sldId id="341" r:id="rId10"/>
    <p:sldId id="342" r:id="rId11"/>
    <p:sldId id="343" r:id="rId12"/>
    <p:sldId id="344" r:id="rId13"/>
    <p:sldId id="345" r:id="rId14"/>
    <p:sldId id="346" r:id="rId15"/>
    <p:sldId id="368" r:id="rId16"/>
    <p:sldId id="347" r:id="rId17"/>
    <p:sldId id="348" r:id="rId18"/>
    <p:sldId id="349" r:id="rId19"/>
    <p:sldId id="350" r:id="rId20"/>
    <p:sldId id="351" r:id="rId21"/>
    <p:sldId id="352" r:id="rId22"/>
    <p:sldId id="353" r:id="rId23"/>
    <p:sldId id="354" r:id="rId24"/>
    <p:sldId id="355" r:id="rId25"/>
    <p:sldId id="356" r:id="rId26"/>
    <p:sldId id="357" r:id="rId27"/>
    <p:sldId id="358" r:id="rId28"/>
    <p:sldId id="359" r:id="rId29"/>
    <p:sldId id="360" r:id="rId30"/>
    <p:sldId id="361" r:id="rId31"/>
    <p:sldId id="362" r:id="rId32"/>
    <p:sldId id="363" r:id="rId33"/>
    <p:sldId id="364" r:id="rId34"/>
    <p:sldId id="365" r:id="rId35"/>
    <p:sldId id="366" r:id="rId3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4104" userDrawn="1">
          <p15:clr>
            <a:srgbClr val="A4A3A4"/>
          </p15:clr>
        </p15:guide>
        <p15:guide id="2" pos="18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392" autoAdjust="0"/>
    <p:restoredTop sz="94302" autoAdjust="0"/>
  </p:normalViewPr>
  <p:slideViewPr>
    <p:cSldViewPr snapToGrid="0" snapToObjects="1">
      <p:cViewPr varScale="1">
        <p:scale>
          <a:sx n="69" d="100"/>
          <a:sy n="69" d="100"/>
        </p:scale>
        <p:origin x="-840" y="-96"/>
      </p:cViewPr>
      <p:guideLst>
        <p:guide orient="horz" pos="4104"/>
        <p:guide pos="1824"/>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pPr/>
              <a:t>8/31/2018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pPr/>
              <a:t>‹#›</a:t>
            </a:fld>
            <a:endParaRPr lang="en-US"/>
          </a:p>
        </p:txBody>
      </p:sp>
    </p:spTree>
    <p:extLst>
      <p:ext uri="{BB962C8B-B14F-4D97-AF65-F5344CB8AC3E}">
        <p14:creationId xmlns:p14="http://schemas.microsoft.com/office/powerpoint/2010/main" xmlns=""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25749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solidFill>
                  <a:prstClr val="black"/>
                </a:solidFill>
                <a:latin typeface="Calibri"/>
                <a:ea typeface="+mn-ea"/>
                <a:cs typeface="+mn-cs"/>
              </a:rPr>
              <a:t>High-involvement purchases are very important to the consumer, have a high degree of perceived risk, and result in extensive problem solving or limited problem solving (if somewhat lower perceived risk).  Low-involvement purchases are not very important, hold little relevance, have little perceived risk, and are routinized response behavior.</a:t>
            </a:r>
            <a:endParaRPr 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731860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b="1">
                <a:solidFill>
                  <a:prstClr val="black"/>
                </a:solidFill>
                <a:latin typeface="Calibri"/>
                <a:ea typeface="+mn-ea"/>
                <a:cs typeface="+mn-cs"/>
              </a:rPr>
              <a:t>Pre-purchase search </a:t>
            </a:r>
            <a:r>
              <a:rPr lang="en-US" altLang="en-US">
                <a:solidFill>
                  <a:prstClr val="black"/>
                </a:solidFill>
                <a:latin typeface="Calibri"/>
                <a:ea typeface="+mn-ea"/>
                <a:cs typeface="+mn-cs"/>
              </a:rPr>
              <a:t>begins when a consumer perceives a need that might be satisfied by the purchase and consumption of a product. Sometimes recalling past purchases provides the consumer with adequate information to make the present choice. However, when the consumer has had no prior experience, he or she may have to engage in an extensive search of the outside environment for useful information on which to base a choice. </a:t>
            </a:r>
          </a:p>
          <a:p>
            <a:pPr lvl="0" defTabSz="914400" eaLnBrk="0" fontAlgn="base" hangingPunct="0">
              <a:spcBef>
                <a:spcPct val="30000"/>
              </a:spcBef>
              <a:spcAft>
                <a:spcPct val="0"/>
              </a:spcAft>
            </a:pPr>
            <a:endParaRPr lang="en-US" altLang="en-US">
              <a:solidFill>
                <a:prstClr val="black"/>
              </a:solidFill>
              <a:latin typeface="Calibri"/>
              <a:ea typeface="+mn-ea"/>
              <a:cs typeface="+mn-cs"/>
            </a:endParaRPr>
          </a:p>
          <a:p>
            <a:pPr lvl="0" defTabSz="914400" eaLnBrk="0" fontAlgn="base" hangingPunct="0">
              <a:spcBef>
                <a:spcPct val="30000"/>
              </a:spcBef>
              <a:spcAft>
                <a:spcPct val="0"/>
              </a:spcAft>
            </a:pPr>
            <a:r>
              <a:rPr lang="en-US" altLang="en-US">
                <a:solidFill>
                  <a:prstClr val="black"/>
                </a:solidFill>
                <a:latin typeface="Calibri"/>
                <a:ea typeface="+mn-ea"/>
                <a:cs typeface="+mn-cs"/>
              </a:rPr>
              <a:t>Many consumer decisions are based on a combination of previous experience (internal sources) and marketing and noncommercial information (external sources). The degree of perceived risk can also influence this stage of the decision process – in high-risk situations, consumers are likely to engage in complex and extensive information search (including shopping, on the Internet) and evaluation; in low-risk situations, they are likely to use very simple or limited search and evaluation tactics.</a:t>
            </a:r>
          </a:p>
          <a:p>
            <a:pPr lvl="0" defTabSz="914400" eaLnBrk="0" fontAlgn="base" hangingPunct="0">
              <a:spcBef>
                <a:spcPct val="30000"/>
              </a:spcBef>
              <a:spcAft>
                <a:spcPct val="0"/>
              </a:spcAft>
            </a:pP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982959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dirty="0">
                <a:solidFill>
                  <a:prstClr val="black"/>
                </a:solidFill>
                <a:latin typeface="Calibri"/>
                <a:ea typeface="+mn-ea"/>
                <a:cs typeface="+mn-cs"/>
              </a:rPr>
              <a:t>It is often thought that because consumers have limited information-processing capacity, they must develop a choice strategy based on both individual factors (e.g., knowledge, personality traits, demographics) and contextual factors (characteristics of the decision tasks). The three major contextual factors that have been researched are:</a:t>
            </a:r>
          </a:p>
          <a:p>
            <a:pPr lvl="0" defTabSz="914400" eaLnBrk="0" fontAlgn="base" hangingPunct="0">
              <a:spcBef>
                <a:spcPct val="30000"/>
              </a:spcBef>
              <a:spcAft>
                <a:spcPct val="0"/>
              </a:spcAft>
            </a:pPr>
            <a:r>
              <a:rPr lang="en-US" altLang="en-US" b="1" dirty="0">
                <a:solidFill>
                  <a:prstClr val="black"/>
                </a:solidFill>
                <a:latin typeface="Calibri"/>
                <a:ea typeface="+mn-ea"/>
                <a:cs typeface="+mn-cs"/>
              </a:rPr>
              <a:t>1. Task Complexity </a:t>
            </a:r>
            <a:r>
              <a:rPr lang="en-US" altLang="en-US" dirty="0">
                <a:solidFill>
                  <a:prstClr val="black"/>
                </a:solidFill>
                <a:latin typeface="Calibri"/>
                <a:ea typeface="+mn-ea"/>
                <a:cs typeface="+mn-cs"/>
              </a:rPr>
              <a:t>– the number of alternatives and amount of information available for each alternative.</a:t>
            </a:r>
          </a:p>
          <a:p>
            <a:pPr lvl="0" defTabSz="914400" eaLnBrk="0" fontAlgn="base" hangingPunct="0">
              <a:spcBef>
                <a:spcPct val="30000"/>
              </a:spcBef>
              <a:spcAft>
                <a:spcPct val="0"/>
              </a:spcAft>
            </a:pPr>
            <a:r>
              <a:rPr lang="en-US" altLang="en-US" b="1" dirty="0">
                <a:solidFill>
                  <a:prstClr val="black"/>
                </a:solidFill>
                <a:latin typeface="Calibri"/>
                <a:ea typeface="+mn-ea"/>
                <a:cs typeface="+mn-cs"/>
              </a:rPr>
              <a:t>2. Information Organization </a:t>
            </a:r>
            <a:r>
              <a:rPr lang="en-US" altLang="en-US" dirty="0">
                <a:solidFill>
                  <a:prstClr val="black"/>
                </a:solidFill>
                <a:latin typeface="Calibri"/>
                <a:ea typeface="+mn-ea"/>
                <a:cs typeface="+mn-cs"/>
              </a:rPr>
              <a:t>– the presentation, format, and content.</a:t>
            </a:r>
          </a:p>
          <a:p>
            <a:pPr lvl="0" defTabSz="914400" eaLnBrk="0" fontAlgn="base" hangingPunct="0">
              <a:spcBef>
                <a:spcPct val="30000"/>
              </a:spcBef>
              <a:spcAft>
                <a:spcPct val="0"/>
              </a:spcAft>
            </a:pPr>
            <a:r>
              <a:rPr lang="en-US" altLang="en-US" b="1" dirty="0">
                <a:solidFill>
                  <a:prstClr val="black"/>
                </a:solidFill>
                <a:latin typeface="Calibri"/>
                <a:ea typeface="+mn-ea"/>
                <a:cs typeface="+mn-cs"/>
              </a:rPr>
              <a:t>3. Time Constraint </a:t>
            </a:r>
            <a:r>
              <a:rPr lang="en-US" altLang="en-US" dirty="0">
                <a:solidFill>
                  <a:prstClr val="black"/>
                </a:solidFill>
                <a:latin typeface="Calibri"/>
                <a:ea typeface="+mn-ea"/>
                <a:cs typeface="+mn-cs"/>
              </a:rPr>
              <a:t>– the amount of time the consumer has to decide.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918805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endParaRPr 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675592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smtClean="0">
                <a:solidFill>
                  <a:prstClr val="black"/>
                </a:solidFill>
                <a:latin typeface="Calibri"/>
                <a:ea typeface="Arial"/>
                <a:cs typeface="Arial"/>
                <a:sym typeface="Arial"/>
              </a:rPr>
              <a:t>For some products and services, the consumer may have ongoing experience from which to draw or the purchase may be discretionary so there is no rush to make a decision.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204832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a:solidFill>
                  <a:prstClr val="black"/>
                </a:solidFill>
                <a:latin typeface="Calibri"/>
                <a:ea typeface="+mn-ea"/>
                <a:cs typeface="+mn-cs"/>
              </a:rPr>
              <a:t>Within the context of consumer decision-making, the </a:t>
            </a:r>
            <a:r>
              <a:rPr lang="en-US" altLang="en-US" b="1">
                <a:solidFill>
                  <a:prstClr val="black"/>
                </a:solidFill>
                <a:latin typeface="Calibri"/>
                <a:ea typeface="+mn-ea"/>
                <a:cs typeface="+mn-cs"/>
              </a:rPr>
              <a:t>evoked set (consideration set) </a:t>
            </a:r>
            <a:r>
              <a:rPr lang="en-US" altLang="en-US">
                <a:solidFill>
                  <a:prstClr val="black"/>
                </a:solidFill>
                <a:latin typeface="Calibri"/>
                <a:ea typeface="+mn-ea"/>
                <a:cs typeface="+mn-cs"/>
              </a:rPr>
              <a:t>refers to the specific brands (or models) a consumer considers in making a purchase within a particular product category. An </a:t>
            </a:r>
            <a:r>
              <a:rPr lang="en-US" altLang="en-US" b="1">
                <a:solidFill>
                  <a:prstClr val="black"/>
                </a:solidFill>
                <a:latin typeface="Calibri"/>
                <a:ea typeface="+mn-ea"/>
                <a:cs typeface="+mn-cs"/>
              </a:rPr>
              <a:t>inept set </a:t>
            </a:r>
            <a:r>
              <a:rPr lang="en-US" altLang="en-US">
                <a:solidFill>
                  <a:prstClr val="black"/>
                </a:solidFill>
                <a:latin typeface="Calibri"/>
                <a:ea typeface="+mn-ea"/>
                <a:cs typeface="+mn-cs"/>
              </a:rPr>
              <a:t>consists of brands (or models) that the consumer excludes from purchase consideration because they are unacceptable(or they are seen as inferior. An </a:t>
            </a:r>
            <a:r>
              <a:rPr lang="en-US" altLang="en-US" b="1">
                <a:solidFill>
                  <a:prstClr val="black"/>
                </a:solidFill>
                <a:latin typeface="Calibri"/>
                <a:ea typeface="+mn-ea"/>
                <a:cs typeface="+mn-cs"/>
              </a:rPr>
              <a:t>inert set </a:t>
            </a:r>
            <a:r>
              <a:rPr lang="en-US" altLang="en-US">
                <a:solidFill>
                  <a:prstClr val="black"/>
                </a:solidFill>
                <a:latin typeface="Calibri"/>
                <a:ea typeface="+mn-ea"/>
                <a:cs typeface="+mn-cs"/>
              </a:rPr>
              <a:t>consists of brands (or models) the consumer is indifferent toward because they are perceived as not having any particular advantages. Regardless of the total number of brands (or models) in a product category, a</a:t>
            </a:r>
          </a:p>
          <a:p>
            <a:pPr lvl="0" defTabSz="914400" eaLnBrk="0" fontAlgn="base" hangingPunct="0">
              <a:spcBef>
                <a:spcPct val="30000"/>
              </a:spcBef>
              <a:spcAft>
                <a:spcPct val="0"/>
              </a:spcAft>
            </a:pPr>
            <a:r>
              <a:rPr lang="en-US" altLang="en-US">
                <a:solidFill>
                  <a:prstClr val="black"/>
                </a:solidFill>
                <a:latin typeface="Calibri"/>
                <a:ea typeface="+mn-ea"/>
                <a:cs typeface="+mn-cs"/>
              </a:rPr>
              <a:t>consumer’s evoked set tends to be quite small on average, often consisting of only three to five brands (or models).</a:t>
            </a:r>
          </a:p>
          <a:p>
            <a:pPr lvl="0" defTabSz="914400" eaLnBrk="0" fontAlgn="base" hangingPunct="0">
              <a:spcBef>
                <a:spcPct val="30000"/>
              </a:spcBef>
              <a:spcAft>
                <a:spcPct val="0"/>
              </a:spcAft>
            </a:pPr>
            <a:endParaRPr lang="en-US" altLang="en-US">
              <a:solidFill>
                <a:prstClr val="black"/>
              </a:solidFill>
              <a:latin typeface="Calibri"/>
              <a:ea typeface="+mn-ea"/>
              <a:cs typeface="+mn-cs"/>
            </a:endParaRPr>
          </a:p>
          <a:p>
            <a:pPr lvl="0" defTabSz="914400" eaLnBrk="0" fontAlgn="base" hangingPunct="0">
              <a:spcBef>
                <a:spcPct val="30000"/>
              </a:spcBef>
              <a:spcAft>
                <a:spcPct val="0"/>
              </a:spcAft>
            </a:pPr>
            <a:r>
              <a:rPr lang="en-US" altLang="en-US">
                <a:solidFill>
                  <a:prstClr val="black"/>
                </a:solidFill>
                <a:latin typeface="Calibri"/>
                <a:ea typeface="+mn-ea"/>
                <a:cs typeface="+mn-cs"/>
              </a:rPr>
              <a:t>The evoked set consists of the small number of brands the consumer is familiar with, remembers, and finds acceptable. </a:t>
            </a:r>
          </a:p>
          <a:p>
            <a:pPr lvl="0" defTabSz="914400" eaLnBrk="0" fontAlgn="base" hangingPunct="0">
              <a:spcBef>
                <a:spcPct val="30000"/>
              </a:spcBef>
              <a:spcAft>
                <a:spcPct val="0"/>
              </a:spcAft>
            </a:pPr>
            <a:endParaRPr lang="en-US" altLang="en-US">
              <a:solidFill>
                <a:prstClr val="black"/>
              </a:solidFill>
              <a:latin typeface="Calibri"/>
              <a:ea typeface="+mn-ea"/>
              <a:cs typeface="+mn-cs"/>
            </a:endParaRPr>
          </a:p>
          <a:p>
            <a:pPr lvl="0" defTabSz="914400" eaLnBrk="0" fontAlgn="base" hangingPunct="0">
              <a:spcBef>
                <a:spcPct val="30000"/>
              </a:spcBef>
              <a:spcAft>
                <a:spcPct val="0"/>
              </a:spcAft>
            </a:pPr>
            <a:r>
              <a:rPr lang="en-US" altLang="en-US">
                <a:solidFill>
                  <a:prstClr val="black"/>
                </a:solidFill>
                <a:latin typeface="Calibri"/>
                <a:ea typeface="+mn-ea"/>
                <a:cs typeface="+mn-cs"/>
              </a:rPr>
              <a:t>The figure shows the evoked set as a subset of all available brands in a product category. As the figure indicates, it is essential that a product be part of a consumer’s evoked set if it is to be considered at all. Excluded products include:</a:t>
            </a:r>
          </a:p>
          <a:p>
            <a:pPr lvl="0" defTabSz="914400" eaLnBrk="0" fontAlgn="base" hangingPunct="0">
              <a:spcBef>
                <a:spcPct val="30000"/>
              </a:spcBef>
              <a:spcAft>
                <a:spcPct val="0"/>
              </a:spcAft>
            </a:pPr>
            <a:r>
              <a:rPr lang="en-US" altLang="en-US" b="1">
                <a:solidFill>
                  <a:prstClr val="black"/>
                </a:solidFill>
                <a:latin typeface="Calibri"/>
                <a:ea typeface="+mn-ea"/>
                <a:cs typeface="+mn-cs"/>
              </a:rPr>
              <a:t>1. </a:t>
            </a:r>
            <a:r>
              <a:rPr lang="en-US" altLang="en-US">
                <a:solidFill>
                  <a:prstClr val="black"/>
                </a:solidFill>
                <a:latin typeface="Calibri"/>
                <a:ea typeface="+mn-ea"/>
                <a:cs typeface="+mn-cs"/>
              </a:rPr>
              <a:t>Unknown brands or models because of the consumer’s selective exposure to advertising media and selective perception of advertising stimuli.</a:t>
            </a:r>
          </a:p>
          <a:p>
            <a:pPr lvl="0" defTabSz="914400" eaLnBrk="0" fontAlgn="base" hangingPunct="0">
              <a:spcBef>
                <a:spcPct val="30000"/>
              </a:spcBef>
              <a:spcAft>
                <a:spcPct val="0"/>
              </a:spcAft>
            </a:pPr>
            <a:r>
              <a:rPr lang="en-US" altLang="en-US" b="1">
                <a:solidFill>
                  <a:prstClr val="black"/>
                </a:solidFill>
                <a:latin typeface="Calibri"/>
                <a:ea typeface="+mn-ea"/>
                <a:cs typeface="+mn-cs"/>
              </a:rPr>
              <a:t>2. </a:t>
            </a:r>
            <a:r>
              <a:rPr lang="en-US" altLang="en-US">
                <a:solidFill>
                  <a:prstClr val="black"/>
                </a:solidFill>
                <a:latin typeface="Calibri"/>
                <a:ea typeface="+mn-ea"/>
                <a:cs typeface="+mn-cs"/>
              </a:rPr>
              <a:t>Unacceptable brands of poor quality or attributes or inappropriate positioning in either advertising or product characteristics.</a:t>
            </a:r>
          </a:p>
          <a:p>
            <a:pPr lvl="0" defTabSz="914400" eaLnBrk="0" fontAlgn="base" hangingPunct="0">
              <a:spcBef>
                <a:spcPct val="30000"/>
              </a:spcBef>
              <a:spcAft>
                <a:spcPct val="0"/>
              </a:spcAft>
            </a:pPr>
            <a:r>
              <a:rPr lang="en-US" altLang="en-US" b="1">
                <a:solidFill>
                  <a:prstClr val="black"/>
                </a:solidFill>
                <a:latin typeface="Calibri"/>
                <a:ea typeface="+mn-ea"/>
                <a:cs typeface="+mn-cs"/>
              </a:rPr>
              <a:t>3. </a:t>
            </a:r>
            <a:r>
              <a:rPr lang="en-US" altLang="en-US">
                <a:solidFill>
                  <a:prstClr val="black"/>
                </a:solidFill>
                <a:latin typeface="Calibri"/>
                <a:ea typeface="+mn-ea"/>
                <a:cs typeface="+mn-cs"/>
              </a:rPr>
              <a:t>Brands that are perceived as not having any special benefits.</a:t>
            </a:r>
          </a:p>
          <a:p>
            <a:pPr lvl="0" defTabSz="914400" eaLnBrk="0" fontAlgn="base" hangingPunct="0">
              <a:spcBef>
                <a:spcPct val="30000"/>
              </a:spcBef>
              <a:spcAft>
                <a:spcPct val="0"/>
              </a:spcAft>
            </a:pPr>
            <a:r>
              <a:rPr lang="en-US" altLang="en-US" b="1">
                <a:solidFill>
                  <a:prstClr val="black"/>
                </a:solidFill>
                <a:latin typeface="Calibri"/>
                <a:ea typeface="+mn-ea"/>
                <a:cs typeface="+mn-cs"/>
              </a:rPr>
              <a:t>4. </a:t>
            </a:r>
            <a:r>
              <a:rPr lang="en-US" altLang="en-US">
                <a:solidFill>
                  <a:prstClr val="black"/>
                </a:solidFill>
                <a:latin typeface="Calibri"/>
                <a:ea typeface="+mn-ea"/>
                <a:cs typeface="+mn-cs"/>
              </a:rPr>
              <a:t>Overlooked brands that have not been clearly positioned.</a:t>
            </a:r>
          </a:p>
          <a:p>
            <a:pPr lvl="0" defTabSz="914400" eaLnBrk="0" fontAlgn="base" hangingPunct="0">
              <a:spcBef>
                <a:spcPct val="30000"/>
              </a:spcBef>
              <a:spcAft>
                <a:spcPct val="0"/>
              </a:spcAft>
            </a:pPr>
            <a:r>
              <a:rPr lang="en-US" altLang="en-US" b="1">
                <a:solidFill>
                  <a:prstClr val="black"/>
                </a:solidFill>
                <a:latin typeface="Calibri"/>
                <a:ea typeface="+mn-ea"/>
                <a:cs typeface="+mn-cs"/>
              </a:rPr>
              <a:t>5. </a:t>
            </a:r>
            <a:r>
              <a:rPr lang="en-US" altLang="en-US">
                <a:solidFill>
                  <a:prstClr val="black"/>
                </a:solidFill>
                <a:latin typeface="Calibri"/>
                <a:ea typeface="+mn-ea"/>
                <a:cs typeface="+mn-cs"/>
              </a:rPr>
              <a:t>Brands that are not selected because they do not satisfy perceived needs.</a:t>
            </a:r>
          </a:p>
          <a:p>
            <a:pPr lvl="0" defTabSz="914400" eaLnBrk="0" fontAlgn="base" hangingPunct="0">
              <a:spcBef>
                <a:spcPct val="30000"/>
              </a:spcBef>
              <a:spcAft>
                <a:spcPct val="0"/>
              </a:spcAft>
            </a:pPr>
            <a:endParaRPr lang="en-US" altLang="en-US">
              <a:solidFill>
                <a:prstClr val="black"/>
              </a:solidFill>
              <a:latin typeface="Calibri"/>
              <a:ea typeface="+mn-ea"/>
              <a:cs typeface="+mn-cs"/>
            </a:endParaRPr>
          </a:p>
          <a:p>
            <a:pPr lvl="0" defTabSz="914400" eaLnBrk="0" fontAlgn="base" hangingPunct="0">
              <a:spcBef>
                <a:spcPct val="30000"/>
              </a:spcBef>
              <a:spcAft>
                <a:spcPct val="0"/>
              </a:spcAft>
            </a:pPr>
            <a:r>
              <a:rPr lang="en-US" altLang="en-US">
                <a:solidFill>
                  <a:prstClr val="black"/>
                </a:solidFill>
                <a:latin typeface="Calibri"/>
                <a:ea typeface="+mn-ea"/>
                <a:cs typeface="+mn-cs"/>
              </a:rPr>
              <a:t>If a product is not in a consumer’s evoked set, promotional techniques should be designed to impart a more favorable, and perhaps more relevant, product image to the target consumer. This may also require a change in product features or attributes (more or better features). An alternative strategy is to invite consumers in a particular target segment to consider a specific offering and possibly put it in their evoked set.</a:t>
            </a: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917501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solidFill>
                  <a:prstClr val="black"/>
                </a:solidFill>
                <a:latin typeface="Calibri"/>
                <a:ea typeface="+mn-ea"/>
                <a:cs typeface="+mn-cs"/>
              </a:rPr>
              <a:t>Promotional techniques should be designed to impart a more favorable and relevant product image to the target consumer.  This may require a change in product features or attributes.  An alternative strategy is to get consumers in a particular target segment to consider a specific offering and possibly put it in their evoked set.</a:t>
            </a:r>
            <a:endParaRPr 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86704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a:solidFill>
                  <a:prstClr val="black"/>
                </a:solidFill>
                <a:latin typeface="Calibri"/>
                <a:ea typeface="+mn-ea"/>
                <a:cs typeface="+mn-cs"/>
              </a:rPr>
              <a:t>In addition to price, examples of product attributes that consumers have used while evaluating product are:</a:t>
            </a:r>
          </a:p>
          <a:p>
            <a:pPr lvl="0" defTabSz="914400" eaLnBrk="0" fontAlgn="base" hangingPunct="0">
              <a:spcBef>
                <a:spcPct val="30000"/>
              </a:spcBef>
              <a:spcAft>
                <a:spcPct val="0"/>
              </a:spcAft>
            </a:pPr>
            <a:r>
              <a:rPr lang="en-US" altLang="en-US" b="1">
                <a:solidFill>
                  <a:prstClr val="black"/>
                </a:solidFill>
                <a:latin typeface="Calibri"/>
                <a:ea typeface="+mn-ea"/>
                <a:cs typeface="+mn-cs"/>
              </a:rPr>
              <a:t>1. </a:t>
            </a:r>
            <a:r>
              <a:rPr lang="en-US" altLang="en-US">
                <a:solidFill>
                  <a:prstClr val="black"/>
                </a:solidFill>
                <a:latin typeface="Calibri"/>
                <a:ea typeface="+mn-ea"/>
                <a:cs typeface="+mn-cs"/>
              </a:rPr>
              <a:t>eReaders: size, weight, touch screen, battery life, memory size, and the compatibility with a cell phone signal.</a:t>
            </a:r>
          </a:p>
          <a:p>
            <a:pPr lvl="0" defTabSz="914400" eaLnBrk="0" fontAlgn="base" hangingPunct="0">
              <a:spcBef>
                <a:spcPct val="30000"/>
              </a:spcBef>
              <a:spcAft>
                <a:spcPct val="0"/>
              </a:spcAft>
            </a:pPr>
            <a:r>
              <a:rPr lang="en-US" altLang="en-US" b="1">
                <a:solidFill>
                  <a:prstClr val="black"/>
                </a:solidFill>
                <a:latin typeface="Calibri"/>
                <a:ea typeface="+mn-ea"/>
                <a:cs typeface="+mn-cs"/>
              </a:rPr>
              <a:t>2. </a:t>
            </a:r>
            <a:r>
              <a:rPr lang="en-US" altLang="en-US">
                <a:solidFill>
                  <a:prstClr val="black"/>
                </a:solidFill>
                <a:latin typeface="Calibri"/>
                <a:ea typeface="+mn-ea"/>
                <a:cs typeface="+mn-cs"/>
              </a:rPr>
              <a:t>Orange juice: amount of pulp, degree of sweetness, weakness or strength of flavor, color, and packaging.</a:t>
            </a:r>
          </a:p>
          <a:p>
            <a:pPr lvl="0" defTabSz="914400" eaLnBrk="0" fontAlgn="base" hangingPunct="0">
              <a:spcBef>
                <a:spcPct val="30000"/>
              </a:spcBef>
              <a:spcAft>
                <a:spcPct val="0"/>
              </a:spcAft>
            </a:pPr>
            <a:r>
              <a:rPr lang="en-US" altLang="en-US" b="1">
                <a:solidFill>
                  <a:prstClr val="black"/>
                </a:solidFill>
                <a:latin typeface="Calibri"/>
                <a:ea typeface="+mn-ea"/>
                <a:cs typeface="+mn-cs"/>
              </a:rPr>
              <a:t>3. </a:t>
            </a:r>
            <a:r>
              <a:rPr lang="en-US" altLang="en-US">
                <a:solidFill>
                  <a:prstClr val="black"/>
                </a:solidFill>
                <a:latin typeface="Calibri"/>
                <a:ea typeface="+mn-ea"/>
                <a:cs typeface="+mn-cs"/>
              </a:rPr>
              <a:t>Wristwatches: alarm features, water resistance, quartz movement, and size of dial. </a:t>
            </a:r>
          </a:p>
          <a:p>
            <a:pPr lvl="0" defTabSz="914400" eaLnBrk="0" fontAlgn="base" hangingPunct="0">
              <a:spcBef>
                <a:spcPct val="30000"/>
              </a:spcBef>
              <a:spcAft>
                <a:spcPct val="0"/>
              </a:spcAft>
            </a:pPr>
            <a:endParaRPr lang="en-US" altLang="en-US">
              <a:solidFill>
                <a:prstClr val="black"/>
              </a:solidFill>
              <a:latin typeface="Calibri"/>
              <a:ea typeface="+mn-ea"/>
              <a:cs typeface="+mn-cs"/>
            </a:endParaRPr>
          </a:p>
          <a:p>
            <a:pPr lvl="0" defTabSz="914400" eaLnBrk="0" fontAlgn="base" hangingPunct="0">
              <a:spcBef>
                <a:spcPct val="30000"/>
              </a:spcBef>
              <a:spcAft>
                <a:spcPct val="0"/>
              </a:spcAft>
            </a:pPr>
            <a:r>
              <a:rPr lang="en-US" altLang="en-US">
                <a:solidFill>
                  <a:prstClr val="black"/>
                </a:solidFill>
                <a:latin typeface="Calibri"/>
                <a:ea typeface="+mn-ea"/>
                <a:cs typeface="+mn-cs"/>
              </a:rPr>
              <a:t>Companies sometimes advertise in a way that recommends the criteria consumers should use to assess product or service options. Interestingly, research shows that when consumers discuss such “right” products, there is little or no mention of price; brand names are not often uppermost in consumers’ minds; items often reflect personality characteristics or childhood experiences; and it is often “love at first sight. Three factors that affect a brand’s credibility are: the perceived quality of the brand, the perceived risk associated with the brand, and the information costs saved with that brand (due to the time and effort saved by not having to shop around).</a:t>
            </a: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210681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dirty="0">
                <a:solidFill>
                  <a:prstClr val="black"/>
                </a:solidFill>
                <a:latin typeface="Calibri"/>
                <a:ea typeface="+mn-ea"/>
                <a:cs typeface="+mn-cs"/>
              </a:rPr>
              <a:t>Decision rules are procedures that consumers use to facilitate brand (or other consumption-related) choices. These rules reduce the burden of making complex decisions by providing guidelines or routines that make the process less taxing. </a:t>
            </a:r>
          </a:p>
          <a:p>
            <a:pPr lvl="0" defTabSz="914400" eaLnBrk="0" fontAlgn="base" hangingPunct="0">
              <a:spcBef>
                <a:spcPct val="30000"/>
              </a:spcBef>
              <a:spcAft>
                <a:spcPct val="0"/>
              </a:spcAft>
            </a:pPr>
            <a:endParaRPr lang="en-US" altLang="en-US" dirty="0">
              <a:solidFill>
                <a:prstClr val="black"/>
              </a:solidFill>
              <a:latin typeface="Calibri"/>
              <a:ea typeface="+mn-ea"/>
              <a:cs typeface="+mn-cs"/>
            </a:endParaRPr>
          </a:p>
          <a:p>
            <a:pPr lvl="0" defTabSz="914400" eaLnBrk="0" fontAlgn="base" hangingPunct="0">
              <a:spcBef>
                <a:spcPct val="30000"/>
              </a:spcBef>
              <a:spcAft>
                <a:spcPct val="0"/>
              </a:spcAft>
            </a:pPr>
            <a:r>
              <a:rPr lang="en-US" altLang="en-US" b="1" dirty="0">
                <a:solidFill>
                  <a:prstClr val="black"/>
                </a:solidFill>
                <a:latin typeface="Calibri"/>
                <a:ea typeface="+mn-ea"/>
                <a:cs typeface="+mn-cs"/>
              </a:rPr>
              <a:t>Compensatory decision rules </a:t>
            </a:r>
            <a:r>
              <a:rPr lang="en-US" altLang="en-US" dirty="0">
                <a:solidFill>
                  <a:prstClr val="black"/>
                </a:solidFill>
                <a:latin typeface="Calibri"/>
                <a:ea typeface="+mn-ea"/>
                <a:cs typeface="+mn-cs"/>
              </a:rPr>
              <a:t>come into play when a consumer evaluates brand or model options in terms of each relevant attribute and computes a weighted or summated score for each brand - the assumption is that the consumer will select the brand that scores highest among the alternatives evaluated. </a:t>
            </a:r>
            <a:r>
              <a:rPr lang="en-US" altLang="en-US" b="1" dirty="0">
                <a:solidFill>
                  <a:prstClr val="black"/>
                </a:solidFill>
                <a:latin typeface="Calibri"/>
                <a:ea typeface="+mn-ea"/>
                <a:cs typeface="+mn-cs"/>
              </a:rPr>
              <a:t>Noncompensatory decision rules </a:t>
            </a:r>
            <a:r>
              <a:rPr lang="en-US" altLang="en-US" dirty="0">
                <a:solidFill>
                  <a:prstClr val="black"/>
                </a:solidFill>
                <a:latin typeface="Calibri"/>
                <a:ea typeface="+mn-ea"/>
                <a:cs typeface="+mn-cs"/>
              </a:rPr>
              <a:t>do not allow consumers to balance positive evaluations of a brand on one attribute against a negative evaluation on some other attribute. </a:t>
            </a:r>
          </a:p>
          <a:p>
            <a:pPr lvl="0" defTabSz="914400" eaLnBrk="0" fontAlgn="base" hangingPunct="0">
              <a:spcBef>
                <a:spcPct val="30000"/>
              </a:spcBef>
              <a:spcAft>
                <a:spcPct val="0"/>
              </a:spcAft>
            </a:pPr>
            <a:endParaRPr lang="en-US" altLang="en-US" dirty="0">
              <a:solidFill>
                <a:prstClr val="black"/>
              </a:solidFill>
              <a:latin typeface="Calibri"/>
              <a:ea typeface="+mn-ea"/>
              <a:cs typeface="+mn-cs"/>
            </a:endParaRPr>
          </a:p>
          <a:p>
            <a:pPr lvl="0" defTabSz="914400" eaLnBrk="0" fontAlgn="base" hangingPunct="0">
              <a:spcBef>
                <a:spcPct val="30000"/>
              </a:spcBef>
              <a:spcAft>
                <a:spcPct val="0"/>
              </a:spcAft>
            </a:pPr>
            <a:r>
              <a:rPr lang="en-US" altLang="en-US" dirty="0">
                <a:solidFill>
                  <a:prstClr val="black"/>
                </a:solidFill>
                <a:latin typeface="Calibri"/>
                <a:ea typeface="+mn-ea"/>
                <a:cs typeface="+mn-cs"/>
              </a:rPr>
              <a:t>There are three types of </a:t>
            </a:r>
            <a:r>
              <a:rPr lang="en-US" altLang="en-US" dirty="0" err="1">
                <a:solidFill>
                  <a:prstClr val="black"/>
                </a:solidFill>
                <a:latin typeface="Calibri"/>
                <a:ea typeface="+mn-ea"/>
                <a:cs typeface="+mn-cs"/>
              </a:rPr>
              <a:t>noncompensatory</a:t>
            </a:r>
            <a:r>
              <a:rPr lang="en-US" altLang="en-US" dirty="0">
                <a:solidFill>
                  <a:prstClr val="black"/>
                </a:solidFill>
                <a:latin typeface="Calibri"/>
                <a:ea typeface="+mn-ea"/>
                <a:cs typeface="+mn-cs"/>
              </a:rPr>
              <a:t> rules. In following a </a:t>
            </a:r>
            <a:r>
              <a:rPr lang="en-US" altLang="en-US" b="1" dirty="0">
                <a:solidFill>
                  <a:prstClr val="black"/>
                </a:solidFill>
                <a:latin typeface="Calibri"/>
                <a:ea typeface="+mn-ea"/>
                <a:cs typeface="+mn-cs"/>
              </a:rPr>
              <a:t>conjunctive decision rule</a:t>
            </a:r>
            <a:r>
              <a:rPr lang="en-US" altLang="en-US" dirty="0">
                <a:solidFill>
                  <a:prstClr val="black"/>
                </a:solidFill>
                <a:latin typeface="Calibri"/>
                <a:ea typeface="+mn-ea"/>
                <a:cs typeface="+mn-cs"/>
              </a:rPr>
              <a:t>, the consumer establishes a separate, minimally acceptable level as a cutoff point for each attribute. If any particular brand or model falls below the cutoff point on any one attribute, that option is eliminated</a:t>
            </a:r>
          </a:p>
          <a:p>
            <a:pPr lvl="0" defTabSz="914400" eaLnBrk="0" fontAlgn="base" hangingPunct="0">
              <a:spcBef>
                <a:spcPct val="30000"/>
              </a:spcBef>
              <a:spcAft>
                <a:spcPct val="0"/>
              </a:spcAft>
            </a:pPr>
            <a:r>
              <a:rPr lang="en-US" altLang="en-US" dirty="0">
                <a:solidFill>
                  <a:prstClr val="black"/>
                </a:solidFill>
                <a:latin typeface="Calibri"/>
                <a:ea typeface="+mn-ea"/>
                <a:cs typeface="+mn-cs"/>
              </a:rPr>
              <a:t>from further consideration. A </a:t>
            </a:r>
            <a:r>
              <a:rPr lang="en-US" altLang="en-US" b="1" dirty="0">
                <a:solidFill>
                  <a:prstClr val="black"/>
                </a:solidFill>
                <a:latin typeface="Calibri"/>
                <a:ea typeface="+mn-ea"/>
                <a:cs typeface="+mn-cs"/>
              </a:rPr>
              <a:t>lexicographic decision rule</a:t>
            </a:r>
            <a:r>
              <a:rPr lang="en-US" altLang="en-US" dirty="0">
                <a:solidFill>
                  <a:prstClr val="black"/>
                </a:solidFill>
                <a:latin typeface="Calibri"/>
                <a:ea typeface="+mn-ea"/>
                <a:cs typeface="+mn-cs"/>
              </a:rPr>
              <a:t> is when the consumer ranks the attributes in terms of perceived relevance or importance. The consumer then compares the various alternatives in terms of the single attribute that is considered most important. If one option scores sufficiently high on </a:t>
            </a:r>
            <a:r>
              <a:rPr lang="en-US" altLang="en-US" dirty="0" err="1">
                <a:solidFill>
                  <a:prstClr val="black"/>
                </a:solidFill>
                <a:latin typeface="Calibri"/>
                <a:ea typeface="+mn-ea"/>
                <a:cs typeface="+mn-cs"/>
              </a:rPr>
              <a:t>thistop</a:t>
            </a:r>
            <a:r>
              <a:rPr lang="en-US" altLang="en-US" dirty="0">
                <a:solidFill>
                  <a:prstClr val="black"/>
                </a:solidFill>
                <a:latin typeface="Calibri"/>
                <a:ea typeface="+mn-ea"/>
                <a:cs typeface="+mn-cs"/>
              </a:rPr>
              <a:t>-ranked attribute (regardless of the score on any of other attributes), it is selected and the process ends. With the lexicographic rule, the highest-ranked attribute (the one applied first) may reveal something about the individual’s basic consumer (or shopping) orientation. For instance, a “buy the best” rule might indicate that the consumer is </a:t>
            </a:r>
            <a:r>
              <a:rPr lang="en-US" altLang="en-US" i="1" dirty="0">
                <a:solidFill>
                  <a:prstClr val="black"/>
                </a:solidFill>
                <a:latin typeface="Calibri"/>
                <a:ea typeface="+mn-ea"/>
                <a:cs typeface="+mn-cs"/>
              </a:rPr>
              <a:t>quality oriented</a:t>
            </a:r>
            <a:r>
              <a:rPr lang="en-US" altLang="en-US" dirty="0">
                <a:solidFill>
                  <a:prstClr val="black"/>
                </a:solidFill>
                <a:latin typeface="Calibri"/>
                <a:ea typeface="+mn-ea"/>
                <a:cs typeface="+mn-cs"/>
              </a:rPr>
              <a:t>; a “buy the most prestigious brand” rule might indicate that the consumer is </a:t>
            </a:r>
            <a:r>
              <a:rPr lang="en-US" altLang="en-US" i="1" dirty="0">
                <a:solidFill>
                  <a:prstClr val="black"/>
                </a:solidFill>
                <a:latin typeface="Calibri"/>
                <a:ea typeface="+mn-ea"/>
                <a:cs typeface="+mn-cs"/>
              </a:rPr>
              <a:t>status oriented</a:t>
            </a:r>
            <a:r>
              <a:rPr lang="en-US" altLang="en-US" dirty="0">
                <a:solidFill>
                  <a:prstClr val="black"/>
                </a:solidFill>
                <a:latin typeface="Calibri"/>
                <a:ea typeface="+mn-ea"/>
                <a:cs typeface="+mn-cs"/>
              </a:rPr>
              <a:t>; a “buy the least expensive” rule might reveal that the consumer is </a:t>
            </a:r>
            <a:r>
              <a:rPr lang="en-US" altLang="en-US" i="1" dirty="0">
                <a:solidFill>
                  <a:prstClr val="black"/>
                </a:solidFill>
                <a:latin typeface="Calibri"/>
                <a:ea typeface="+mn-ea"/>
                <a:cs typeface="+mn-cs"/>
              </a:rPr>
              <a:t>economy minded</a:t>
            </a:r>
            <a:r>
              <a:rPr lang="en-US" altLang="en-US" dirty="0">
                <a:solidFill>
                  <a:prstClr val="black"/>
                </a:solidFill>
                <a:latin typeface="Calibri"/>
                <a:ea typeface="+mn-ea"/>
                <a:cs typeface="+mn-cs"/>
              </a:rPr>
              <a:t>.</a:t>
            </a:r>
          </a:p>
          <a:p>
            <a:pPr lvl="0" defTabSz="914400" eaLnBrk="0" fontAlgn="base" hangingPunct="0">
              <a:spcBef>
                <a:spcPct val="30000"/>
              </a:spcBef>
              <a:spcAft>
                <a:spcPct val="0"/>
              </a:spcAft>
            </a:pPr>
            <a:endParaRPr lang="en-US" altLang="en-US" dirty="0">
              <a:solidFill>
                <a:prstClr val="black"/>
              </a:solidFill>
              <a:latin typeface="Calibri"/>
              <a:ea typeface="+mn-ea"/>
              <a:cs typeface="+mn-cs"/>
            </a:endParaRPr>
          </a:p>
          <a:p>
            <a:pPr lvl="0" defTabSz="914400" eaLnBrk="0" fontAlgn="base" hangingPunct="0">
              <a:spcBef>
                <a:spcPct val="30000"/>
              </a:spcBef>
              <a:spcAft>
                <a:spcPct val="0"/>
              </a:spcAft>
            </a:pPr>
            <a:r>
              <a:rPr lang="en-US" altLang="en-US" dirty="0">
                <a:solidFill>
                  <a:prstClr val="black"/>
                </a:solidFill>
                <a:latin typeface="Calibri"/>
                <a:ea typeface="+mn-ea"/>
                <a:cs typeface="+mn-cs"/>
              </a:rPr>
              <a:t>It is likely that, for many purchase decisions, consumers maintain in long-term memory overall evaluations of the brands in their evoked sets. This would make assessment by individual attributes unnecessary. Instead, using the </a:t>
            </a:r>
            <a:r>
              <a:rPr lang="en-US" altLang="en-US" b="1" dirty="0">
                <a:solidFill>
                  <a:prstClr val="black"/>
                </a:solidFill>
                <a:latin typeface="Calibri"/>
                <a:ea typeface="+mn-ea"/>
                <a:cs typeface="+mn-cs"/>
              </a:rPr>
              <a:t>affect referral decision rule</a:t>
            </a:r>
            <a:r>
              <a:rPr lang="en-US" altLang="en-US" dirty="0">
                <a:solidFill>
                  <a:prstClr val="black"/>
                </a:solidFill>
                <a:latin typeface="Calibri"/>
                <a:ea typeface="+mn-ea"/>
                <a:cs typeface="+mn-cs"/>
              </a:rPr>
              <a:t>, the consumer selects the brand with the highest perceived overall rating. This type of synthesized decision rule may represent the simplest of all rules.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958247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solidFill>
                  <a:prstClr val="black"/>
                </a:solidFill>
                <a:latin typeface="Calibri"/>
                <a:ea typeface="+mn-ea"/>
                <a:cs typeface="+mn-cs"/>
              </a:rPr>
              <a:t>Some people also sue the </a:t>
            </a:r>
            <a:r>
              <a:rPr lang="en-US" b="1">
                <a:solidFill>
                  <a:prstClr val="black"/>
                </a:solidFill>
                <a:latin typeface="Calibri"/>
                <a:ea typeface="+mn-ea"/>
                <a:cs typeface="+mn-cs"/>
              </a:rPr>
              <a:t>majority vote heuristic</a:t>
            </a:r>
            <a:r>
              <a:rPr lang="en-US">
                <a:solidFill>
                  <a:prstClr val="black"/>
                </a:solidFill>
                <a:latin typeface="Calibri"/>
                <a:ea typeface="+mn-ea"/>
                <a:cs typeface="+mn-cs"/>
              </a:rPr>
              <a:t>, where they choose the option that most other people have chosen.</a:t>
            </a:r>
            <a:endParaRPr 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131001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a:solidFill>
                  <a:prstClr val="black"/>
                </a:solidFill>
                <a:latin typeface="Calibri"/>
                <a:ea typeface="+mn-ea"/>
                <a:cs typeface="+mn-cs"/>
              </a:rPr>
              <a:t>The chapter integrates ideas about how consumers make decisions, including how their decision-making affects the diffusion of innovations.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70150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a:solidFill>
                  <a:prstClr val="black"/>
                </a:solidFill>
                <a:latin typeface="Calibri"/>
                <a:ea typeface="+mn-ea"/>
                <a:cs typeface="+mn-cs"/>
              </a:rPr>
              <a:t>The table shows how different decision rules might be applied in the context of an Smartphone Apps.</a:t>
            </a: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128241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b="1">
                <a:solidFill>
                  <a:prstClr val="black"/>
                </a:solidFill>
                <a:latin typeface="Calibri"/>
                <a:ea typeface="+mn-ea"/>
                <a:cs typeface="+mn-cs"/>
              </a:rPr>
              <a:t>1. Practical Loyalists</a:t>
            </a:r>
            <a:r>
              <a:rPr lang="en-US" altLang="en-US">
                <a:solidFill>
                  <a:prstClr val="black"/>
                </a:solidFill>
                <a:latin typeface="Calibri"/>
                <a:ea typeface="+mn-ea"/>
                <a:cs typeface="+mn-cs"/>
              </a:rPr>
              <a:t>—those who look for ways to save on the brands and products they would buy anyway.</a:t>
            </a:r>
          </a:p>
          <a:p>
            <a:pPr lvl="0" defTabSz="914400" eaLnBrk="0" fontAlgn="base" hangingPunct="0">
              <a:spcBef>
                <a:spcPct val="30000"/>
              </a:spcBef>
              <a:spcAft>
                <a:spcPct val="0"/>
              </a:spcAft>
            </a:pPr>
            <a:r>
              <a:rPr lang="en-US" altLang="en-US" b="1">
                <a:solidFill>
                  <a:prstClr val="black"/>
                </a:solidFill>
                <a:latin typeface="Calibri"/>
                <a:ea typeface="+mn-ea"/>
                <a:cs typeface="+mn-cs"/>
              </a:rPr>
              <a:t>2. Bottom-Line Price Shoppers</a:t>
            </a:r>
            <a:r>
              <a:rPr lang="en-US" altLang="en-US">
                <a:solidFill>
                  <a:prstClr val="black"/>
                </a:solidFill>
                <a:latin typeface="Calibri"/>
                <a:ea typeface="+mn-ea"/>
                <a:cs typeface="+mn-cs"/>
              </a:rPr>
              <a:t>—those who buy the lowest-priced item with little or no regard for brand.</a:t>
            </a:r>
          </a:p>
          <a:p>
            <a:pPr lvl="0" defTabSz="914400" eaLnBrk="0" fontAlgn="base" hangingPunct="0">
              <a:spcBef>
                <a:spcPct val="30000"/>
              </a:spcBef>
              <a:spcAft>
                <a:spcPct val="0"/>
              </a:spcAft>
            </a:pPr>
            <a:r>
              <a:rPr lang="en-US" altLang="en-US" b="1">
                <a:solidFill>
                  <a:prstClr val="black"/>
                </a:solidFill>
                <a:latin typeface="Calibri"/>
                <a:ea typeface="+mn-ea"/>
                <a:cs typeface="+mn-cs"/>
              </a:rPr>
              <a:t>3. Opportunistic Switchers</a:t>
            </a:r>
            <a:r>
              <a:rPr lang="en-US" altLang="en-US">
                <a:solidFill>
                  <a:prstClr val="black"/>
                </a:solidFill>
                <a:latin typeface="Calibri"/>
                <a:ea typeface="+mn-ea"/>
                <a:cs typeface="+mn-cs"/>
              </a:rPr>
              <a:t>—those who use coupons or sales to decide among brands and products that fall within their evoked set.</a:t>
            </a:r>
          </a:p>
          <a:p>
            <a:pPr lvl="0" defTabSz="914400" eaLnBrk="0" fontAlgn="base" hangingPunct="0">
              <a:spcBef>
                <a:spcPct val="30000"/>
              </a:spcBef>
              <a:spcAft>
                <a:spcPct val="0"/>
              </a:spcAft>
            </a:pPr>
            <a:r>
              <a:rPr lang="en-US" altLang="en-US" b="1">
                <a:solidFill>
                  <a:prstClr val="black"/>
                </a:solidFill>
                <a:latin typeface="Calibri"/>
                <a:ea typeface="+mn-ea"/>
                <a:cs typeface="+mn-cs"/>
              </a:rPr>
              <a:t>4. Deal Hunters</a:t>
            </a:r>
            <a:r>
              <a:rPr lang="en-US" altLang="en-US">
                <a:solidFill>
                  <a:prstClr val="black"/>
                </a:solidFill>
                <a:latin typeface="Calibri"/>
                <a:ea typeface="+mn-ea"/>
                <a:cs typeface="+mn-cs"/>
              </a:rPr>
              <a:t>—those who look for the best bargain and are not brand loyal.</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856032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a:solidFill>
                  <a:prstClr val="black"/>
                </a:solidFill>
                <a:latin typeface="Calibri"/>
                <a:ea typeface="+mn-ea"/>
                <a:cs typeface="+mn-cs"/>
              </a:rPr>
              <a:t>Missing information may result from advertisements or packaging that mention only certain attributes, the consumer’s own imperfect memory of attributes for no present alternatives, or because some attributes are experiential and can only be evaluated after product use.</a:t>
            </a:r>
          </a:p>
          <a:p>
            <a:pPr lvl="0" defTabSz="914400" eaLnBrk="0" fontAlgn="base" hangingPunct="0">
              <a:spcBef>
                <a:spcPct val="30000"/>
              </a:spcBef>
              <a:spcAft>
                <a:spcPct val="0"/>
              </a:spcAft>
            </a:pPr>
            <a:endParaRPr lang="en-US" altLang="en-US" b="1">
              <a:solidFill>
                <a:prstClr val="black"/>
              </a:solidFill>
              <a:latin typeface="Calibri"/>
              <a:ea typeface="+mn-ea"/>
              <a:cs typeface="+mn-cs"/>
            </a:endParaRPr>
          </a:p>
          <a:p>
            <a:pPr lvl="0" defTabSz="914400" eaLnBrk="0" fontAlgn="base" hangingPunct="0">
              <a:spcBef>
                <a:spcPct val="30000"/>
              </a:spcBef>
              <a:spcAft>
                <a:spcPct val="0"/>
              </a:spcAft>
            </a:pPr>
            <a:r>
              <a:rPr lang="en-US" altLang="en-US" b="1">
                <a:solidFill>
                  <a:prstClr val="black"/>
                </a:solidFill>
                <a:latin typeface="Calibri"/>
                <a:ea typeface="+mn-ea"/>
                <a:cs typeface="+mn-cs"/>
              </a:rPr>
              <a:t>1. </a:t>
            </a:r>
            <a:r>
              <a:rPr lang="en-US" altLang="en-US">
                <a:solidFill>
                  <a:prstClr val="black"/>
                </a:solidFill>
                <a:latin typeface="Calibri"/>
                <a:ea typeface="+mn-ea"/>
                <a:cs typeface="+mn-cs"/>
              </a:rPr>
              <a:t>Consumers may delay the decision until missing information is obtained.</a:t>
            </a:r>
          </a:p>
          <a:p>
            <a:pPr lvl="0" defTabSz="914400" eaLnBrk="0" fontAlgn="base" hangingPunct="0">
              <a:spcBef>
                <a:spcPct val="30000"/>
              </a:spcBef>
              <a:spcAft>
                <a:spcPct val="0"/>
              </a:spcAft>
            </a:pPr>
            <a:r>
              <a:rPr lang="en-US" altLang="en-US" b="1">
                <a:solidFill>
                  <a:prstClr val="black"/>
                </a:solidFill>
                <a:latin typeface="Calibri"/>
                <a:ea typeface="+mn-ea"/>
                <a:cs typeface="+mn-cs"/>
              </a:rPr>
              <a:t>2. </a:t>
            </a:r>
            <a:r>
              <a:rPr lang="en-US" altLang="en-US">
                <a:solidFill>
                  <a:prstClr val="black"/>
                </a:solidFill>
                <a:latin typeface="Calibri"/>
                <a:ea typeface="+mn-ea"/>
                <a:cs typeface="+mn-cs"/>
              </a:rPr>
              <a:t>Consumers may ignore missing information and decide to continue with the current decision rule using the available attribute information.</a:t>
            </a:r>
          </a:p>
          <a:p>
            <a:pPr lvl="0" defTabSz="914400" eaLnBrk="0" fontAlgn="base" hangingPunct="0">
              <a:spcBef>
                <a:spcPct val="30000"/>
              </a:spcBef>
              <a:spcAft>
                <a:spcPct val="0"/>
              </a:spcAft>
            </a:pPr>
            <a:r>
              <a:rPr lang="en-US" altLang="en-US" b="1">
                <a:solidFill>
                  <a:prstClr val="black"/>
                </a:solidFill>
                <a:latin typeface="Calibri"/>
                <a:ea typeface="+mn-ea"/>
                <a:cs typeface="+mn-cs"/>
              </a:rPr>
              <a:t>3. </a:t>
            </a:r>
            <a:r>
              <a:rPr lang="en-US" altLang="en-US">
                <a:solidFill>
                  <a:prstClr val="black"/>
                </a:solidFill>
                <a:latin typeface="Calibri"/>
                <a:ea typeface="+mn-ea"/>
                <a:cs typeface="+mn-cs"/>
              </a:rPr>
              <a:t>Consumers may change the customarily used decision strategy to one that better accommodates missing information.</a:t>
            </a:r>
          </a:p>
          <a:p>
            <a:pPr lvl="0" defTabSz="914400" eaLnBrk="0" fontAlgn="base" hangingPunct="0">
              <a:spcBef>
                <a:spcPct val="30000"/>
              </a:spcBef>
              <a:spcAft>
                <a:spcPct val="0"/>
              </a:spcAft>
            </a:pPr>
            <a:r>
              <a:rPr lang="en-US" altLang="en-US" b="1">
                <a:solidFill>
                  <a:prstClr val="black"/>
                </a:solidFill>
                <a:latin typeface="Calibri"/>
                <a:ea typeface="+mn-ea"/>
                <a:cs typeface="+mn-cs"/>
              </a:rPr>
              <a:t>4. </a:t>
            </a:r>
            <a:r>
              <a:rPr lang="en-US" altLang="en-US">
                <a:solidFill>
                  <a:prstClr val="black"/>
                </a:solidFill>
                <a:latin typeface="Calibri"/>
                <a:ea typeface="+mn-ea"/>
                <a:cs typeface="+mn-cs"/>
              </a:rPr>
              <a:t>Consumers may infer (“construct”) the missing information.</a:t>
            </a: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491566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a:solidFill>
                  <a:prstClr val="black"/>
                </a:solidFill>
                <a:latin typeface="Calibri"/>
                <a:ea typeface="+mn-ea"/>
                <a:cs typeface="+mn-cs"/>
              </a:rPr>
              <a:t>Consumers make three types of purchases. When a consumer purchases a product (or brand) for the first time and buys a smaller quantity than usual, the purchase is a trial. Thus, a trial is the exploratory phase of purchase behavior in which consumers attempt to evaluate a product through direct use.  </a:t>
            </a:r>
          </a:p>
          <a:p>
            <a:pPr lvl="0" defTabSz="914400" eaLnBrk="0" fontAlgn="base" hangingPunct="0">
              <a:spcBef>
                <a:spcPct val="30000"/>
              </a:spcBef>
              <a:spcAft>
                <a:spcPct val="0"/>
              </a:spcAft>
            </a:pPr>
            <a:endParaRPr lang="en-US" altLang="en-US">
              <a:solidFill>
                <a:prstClr val="black"/>
              </a:solidFill>
              <a:latin typeface="Calibri"/>
              <a:ea typeface="+mn-ea"/>
              <a:cs typeface="+mn-cs"/>
            </a:endParaRPr>
          </a:p>
          <a:p>
            <a:pPr lvl="0" defTabSz="914400" eaLnBrk="0" fontAlgn="base" hangingPunct="0">
              <a:spcBef>
                <a:spcPct val="30000"/>
              </a:spcBef>
              <a:spcAft>
                <a:spcPct val="0"/>
              </a:spcAft>
            </a:pPr>
            <a:r>
              <a:rPr lang="en-US" altLang="en-US">
                <a:solidFill>
                  <a:prstClr val="black"/>
                </a:solidFill>
                <a:latin typeface="Calibri"/>
                <a:ea typeface="+mn-ea"/>
                <a:cs typeface="+mn-cs"/>
              </a:rPr>
              <a:t>When a new brand in an established product category (cookies, cold cereal, yogurt) is found by trial to be more satisfactory or better than other brands, consumers are likely to repeat the purchase.  Repeat purchase behavior represents </a:t>
            </a:r>
            <a:r>
              <a:rPr lang="en-US" altLang="en-US" b="1">
                <a:solidFill>
                  <a:prstClr val="black"/>
                </a:solidFill>
                <a:latin typeface="Calibri"/>
                <a:ea typeface="+mn-ea"/>
                <a:cs typeface="+mn-cs"/>
              </a:rPr>
              <a:t>brand loyalty</a:t>
            </a:r>
            <a:r>
              <a:rPr lang="en-US" altLang="en-US">
                <a:solidFill>
                  <a:prstClr val="black"/>
                </a:solidFill>
                <a:latin typeface="Calibri"/>
                <a:ea typeface="+mn-ea"/>
                <a:cs typeface="+mn-cs"/>
              </a:rPr>
              <a:t>, which most firms try to encourage because it contributes to greater stability in the marketplace.</a:t>
            </a:r>
          </a:p>
          <a:p>
            <a:pPr lvl="0" defTabSz="914400" eaLnBrk="0" fontAlgn="base" hangingPunct="0">
              <a:spcBef>
                <a:spcPct val="30000"/>
              </a:spcBef>
              <a:spcAft>
                <a:spcPct val="0"/>
              </a:spcAft>
            </a:pPr>
            <a:endParaRPr lang="en-US" altLang="en-US">
              <a:solidFill>
                <a:prstClr val="black"/>
              </a:solidFill>
              <a:latin typeface="Calibri"/>
              <a:ea typeface="+mn-ea"/>
              <a:cs typeface="+mn-cs"/>
            </a:endParaRPr>
          </a:p>
          <a:p>
            <a:pPr lvl="0" defTabSz="914400" eaLnBrk="0" fontAlgn="base" hangingPunct="0">
              <a:spcBef>
                <a:spcPct val="30000"/>
              </a:spcBef>
              <a:spcAft>
                <a:spcPct val="0"/>
              </a:spcAft>
            </a:pPr>
            <a:r>
              <a:rPr lang="en-US" altLang="en-US">
                <a:solidFill>
                  <a:prstClr val="black"/>
                </a:solidFill>
                <a:latin typeface="Calibri"/>
                <a:ea typeface="+mn-ea"/>
                <a:cs typeface="+mn-cs"/>
              </a:rPr>
              <a:t>Still further, post-purchase evaluation occurs after consumers have used the product, and in the context of their expectations. When a product’s performance matches expectations, consumers feel neutral. </a:t>
            </a:r>
            <a:r>
              <a:rPr lang="en-US" altLang="en-US" b="1">
                <a:solidFill>
                  <a:prstClr val="black"/>
                </a:solidFill>
                <a:latin typeface="Calibri"/>
                <a:ea typeface="+mn-ea"/>
                <a:cs typeface="+mn-cs"/>
              </a:rPr>
              <a:t>Positive disconfirmation of expectations </a:t>
            </a:r>
            <a:r>
              <a:rPr lang="en-US" altLang="en-US">
                <a:solidFill>
                  <a:prstClr val="black"/>
                </a:solidFill>
                <a:latin typeface="Calibri"/>
                <a:ea typeface="+mn-ea"/>
                <a:cs typeface="+mn-cs"/>
              </a:rPr>
              <a:t>occurs when the product’s performance exceeds expectations and the consumer is satisfied and </a:t>
            </a:r>
            <a:r>
              <a:rPr lang="en-US" altLang="en-US" b="1">
                <a:solidFill>
                  <a:prstClr val="black"/>
                </a:solidFill>
                <a:latin typeface="Calibri"/>
                <a:ea typeface="+mn-ea"/>
                <a:cs typeface="+mn-cs"/>
              </a:rPr>
              <a:t>negative disconfirmation of expectations </a:t>
            </a:r>
            <a:r>
              <a:rPr lang="en-US" altLang="en-US">
                <a:solidFill>
                  <a:prstClr val="black"/>
                </a:solidFill>
                <a:latin typeface="Calibri"/>
                <a:ea typeface="+mn-ea"/>
                <a:cs typeface="+mn-cs"/>
              </a:rPr>
              <a:t>occurs when performance is below expectations and the consumer is dissatisfied.</a:t>
            </a:r>
          </a:p>
          <a:p>
            <a:pPr lvl="0" defTabSz="914400" eaLnBrk="0" fontAlgn="base" hangingPunct="0">
              <a:spcBef>
                <a:spcPct val="30000"/>
              </a:spcBef>
              <a:spcAft>
                <a:spcPct val="0"/>
              </a:spcAft>
            </a:pPr>
            <a:endParaRPr lang="en-US" altLang="en-US">
              <a:solidFill>
                <a:prstClr val="black"/>
              </a:solidFill>
              <a:latin typeface="Calibri"/>
              <a:ea typeface="+mn-ea"/>
              <a:cs typeface="+mn-cs"/>
            </a:endParaRPr>
          </a:p>
          <a:p>
            <a:pPr lvl="0" defTabSz="914400" eaLnBrk="0" fontAlgn="base" hangingPunct="0">
              <a:spcBef>
                <a:spcPct val="30000"/>
              </a:spcBef>
              <a:spcAft>
                <a:spcPct val="0"/>
              </a:spcAft>
            </a:pPr>
            <a:r>
              <a:rPr lang="en-US" altLang="en-US" b="1">
                <a:solidFill>
                  <a:prstClr val="black"/>
                </a:solidFill>
                <a:latin typeface="Calibri"/>
                <a:ea typeface="+mn-ea"/>
                <a:cs typeface="+mn-cs"/>
              </a:rPr>
              <a:t>Cognitive dissonance </a:t>
            </a:r>
            <a:r>
              <a:rPr lang="en-US" altLang="en-US">
                <a:solidFill>
                  <a:prstClr val="black"/>
                </a:solidFill>
                <a:latin typeface="Calibri"/>
                <a:ea typeface="+mn-ea"/>
                <a:cs typeface="+mn-cs"/>
              </a:rPr>
              <a:t>occurs when tension arises after a purchase decision.  Consumers try to reassure themselves that they made wise choices to resolve the tension. In doing so, they may rationalize the decision as being wise; seek advertisements that support their choice and avoid those of competitive brands; attempt to persuade friends or neighbors to buy the same brand (and thereby confirm their own choice); or turn to other satisfied</a:t>
            </a:r>
          </a:p>
          <a:p>
            <a:pPr lvl="0" defTabSz="914400" eaLnBrk="0" fontAlgn="base" hangingPunct="0">
              <a:spcBef>
                <a:spcPct val="30000"/>
              </a:spcBef>
              <a:spcAft>
                <a:spcPct val="0"/>
              </a:spcAft>
            </a:pPr>
            <a:r>
              <a:rPr lang="en-US" altLang="en-US">
                <a:solidFill>
                  <a:prstClr val="black"/>
                </a:solidFill>
                <a:latin typeface="Calibri"/>
                <a:ea typeface="+mn-ea"/>
                <a:cs typeface="+mn-cs"/>
              </a:rPr>
              <a:t>purchasers for reassurance.</a:t>
            </a: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743562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a:solidFill>
                  <a:prstClr val="black"/>
                </a:solidFill>
                <a:latin typeface="Calibri"/>
                <a:ea typeface="+mn-ea"/>
                <a:cs typeface="+mn-cs"/>
              </a:rPr>
              <a:t>Gifts are a particularly interesting part of consumer decision-making behavior. Gifts represent more than ordinary, “everyday” purchases, because they are symbolic, and mostly associated with important events (e.g., Mother’s Day, births and birthdays, engagements, weddings, graduations, and many other accomplishments and milestones).</a:t>
            </a: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7530162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defRPr/>
            </a:pPr>
            <a:r>
              <a:rPr lang="en-US" dirty="0">
                <a:solidFill>
                  <a:prstClr val="black"/>
                </a:solidFill>
                <a:latin typeface="Calibri"/>
                <a:ea typeface="+mn-ea"/>
                <a:cs typeface="+mn-cs"/>
              </a:rPr>
              <a:t>Types of gifts</a:t>
            </a:r>
          </a:p>
          <a:p>
            <a:pPr lvl="0" defTabSz="914400" eaLnBrk="0" fontAlgn="base" hangingPunct="0">
              <a:spcBef>
                <a:spcPct val="30000"/>
              </a:spcBef>
              <a:spcAft>
                <a:spcPct val="0"/>
              </a:spcAft>
              <a:defRPr/>
            </a:pPr>
            <a:endParaRPr lang="en-US" dirty="0">
              <a:solidFill>
                <a:prstClr val="black"/>
              </a:solidFill>
              <a:latin typeface="Calibri"/>
              <a:ea typeface="+mn-ea"/>
              <a:cs typeface="+mn-cs"/>
            </a:endParaRPr>
          </a:p>
          <a:p>
            <a:pPr lvl="0" defTabSz="914400" eaLnBrk="0" fontAlgn="base" hangingPunct="0">
              <a:spcBef>
                <a:spcPct val="30000"/>
              </a:spcBef>
              <a:spcAft>
                <a:spcPct val="0"/>
              </a:spcAft>
              <a:defRPr/>
            </a:pPr>
            <a:r>
              <a:rPr lang="en-US" b="1" dirty="0">
                <a:solidFill>
                  <a:prstClr val="black"/>
                </a:solidFill>
                <a:latin typeface="Calibri"/>
                <a:ea typeface="+mn-ea"/>
                <a:cs typeface="+mn-cs"/>
              </a:rPr>
              <a:t>1. </a:t>
            </a:r>
            <a:r>
              <a:rPr lang="en-US" i="1" dirty="0">
                <a:solidFill>
                  <a:prstClr val="black"/>
                </a:solidFill>
                <a:latin typeface="Calibri"/>
                <a:ea typeface="+mn-ea"/>
                <a:cs typeface="+mn-cs"/>
              </a:rPr>
              <a:t>Intergroup Gifting </a:t>
            </a:r>
            <a:r>
              <a:rPr lang="en-US" dirty="0">
                <a:solidFill>
                  <a:prstClr val="black"/>
                </a:solidFill>
                <a:latin typeface="Calibri"/>
                <a:ea typeface="+mn-ea"/>
                <a:cs typeface="+mn-cs"/>
              </a:rPr>
              <a:t>occurs whenever one group exchanges gifts with another group (such as one family with another). Similarly, gifts given to families will be different than those given to individual family members. </a:t>
            </a:r>
          </a:p>
          <a:p>
            <a:pPr lvl="0" defTabSz="914400" eaLnBrk="0" fontAlgn="base" hangingPunct="0">
              <a:spcBef>
                <a:spcPct val="30000"/>
              </a:spcBef>
              <a:spcAft>
                <a:spcPct val="0"/>
              </a:spcAft>
              <a:defRPr/>
            </a:pPr>
            <a:endParaRPr lang="en-US" dirty="0">
              <a:solidFill>
                <a:prstClr val="black"/>
              </a:solidFill>
              <a:latin typeface="Calibri"/>
              <a:ea typeface="+mn-ea"/>
              <a:cs typeface="+mn-cs"/>
            </a:endParaRPr>
          </a:p>
          <a:p>
            <a:pPr lvl="0" defTabSz="914400" eaLnBrk="0" fontAlgn="base" hangingPunct="0">
              <a:spcBef>
                <a:spcPct val="30000"/>
              </a:spcBef>
              <a:spcAft>
                <a:spcPct val="0"/>
              </a:spcAft>
              <a:defRPr/>
            </a:pPr>
            <a:r>
              <a:rPr lang="en-US" b="1" dirty="0">
                <a:solidFill>
                  <a:prstClr val="black"/>
                </a:solidFill>
                <a:latin typeface="Calibri"/>
                <a:ea typeface="+mn-ea"/>
                <a:cs typeface="+mn-cs"/>
              </a:rPr>
              <a:t>2. </a:t>
            </a:r>
            <a:r>
              <a:rPr lang="en-US" i="1" dirty="0">
                <a:solidFill>
                  <a:prstClr val="black"/>
                </a:solidFill>
                <a:latin typeface="Calibri"/>
                <a:ea typeface="+mn-ea"/>
                <a:cs typeface="+mn-cs"/>
              </a:rPr>
              <a:t>Intercategory Gifting </a:t>
            </a:r>
            <a:r>
              <a:rPr lang="en-US" dirty="0">
                <a:solidFill>
                  <a:prstClr val="black"/>
                </a:solidFill>
                <a:latin typeface="Calibri"/>
                <a:ea typeface="+mn-ea"/>
                <a:cs typeface="+mn-cs"/>
              </a:rPr>
              <a:t>takes place when either an individual is giving a gift to a group (a single friend is giving a couple an anniversary gift) or a group is giving an individual a gift (friends chip in and give another friend a joint birthday gift). The gift selection strategies “buy for joint recipients” or “buy with someone” are especially useful when it comes to a difficult recipient situation (when “nothing seems to satisfy her”). </a:t>
            </a:r>
          </a:p>
          <a:p>
            <a:pPr lvl="0" defTabSz="914400" eaLnBrk="0" fontAlgn="base" hangingPunct="0">
              <a:spcBef>
                <a:spcPct val="30000"/>
              </a:spcBef>
              <a:spcAft>
                <a:spcPct val="0"/>
              </a:spcAft>
              <a:defRPr/>
            </a:pPr>
            <a:endParaRPr lang="en-US" dirty="0">
              <a:solidFill>
                <a:prstClr val="black"/>
              </a:solidFill>
              <a:latin typeface="Calibri"/>
              <a:ea typeface="+mn-ea"/>
              <a:cs typeface="+mn-cs"/>
            </a:endParaRPr>
          </a:p>
          <a:p>
            <a:pPr marL="232075" lvl="0" indent="-232075" defTabSz="914400" eaLnBrk="0" fontAlgn="base" hangingPunct="0">
              <a:spcBef>
                <a:spcPct val="30000"/>
              </a:spcBef>
              <a:spcAft>
                <a:spcPct val="0"/>
              </a:spcAft>
              <a:buFontTx/>
              <a:buAutoNum type="arabicPeriod" startAt="3"/>
              <a:defRPr/>
            </a:pPr>
            <a:r>
              <a:rPr lang="en-US" i="1" dirty="0">
                <a:solidFill>
                  <a:prstClr val="black"/>
                </a:solidFill>
                <a:latin typeface="Calibri"/>
                <a:ea typeface="+mn-ea"/>
                <a:cs typeface="+mn-cs"/>
              </a:rPr>
              <a:t>Intragroup Gifting </a:t>
            </a:r>
            <a:r>
              <a:rPr lang="en-US" dirty="0">
                <a:solidFill>
                  <a:prstClr val="black"/>
                </a:solidFill>
                <a:latin typeface="Calibri"/>
                <a:ea typeface="+mn-ea"/>
                <a:cs typeface="+mn-cs"/>
              </a:rPr>
              <a:t>is characterized by the sentiment “we gave this to ourselves”; that is, a group gives a gift to itself or its members.</a:t>
            </a:r>
          </a:p>
          <a:p>
            <a:pPr marL="232075" lvl="0" indent="-232075" defTabSz="914400" eaLnBrk="0" fontAlgn="base" hangingPunct="0">
              <a:spcBef>
                <a:spcPct val="30000"/>
              </a:spcBef>
              <a:spcAft>
                <a:spcPct val="0"/>
              </a:spcAft>
              <a:buFontTx/>
              <a:buAutoNum type="arabicPeriod" startAt="3"/>
              <a:defRPr/>
            </a:pPr>
            <a:endParaRPr lang="en-US" dirty="0">
              <a:solidFill>
                <a:prstClr val="black"/>
              </a:solidFill>
              <a:latin typeface="Calibri"/>
              <a:ea typeface="+mn-ea"/>
              <a:cs typeface="+mn-cs"/>
            </a:endParaRPr>
          </a:p>
          <a:p>
            <a:pPr marL="232075" lvl="0" indent="-232075" defTabSz="914400" eaLnBrk="0" fontAlgn="base" hangingPunct="0">
              <a:spcBef>
                <a:spcPct val="30000"/>
              </a:spcBef>
              <a:spcAft>
                <a:spcPct val="0"/>
              </a:spcAft>
              <a:buFontTx/>
              <a:buAutoNum type="arabicPeriod" startAt="3"/>
              <a:defRPr/>
            </a:pPr>
            <a:r>
              <a:rPr lang="en-US" i="1" dirty="0">
                <a:solidFill>
                  <a:prstClr val="black"/>
                </a:solidFill>
                <a:latin typeface="Calibri"/>
                <a:ea typeface="+mn-ea"/>
                <a:cs typeface="+mn-cs"/>
              </a:rPr>
              <a:t>Intrapersonal gifting</a:t>
            </a:r>
            <a:r>
              <a:rPr lang="en-US" dirty="0">
                <a:solidFill>
                  <a:prstClr val="black"/>
                </a:solidFill>
                <a:latin typeface="Calibri"/>
                <a:ea typeface="+mn-ea"/>
                <a:cs typeface="+mn-cs"/>
              </a:rPr>
              <a:t>, or a self-gift, occurs when the giver and the receiver are the same individual</a:t>
            </a:r>
          </a:p>
          <a:p>
            <a:pPr marL="232075" lvl="0" indent="-232075" defTabSz="914400" eaLnBrk="0" fontAlgn="base" hangingPunct="0">
              <a:spcBef>
                <a:spcPct val="30000"/>
              </a:spcBef>
              <a:spcAft>
                <a:spcPct val="0"/>
              </a:spcAft>
              <a:buFontTx/>
              <a:buAutoNum type="arabicPeriod" startAt="3"/>
              <a:defRPr/>
            </a:pPr>
            <a:endParaRPr lang="en-US" dirty="0">
              <a:solidFill>
                <a:prstClr val="black"/>
              </a:solidFill>
              <a:latin typeface="Calibri"/>
              <a:ea typeface="+mn-ea"/>
              <a:cs typeface="+mn-cs"/>
            </a:endParaRPr>
          </a:p>
          <a:p>
            <a:pPr lvl="0" defTabSz="914400" eaLnBrk="0" fontAlgn="base" hangingPunct="0">
              <a:spcBef>
                <a:spcPct val="30000"/>
              </a:spcBef>
              <a:spcAft>
                <a:spcPct val="0"/>
              </a:spcAft>
              <a:defRPr/>
            </a:pPr>
            <a:r>
              <a:rPr lang="en-US" dirty="0">
                <a:solidFill>
                  <a:prstClr val="black"/>
                </a:solidFill>
                <a:latin typeface="Calibri"/>
                <a:ea typeface="+mn-ea"/>
                <a:cs typeface="+mn-cs"/>
              </a:rPr>
              <a:t>The gifting process starts with the question: “Should I give a gift to X?” The answer can be yes or no depending on a variety of factors (e.g., relationship, occasion). </a:t>
            </a:r>
          </a:p>
          <a:p>
            <a:pPr lvl="0" defTabSz="914400" eaLnBrk="0" fontAlgn="base" hangingPunct="0">
              <a:spcBef>
                <a:spcPct val="30000"/>
              </a:spcBef>
              <a:spcAft>
                <a:spcPct val="0"/>
              </a:spcAft>
              <a:defRPr/>
            </a:pPr>
            <a:r>
              <a:rPr lang="en-US" dirty="0">
                <a:solidFill>
                  <a:prstClr val="black"/>
                </a:solidFill>
                <a:latin typeface="Calibri"/>
                <a:ea typeface="+mn-ea"/>
                <a:cs typeface="+mn-cs"/>
              </a:rPr>
              <a:t>If the answer is yes, the gift giver continues by asking: “What shall I give X as a gift?” </a:t>
            </a:r>
          </a:p>
          <a:p>
            <a:pPr lvl="0" defTabSz="914400" eaLnBrk="0" fontAlgn="base" hangingPunct="0">
              <a:spcBef>
                <a:spcPct val="30000"/>
              </a:spcBef>
              <a:spcAft>
                <a:spcPct val="0"/>
              </a:spcAft>
              <a:defRPr/>
            </a:pPr>
            <a:r>
              <a:rPr lang="en-US" dirty="0">
                <a:solidFill>
                  <a:prstClr val="black"/>
                </a:solidFill>
                <a:latin typeface="Calibri"/>
                <a:ea typeface="+mn-ea"/>
                <a:cs typeface="+mn-cs"/>
              </a:rPr>
              <a:t>This leads to the next question: “Do I want to give X something that X desires (i.e., do I want to put in some real effort researching the gift)?” </a:t>
            </a:r>
          </a:p>
          <a:p>
            <a:pPr lvl="0" defTabSz="914400" eaLnBrk="0" fontAlgn="base" hangingPunct="0">
              <a:spcBef>
                <a:spcPct val="30000"/>
              </a:spcBef>
              <a:spcAft>
                <a:spcPct val="0"/>
              </a:spcAft>
              <a:defRPr/>
            </a:pPr>
            <a:r>
              <a:rPr lang="en-US" dirty="0">
                <a:solidFill>
                  <a:prstClr val="black"/>
                </a:solidFill>
                <a:latin typeface="Calibri"/>
                <a:ea typeface="+mn-ea"/>
                <a:cs typeface="+mn-cs"/>
              </a:rPr>
              <a:t>If the answer is yes, the gift giver is then faced with the question: “How do I learn what X desires as a gift?” Here there are two choices: predicting the preferences of the recipient or asking the recipient what he or she desires.  </a:t>
            </a:r>
          </a:p>
          <a:p>
            <a:pPr lvl="0" defTabSz="914400" eaLnBrk="0" fontAlgn="base" hangingPunct="0">
              <a:spcBef>
                <a:spcPct val="30000"/>
              </a:spcBef>
              <a:spcAft>
                <a:spcPct val="0"/>
              </a:spcAft>
              <a:defRPr/>
            </a:pPr>
            <a:r>
              <a:rPr lang="en-US" dirty="0">
                <a:solidFill>
                  <a:prstClr val="black"/>
                </a:solidFill>
                <a:latin typeface="Calibri"/>
                <a:ea typeface="+mn-ea"/>
                <a:cs typeface="+mn-cs"/>
              </a:rPr>
              <a:t>If the consumer answers no to the question, “Do I want to give X something that X desires?” then the gift giver has two choices (according to the model): (1) to give a gift that he or she would like (i.e., “To you for me”), or (2) to give a gift that attempts to alter or improve the gift receiver to the gift giver’s liking (i.e., “Identify imposition”).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4016341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a:solidFill>
                  <a:prstClr val="black"/>
                </a:solidFill>
                <a:latin typeface="Calibri"/>
                <a:ea typeface="+mn-ea"/>
                <a:cs typeface="+mn-cs"/>
              </a:rPr>
              <a:t>The acceptance of an innovation (i.e., a new product, new service, new idea, or new practice) takes place among members of a social system (or market segments), over time.</a:t>
            </a: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742186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defRPr/>
            </a:pPr>
            <a:r>
              <a:rPr lang="en-US" altLang="en-US">
                <a:solidFill>
                  <a:prstClr val="black"/>
                </a:solidFill>
                <a:latin typeface="Calibri"/>
                <a:ea typeface="+mn-ea"/>
                <a:cs typeface="+mn-cs"/>
              </a:rPr>
              <a:t>Diffusion of innovations is the macro process by which the acceptance of an innovation (i.e., a new product, new service, new idea, or new practice) takes place among members of a social system (or market segments), over time.</a:t>
            </a: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3708981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a:solidFill>
                  <a:prstClr val="black"/>
                </a:solidFill>
                <a:latin typeface="Calibri"/>
                <a:ea typeface="+mn-ea"/>
                <a:cs typeface="+mn-cs"/>
              </a:rPr>
              <a:t>This process includes four elements:</a:t>
            </a:r>
          </a:p>
          <a:p>
            <a:pPr lvl="0" defTabSz="914400" eaLnBrk="0" fontAlgn="base" hangingPunct="0">
              <a:spcBef>
                <a:spcPct val="30000"/>
              </a:spcBef>
              <a:spcAft>
                <a:spcPct val="0"/>
              </a:spcAft>
            </a:pPr>
            <a:r>
              <a:rPr lang="en-US" altLang="en-US" b="1">
                <a:solidFill>
                  <a:prstClr val="black"/>
                </a:solidFill>
                <a:latin typeface="Calibri"/>
                <a:ea typeface="+mn-ea"/>
                <a:cs typeface="+mn-cs"/>
              </a:rPr>
              <a:t>1. </a:t>
            </a:r>
            <a:r>
              <a:rPr lang="en-US" altLang="en-US">
                <a:solidFill>
                  <a:prstClr val="black"/>
                </a:solidFill>
                <a:latin typeface="Calibri"/>
                <a:ea typeface="+mn-ea"/>
                <a:cs typeface="+mn-cs"/>
              </a:rPr>
              <a:t>The innovation (i.e., new product, model, or service).</a:t>
            </a:r>
          </a:p>
          <a:p>
            <a:pPr lvl="0" defTabSz="914400" eaLnBrk="0" fontAlgn="base" hangingPunct="0">
              <a:spcBef>
                <a:spcPct val="30000"/>
              </a:spcBef>
              <a:spcAft>
                <a:spcPct val="0"/>
              </a:spcAft>
            </a:pPr>
            <a:r>
              <a:rPr lang="en-US" altLang="en-US" b="1">
                <a:solidFill>
                  <a:prstClr val="black"/>
                </a:solidFill>
                <a:latin typeface="Calibri"/>
                <a:ea typeface="+mn-ea"/>
                <a:cs typeface="+mn-cs"/>
              </a:rPr>
              <a:t>2. </a:t>
            </a:r>
            <a:r>
              <a:rPr lang="en-US" altLang="en-US">
                <a:solidFill>
                  <a:prstClr val="black"/>
                </a:solidFill>
                <a:latin typeface="Calibri"/>
                <a:ea typeface="+mn-ea"/>
                <a:cs typeface="+mn-cs"/>
              </a:rPr>
              <a:t>The channels of communication (informal or formal, impersonal or personal groups).</a:t>
            </a:r>
          </a:p>
          <a:p>
            <a:pPr lvl="0" defTabSz="914400" eaLnBrk="0" fontAlgn="base" hangingPunct="0">
              <a:spcBef>
                <a:spcPct val="30000"/>
              </a:spcBef>
              <a:spcAft>
                <a:spcPct val="0"/>
              </a:spcAft>
            </a:pPr>
            <a:r>
              <a:rPr lang="en-US" altLang="en-US" b="1">
                <a:solidFill>
                  <a:prstClr val="black"/>
                </a:solidFill>
                <a:latin typeface="Calibri"/>
                <a:ea typeface="+mn-ea"/>
                <a:cs typeface="+mn-cs"/>
              </a:rPr>
              <a:t>3. </a:t>
            </a:r>
            <a:r>
              <a:rPr lang="en-US" altLang="en-US">
                <a:solidFill>
                  <a:prstClr val="black"/>
                </a:solidFill>
                <a:latin typeface="Calibri"/>
                <a:ea typeface="+mn-ea"/>
                <a:cs typeface="+mn-cs"/>
              </a:rPr>
              <a:t>The social system (a market segment).</a:t>
            </a:r>
          </a:p>
          <a:p>
            <a:pPr lvl="0" defTabSz="914400" eaLnBrk="0" fontAlgn="base" hangingPunct="0">
              <a:spcBef>
                <a:spcPct val="30000"/>
              </a:spcBef>
              <a:spcAft>
                <a:spcPct val="0"/>
              </a:spcAft>
            </a:pPr>
            <a:r>
              <a:rPr lang="en-US" altLang="en-US" b="1">
                <a:solidFill>
                  <a:prstClr val="black"/>
                </a:solidFill>
                <a:latin typeface="Calibri"/>
                <a:ea typeface="+mn-ea"/>
                <a:cs typeface="+mn-cs"/>
              </a:rPr>
              <a:t>4. </a:t>
            </a:r>
            <a:r>
              <a:rPr lang="en-US" altLang="en-US">
                <a:solidFill>
                  <a:prstClr val="black"/>
                </a:solidFill>
                <a:latin typeface="Calibri"/>
                <a:ea typeface="+mn-ea"/>
                <a:cs typeface="+mn-cs"/>
              </a:rPr>
              <a:t>Time.</a:t>
            </a: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639944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defRPr/>
            </a:pPr>
            <a:r>
              <a:rPr lang="en-US" altLang="en-US">
                <a:solidFill>
                  <a:prstClr val="black"/>
                </a:solidFill>
                <a:latin typeface="Calibri"/>
                <a:ea typeface="+mn-ea"/>
                <a:cs typeface="+mn-cs"/>
              </a:rPr>
              <a:t>The innovation adoption process is a</a:t>
            </a:r>
            <a:r>
              <a:rPr lang="en-US" altLang="en-US" b="1">
                <a:solidFill>
                  <a:prstClr val="black"/>
                </a:solidFill>
                <a:latin typeface="Calibri"/>
                <a:ea typeface="+mn-ea"/>
                <a:cs typeface="+mn-cs"/>
              </a:rPr>
              <a:t> </a:t>
            </a:r>
            <a:r>
              <a:rPr lang="en-US" altLang="en-US">
                <a:solidFill>
                  <a:prstClr val="black"/>
                </a:solidFill>
                <a:latin typeface="Calibri"/>
                <a:ea typeface="+mn-ea"/>
                <a:cs typeface="+mn-cs"/>
              </a:rPr>
              <a:t>micro process that focuses on the stages through which an individual consumer passes when deciding to accept or reject a new product</a:t>
            </a:r>
          </a:p>
          <a:p>
            <a:pPr lvl="0" defTabSz="914400" eaLnBrk="0" fontAlgn="base" hangingPunct="0">
              <a:spcBef>
                <a:spcPct val="30000"/>
              </a:spcBef>
              <a:spcAft>
                <a:spcPct val="0"/>
              </a:spcAft>
            </a:pP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608797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dirty="0">
                <a:solidFill>
                  <a:prstClr val="black"/>
                </a:solidFill>
                <a:latin typeface="Calibri"/>
                <a:ea typeface="+mn-ea"/>
                <a:cs typeface="+mn-cs"/>
              </a:rPr>
              <a:t>The input into deciding what to buy include the offering, the influence of reference groups, word-of-mouth, social media and advertising information.  Psychology processes the input.  Outcomes are the functions of learning and forming attitudes.  </a:t>
            </a:r>
          </a:p>
          <a:p>
            <a:pPr lvl="0" defTabSz="914400" eaLnBrk="0" fontAlgn="base" hangingPunct="0">
              <a:spcBef>
                <a:spcPct val="30000"/>
              </a:spcBef>
              <a:spcAft>
                <a:spcPct val="0"/>
              </a:spcAft>
            </a:pPr>
            <a:endParaRPr lang="en-US" dirty="0">
              <a:solidFill>
                <a:prstClr val="black"/>
              </a:solidFill>
              <a:latin typeface="Calibri"/>
              <a:ea typeface="+mn-ea"/>
              <a:cs typeface="+mn-cs"/>
            </a:endParaRPr>
          </a:p>
          <a:p>
            <a:pPr lvl="0" defTabSz="914400" eaLnBrk="0" fontAlgn="base" hangingPunct="0">
              <a:spcBef>
                <a:spcPct val="30000"/>
              </a:spcBef>
              <a:spcAft>
                <a:spcPct val="0"/>
              </a:spcAft>
              <a:defRPr/>
            </a:pPr>
            <a:r>
              <a:rPr lang="en-US" altLang="en-US" dirty="0">
                <a:solidFill>
                  <a:prstClr val="black"/>
                </a:solidFill>
                <a:latin typeface="Calibri"/>
                <a:ea typeface="+mn-ea"/>
                <a:cs typeface="+mn-cs"/>
              </a:rPr>
              <a:t>The model of consumer decision-making ties together the ideas on consumer decision-making and consumption behavior discussed throughout the book. It is designed to synthesize and coordinate relevant concepts into a significant whole.</a:t>
            </a:r>
          </a:p>
          <a:p>
            <a:pPr lvl="0" defTabSz="914400" eaLnBrk="0" fontAlgn="base" hangingPunct="0">
              <a:spcBef>
                <a:spcPct val="30000"/>
              </a:spcBef>
              <a:spcAft>
                <a:spcPct val="0"/>
              </a:spcAft>
            </a:pPr>
            <a:endParaRPr 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5787988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a:solidFill>
                  <a:prstClr val="black"/>
                </a:solidFill>
                <a:latin typeface="Calibri"/>
                <a:ea typeface="+mn-ea"/>
                <a:cs typeface="+mn-cs"/>
              </a:rPr>
              <a:t>From a consumer perspective, an </a:t>
            </a:r>
            <a:r>
              <a:rPr lang="en-US" altLang="en-US" b="1">
                <a:solidFill>
                  <a:prstClr val="black"/>
                </a:solidFill>
                <a:latin typeface="Calibri"/>
                <a:ea typeface="+mn-ea"/>
                <a:cs typeface="+mn-cs"/>
              </a:rPr>
              <a:t>innovation </a:t>
            </a:r>
            <a:r>
              <a:rPr lang="en-US" altLang="en-US">
                <a:solidFill>
                  <a:prstClr val="black"/>
                </a:solidFill>
                <a:latin typeface="Calibri"/>
                <a:ea typeface="+mn-ea"/>
                <a:cs typeface="+mn-cs"/>
              </a:rPr>
              <a:t>represents any item that the consumer perceives as new.  Many marketers maintain that new products should be classified into three categories reflecting the extent to which they require consumers to change existing consumption behavior or buying patterns.</a:t>
            </a:r>
          </a:p>
          <a:p>
            <a:pPr lvl="0" defTabSz="914400" eaLnBrk="0" fontAlgn="base" hangingPunct="0">
              <a:spcBef>
                <a:spcPct val="30000"/>
              </a:spcBef>
              <a:spcAft>
                <a:spcPct val="0"/>
              </a:spcAft>
            </a:pPr>
            <a:endParaRPr lang="en-US" altLang="en-US">
              <a:solidFill>
                <a:prstClr val="black"/>
              </a:solidFill>
              <a:latin typeface="Calibri"/>
              <a:ea typeface="+mn-ea"/>
              <a:cs typeface="+mn-cs"/>
            </a:endParaRPr>
          </a:p>
          <a:p>
            <a:pPr lvl="0" defTabSz="914400" eaLnBrk="0" fontAlgn="base" hangingPunct="0">
              <a:spcBef>
                <a:spcPct val="30000"/>
              </a:spcBef>
              <a:spcAft>
                <a:spcPct val="0"/>
              </a:spcAft>
            </a:pPr>
            <a:r>
              <a:rPr lang="en-US" altLang="en-US" b="1">
                <a:solidFill>
                  <a:prstClr val="black"/>
                </a:solidFill>
                <a:latin typeface="Calibri"/>
                <a:ea typeface="+mn-ea"/>
                <a:cs typeface="+mn-cs"/>
              </a:rPr>
              <a:t>1. </a:t>
            </a:r>
            <a:r>
              <a:rPr lang="en-US" altLang="en-US">
                <a:solidFill>
                  <a:prstClr val="black"/>
                </a:solidFill>
                <a:latin typeface="Calibri"/>
                <a:ea typeface="+mn-ea"/>
                <a:cs typeface="+mn-cs"/>
              </a:rPr>
              <a:t>A </a:t>
            </a:r>
            <a:r>
              <a:rPr lang="en-US" altLang="en-US" b="1">
                <a:solidFill>
                  <a:prstClr val="black"/>
                </a:solidFill>
                <a:latin typeface="Calibri"/>
                <a:ea typeface="+mn-ea"/>
                <a:cs typeface="+mn-cs"/>
              </a:rPr>
              <a:t>continuous innovation </a:t>
            </a:r>
            <a:r>
              <a:rPr lang="en-US" altLang="en-US">
                <a:solidFill>
                  <a:prstClr val="black"/>
                </a:solidFill>
                <a:latin typeface="Calibri"/>
                <a:ea typeface="+mn-ea"/>
                <a:cs typeface="+mn-cs"/>
              </a:rPr>
              <a:t>has the least disruptive influence on established patterns. It involves the introduction of a modified product rather than a totally new product. </a:t>
            </a:r>
          </a:p>
          <a:p>
            <a:pPr lvl="0" defTabSz="914400" eaLnBrk="0" fontAlgn="base" hangingPunct="0">
              <a:spcBef>
                <a:spcPct val="30000"/>
              </a:spcBef>
              <a:spcAft>
                <a:spcPct val="0"/>
              </a:spcAft>
            </a:pPr>
            <a:r>
              <a:rPr lang="en-US" altLang="en-US" b="1">
                <a:solidFill>
                  <a:prstClr val="black"/>
                </a:solidFill>
                <a:latin typeface="Calibri"/>
                <a:ea typeface="+mn-ea"/>
                <a:cs typeface="+mn-cs"/>
              </a:rPr>
              <a:t>2. </a:t>
            </a:r>
            <a:r>
              <a:rPr lang="en-US" altLang="en-US">
                <a:solidFill>
                  <a:prstClr val="black"/>
                </a:solidFill>
                <a:latin typeface="Calibri"/>
                <a:ea typeface="+mn-ea"/>
                <a:cs typeface="+mn-cs"/>
              </a:rPr>
              <a:t>A </a:t>
            </a:r>
            <a:r>
              <a:rPr lang="en-US" altLang="en-US" b="1">
                <a:solidFill>
                  <a:prstClr val="black"/>
                </a:solidFill>
                <a:latin typeface="Calibri"/>
                <a:ea typeface="+mn-ea"/>
                <a:cs typeface="+mn-cs"/>
              </a:rPr>
              <a:t>dynamically continuous innovation </a:t>
            </a:r>
            <a:r>
              <a:rPr lang="en-US" altLang="en-US">
                <a:solidFill>
                  <a:prstClr val="black"/>
                </a:solidFill>
                <a:latin typeface="Calibri"/>
                <a:ea typeface="+mn-ea"/>
                <a:cs typeface="+mn-cs"/>
              </a:rPr>
              <a:t>is somewhat more disruptive than a continuous innovation but still does not alter established behavior patterns. It may involve the creation of a new product or the modification of an existing product. </a:t>
            </a:r>
          </a:p>
          <a:p>
            <a:pPr lvl="0" defTabSz="914400" eaLnBrk="0" fontAlgn="base" hangingPunct="0">
              <a:spcBef>
                <a:spcPct val="30000"/>
              </a:spcBef>
              <a:spcAft>
                <a:spcPct val="0"/>
              </a:spcAft>
            </a:pPr>
            <a:r>
              <a:rPr lang="en-US" altLang="en-US" b="1">
                <a:solidFill>
                  <a:prstClr val="black"/>
                </a:solidFill>
                <a:latin typeface="Calibri"/>
                <a:ea typeface="+mn-ea"/>
                <a:cs typeface="+mn-cs"/>
              </a:rPr>
              <a:t>3. </a:t>
            </a:r>
            <a:r>
              <a:rPr lang="en-US" altLang="en-US">
                <a:solidFill>
                  <a:prstClr val="black"/>
                </a:solidFill>
                <a:latin typeface="Calibri"/>
                <a:ea typeface="+mn-ea"/>
                <a:cs typeface="+mn-cs"/>
              </a:rPr>
              <a:t>A </a:t>
            </a:r>
            <a:r>
              <a:rPr lang="en-US" altLang="en-US" b="1">
                <a:solidFill>
                  <a:prstClr val="black"/>
                </a:solidFill>
                <a:latin typeface="Calibri"/>
                <a:ea typeface="+mn-ea"/>
                <a:cs typeface="+mn-cs"/>
              </a:rPr>
              <a:t>discontinuous innovation </a:t>
            </a:r>
            <a:r>
              <a:rPr lang="en-US" altLang="en-US">
                <a:solidFill>
                  <a:prstClr val="black"/>
                </a:solidFill>
                <a:latin typeface="Calibri"/>
                <a:ea typeface="+mn-ea"/>
                <a:cs typeface="+mn-cs"/>
              </a:rPr>
              <a:t>requires consumers to adopt new behavior patterns. </a:t>
            </a: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536560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b="1">
                <a:solidFill>
                  <a:prstClr val="black"/>
                </a:solidFill>
                <a:latin typeface="Calibri"/>
                <a:ea typeface="+mn-ea"/>
                <a:cs typeface="+mn-cs"/>
              </a:rPr>
              <a:t>Relative advantage </a:t>
            </a:r>
            <a:r>
              <a:rPr lang="en-US" altLang="en-US">
                <a:solidFill>
                  <a:prstClr val="black"/>
                </a:solidFill>
                <a:latin typeface="Calibri"/>
                <a:ea typeface="+mn-ea"/>
                <a:cs typeface="+mn-cs"/>
              </a:rPr>
              <a:t>is the degree to which potential customers perceive a new product as superior to existing substitutes. </a:t>
            </a:r>
          </a:p>
          <a:p>
            <a:pPr lvl="0" defTabSz="914400" eaLnBrk="0" fontAlgn="base" hangingPunct="0">
              <a:spcBef>
                <a:spcPct val="30000"/>
              </a:spcBef>
              <a:spcAft>
                <a:spcPct val="0"/>
              </a:spcAft>
            </a:pPr>
            <a:endParaRPr lang="en-US" altLang="en-US">
              <a:solidFill>
                <a:prstClr val="black"/>
              </a:solidFill>
              <a:latin typeface="Calibri"/>
              <a:ea typeface="+mn-ea"/>
              <a:cs typeface="+mn-cs"/>
            </a:endParaRPr>
          </a:p>
          <a:p>
            <a:pPr lvl="0" defTabSz="914400" eaLnBrk="0" fontAlgn="base" hangingPunct="0">
              <a:spcBef>
                <a:spcPct val="30000"/>
              </a:spcBef>
              <a:spcAft>
                <a:spcPct val="0"/>
              </a:spcAft>
            </a:pPr>
            <a:r>
              <a:rPr lang="en-US" altLang="en-US" b="1">
                <a:solidFill>
                  <a:prstClr val="black"/>
                </a:solidFill>
                <a:latin typeface="Calibri"/>
                <a:ea typeface="+mn-ea"/>
                <a:cs typeface="+mn-cs"/>
              </a:rPr>
              <a:t>Compatibility </a:t>
            </a:r>
            <a:r>
              <a:rPr lang="en-US" altLang="en-US">
                <a:solidFill>
                  <a:prstClr val="black"/>
                </a:solidFill>
                <a:latin typeface="Calibri"/>
                <a:ea typeface="+mn-ea"/>
                <a:cs typeface="+mn-cs"/>
              </a:rPr>
              <a:t>is the degree to which potential consumers feel a new product is consistent with their present needs, values, and practices. Compatibility varies across cultures.</a:t>
            </a:r>
          </a:p>
          <a:p>
            <a:pPr lvl="0" defTabSz="914400" eaLnBrk="0" fontAlgn="base" hangingPunct="0">
              <a:spcBef>
                <a:spcPct val="30000"/>
              </a:spcBef>
              <a:spcAft>
                <a:spcPct val="0"/>
              </a:spcAft>
            </a:pPr>
            <a:endParaRPr lang="en-US" altLang="en-US">
              <a:solidFill>
                <a:prstClr val="black"/>
              </a:solidFill>
              <a:latin typeface="Calibri"/>
              <a:ea typeface="+mn-ea"/>
              <a:cs typeface="+mn-cs"/>
            </a:endParaRPr>
          </a:p>
          <a:p>
            <a:pPr lvl="0" defTabSz="914400" eaLnBrk="0" fontAlgn="base" hangingPunct="0">
              <a:spcBef>
                <a:spcPct val="30000"/>
              </a:spcBef>
              <a:spcAft>
                <a:spcPct val="0"/>
              </a:spcAft>
            </a:pPr>
            <a:r>
              <a:rPr lang="en-US" altLang="en-US" b="1">
                <a:solidFill>
                  <a:prstClr val="black"/>
                </a:solidFill>
                <a:latin typeface="Calibri"/>
                <a:ea typeface="+mn-ea"/>
                <a:cs typeface="+mn-cs"/>
              </a:rPr>
              <a:t>Complexity</a:t>
            </a:r>
            <a:r>
              <a:rPr lang="en-US" altLang="en-US">
                <a:solidFill>
                  <a:prstClr val="black"/>
                </a:solidFill>
                <a:latin typeface="Calibri"/>
                <a:ea typeface="+mn-ea"/>
                <a:cs typeface="+mn-cs"/>
              </a:rPr>
              <a:t>—the degree to which a new product is difficult to understand or use—affects product acceptance. Clearly, the easier it is to understand and use a product, the more likely that product is to be accepted. </a:t>
            </a:r>
          </a:p>
          <a:p>
            <a:pPr lvl="0" defTabSz="914400" eaLnBrk="0" fontAlgn="base" hangingPunct="0">
              <a:spcBef>
                <a:spcPct val="30000"/>
              </a:spcBef>
              <a:spcAft>
                <a:spcPct val="0"/>
              </a:spcAft>
            </a:pPr>
            <a:endParaRPr lang="en-US" altLang="en-US">
              <a:solidFill>
                <a:prstClr val="black"/>
              </a:solidFill>
              <a:latin typeface="Calibri"/>
              <a:ea typeface="+mn-ea"/>
              <a:cs typeface="+mn-cs"/>
            </a:endParaRPr>
          </a:p>
          <a:p>
            <a:pPr lvl="0" defTabSz="914400" eaLnBrk="0" fontAlgn="base" hangingPunct="0">
              <a:spcBef>
                <a:spcPct val="30000"/>
              </a:spcBef>
              <a:spcAft>
                <a:spcPct val="0"/>
              </a:spcAft>
            </a:pPr>
            <a:r>
              <a:rPr lang="en-US" altLang="en-US">
                <a:solidFill>
                  <a:prstClr val="black"/>
                </a:solidFill>
                <a:latin typeface="Calibri"/>
                <a:ea typeface="+mn-ea"/>
                <a:cs typeface="+mn-cs"/>
              </a:rPr>
              <a:t>The issue of complexity is especially important when attempting to gain market acceptance for high-tech consumer products. Four predominant types of “technological fear” act as barriers to new product acceptance: (1) fear of technical complexity, (2) fear of rapid obsolescence, (3) fear of social</a:t>
            </a:r>
          </a:p>
          <a:p>
            <a:pPr lvl="0" defTabSz="914400" eaLnBrk="0" fontAlgn="base" hangingPunct="0">
              <a:spcBef>
                <a:spcPct val="30000"/>
              </a:spcBef>
              <a:spcAft>
                <a:spcPct val="0"/>
              </a:spcAft>
            </a:pPr>
            <a:r>
              <a:rPr lang="en-US" altLang="en-US">
                <a:solidFill>
                  <a:prstClr val="black"/>
                </a:solidFill>
                <a:latin typeface="Calibri"/>
                <a:ea typeface="+mn-ea"/>
                <a:cs typeface="+mn-cs"/>
              </a:rPr>
              <a:t>rejection, and (4) fear of physical harm. Of the four, technological complexity was the most widespread concern of consumer innovators.</a:t>
            </a:r>
          </a:p>
          <a:p>
            <a:pPr lvl="0" defTabSz="914400" eaLnBrk="0" fontAlgn="base" hangingPunct="0">
              <a:spcBef>
                <a:spcPct val="30000"/>
              </a:spcBef>
              <a:spcAft>
                <a:spcPct val="0"/>
              </a:spcAft>
            </a:pPr>
            <a:endParaRPr lang="en-US" altLang="en-US">
              <a:solidFill>
                <a:prstClr val="black"/>
              </a:solidFill>
              <a:latin typeface="Calibri"/>
              <a:ea typeface="+mn-ea"/>
              <a:cs typeface="+mn-cs"/>
            </a:endParaRPr>
          </a:p>
          <a:p>
            <a:pPr lvl="0" defTabSz="914400" eaLnBrk="0" fontAlgn="base" hangingPunct="0">
              <a:spcBef>
                <a:spcPct val="30000"/>
              </a:spcBef>
              <a:spcAft>
                <a:spcPct val="0"/>
              </a:spcAft>
            </a:pPr>
            <a:r>
              <a:rPr lang="en-US" altLang="en-US" b="1">
                <a:solidFill>
                  <a:prstClr val="black"/>
                </a:solidFill>
                <a:latin typeface="Calibri"/>
                <a:ea typeface="+mn-ea"/>
                <a:cs typeface="+mn-cs"/>
              </a:rPr>
              <a:t>Trial-ability </a:t>
            </a:r>
            <a:r>
              <a:rPr lang="en-US" altLang="en-US">
                <a:solidFill>
                  <a:prstClr val="black"/>
                </a:solidFill>
                <a:latin typeface="Calibri"/>
                <a:ea typeface="+mn-ea"/>
                <a:cs typeface="+mn-cs"/>
              </a:rPr>
              <a:t>refers to the degree to which a new product can be tried on a limited basis. The greater the opportunity to try a new product, the easier it is for consumers to evaluate the product and ultimately adopt it. </a:t>
            </a:r>
          </a:p>
          <a:p>
            <a:pPr lvl="0" defTabSz="914400" eaLnBrk="0" fontAlgn="base" hangingPunct="0">
              <a:spcBef>
                <a:spcPct val="30000"/>
              </a:spcBef>
              <a:spcAft>
                <a:spcPct val="0"/>
              </a:spcAft>
            </a:pPr>
            <a:endParaRPr lang="en-US" altLang="en-US">
              <a:solidFill>
                <a:prstClr val="black"/>
              </a:solidFill>
              <a:latin typeface="Calibri"/>
              <a:ea typeface="+mn-ea"/>
              <a:cs typeface="+mn-cs"/>
            </a:endParaRPr>
          </a:p>
          <a:p>
            <a:pPr lvl="0" defTabSz="914400" eaLnBrk="0" fontAlgn="base" hangingPunct="0">
              <a:spcBef>
                <a:spcPct val="30000"/>
              </a:spcBef>
              <a:spcAft>
                <a:spcPct val="0"/>
              </a:spcAft>
            </a:pPr>
            <a:r>
              <a:rPr lang="en-US" altLang="en-US" b="1">
                <a:solidFill>
                  <a:prstClr val="black"/>
                </a:solidFill>
                <a:latin typeface="Calibri"/>
                <a:ea typeface="+mn-ea"/>
                <a:cs typeface="+mn-cs"/>
              </a:rPr>
              <a:t>Observability (communicability) </a:t>
            </a:r>
            <a:r>
              <a:rPr lang="en-US" altLang="en-US">
                <a:solidFill>
                  <a:prstClr val="black"/>
                </a:solidFill>
                <a:latin typeface="Calibri"/>
                <a:ea typeface="+mn-ea"/>
                <a:cs typeface="+mn-cs"/>
              </a:rPr>
              <a:t>is the ease with which a product’s benefits or attributes can be observed, imagined, or described to potential consumers. Products that have a high degree of social visibility, such as fashion items, are more easily diffused than products that are used in private, such as a new type of deodorant. Similarly, a tangible product is promoted more easily than an intangible product (such as a service).</a:t>
            </a: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748876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solidFill>
                  <a:prstClr val="black"/>
                </a:solidFill>
                <a:latin typeface="Calibri"/>
                <a:ea typeface="+mn-ea"/>
                <a:cs typeface="+mn-cs"/>
              </a:rPr>
              <a:t>Trial is important.  Some marketers offer a money-back guarantee.  Others, like the example, offer a free trial to reduce consumer perceived risk.</a:t>
            </a:r>
            <a:endParaRPr 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522730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b="1">
                <a:solidFill>
                  <a:prstClr val="black"/>
                </a:solidFill>
                <a:latin typeface="Calibri"/>
                <a:ea typeface="+mn-ea"/>
                <a:cs typeface="+mn-cs"/>
              </a:rPr>
              <a:t>1. Awareness</a:t>
            </a:r>
            <a:r>
              <a:rPr lang="en-US" altLang="en-US">
                <a:solidFill>
                  <a:prstClr val="black"/>
                </a:solidFill>
                <a:latin typeface="Calibri"/>
                <a:ea typeface="+mn-ea"/>
                <a:cs typeface="+mn-cs"/>
              </a:rPr>
              <a:t>: The consumer first becomes aware that an innovation exists.</a:t>
            </a:r>
          </a:p>
          <a:p>
            <a:pPr lvl="0" defTabSz="914400" eaLnBrk="0" fontAlgn="base" hangingPunct="0">
              <a:spcBef>
                <a:spcPct val="30000"/>
              </a:spcBef>
              <a:spcAft>
                <a:spcPct val="0"/>
              </a:spcAft>
            </a:pPr>
            <a:r>
              <a:rPr lang="en-US" altLang="en-US" b="1">
                <a:solidFill>
                  <a:prstClr val="black"/>
                </a:solidFill>
                <a:latin typeface="Calibri"/>
                <a:ea typeface="+mn-ea"/>
                <a:cs typeface="+mn-cs"/>
              </a:rPr>
              <a:t>2. Interest</a:t>
            </a:r>
            <a:r>
              <a:rPr lang="en-US" altLang="en-US">
                <a:solidFill>
                  <a:prstClr val="black"/>
                </a:solidFill>
                <a:latin typeface="Calibri"/>
                <a:ea typeface="+mn-ea"/>
                <a:cs typeface="+mn-cs"/>
              </a:rPr>
              <a:t>: The consumer becomes interested in the innovative product or service).</a:t>
            </a:r>
          </a:p>
          <a:p>
            <a:pPr lvl="0" defTabSz="914400" eaLnBrk="0" fontAlgn="base" hangingPunct="0">
              <a:spcBef>
                <a:spcPct val="30000"/>
              </a:spcBef>
              <a:spcAft>
                <a:spcPct val="0"/>
              </a:spcAft>
            </a:pPr>
            <a:r>
              <a:rPr lang="en-US" altLang="en-US" b="1">
                <a:solidFill>
                  <a:prstClr val="black"/>
                </a:solidFill>
                <a:latin typeface="Calibri"/>
                <a:ea typeface="+mn-ea"/>
                <a:cs typeface="+mn-cs"/>
              </a:rPr>
              <a:t>3. Evaluation</a:t>
            </a:r>
            <a:r>
              <a:rPr lang="en-US" altLang="en-US">
                <a:solidFill>
                  <a:prstClr val="black"/>
                </a:solidFill>
                <a:latin typeface="Calibri"/>
                <a:ea typeface="+mn-ea"/>
                <a:cs typeface="+mn-cs"/>
              </a:rPr>
              <a:t>: The consumer undertakes a “mental trial” of the innovation.</a:t>
            </a:r>
          </a:p>
          <a:p>
            <a:pPr lvl="0" defTabSz="914400" eaLnBrk="0" fontAlgn="base" hangingPunct="0">
              <a:spcBef>
                <a:spcPct val="30000"/>
              </a:spcBef>
              <a:spcAft>
                <a:spcPct val="0"/>
              </a:spcAft>
            </a:pPr>
            <a:r>
              <a:rPr lang="en-US" altLang="en-US" b="1">
                <a:solidFill>
                  <a:prstClr val="black"/>
                </a:solidFill>
                <a:latin typeface="Calibri"/>
                <a:ea typeface="+mn-ea"/>
                <a:cs typeface="+mn-cs"/>
              </a:rPr>
              <a:t>4. Trial</a:t>
            </a:r>
            <a:r>
              <a:rPr lang="en-US" altLang="en-US">
                <a:solidFill>
                  <a:prstClr val="black"/>
                </a:solidFill>
                <a:latin typeface="Calibri"/>
                <a:ea typeface="+mn-ea"/>
                <a:cs typeface="+mn-cs"/>
              </a:rPr>
              <a:t>: The consumer tries the innovation.</a:t>
            </a:r>
          </a:p>
          <a:p>
            <a:pPr lvl="0" defTabSz="914400" eaLnBrk="0" fontAlgn="base" hangingPunct="0">
              <a:spcBef>
                <a:spcPct val="30000"/>
              </a:spcBef>
              <a:spcAft>
                <a:spcPct val="0"/>
              </a:spcAft>
            </a:pPr>
            <a:r>
              <a:rPr lang="en-US" altLang="en-US" b="1">
                <a:solidFill>
                  <a:prstClr val="black"/>
                </a:solidFill>
                <a:latin typeface="Calibri"/>
                <a:ea typeface="+mn-ea"/>
                <a:cs typeface="+mn-cs"/>
              </a:rPr>
              <a:t>5. Adoption</a:t>
            </a:r>
            <a:r>
              <a:rPr lang="en-US" altLang="en-US">
                <a:solidFill>
                  <a:prstClr val="black"/>
                </a:solidFill>
                <a:latin typeface="Calibri"/>
                <a:ea typeface="+mn-ea"/>
                <a:cs typeface="+mn-cs"/>
              </a:rPr>
              <a:t>: If satisfied, the consumer decides to regularly use the innovation or not use it again.</a:t>
            </a:r>
          </a:p>
          <a:p>
            <a:pPr lvl="0" defTabSz="914400" eaLnBrk="0" fontAlgn="base" hangingPunct="0">
              <a:spcBef>
                <a:spcPct val="30000"/>
              </a:spcBef>
              <a:spcAft>
                <a:spcPct val="0"/>
              </a:spcAft>
            </a:pPr>
            <a:endParaRPr lang="en-US" altLang="en-US">
              <a:solidFill>
                <a:prstClr val="black"/>
              </a:solidFill>
              <a:latin typeface="Calibri"/>
              <a:ea typeface="+mn-ea"/>
              <a:cs typeface="+mn-cs"/>
            </a:endParaRPr>
          </a:p>
          <a:p>
            <a:pPr lvl="0" defTabSz="914400" eaLnBrk="0" fontAlgn="base" hangingPunct="0">
              <a:spcBef>
                <a:spcPct val="30000"/>
              </a:spcBef>
              <a:spcAft>
                <a:spcPct val="0"/>
              </a:spcAft>
            </a:pPr>
            <a:r>
              <a:rPr lang="en-US" altLang="en-US">
                <a:solidFill>
                  <a:prstClr val="black"/>
                </a:solidFill>
                <a:latin typeface="Calibri"/>
                <a:ea typeface="+mn-ea"/>
                <a:cs typeface="+mn-cs"/>
              </a:rPr>
              <a:t>The process does not adequately acknowledge that quite often, consumers face a need or problem-recognition stage before acquiring an awareness of potential options or solutions (a need recognition preceding the awareness stage). Moreover, the adoption process model does not adequately provide for the possibility of evaluation and rejection of a new product or service after each stage, especially after trial (i.e., a consumer may reject the product after trial or never use the product on a continuous basis). Finally, it does not explicitly include post-adoption or post-purchase evaluation, which can lead to a strengthened commitment or to a decision to discontinue use.</a:t>
            </a: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752218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solidFill>
                  <a:prstClr val="black"/>
                </a:solidFill>
                <a:latin typeface="Calibri"/>
                <a:ea typeface="+mn-ea"/>
                <a:cs typeface="+mn-cs"/>
              </a:rPr>
              <a:t>The consumer journey begins with need recognition, and in the output stage includes consuming the product/service.  Consumption is assumed, not stated, in the decision-making model.  It expands the decision-making model to include engaged/interacts and actively advocates.</a:t>
            </a:r>
            <a:endParaRPr 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776515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a:solidFill>
                  <a:prstClr val="black"/>
                </a:solidFill>
                <a:latin typeface="Calibri"/>
                <a:ea typeface="+mn-ea"/>
                <a:cs typeface="+mn-cs"/>
              </a:rPr>
              <a:t>The consumer decision making model includes three components: input, process, and output.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117615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a:solidFill>
                  <a:prstClr val="black"/>
                </a:solidFill>
                <a:latin typeface="Calibri"/>
                <a:ea typeface="+mn-ea"/>
                <a:cs typeface="+mn-cs"/>
              </a:rPr>
              <a:t>The input component of the consumer decision-making model includes three types of external influences:</a:t>
            </a:r>
          </a:p>
          <a:p>
            <a:pPr lvl="0" defTabSz="914400" eaLnBrk="0" fontAlgn="base" hangingPunct="0">
              <a:spcBef>
                <a:spcPct val="30000"/>
              </a:spcBef>
              <a:spcAft>
                <a:spcPct val="0"/>
              </a:spcAft>
            </a:pPr>
            <a:r>
              <a:rPr lang="en-US" altLang="en-US" b="1">
                <a:solidFill>
                  <a:prstClr val="black"/>
                </a:solidFill>
                <a:latin typeface="Calibri"/>
                <a:ea typeface="+mn-ea"/>
                <a:cs typeface="+mn-cs"/>
              </a:rPr>
              <a:t>1. </a:t>
            </a:r>
            <a:r>
              <a:rPr lang="en-US" altLang="en-US">
                <a:solidFill>
                  <a:prstClr val="black"/>
                </a:solidFill>
                <a:latin typeface="Calibri"/>
                <a:ea typeface="+mn-ea"/>
                <a:cs typeface="+mn-cs"/>
              </a:rPr>
              <a:t>The marketing mix consists of strategies designed to reach, inform, and persuade consumers to buy the marketer’s products repeatedly. They include the product, advertising and other promotional efforts, pricing policy, and the distribution channels that move the product from the manufacturer to the consumer.</a:t>
            </a:r>
          </a:p>
          <a:p>
            <a:pPr lvl="0" defTabSz="914400" eaLnBrk="0" fontAlgn="base" hangingPunct="0">
              <a:spcBef>
                <a:spcPct val="30000"/>
              </a:spcBef>
              <a:spcAft>
                <a:spcPct val="0"/>
              </a:spcAft>
            </a:pPr>
            <a:r>
              <a:rPr lang="en-US" altLang="en-US" b="1">
                <a:solidFill>
                  <a:prstClr val="black"/>
                </a:solidFill>
                <a:latin typeface="Calibri"/>
                <a:ea typeface="+mn-ea"/>
                <a:cs typeface="+mn-cs"/>
              </a:rPr>
              <a:t>2. </a:t>
            </a:r>
            <a:r>
              <a:rPr lang="en-US" altLang="en-US">
                <a:solidFill>
                  <a:prstClr val="black"/>
                </a:solidFill>
                <a:latin typeface="Calibri"/>
                <a:ea typeface="+mn-ea"/>
                <a:cs typeface="+mn-cs"/>
              </a:rPr>
              <a:t>The sociocultural influences include the consumer’s family, peers, social class, reference groups, culture, and, if applicable, subculture.</a:t>
            </a:r>
          </a:p>
          <a:p>
            <a:pPr lvl="0" defTabSz="914400" eaLnBrk="0" fontAlgn="base" hangingPunct="0">
              <a:spcBef>
                <a:spcPct val="30000"/>
              </a:spcBef>
              <a:spcAft>
                <a:spcPct val="0"/>
              </a:spcAft>
            </a:pPr>
            <a:r>
              <a:rPr lang="en-US" altLang="en-US" b="1">
                <a:solidFill>
                  <a:prstClr val="black"/>
                </a:solidFill>
                <a:latin typeface="Calibri"/>
                <a:ea typeface="+mn-ea"/>
                <a:cs typeface="+mn-cs"/>
              </a:rPr>
              <a:t>3. </a:t>
            </a:r>
            <a:r>
              <a:rPr lang="en-US" altLang="en-US">
                <a:solidFill>
                  <a:prstClr val="black"/>
                </a:solidFill>
                <a:latin typeface="Calibri"/>
                <a:ea typeface="+mn-ea"/>
                <a:cs typeface="+mn-cs"/>
              </a:rPr>
              <a:t>The input also includes communications, which are the mechanisms that “deliver” the marketing mix and sociocultural influences to consumers.</a:t>
            </a: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696824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a:solidFill>
                  <a:prstClr val="black"/>
                </a:solidFill>
                <a:latin typeface="Calibri"/>
                <a:ea typeface="+mn-ea"/>
                <a:cs typeface="+mn-cs"/>
              </a:rPr>
              <a:t>The process component of the model is concerned with how consumers make decisions. The model’s </a:t>
            </a:r>
            <a:r>
              <a:rPr lang="en-US" altLang="en-US" i="1">
                <a:solidFill>
                  <a:prstClr val="black"/>
                </a:solidFill>
                <a:latin typeface="Calibri"/>
                <a:ea typeface="+mn-ea"/>
                <a:cs typeface="+mn-cs"/>
              </a:rPr>
              <a:t>psychological field </a:t>
            </a:r>
            <a:r>
              <a:rPr lang="en-US" altLang="en-US">
                <a:solidFill>
                  <a:prstClr val="black"/>
                </a:solidFill>
                <a:latin typeface="Calibri"/>
                <a:ea typeface="+mn-ea"/>
                <a:cs typeface="+mn-cs"/>
              </a:rPr>
              <a:t>consists of the internal influences (motivation, perception, learning, personality, and attitudes) that affect consumers’ decision-making processes (what they need or want, their awareness of various product choices, their information-gathering activities,  and their evaluation of alternatives). </a:t>
            </a:r>
          </a:p>
          <a:p>
            <a:pPr lvl="0" defTabSz="914400" eaLnBrk="0" fontAlgn="base" hangingPunct="0">
              <a:spcBef>
                <a:spcPct val="30000"/>
              </a:spcBef>
              <a:spcAft>
                <a:spcPct val="0"/>
              </a:spcAft>
            </a:pPr>
            <a:endParaRPr lang="en-US" altLang="en-US">
              <a:solidFill>
                <a:prstClr val="black"/>
              </a:solidFill>
              <a:latin typeface="Calibri"/>
              <a:ea typeface="+mn-ea"/>
              <a:cs typeface="+mn-cs"/>
            </a:endParaRPr>
          </a:p>
          <a:p>
            <a:pPr lvl="0" defTabSz="914400" eaLnBrk="0" fontAlgn="base" hangingPunct="0">
              <a:spcBef>
                <a:spcPct val="30000"/>
              </a:spcBef>
              <a:spcAft>
                <a:spcPct val="0"/>
              </a:spcAft>
            </a:pPr>
            <a:r>
              <a:rPr lang="en-US" altLang="en-US">
                <a:solidFill>
                  <a:prstClr val="black"/>
                </a:solidFill>
                <a:latin typeface="Calibri"/>
                <a:ea typeface="+mn-ea"/>
                <a:cs typeface="+mn-cs"/>
              </a:rPr>
              <a:t>The first of the three stages in the process part of the model is need recognition. </a:t>
            </a:r>
            <a:r>
              <a:rPr lang="en-US" altLang="en-US" b="1">
                <a:solidFill>
                  <a:prstClr val="black"/>
                </a:solidFill>
                <a:latin typeface="Calibri"/>
                <a:ea typeface="+mn-ea"/>
                <a:cs typeface="+mn-cs"/>
              </a:rPr>
              <a:t>Need recognition </a:t>
            </a:r>
            <a:r>
              <a:rPr lang="en-US" altLang="en-US">
                <a:solidFill>
                  <a:prstClr val="black"/>
                </a:solidFill>
                <a:latin typeface="Calibri"/>
                <a:ea typeface="+mn-ea"/>
                <a:cs typeface="+mn-cs"/>
              </a:rPr>
              <a:t>occurs when a consumer is faced with a “problem.” Some needs are </a:t>
            </a:r>
            <a:r>
              <a:rPr lang="en-US" altLang="en-US" i="1">
                <a:solidFill>
                  <a:prstClr val="black"/>
                </a:solidFill>
                <a:latin typeface="Calibri"/>
                <a:ea typeface="+mn-ea"/>
                <a:cs typeface="+mn-cs"/>
              </a:rPr>
              <a:t>actual state </a:t>
            </a:r>
            <a:r>
              <a:rPr lang="en-US" altLang="en-US">
                <a:solidFill>
                  <a:prstClr val="black"/>
                </a:solidFill>
                <a:latin typeface="Calibri"/>
                <a:ea typeface="+mn-ea"/>
                <a:cs typeface="+mn-cs"/>
              </a:rPr>
              <a:t>types, who perceive that they have a problem when a product fails to perform satisfactorily (e.g., a cordless telephone that develops constant static). Some needs are </a:t>
            </a:r>
            <a:r>
              <a:rPr lang="en-US" altLang="en-US" i="1">
                <a:solidFill>
                  <a:prstClr val="black"/>
                </a:solidFill>
                <a:latin typeface="Calibri"/>
                <a:ea typeface="+mn-ea"/>
                <a:cs typeface="+mn-cs"/>
              </a:rPr>
              <a:t>desired state </a:t>
            </a:r>
            <a:r>
              <a:rPr lang="en-US" altLang="en-US">
                <a:solidFill>
                  <a:prstClr val="black"/>
                </a:solidFill>
                <a:latin typeface="Calibri"/>
                <a:ea typeface="+mn-ea"/>
                <a:cs typeface="+mn-cs"/>
              </a:rPr>
              <a:t>types, for whom the desire for something new may trigger the decision process.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641068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fontAlgn="base">
              <a:spcBef>
                <a:spcPct val="0"/>
              </a:spcBef>
              <a:spcAft>
                <a:spcPct val="0"/>
              </a:spcAft>
            </a:pPr>
            <a:r>
              <a:rPr lang="en-US" altLang="en-US">
                <a:solidFill>
                  <a:prstClr val="black"/>
                </a:solidFill>
                <a:latin typeface="Calibri"/>
                <a:ea typeface="+mn-ea"/>
                <a:cs typeface="+mn-cs"/>
              </a:rPr>
              <a:t>Not all consumer decision-making situations are the same and marketers generally put them into these three groups.  At one extreme is </a:t>
            </a:r>
            <a:r>
              <a:rPr lang="en-US" altLang="en-US" b="1">
                <a:solidFill>
                  <a:prstClr val="black"/>
                </a:solidFill>
                <a:latin typeface="Calibri"/>
                <a:ea typeface="+mn-ea"/>
                <a:cs typeface="+mn-cs"/>
              </a:rPr>
              <a:t>extensive problem solving </a:t>
            </a:r>
            <a:r>
              <a:rPr lang="en-US" altLang="en-US">
                <a:solidFill>
                  <a:prstClr val="black"/>
                </a:solidFill>
                <a:latin typeface="Calibri"/>
                <a:ea typeface="+mn-ea"/>
                <a:cs typeface="+mn-cs"/>
              </a:rPr>
              <a:t>which</a:t>
            </a:r>
            <a:r>
              <a:rPr lang="en-US" altLang="en-US" b="1">
                <a:solidFill>
                  <a:prstClr val="black"/>
                </a:solidFill>
                <a:latin typeface="Calibri"/>
                <a:ea typeface="+mn-ea"/>
                <a:cs typeface="+mn-cs"/>
              </a:rPr>
              <a:t> </a:t>
            </a:r>
            <a:r>
              <a:rPr lang="en-US" altLang="en-US">
                <a:solidFill>
                  <a:prstClr val="black"/>
                </a:solidFill>
                <a:latin typeface="Calibri"/>
                <a:ea typeface="+mn-ea"/>
                <a:cs typeface="+mn-cs"/>
              </a:rPr>
              <a:t>usually involves a lot of information, whereas </a:t>
            </a:r>
            <a:r>
              <a:rPr lang="en-US" altLang="en-US" b="1">
                <a:solidFill>
                  <a:prstClr val="black"/>
                </a:solidFill>
                <a:latin typeface="Calibri"/>
                <a:ea typeface="+mn-ea"/>
                <a:cs typeface="+mn-cs"/>
              </a:rPr>
              <a:t>routinized response behavior </a:t>
            </a:r>
            <a:r>
              <a:rPr lang="en-US" altLang="en-US">
                <a:solidFill>
                  <a:prstClr val="black"/>
                </a:solidFill>
                <a:latin typeface="Calibri"/>
                <a:ea typeface="+mn-ea"/>
                <a:cs typeface="+mn-cs"/>
              </a:rPr>
              <a:t>usually requires little or no information.  </a:t>
            </a:r>
            <a:r>
              <a:rPr lang="en-US" altLang="en-US" b="1">
                <a:solidFill>
                  <a:prstClr val="black"/>
                </a:solidFill>
                <a:latin typeface="Calibri"/>
                <a:ea typeface="+mn-ea"/>
                <a:cs typeface="+mn-cs"/>
              </a:rPr>
              <a:t>Limited problem solving </a:t>
            </a:r>
            <a:r>
              <a:rPr lang="en-US" altLang="en-US">
                <a:solidFill>
                  <a:prstClr val="black"/>
                </a:solidFill>
                <a:latin typeface="Calibri"/>
                <a:ea typeface="+mn-ea"/>
                <a:cs typeface="+mn-cs"/>
              </a:rPr>
              <a:t>lies in the middle of these two extremes where new information is often added and a criterion for evaluation is formed.  Consumers tend to have little experience with the product category when engaging in extensive problem solving as opposed to being very familiar with a routinized purchase.</a:t>
            </a: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098959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a:solidFill>
                  <a:prstClr val="black"/>
                </a:solidFill>
                <a:latin typeface="Calibri"/>
                <a:ea typeface="+mn-ea"/>
                <a:cs typeface="+mn-cs"/>
              </a:rPr>
              <a:t>The ad featured in Figure 14.2 is by the Gemological Institute of America (GIA), a nonprofit educational institute of the jewelry industry. In consumer decision-making terms, purchasing a diamond represents extensive problem solving because consumers buy diamonds infrequently and have no established criteria for evaluating them. The GIA ad tells buyers what to look for in a diamond: carat weight, clarity, color, cutting style, and other features. In contrast, the Advil ad in Figure 14.2 r3epresents routinized response behavior, because consumers have experience with over-the-counter pain relievers and do not need to establish the criteria for evaluating them. the Advil brand has a quality reputation and is instantly recognized by millions of consumers around the world, so consumers reach for Advil without much thought.</a:t>
            </a: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552675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mn-lt"/>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xmlns=""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mn-lt"/>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mn-lt"/>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mn-lt"/>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mn-lt"/>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xmlns="" val="146176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8/31/2018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24380128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8/31/2018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9393152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xmlns="" val="3068857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IN"/>
          </a:p>
        </p:txBody>
      </p:sp>
      <p:sp>
        <p:nvSpPr>
          <p:cNvPr id="3" name="Date Placeholder 2"/>
          <p:cNvSpPr>
            <a:spLocks noGrp="1"/>
          </p:cNvSpPr>
          <p:nvPr>
            <p:ph type="dt" idx="11"/>
          </p:nvPr>
        </p:nvSpPr>
        <p:spPr/>
        <p:txBody>
          <a:bodyPr/>
          <a:lstStyle/>
          <a:p>
            <a:endParaRPr lang="en-IN"/>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xmlns="" val="57058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826302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mn-lt"/>
                <a:ea typeface="Arial"/>
                <a:cs typeface="Arial"/>
                <a:sym typeface="Arial"/>
              </a:defRPr>
            </a:lvl2pPr>
            <a:lvl3pPr marL="1143000" marR="0" lvl="2" indent="-2286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mn-lt"/>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sz="1600">
                <a:latin typeface="+mn-lt"/>
              </a:defRPr>
            </a:lvl1pPr>
            <a:lvl2pPr indent="-283464">
              <a:defRPr sz="1600">
                <a:latin typeface="+mn-lt"/>
              </a:defRPr>
            </a:lvl2pPr>
            <a:lvl3pPr>
              <a:defRPr sz="1600">
                <a:latin typeface="+mn-lt"/>
              </a:defRPr>
            </a:lvl3pPr>
            <a:lvl4pPr>
              <a:defRPr sz="1600">
                <a:latin typeface="+mn-lt"/>
              </a:defRPr>
            </a:lvl4pPr>
            <a:lvl5pPr>
              <a:defRPr sz="16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sz="1600">
                <a:latin typeface="+mn-lt"/>
              </a:defRPr>
            </a:lvl1pPr>
            <a:lvl2pPr indent="-283464">
              <a:defRPr sz="1600">
                <a:latin typeface="+mn-lt"/>
              </a:defRPr>
            </a:lvl2pPr>
            <a:lvl3pPr>
              <a:defRPr sz="1600">
                <a:latin typeface="+mn-lt"/>
              </a:defRPr>
            </a:lvl3pPr>
            <a:lvl4pPr>
              <a:defRPr sz="1600">
                <a:latin typeface="+mn-lt"/>
              </a:defRPr>
            </a:lvl4pPr>
            <a:lvl5pPr>
              <a:defRPr sz="16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atin typeface="+mn-lt"/>
              </a:defRPr>
            </a:lvl1pPr>
            <a:lvl2pPr indent="-283464">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atin typeface="+mn-lt"/>
              </a:defRPr>
            </a:lvl1pPr>
            <a:lvl2pPr indent="-283464">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atin typeface="+mn-lt"/>
              </a:defRPr>
            </a:lvl1pPr>
            <a:lvl2pPr indent="-283464">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xmlns=""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mn-lt"/>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atin typeface="+mn-lt"/>
              </a:defRPr>
            </a:lvl1pPr>
            <a:lvl2pPr indent="-283464">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atin typeface="+mn-lt"/>
              </a:defRPr>
            </a:lvl1pPr>
            <a:lvl2pPr indent="-283464">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atin typeface="+mn-lt"/>
              </a:defRPr>
            </a:lvl1pPr>
            <a:lvl2pPr indent="-283464">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atin typeface="+mn-lt"/>
              </a:defRPr>
            </a:lvl1pPr>
            <a:lvl2pPr indent="-283464">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atin typeface="+mn-lt"/>
              </a:defRPr>
            </a:lvl1pPr>
            <a:lvl2pPr indent="-283464">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1pPr>
              <a:defRPr>
                <a:latin typeface="+mn-lt"/>
              </a:defRPr>
            </a:lvl1pPr>
            <a:lvl2pPr indent="-283464">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4044794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mn-lt"/>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5">
            <a:alphaModFix/>
          </a:blip>
          <a:srcRect/>
          <a:stretch/>
        </p:blipFill>
        <p:spPr>
          <a:xfrm>
            <a:off x="443972" y="6429709"/>
            <a:ext cx="917999" cy="279914"/>
          </a:xfrm>
          <a:prstGeom prst="rect">
            <a:avLst/>
          </a:prstGeom>
          <a:noFill/>
          <a:ln>
            <a:noFill/>
          </a:ln>
        </p:spPr>
      </p:pic>
      <p:sp>
        <p:nvSpPr>
          <p:cNvPr id="17" name="Text Placeholder 5"/>
          <p:cNvSpPr txBox="1">
            <a:spLocks/>
          </p:cNvSpPr>
          <p:nvPr userDrawn="1"/>
        </p:nvSpPr>
        <p:spPr>
          <a:xfrm>
            <a:off x="2668249" y="6452413"/>
            <a:ext cx="6098022" cy="248192"/>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2019 Pearson Education, Ltd.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4" r:id="rId12"/>
    <p:sldLayoutId id="214748368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xmlns="" val="200283969"/>
      </p:ext>
    </p:extLst>
  </p:cSld>
  <p:clrMap bg1="lt1" tx1="dk1" bg2="dk2" tx2="lt2" accent1="accent1" accent2="accent2" accent3="accent3" accent4="accent4" accent5="accent5" accent6="accent6" hlink="hlink" folHlink="folHlink"/>
  <p:sldLayoutIdLst>
    <p:sldLayoutId id="2147483664" r:id="rId1"/>
    <p:sldLayoutId id="214748369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0"/>
            <a:ext cx="8388220" cy="1045386"/>
          </a:xfrm>
        </p:spPr>
        <p:txBody>
          <a:bodyPr anchor="b"/>
          <a:lstStyle/>
          <a:p>
            <a:pPr>
              <a:defRPr/>
            </a:pPr>
            <a:r>
              <a:rPr lang="en-US" dirty="0" smtClean="0"/>
              <a:t>Consumer Behavior</a:t>
            </a:r>
            <a:endParaRPr lang="en-US" altLang="en-US"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350134"/>
            <a:ext cx="8388220" cy="389592"/>
          </a:xfrm>
        </p:spPr>
        <p:txBody>
          <a:bodyPr/>
          <a:lstStyle/>
          <a:p>
            <a:r>
              <a:rPr lang="en-US" dirty="0" smtClean="0"/>
              <a:t>Twelfth Edition, Global Edition</a:t>
            </a:r>
            <a:endParaRPr lang="en-US" dirty="0"/>
          </a:p>
        </p:txBody>
      </p:sp>
      <p:sp>
        <p:nvSpPr>
          <p:cNvPr id="4" name="Text Placeholder 3"/>
          <p:cNvSpPr>
            <a:spLocks noGrp="1"/>
          </p:cNvSpPr>
          <p:nvPr>
            <p:ph type="body" idx="2"/>
          </p:nvPr>
        </p:nvSpPr>
        <p:spPr>
          <a:xfrm>
            <a:off x="4773168" y="1923051"/>
            <a:ext cx="3913631" cy="1102032"/>
          </a:xfrm>
        </p:spPr>
        <p:txBody>
          <a:bodyPr/>
          <a:lstStyle/>
          <a:p>
            <a:pPr lvl="0" algn="ctr"/>
            <a:r>
              <a:rPr lang="en-US" b="1" dirty="0">
                <a:latin typeface="+mn-lt"/>
              </a:rPr>
              <a:t>Chapter </a:t>
            </a:r>
            <a:r>
              <a:rPr lang="en-US" b="1" dirty="0" smtClean="0">
                <a:latin typeface="+mn-lt"/>
              </a:rPr>
              <a:t>14</a:t>
            </a:r>
            <a:endParaRPr lang="en-US" b="1" dirty="0">
              <a:latin typeface="+mn-lt"/>
            </a:endParaRPr>
          </a:p>
        </p:txBody>
      </p:sp>
      <p:sp>
        <p:nvSpPr>
          <p:cNvPr id="5" name="Text Placeholder 4"/>
          <p:cNvSpPr>
            <a:spLocks noGrp="1"/>
          </p:cNvSpPr>
          <p:nvPr>
            <p:ph type="body" idx="3"/>
          </p:nvPr>
        </p:nvSpPr>
        <p:spPr>
          <a:xfrm>
            <a:off x="4773168" y="3114461"/>
            <a:ext cx="3913631" cy="857932"/>
          </a:xfrm>
        </p:spPr>
        <p:txBody>
          <a:bodyPr/>
          <a:lstStyle/>
          <a:p>
            <a:pPr algn="ctr"/>
            <a:r>
              <a:rPr lang="en-US" dirty="0">
                <a:latin typeface="+mn-lt"/>
              </a:rPr>
              <a:t>Consumer </a:t>
            </a:r>
            <a:r>
              <a:rPr lang="en-US" dirty="0" smtClean="0">
                <a:latin typeface="+mn-lt"/>
              </a:rPr>
              <a:t>Decision-Making and </a:t>
            </a:r>
            <a:r>
              <a:rPr lang="en-US" dirty="0">
                <a:latin typeface="+mn-lt"/>
              </a:rPr>
              <a:t>Diffusion of Innovations</a:t>
            </a:r>
          </a:p>
        </p:txBody>
      </p:sp>
      <p:sp>
        <p:nvSpPr>
          <p:cNvPr id="6" name="Text Placeholder 5"/>
          <p:cNvSpPr>
            <a:spLocks noGrp="1"/>
          </p:cNvSpPr>
          <p:nvPr>
            <p:ph type="body" idx="13"/>
          </p:nvPr>
        </p:nvSpPr>
        <p:spPr>
          <a:xfrm>
            <a:off x="2668249" y="6452413"/>
            <a:ext cx="6098022" cy="248192"/>
          </a:xfrm>
        </p:spPr>
        <p:txBody>
          <a:bodyPr anchor="ct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2019 Pearson Education, Ltd.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pic>
        <p:nvPicPr>
          <p:cNvPr id="8" name="Picture 7" descr="Front Cover: Consumer Behavior Twelfth Edition by Schiffman and Wisenblit."/>
          <p:cNvPicPr>
            <a:picLocks noChangeAspect="1"/>
          </p:cNvPicPr>
          <p:nvPr/>
        </p:nvPicPr>
        <p:blipFill>
          <a:blip r:embed="rId3"/>
          <a:stretch>
            <a:fillRect/>
          </a:stretch>
        </p:blipFill>
        <p:spPr>
          <a:xfrm>
            <a:off x="614759" y="1894405"/>
            <a:ext cx="3399290" cy="4387072"/>
          </a:xfrm>
          <a:prstGeom prst="rect">
            <a:avLst/>
          </a:prstGeom>
          <a:ln w="9525">
            <a:solidFill>
              <a:schemeClr val="tx1"/>
            </a:solidFill>
          </a:ln>
          <a:effectLst/>
        </p:spPr>
      </p:pic>
    </p:spTree>
    <p:extLst>
      <p:ext uri="{BB962C8B-B14F-4D97-AF65-F5344CB8AC3E}">
        <p14:creationId xmlns:p14="http://schemas.microsoft.com/office/powerpoint/2010/main" xmlns="" val="3635118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mj-ea"/>
                <a:cs typeface="+mj-cs"/>
              </a:rPr>
              <a:t>Consumer Involvement</a:t>
            </a:r>
            <a:endParaRPr 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wrap="square" lIns="91425" tIns="91425" rIns="91425" bIns="91425">
            <a:noAutofit/>
          </a:bodyPr>
          <a:lstStyle/>
          <a:p>
            <a:pPr marL="0" lvl="0" indent="0" eaLnBrk="0" fontAlgn="base" hangingPunct="0">
              <a:spcAft>
                <a:spcPct val="0"/>
              </a:spcAft>
              <a:buSzPts val="2400"/>
              <a:buNone/>
              <a:tabLst/>
            </a:pPr>
            <a:r>
              <a:rPr lang="en-US" sz="2400" b="1" kern="1200" dirty="0" smtClean="0">
                <a:solidFill>
                  <a:srgbClr val="000000"/>
                </a:solidFill>
                <a:latin typeface="Arial (Body)"/>
                <a:ea typeface="+mn-ea"/>
                <a:cs typeface="+mn-cs"/>
              </a:rPr>
              <a:t>Defined</a:t>
            </a:r>
          </a:p>
          <a:p>
            <a:pPr marL="0" lvl="0" indent="0" eaLnBrk="0" fontAlgn="base" hangingPunct="0">
              <a:spcAft>
                <a:spcPct val="0"/>
              </a:spcAft>
              <a:buSzPts val="2400"/>
              <a:buNone/>
              <a:tabLst/>
            </a:pPr>
            <a:r>
              <a:rPr lang="en-US" sz="2400" kern="1200" dirty="0" smtClean="0">
                <a:solidFill>
                  <a:srgbClr val="000000"/>
                </a:solidFill>
                <a:latin typeface="Arial (Body)"/>
                <a:ea typeface="+mn-ea"/>
                <a:cs typeface="+mn-cs"/>
              </a:rPr>
              <a:t>The </a:t>
            </a:r>
            <a:r>
              <a:rPr lang="en-US" sz="2400" kern="1200" dirty="0">
                <a:solidFill>
                  <a:srgbClr val="000000"/>
                </a:solidFill>
                <a:latin typeface="Arial (Body)"/>
                <a:ea typeface="+mn-ea"/>
                <a:cs typeface="+mn-cs"/>
              </a:rPr>
              <a:t>degree of personal relevance that the product or purchase holds for the consumer.</a:t>
            </a:r>
          </a:p>
        </p:txBody>
      </p:sp>
    </p:spTree>
    <p:extLst>
      <p:ext uri="{BB962C8B-B14F-4D97-AF65-F5344CB8AC3E}">
        <p14:creationId xmlns:p14="http://schemas.microsoft.com/office/powerpoint/2010/main" xmlns="" val="2054382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Pre-Purchase Search</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Personal experience and external information</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Memory Search</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Shopping provides external information</a:t>
            </a:r>
          </a:p>
          <a:p>
            <a:pPr marL="741553" lvl="1" indent="-284353" eaLnBrk="0" fontAlgn="base" hangingPunct="0">
              <a:spcAft>
                <a:spcPct val="0"/>
              </a:spcAft>
              <a:buSzPts val="2400"/>
            </a:pPr>
            <a:r>
              <a:rPr lang="en-US" sz="2400" kern="1200" dirty="0">
                <a:solidFill>
                  <a:srgbClr val="000000"/>
                </a:solidFill>
                <a:latin typeface="Arial (Body)"/>
                <a:ea typeface="+mn-ea"/>
                <a:cs typeface="+mn-cs"/>
              </a:rPr>
              <a:t>Men and women are different</a:t>
            </a:r>
          </a:p>
          <a:p>
            <a:pPr marL="741553" lvl="1" indent="-284353" eaLnBrk="0" fontAlgn="base" hangingPunct="0">
              <a:spcAft>
                <a:spcPct val="0"/>
              </a:spcAft>
              <a:buSzPts val="2400"/>
            </a:pPr>
            <a:r>
              <a:rPr lang="en-US" sz="2400" kern="1200" dirty="0">
                <a:solidFill>
                  <a:srgbClr val="000000"/>
                </a:solidFill>
                <a:latin typeface="Arial (Body)"/>
                <a:ea typeface="+mn-ea"/>
                <a:cs typeface="+mn-cs"/>
              </a:rPr>
              <a:t>Seek opinions of friends (e.g. shopping selfies)</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Search greatest when product category knowledge is low</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Cognitive challenge may limit search</a:t>
            </a:r>
          </a:p>
        </p:txBody>
      </p:sp>
    </p:spTree>
    <p:extLst>
      <p:ext uri="{BB962C8B-B14F-4D97-AF65-F5344CB8AC3E}">
        <p14:creationId xmlns:p14="http://schemas.microsoft.com/office/powerpoint/2010/main" xmlns="" val="4073745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Information Search: Contextual Factors</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1"/>
            <a:ext cx="8229600" cy="1554480"/>
          </a:xfrm>
        </p:spPr>
        <p:txBody>
          <a:bodyPr wrap="square" lIns="91425" tIns="91425" rIns="91425" bIns="91425">
            <a:noAutofit/>
          </a:bodyPr>
          <a:lstStyle/>
          <a:p>
            <a:pPr marL="255651" lvl="0" indent="-255651" eaLnBrk="0" fontAlgn="base" hangingPunct="0">
              <a:spcAft>
                <a:spcPct val="0"/>
              </a:spcAft>
              <a:buSzPts val="2400"/>
              <a:tabLst/>
              <a:defRPr/>
            </a:pPr>
            <a:r>
              <a:rPr lang="en-US" sz="2400" kern="1200" dirty="0">
                <a:solidFill>
                  <a:srgbClr val="000000"/>
                </a:solidFill>
                <a:latin typeface="Arial (Body)"/>
                <a:ea typeface="+mn-ea"/>
                <a:cs typeface="+mn-cs"/>
              </a:rPr>
              <a:t>Task complexity</a:t>
            </a:r>
          </a:p>
          <a:p>
            <a:pPr marL="255651" lvl="0" indent="-255651" eaLnBrk="0" fontAlgn="base" hangingPunct="0">
              <a:spcAft>
                <a:spcPct val="0"/>
              </a:spcAft>
              <a:buSzPts val="2400"/>
              <a:tabLst/>
              <a:defRPr/>
            </a:pPr>
            <a:r>
              <a:rPr lang="en-US" sz="2400" kern="1200" dirty="0">
                <a:solidFill>
                  <a:srgbClr val="000000"/>
                </a:solidFill>
                <a:latin typeface="Arial (Body)"/>
                <a:ea typeface="+mn-ea"/>
                <a:cs typeface="+mn-cs"/>
              </a:rPr>
              <a:t>Information organization</a:t>
            </a:r>
          </a:p>
          <a:p>
            <a:pPr marL="255651" lvl="0" indent="-255651" eaLnBrk="0" fontAlgn="base" hangingPunct="0">
              <a:spcAft>
                <a:spcPct val="0"/>
              </a:spcAft>
              <a:buSzPts val="2400"/>
              <a:tabLst/>
              <a:defRPr/>
            </a:pPr>
            <a:r>
              <a:rPr lang="en-US" sz="2400" kern="1200" dirty="0">
                <a:solidFill>
                  <a:srgbClr val="000000"/>
                </a:solidFill>
                <a:latin typeface="Arial (Body)"/>
                <a:ea typeface="+mn-ea"/>
                <a:cs typeface="+mn-cs"/>
              </a:rPr>
              <a:t>Time </a:t>
            </a:r>
            <a:r>
              <a:rPr lang="en-US" sz="2400" kern="1200" dirty="0" smtClean="0">
                <a:solidFill>
                  <a:srgbClr val="000000"/>
                </a:solidFill>
                <a:latin typeface="Arial (Body)"/>
                <a:ea typeface="+mn-ea"/>
                <a:cs typeface="+mn-cs"/>
              </a:rPr>
              <a:t>constraints</a:t>
            </a:r>
            <a:endParaRPr lang="en-US" sz="2400" kern="1200" dirty="0">
              <a:solidFill>
                <a:srgbClr val="000000"/>
              </a:solidFill>
              <a:latin typeface="Arial (Body)"/>
              <a:ea typeface="+mn-ea"/>
              <a:cs typeface="+mn-cs"/>
            </a:endParaRPr>
          </a:p>
        </p:txBody>
      </p:sp>
      <p:sp>
        <p:nvSpPr>
          <p:cNvPr id="4" name="Text Placeholder 3"/>
          <p:cNvSpPr>
            <a:spLocks noGrp="1"/>
          </p:cNvSpPr>
          <p:nvPr>
            <p:ph type="body" idx="2"/>
          </p:nvPr>
        </p:nvSpPr>
        <p:spPr>
          <a:xfrm>
            <a:off x="457200" y="3192296"/>
            <a:ext cx="8229600" cy="499872"/>
          </a:xfrm>
        </p:spPr>
        <p:txBody>
          <a:bodyPr/>
          <a:lstStyle/>
          <a:p>
            <a:pPr marL="0" indent="0">
              <a:buNone/>
            </a:pPr>
            <a:r>
              <a:rPr lang="en-US" sz="2400" kern="1200" dirty="0">
                <a:solidFill>
                  <a:srgbClr val="000000"/>
                </a:solidFill>
                <a:latin typeface="Arial (Body)"/>
              </a:rPr>
              <a:t>Consumers have limited information-processing </a:t>
            </a:r>
            <a:r>
              <a:rPr lang="en-US" sz="2400" kern="1200" dirty="0" smtClean="0">
                <a:solidFill>
                  <a:srgbClr val="000000"/>
                </a:solidFill>
                <a:latin typeface="Arial (Body)"/>
              </a:rPr>
              <a:t>capacity</a:t>
            </a:r>
            <a:endParaRPr lang="en-US" sz="2400" kern="1200" dirty="0">
              <a:solidFill>
                <a:srgbClr val="000000"/>
              </a:solidFill>
              <a:latin typeface="Arial (Body)"/>
            </a:endParaRPr>
          </a:p>
        </p:txBody>
      </p:sp>
    </p:spTree>
    <p:extLst>
      <p:ext uri="{BB962C8B-B14F-4D97-AF65-F5344CB8AC3E}">
        <p14:creationId xmlns:p14="http://schemas.microsoft.com/office/powerpoint/2010/main" xmlns="" val="3764106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mj-ea"/>
                <a:cs typeface="+mj-cs"/>
              </a:rPr>
              <a:t>Factors That Increase Search </a:t>
            </a:r>
            <a:r>
              <a:rPr lang="en-US" sz="2000" b="0" kern="1200" dirty="0" smtClean="0">
                <a:latin typeface="Times New Roman" panose="02020603050405020304" pitchFamily="18" charset="0"/>
                <a:ea typeface="+mj-ea"/>
                <a:cs typeface="+mj-cs"/>
              </a:rPr>
              <a:t>(1 of 2)</a:t>
            </a:r>
            <a:endParaRPr lang="en-US" sz="2000" b="0"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a:lstStyle/>
          <a:p>
            <a:pPr marL="0" indent="0">
              <a:buNone/>
            </a:pPr>
            <a:r>
              <a:rPr lang="en-US" sz="2400" b="1" dirty="0"/>
              <a:t>Product </a:t>
            </a:r>
            <a:r>
              <a:rPr lang="en-US" sz="2400" b="1" dirty="0" smtClean="0"/>
              <a:t>Factors</a:t>
            </a:r>
          </a:p>
          <a:p>
            <a:pPr marL="0" indent="0">
              <a:buNone/>
            </a:pPr>
            <a:r>
              <a:rPr lang="en-US" sz="2400" dirty="0"/>
              <a:t>Long periods of time between successive purchases</a:t>
            </a:r>
          </a:p>
          <a:p>
            <a:pPr marL="0" indent="0">
              <a:buNone/>
            </a:pPr>
            <a:r>
              <a:rPr lang="en-US" sz="2400" dirty="0"/>
              <a:t>Frequent changes in product styling</a:t>
            </a:r>
          </a:p>
          <a:p>
            <a:pPr marL="0" indent="0">
              <a:buNone/>
            </a:pPr>
            <a:r>
              <a:rPr lang="en-US" sz="2400" dirty="0"/>
              <a:t>Frequent price changes</a:t>
            </a:r>
          </a:p>
          <a:p>
            <a:pPr marL="0" indent="0">
              <a:buNone/>
            </a:pPr>
            <a:r>
              <a:rPr lang="en-US" sz="2400" dirty="0"/>
              <a:t>Volume purchasing (large number of units)</a:t>
            </a:r>
          </a:p>
          <a:p>
            <a:pPr marL="0" indent="0">
              <a:buNone/>
            </a:pPr>
            <a:r>
              <a:rPr lang="en-US" sz="2400" dirty="0"/>
              <a:t>High price</a:t>
            </a:r>
          </a:p>
          <a:p>
            <a:pPr marL="0" indent="0">
              <a:buNone/>
            </a:pPr>
            <a:r>
              <a:rPr lang="en-US" sz="2400" dirty="0"/>
              <a:t>Many alternative brands</a:t>
            </a:r>
          </a:p>
          <a:p>
            <a:pPr marL="0" indent="0">
              <a:buNone/>
            </a:pPr>
            <a:r>
              <a:rPr lang="en-US" sz="2400" dirty="0"/>
              <a:t>Much variation in </a:t>
            </a:r>
            <a:r>
              <a:rPr lang="en-US" sz="2400" dirty="0" smtClean="0"/>
              <a:t>features</a:t>
            </a:r>
            <a:endParaRPr lang="en-US" sz="2400" b="1" dirty="0"/>
          </a:p>
        </p:txBody>
      </p:sp>
    </p:spTree>
    <p:extLst>
      <p:ext uri="{BB962C8B-B14F-4D97-AF65-F5344CB8AC3E}">
        <p14:creationId xmlns:p14="http://schemas.microsoft.com/office/powerpoint/2010/main" xmlns="" val="3409782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Times New Roman" panose="02020603050405020304" pitchFamily="18" charset="0"/>
              </a:rPr>
              <a:t>Factors That Increase Search </a:t>
            </a:r>
            <a:r>
              <a:rPr lang="en-US" sz="2000" b="0" kern="1200" dirty="0" smtClean="0">
                <a:latin typeface="Times New Roman" panose="02020603050405020304" pitchFamily="18" charset="0"/>
              </a:rPr>
              <a:t>(2 </a:t>
            </a:r>
            <a:r>
              <a:rPr lang="en-US" sz="2000" b="0" kern="1200" dirty="0">
                <a:latin typeface="Times New Roman" panose="02020603050405020304" pitchFamily="18" charset="0"/>
              </a:rPr>
              <a:t>of 2)</a:t>
            </a:r>
            <a:endParaRPr lang="en-US" dirty="0"/>
          </a:p>
        </p:txBody>
      </p:sp>
      <p:sp>
        <p:nvSpPr>
          <p:cNvPr id="3" name="Text Placeholder 2"/>
          <p:cNvSpPr>
            <a:spLocks noGrp="1"/>
          </p:cNvSpPr>
          <p:nvPr>
            <p:ph type="body" idx="1"/>
          </p:nvPr>
        </p:nvSpPr>
        <p:spPr/>
        <p:txBody>
          <a:bodyPr/>
          <a:lstStyle/>
          <a:p>
            <a:pPr marL="0" indent="0">
              <a:buNone/>
            </a:pPr>
            <a:r>
              <a:rPr lang="en-US" b="1" dirty="0"/>
              <a:t>Situational </a:t>
            </a:r>
            <a:r>
              <a:rPr lang="en-US" b="1" dirty="0" smtClean="0"/>
              <a:t>Factors</a:t>
            </a:r>
          </a:p>
          <a:p>
            <a:pPr marL="0" indent="0">
              <a:buNone/>
            </a:pPr>
            <a:r>
              <a:rPr lang="en-US" b="1" dirty="0"/>
              <a:t>Experience: </a:t>
            </a:r>
            <a:r>
              <a:rPr lang="en-US" dirty="0"/>
              <a:t>First-time purchase; no past experience because the product is new; unsatisfactory past experience within the </a:t>
            </a:r>
            <a:r>
              <a:rPr lang="en-US" dirty="0" smtClean="0"/>
              <a:t>product category</a:t>
            </a:r>
            <a:endParaRPr lang="en-US" dirty="0"/>
          </a:p>
          <a:p>
            <a:pPr marL="0" indent="0">
              <a:buNone/>
            </a:pPr>
            <a:r>
              <a:rPr lang="en-US" b="1" dirty="0"/>
              <a:t>Social Acceptability: </a:t>
            </a:r>
            <a:r>
              <a:rPr lang="en-US" dirty="0"/>
              <a:t>The purchase is for a gift; the product is socially visible</a:t>
            </a:r>
          </a:p>
          <a:p>
            <a:pPr marL="0" indent="0">
              <a:buNone/>
            </a:pPr>
            <a:r>
              <a:rPr lang="en-US" b="1" dirty="0"/>
              <a:t>Value-Related Considerations:</a:t>
            </a:r>
            <a:r>
              <a:rPr lang="en-US" i="1" dirty="0"/>
              <a:t> </a:t>
            </a:r>
            <a:r>
              <a:rPr lang="en-US" dirty="0"/>
              <a:t>The purchase is discretionary rather than necessary; all alternatives have both desirable </a:t>
            </a:r>
            <a:r>
              <a:rPr lang="en-US" dirty="0" smtClean="0"/>
              <a:t>and undesirable consequences</a:t>
            </a:r>
            <a:r>
              <a:rPr lang="en-US" dirty="0"/>
              <a:t>; family members disagree on product requirements or evaluation of alternatives; product usage </a:t>
            </a:r>
            <a:r>
              <a:rPr lang="en-US" dirty="0" smtClean="0"/>
              <a:t>deviates from </a:t>
            </a:r>
            <a:r>
              <a:rPr lang="en-US" dirty="0"/>
              <a:t>important reference groups; the purchase involves ecological considerations; many sources of conflicting information</a:t>
            </a:r>
            <a:r>
              <a:rPr lang="en-US" dirty="0" smtClean="0"/>
              <a:t>.</a:t>
            </a:r>
          </a:p>
          <a:p>
            <a:pPr marL="0" indent="0">
              <a:buNone/>
            </a:pPr>
            <a:r>
              <a:rPr lang="en-US" b="1" dirty="0"/>
              <a:t>Consumer Factors</a:t>
            </a:r>
          </a:p>
          <a:p>
            <a:pPr marL="0" indent="0">
              <a:buNone/>
            </a:pPr>
            <a:r>
              <a:rPr lang="en-US" b="1" dirty="0"/>
              <a:t>Demographics: </a:t>
            </a:r>
            <a:r>
              <a:rPr lang="en-US" dirty="0"/>
              <a:t>Education, income, occupation, age, wealth, and marital status</a:t>
            </a:r>
          </a:p>
          <a:p>
            <a:pPr marL="0" indent="0">
              <a:buNone/>
            </a:pPr>
            <a:r>
              <a:rPr lang="en-US" b="1" dirty="0"/>
              <a:t>Personality Traits: </a:t>
            </a:r>
            <a:r>
              <a:rPr lang="en-US" dirty="0"/>
              <a:t>One’s degree of dogmatism, willingness to accept risk, product involvement, and novelty seeking</a:t>
            </a:r>
            <a:endParaRPr lang="en-US" b="1" dirty="0"/>
          </a:p>
        </p:txBody>
      </p:sp>
    </p:spTree>
    <p:extLst>
      <p:ext uri="{BB962C8B-B14F-4D97-AF65-F5344CB8AC3E}">
        <p14:creationId xmlns:p14="http://schemas.microsoft.com/office/powerpoint/2010/main" xmlns="" val="3400027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Evaluation of Alternatives: Brand-Sets</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1"/>
            <a:ext cx="2974258" cy="2057400"/>
          </a:xfrm>
        </p:spPr>
        <p:txBody>
          <a:bodyPr wrap="square" lIns="91425" tIns="91425" rIns="91425" bIns="91425">
            <a:noAutofit/>
          </a:bodyPr>
          <a:lstStyle/>
          <a:p>
            <a:pPr marL="255651" lvl="0" indent="-255651" eaLnBrk="0" fontAlgn="base" hangingPunct="0">
              <a:spcAft>
                <a:spcPct val="0"/>
              </a:spcAft>
              <a:buSzPts val="2400"/>
            </a:pPr>
            <a:r>
              <a:rPr lang="en-US" altLang="en-US" sz="2400" kern="1200" dirty="0">
                <a:solidFill>
                  <a:srgbClr val="000000"/>
                </a:solidFill>
                <a:latin typeface="Arial (Body)"/>
                <a:ea typeface="+mn-ea"/>
                <a:cs typeface="+mn-cs"/>
              </a:rPr>
              <a:t>Evoked set (consideration set)</a:t>
            </a:r>
          </a:p>
          <a:p>
            <a:pPr marL="255651" lvl="0" indent="-255651" eaLnBrk="0" fontAlgn="base" hangingPunct="0">
              <a:spcAft>
                <a:spcPct val="0"/>
              </a:spcAft>
              <a:buSzPts val="2400"/>
            </a:pPr>
            <a:r>
              <a:rPr lang="en-US" altLang="en-US" sz="2400" kern="1200" dirty="0">
                <a:solidFill>
                  <a:srgbClr val="000000"/>
                </a:solidFill>
                <a:latin typeface="Arial (Body)"/>
                <a:ea typeface="+mn-ea"/>
                <a:cs typeface="+mn-cs"/>
              </a:rPr>
              <a:t>Inept set</a:t>
            </a:r>
          </a:p>
          <a:p>
            <a:pPr marL="255651" lvl="0" indent="-255651" eaLnBrk="0" fontAlgn="base" hangingPunct="0">
              <a:spcAft>
                <a:spcPct val="0"/>
              </a:spcAft>
              <a:buSzPts val="2400"/>
            </a:pPr>
            <a:r>
              <a:rPr lang="en-US" altLang="en-US" sz="2400" kern="1200" dirty="0">
                <a:solidFill>
                  <a:srgbClr val="000000"/>
                </a:solidFill>
                <a:latin typeface="Arial (Body)"/>
                <a:ea typeface="+mn-ea"/>
                <a:cs typeface="+mn-cs"/>
              </a:rPr>
              <a:t>Inert </a:t>
            </a:r>
            <a:r>
              <a:rPr lang="en-US" altLang="en-US" sz="2400" kern="1200" dirty="0" smtClean="0">
                <a:solidFill>
                  <a:srgbClr val="000000"/>
                </a:solidFill>
                <a:latin typeface="Arial (Body)"/>
                <a:ea typeface="+mn-ea"/>
                <a:cs typeface="+mn-cs"/>
              </a:rPr>
              <a:t>set</a:t>
            </a:r>
            <a:endParaRPr lang="en-US" altLang="en-US" sz="2400" kern="1200" dirty="0">
              <a:solidFill>
                <a:srgbClr val="000000"/>
              </a:solidFill>
              <a:latin typeface="Arial (Body)"/>
              <a:ea typeface="+mn-ea"/>
              <a:cs typeface="+mn-cs"/>
            </a:endParaRPr>
          </a:p>
        </p:txBody>
      </p:sp>
      <p:pic>
        <p:nvPicPr>
          <p:cNvPr id="5" name="Picture 4" descr="The diagram shows brands as having 2 subsets, known brands and unknown brands. Known brands has 4 subsets as follows.&#10;• Overlooked brands.&#10;• Indifferent brands, an inert set.&#10;• Unacceptable brands, an inept set.&#10;• Acceptable brands, an evoked set.&#10;Acceptable brands has two subsets, purchased brands and not purchased brands."/>
          <p:cNvPicPr>
            <a:picLocks noChangeAspect="1"/>
          </p:cNvPicPr>
          <p:nvPr/>
        </p:nvPicPr>
        <p:blipFill rotWithShape="1">
          <a:blip r:embed="rId3"/>
          <a:srcRect l="4108" r="10260"/>
          <a:stretch/>
        </p:blipFill>
        <p:spPr>
          <a:xfrm>
            <a:off x="3613354" y="2469766"/>
            <a:ext cx="5073446" cy="3337639"/>
          </a:xfrm>
          <a:prstGeom prst="rect">
            <a:avLst/>
          </a:prstGeom>
        </p:spPr>
      </p:pic>
    </p:spTree>
    <p:extLst>
      <p:ext uri="{BB962C8B-B14F-4D97-AF65-F5344CB8AC3E}">
        <p14:creationId xmlns:p14="http://schemas.microsoft.com/office/powerpoint/2010/main" xmlns="" val="4005200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mj-ea"/>
                <a:cs typeface="+mj-cs"/>
              </a:rPr>
              <a:t>Excluded Products Include</a:t>
            </a:r>
            <a:endParaRPr 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3170068"/>
          </a:xfrm>
        </p:spPr>
        <p:txBody>
          <a:bodyPr wrap="square" lIns="91425" tIns="91425" rIns="91425" bIns="91425">
            <a:noAutofit/>
          </a:bodyPr>
          <a:lstStyle/>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Unknown brands or models</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Unacceptable brands of poor quality or inappropriate positioning</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Brands that are perceived as not having special benefits</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Overlooked brands that have not been clearly positioned</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Brands that do not satisfy perceived needs</a:t>
            </a:r>
          </a:p>
        </p:txBody>
      </p:sp>
    </p:spTree>
    <p:extLst>
      <p:ext uri="{BB962C8B-B14F-4D97-AF65-F5344CB8AC3E}">
        <p14:creationId xmlns:p14="http://schemas.microsoft.com/office/powerpoint/2010/main" xmlns="" val="3388239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Evaluation of Alternatives: Attributes</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4038600" cy="4085704"/>
          </a:xfrm>
        </p:spPr>
        <p:txBody>
          <a:bodyPr wrap="square" lIns="91425" tIns="91425" rIns="91425" bIns="91425">
            <a:noAutofit/>
          </a:bodyPr>
          <a:lstStyle/>
          <a:p>
            <a:pPr marL="255651" lvl="0" indent="-255651" eaLnBrk="0" fontAlgn="base" hangingPunct="0">
              <a:spcAft>
                <a:spcPct val="0"/>
              </a:spcAft>
              <a:buSzPts val="2400"/>
            </a:pPr>
            <a:r>
              <a:rPr lang="en-US" altLang="en-US" sz="2400" kern="1200" dirty="0">
                <a:solidFill>
                  <a:srgbClr val="000000"/>
                </a:solidFill>
                <a:latin typeface="Arial (Body)"/>
                <a:ea typeface="+mn-ea"/>
                <a:cs typeface="+mn-cs"/>
              </a:rPr>
              <a:t>Product attribute examples</a:t>
            </a:r>
          </a:p>
          <a:p>
            <a:pPr marL="741553" lvl="1" indent="-284353" eaLnBrk="0" fontAlgn="base" hangingPunct="0">
              <a:spcAft>
                <a:spcPct val="0"/>
              </a:spcAft>
              <a:buSzPts val="2400"/>
            </a:pPr>
            <a:r>
              <a:rPr lang="en-US" altLang="en-US" sz="2400" kern="1200" dirty="0">
                <a:solidFill>
                  <a:srgbClr val="000000"/>
                </a:solidFill>
                <a:latin typeface="Arial (Body)"/>
                <a:ea typeface="+mn-ea"/>
                <a:cs typeface="+mn-cs"/>
              </a:rPr>
              <a:t>Size</a:t>
            </a:r>
          </a:p>
          <a:p>
            <a:pPr marL="741553" lvl="1" indent="-284353" eaLnBrk="0" fontAlgn="base" hangingPunct="0">
              <a:spcAft>
                <a:spcPct val="0"/>
              </a:spcAft>
              <a:buSzPts val="2400"/>
            </a:pPr>
            <a:r>
              <a:rPr lang="en-US" altLang="en-US" sz="2400" kern="1200" dirty="0">
                <a:solidFill>
                  <a:srgbClr val="000000"/>
                </a:solidFill>
                <a:latin typeface="Arial (Body)"/>
                <a:ea typeface="+mn-ea"/>
                <a:cs typeface="+mn-cs"/>
              </a:rPr>
              <a:t>Weight</a:t>
            </a:r>
          </a:p>
          <a:p>
            <a:pPr marL="741553" lvl="1" indent="-284353" eaLnBrk="0" fontAlgn="base" hangingPunct="0">
              <a:spcAft>
                <a:spcPct val="0"/>
              </a:spcAft>
              <a:buSzPts val="2400"/>
            </a:pPr>
            <a:r>
              <a:rPr lang="en-US" altLang="en-US" sz="2400" kern="1200" dirty="0">
                <a:solidFill>
                  <a:srgbClr val="000000"/>
                </a:solidFill>
                <a:latin typeface="Arial (Body)"/>
                <a:ea typeface="+mn-ea"/>
                <a:cs typeface="+mn-cs"/>
              </a:rPr>
              <a:t>Sweetness</a:t>
            </a:r>
          </a:p>
          <a:p>
            <a:pPr marL="741553" lvl="1" indent="-284353" eaLnBrk="0" fontAlgn="base" hangingPunct="0">
              <a:spcAft>
                <a:spcPct val="0"/>
              </a:spcAft>
              <a:buSzPts val="2400"/>
            </a:pPr>
            <a:r>
              <a:rPr lang="en-US" altLang="en-US" sz="2400" kern="1200" dirty="0">
                <a:solidFill>
                  <a:srgbClr val="000000"/>
                </a:solidFill>
                <a:latin typeface="Arial (Body)"/>
                <a:ea typeface="+mn-ea"/>
                <a:cs typeface="+mn-cs"/>
              </a:rPr>
              <a:t>Color</a:t>
            </a:r>
          </a:p>
          <a:p>
            <a:pPr marL="741553" lvl="1" indent="-284353" eaLnBrk="0" fontAlgn="base" hangingPunct="0">
              <a:spcAft>
                <a:spcPct val="0"/>
              </a:spcAft>
              <a:buSzPts val="2400"/>
            </a:pPr>
            <a:r>
              <a:rPr lang="en-US" altLang="en-US" sz="2400" kern="1200" dirty="0">
                <a:solidFill>
                  <a:srgbClr val="000000"/>
                </a:solidFill>
                <a:latin typeface="Arial (Body)"/>
                <a:ea typeface="+mn-ea"/>
                <a:cs typeface="+mn-cs"/>
              </a:rPr>
              <a:t>Packaging</a:t>
            </a:r>
          </a:p>
          <a:p>
            <a:pPr marL="255651" lvl="0" indent="-255651" eaLnBrk="0" fontAlgn="base" hangingPunct="0">
              <a:spcAft>
                <a:spcPct val="0"/>
              </a:spcAft>
              <a:buSzPts val="2400"/>
            </a:pPr>
            <a:r>
              <a:rPr lang="en-US" altLang="en-US" sz="2400" kern="1200" dirty="0">
                <a:solidFill>
                  <a:srgbClr val="000000"/>
                </a:solidFill>
                <a:latin typeface="Arial (Body)"/>
                <a:ea typeface="+mn-ea"/>
                <a:cs typeface="+mn-cs"/>
              </a:rPr>
              <a:t>Criteria to assess product may be advertised</a:t>
            </a:r>
          </a:p>
        </p:txBody>
      </p:sp>
      <p:sp>
        <p:nvSpPr>
          <p:cNvPr id="4" name="Text Placeholder 3"/>
          <p:cNvSpPr>
            <a:spLocks noGrp="1"/>
          </p:cNvSpPr>
          <p:nvPr>
            <p:ph type="body" idx="2"/>
          </p:nvPr>
        </p:nvSpPr>
        <p:spPr>
          <a:xfrm>
            <a:off x="4648200" y="1600200"/>
            <a:ext cx="4038600" cy="3421966"/>
          </a:xfrm>
        </p:spPr>
        <p:txBody>
          <a:bodyPr wrap="square" lIns="91425" tIns="91425" rIns="91425" bIns="91425">
            <a:noAutofit/>
          </a:bodyPr>
          <a:lstStyle/>
          <a:p>
            <a:pPr marL="255651" lvl="0" indent="-255651" eaLnBrk="0" fontAlgn="base" hangingPunct="0">
              <a:spcAft>
                <a:spcPct val="0"/>
              </a:spcAft>
              <a:buSzPts val="2400"/>
            </a:pPr>
            <a:r>
              <a:rPr lang="en-US" altLang="en-US" sz="2400" kern="1200" dirty="0">
                <a:solidFill>
                  <a:srgbClr val="000000"/>
                </a:solidFill>
                <a:latin typeface="Arial (Body)"/>
                <a:ea typeface="+mn-ea"/>
                <a:cs typeface="+mn-cs"/>
              </a:rPr>
              <a:t>Price less important when products are “right”</a:t>
            </a:r>
          </a:p>
          <a:p>
            <a:pPr marL="255651" lvl="0" indent="-255651" eaLnBrk="0" fontAlgn="base" hangingPunct="0">
              <a:spcAft>
                <a:spcPct val="0"/>
              </a:spcAft>
              <a:buSzPts val="2400"/>
            </a:pPr>
            <a:r>
              <a:rPr lang="en-US" altLang="en-US" sz="2400" kern="1200" dirty="0">
                <a:solidFill>
                  <a:srgbClr val="000000"/>
                </a:solidFill>
                <a:latin typeface="Arial (Body)"/>
                <a:ea typeface="+mn-ea"/>
                <a:cs typeface="+mn-cs"/>
              </a:rPr>
              <a:t>Brand credibility is affected by</a:t>
            </a:r>
          </a:p>
          <a:p>
            <a:pPr marL="741553" lvl="1" indent="-284353" eaLnBrk="0" fontAlgn="base" hangingPunct="0">
              <a:spcAft>
                <a:spcPct val="0"/>
              </a:spcAft>
              <a:buSzPts val="2400"/>
            </a:pPr>
            <a:r>
              <a:rPr lang="en-US" altLang="en-US" sz="2400" kern="1200" dirty="0">
                <a:solidFill>
                  <a:srgbClr val="000000"/>
                </a:solidFill>
                <a:latin typeface="Arial (Body)"/>
                <a:ea typeface="+mn-ea"/>
                <a:cs typeface="+mn-cs"/>
              </a:rPr>
              <a:t>Perceived quality</a:t>
            </a:r>
          </a:p>
          <a:p>
            <a:pPr marL="741553" lvl="1" indent="-284353" eaLnBrk="0" fontAlgn="base" hangingPunct="0">
              <a:spcAft>
                <a:spcPct val="0"/>
              </a:spcAft>
              <a:buSzPts val="2400"/>
            </a:pPr>
            <a:r>
              <a:rPr lang="en-US" altLang="en-US" sz="2400" kern="1200" dirty="0">
                <a:solidFill>
                  <a:srgbClr val="000000"/>
                </a:solidFill>
                <a:latin typeface="Arial (Body)"/>
                <a:ea typeface="+mn-ea"/>
                <a:cs typeface="+mn-cs"/>
              </a:rPr>
              <a:t>Information costs saved</a:t>
            </a:r>
          </a:p>
          <a:p>
            <a:pPr marL="741553" lvl="1" indent="-284353" eaLnBrk="0" fontAlgn="base" hangingPunct="0">
              <a:spcAft>
                <a:spcPct val="0"/>
              </a:spcAft>
              <a:buSzPts val="2400"/>
            </a:pPr>
            <a:r>
              <a:rPr lang="en-US" altLang="en-US" sz="2400" kern="1200" dirty="0">
                <a:solidFill>
                  <a:srgbClr val="000000"/>
                </a:solidFill>
                <a:latin typeface="Arial (Body)"/>
                <a:ea typeface="+mn-ea"/>
                <a:cs typeface="+mn-cs"/>
              </a:rPr>
              <a:t>Perceived risk</a:t>
            </a:r>
          </a:p>
        </p:txBody>
      </p:sp>
    </p:spTree>
    <p:extLst>
      <p:ext uri="{BB962C8B-B14F-4D97-AF65-F5344CB8AC3E}">
        <p14:creationId xmlns:p14="http://schemas.microsoft.com/office/powerpoint/2010/main" xmlns="" val="709711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Decision Rules</a:t>
            </a:r>
            <a:endParaRPr lang="en-US" altLang="en-US" kern="1200" dirty="0">
              <a:latin typeface="Times New Roman" panose="02020603050405020304" pitchFamily="18" charset="0"/>
              <a:ea typeface="+mj-ea"/>
              <a:cs typeface="+mj-cs"/>
            </a:endParaRPr>
          </a:p>
        </p:txBody>
      </p:sp>
      <p:sp>
        <p:nvSpPr>
          <p:cNvPr id="3" name="Content Placeholder 2"/>
          <p:cNvSpPr>
            <a:spLocks noGrp="1"/>
          </p:cNvSpPr>
          <p:nvPr>
            <p:ph idx="1"/>
          </p:nvPr>
        </p:nvSpPr>
        <p:spPr>
          <a:xfrm>
            <a:off x="457200" y="1600199"/>
            <a:ext cx="8229600" cy="1477297"/>
          </a:xfrm>
        </p:spPr>
        <p:txBody>
          <a:bodyPr wrap="square" lIns="91425" tIns="91425" rIns="91425" bIns="91425">
            <a:noAutofit/>
          </a:bodyPr>
          <a:lstStyle/>
          <a:p>
            <a:pPr marL="0" lvl="0" indent="0" eaLnBrk="0" fontAlgn="base" hangingPunct="0">
              <a:spcBef>
                <a:spcPct val="20000"/>
              </a:spcBef>
              <a:spcAft>
                <a:spcPct val="0"/>
              </a:spcAft>
              <a:buSzPts val="2400"/>
              <a:buNone/>
            </a:pPr>
            <a:r>
              <a:rPr lang="en-US" altLang="en-US" sz="2400" b="1" kern="1200" dirty="0">
                <a:solidFill>
                  <a:srgbClr val="000000"/>
                </a:solidFill>
                <a:latin typeface="Arial (Body)"/>
                <a:ea typeface="+mn-ea"/>
                <a:cs typeface="+mn-cs"/>
              </a:rPr>
              <a:t>Compensatory decision </a:t>
            </a:r>
            <a:r>
              <a:rPr lang="en-US" altLang="en-US" sz="2400" b="1" kern="1200" dirty="0" smtClean="0">
                <a:solidFill>
                  <a:srgbClr val="000000"/>
                </a:solidFill>
                <a:latin typeface="Arial (Body)"/>
                <a:ea typeface="+mn-ea"/>
                <a:cs typeface="+mn-cs"/>
              </a:rPr>
              <a:t>rules</a:t>
            </a:r>
          </a:p>
          <a:p>
            <a:pPr marL="255651" lvl="0" indent="-255651" eaLnBrk="0" fontAlgn="base" hangingPunct="0">
              <a:spcAft>
                <a:spcPct val="0"/>
              </a:spcAft>
              <a:buSzPts val="2400"/>
            </a:pPr>
            <a:r>
              <a:rPr lang="en-US" altLang="en-US" sz="2400" kern="1200" dirty="0">
                <a:solidFill>
                  <a:srgbClr val="000000"/>
                </a:solidFill>
                <a:latin typeface="Arial (Body)"/>
              </a:rPr>
              <a:t>Each relevant attribute weighted</a:t>
            </a:r>
          </a:p>
          <a:p>
            <a:pPr marL="255651" lvl="0" indent="-255651" eaLnBrk="0" fontAlgn="base" hangingPunct="0">
              <a:spcAft>
                <a:spcPct val="0"/>
              </a:spcAft>
              <a:buSzPts val="2400"/>
            </a:pPr>
            <a:r>
              <a:rPr lang="en-US" altLang="en-US" sz="2400" kern="1200" dirty="0">
                <a:solidFill>
                  <a:srgbClr val="000000"/>
                </a:solidFill>
                <a:latin typeface="Arial (Body)"/>
              </a:rPr>
              <a:t>Summated score for each </a:t>
            </a:r>
            <a:r>
              <a:rPr lang="en-US" altLang="en-US" sz="2400" kern="1200" dirty="0" smtClean="0">
                <a:solidFill>
                  <a:srgbClr val="000000"/>
                </a:solidFill>
                <a:latin typeface="Arial (Body)"/>
              </a:rPr>
              <a:t>brand</a:t>
            </a:r>
            <a:endParaRPr lang="en-US" altLang="en-US" sz="2400" kern="1200" dirty="0">
              <a:solidFill>
                <a:srgbClr val="000000"/>
              </a:solidFill>
              <a:latin typeface="Arial (Body)"/>
            </a:endParaRPr>
          </a:p>
        </p:txBody>
      </p:sp>
      <p:sp>
        <p:nvSpPr>
          <p:cNvPr id="4" name="Content Placeholder 3"/>
          <p:cNvSpPr>
            <a:spLocks noGrp="1"/>
          </p:cNvSpPr>
          <p:nvPr>
            <p:ph idx="13"/>
          </p:nvPr>
        </p:nvSpPr>
        <p:spPr>
          <a:xfrm>
            <a:off x="457200" y="3253922"/>
            <a:ext cx="8229600" cy="2065052"/>
          </a:xfrm>
        </p:spPr>
        <p:txBody>
          <a:bodyPr wrap="square" lIns="91425" tIns="91425" rIns="91425" bIns="91425">
            <a:noAutofit/>
          </a:bodyPr>
          <a:lstStyle/>
          <a:p>
            <a:pPr marL="0" lvl="0" indent="0" eaLnBrk="0" fontAlgn="base" hangingPunct="0">
              <a:spcBef>
                <a:spcPct val="20000"/>
              </a:spcBef>
              <a:spcAft>
                <a:spcPct val="0"/>
              </a:spcAft>
              <a:buSzPts val="2400"/>
              <a:buNone/>
            </a:pPr>
            <a:r>
              <a:rPr lang="en-US" altLang="en-US" sz="2400" b="1" kern="1200" dirty="0">
                <a:solidFill>
                  <a:srgbClr val="000000"/>
                </a:solidFill>
                <a:latin typeface="Arial (Body)"/>
                <a:ea typeface="+mn-ea"/>
                <a:cs typeface="+mn-cs"/>
              </a:rPr>
              <a:t>Noncompensatory decision </a:t>
            </a:r>
            <a:r>
              <a:rPr lang="en-US" altLang="en-US" sz="2400" b="1" kern="1200" dirty="0" smtClean="0">
                <a:solidFill>
                  <a:srgbClr val="000000"/>
                </a:solidFill>
                <a:latin typeface="Arial (Body)"/>
                <a:ea typeface="+mn-ea"/>
                <a:cs typeface="+mn-cs"/>
              </a:rPr>
              <a:t>rules</a:t>
            </a:r>
          </a:p>
          <a:p>
            <a:pPr marL="255651" lvl="0" indent="-255651" eaLnBrk="0" fontAlgn="base" hangingPunct="0">
              <a:spcAft>
                <a:spcPct val="0"/>
              </a:spcAft>
              <a:buSzPts val="2400"/>
              <a:defRPr/>
            </a:pPr>
            <a:r>
              <a:rPr lang="en-US" sz="2400" kern="1200" dirty="0">
                <a:solidFill>
                  <a:srgbClr val="000000"/>
                </a:solidFill>
                <a:latin typeface="Arial (Body)"/>
              </a:rPr>
              <a:t>Conjunctive</a:t>
            </a:r>
          </a:p>
          <a:p>
            <a:pPr marL="255651" lvl="0" indent="-255651" eaLnBrk="0" fontAlgn="base" hangingPunct="0">
              <a:spcAft>
                <a:spcPct val="0"/>
              </a:spcAft>
              <a:buSzPts val="2400"/>
              <a:defRPr/>
            </a:pPr>
            <a:r>
              <a:rPr lang="en-US" sz="2400" kern="1200" dirty="0">
                <a:solidFill>
                  <a:srgbClr val="000000"/>
                </a:solidFill>
                <a:latin typeface="Arial (Body)"/>
              </a:rPr>
              <a:t>Lexicographic</a:t>
            </a:r>
          </a:p>
          <a:p>
            <a:pPr marL="255651" lvl="0" indent="-255651" eaLnBrk="0" fontAlgn="base" hangingPunct="0">
              <a:spcAft>
                <a:spcPct val="0"/>
              </a:spcAft>
              <a:buSzPts val="2400"/>
              <a:defRPr/>
            </a:pPr>
            <a:r>
              <a:rPr lang="en-US" sz="2400" kern="1200" dirty="0" smtClean="0">
                <a:solidFill>
                  <a:srgbClr val="000000"/>
                </a:solidFill>
                <a:latin typeface="Arial (Body)"/>
              </a:rPr>
              <a:t>Disjunctive</a:t>
            </a:r>
            <a:endParaRPr lang="en-US" sz="2400" kern="1200" dirty="0">
              <a:solidFill>
                <a:srgbClr val="000000"/>
              </a:solidFill>
              <a:latin typeface="Arial (Body)"/>
            </a:endParaRPr>
          </a:p>
        </p:txBody>
      </p:sp>
      <p:sp>
        <p:nvSpPr>
          <p:cNvPr id="6" name="Content Placeholder 5"/>
          <p:cNvSpPr>
            <a:spLocks noGrp="1"/>
          </p:cNvSpPr>
          <p:nvPr>
            <p:ph idx="15"/>
          </p:nvPr>
        </p:nvSpPr>
        <p:spPr>
          <a:xfrm>
            <a:off x="457200" y="5495400"/>
            <a:ext cx="8229600" cy="413787"/>
          </a:xfrm>
        </p:spPr>
        <p:txBody>
          <a:bodyPr wrap="square" lIns="91425" tIns="91425" rIns="91425" bIns="91425">
            <a:noAutofit/>
          </a:bodyPr>
          <a:lstStyle/>
          <a:p>
            <a:pPr marL="0" lvl="0" indent="0" eaLnBrk="0" fontAlgn="base" hangingPunct="0">
              <a:spcBef>
                <a:spcPct val="20000"/>
              </a:spcBef>
              <a:spcAft>
                <a:spcPct val="0"/>
              </a:spcAft>
              <a:buSzPts val="2400"/>
              <a:buNone/>
              <a:defRPr/>
            </a:pPr>
            <a:r>
              <a:rPr lang="en-US" sz="2400" b="1" kern="1200" dirty="0" smtClean="0">
                <a:solidFill>
                  <a:srgbClr val="000000"/>
                </a:solidFill>
                <a:latin typeface="Arial (Body)"/>
                <a:ea typeface="+mn-ea"/>
                <a:cs typeface="+mn-cs"/>
              </a:rPr>
              <a:t>Affect </a:t>
            </a:r>
            <a:r>
              <a:rPr lang="en-US" sz="2400" b="1" kern="1200" dirty="0">
                <a:solidFill>
                  <a:srgbClr val="000000"/>
                </a:solidFill>
                <a:latin typeface="Arial (Body)"/>
                <a:ea typeface="+mn-ea"/>
                <a:cs typeface="+mn-cs"/>
              </a:rPr>
              <a:t>Referral </a:t>
            </a:r>
            <a:r>
              <a:rPr lang="en-US" sz="2400" kern="1200" dirty="0">
                <a:solidFill>
                  <a:srgbClr val="000000"/>
                </a:solidFill>
                <a:latin typeface="Arial (Body)"/>
                <a:ea typeface="+mn-ea"/>
                <a:cs typeface="+mn-cs"/>
              </a:rPr>
              <a:t>– no assessment of individual </a:t>
            </a:r>
            <a:r>
              <a:rPr lang="en-US" sz="2400" kern="1200" dirty="0" smtClean="0">
                <a:solidFill>
                  <a:srgbClr val="000000"/>
                </a:solidFill>
                <a:latin typeface="Arial (Body)"/>
                <a:ea typeface="+mn-ea"/>
                <a:cs typeface="+mn-cs"/>
              </a:rPr>
              <a:t>attributes</a:t>
            </a:r>
            <a:endParaRPr lang="en-US" sz="2400" kern="1200" dirty="0">
              <a:solidFill>
                <a:srgbClr val="000000"/>
              </a:solidFill>
              <a:latin typeface="Arial (Body)"/>
              <a:ea typeface="+mn-ea"/>
              <a:cs typeface="+mn-cs"/>
            </a:endParaRPr>
          </a:p>
        </p:txBody>
      </p:sp>
    </p:spTree>
    <p:extLst>
      <p:ext uri="{BB962C8B-B14F-4D97-AF65-F5344CB8AC3E}">
        <p14:creationId xmlns:p14="http://schemas.microsoft.com/office/powerpoint/2010/main" xmlns="" val="380049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mj-ea"/>
                <a:cs typeface="+mj-cs"/>
              </a:rPr>
              <a:t>Recognition Heuristic</a:t>
            </a:r>
            <a:endParaRPr 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wrap="square" lIns="91425" tIns="91425" rIns="91425" bIns="91425">
            <a:noAutofit/>
          </a:bodyPr>
          <a:lstStyle/>
          <a:p>
            <a:pPr marL="0" lvl="0" indent="0" eaLnBrk="0" fontAlgn="base" hangingPunct="0">
              <a:spcAft>
                <a:spcPct val="0"/>
              </a:spcAft>
              <a:buSzPts val="2400"/>
              <a:buNone/>
              <a:tabLst/>
            </a:pPr>
            <a:r>
              <a:rPr lang="en-US" sz="2400" b="1" kern="1200" dirty="0" smtClean="0">
                <a:solidFill>
                  <a:srgbClr val="000000"/>
                </a:solidFill>
                <a:latin typeface="Arial (Body)"/>
                <a:ea typeface="+mn-ea"/>
                <a:cs typeface="+mn-cs"/>
              </a:rPr>
              <a:t>Defined</a:t>
            </a:r>
          </a:p>
          <a:p>
            <a:pPr marL="0" lvl="0" indent="0" eaLnBrk="0" fontAlgn="base" hangingPunct="0">
              <a:spcAft>
                <a:spcPct val="0"/>
              </a:spcAft>
              <a:buSzPts val="2400"/>
              <a:buNone/>
              <a:tabLst/>
            </a:pPr>
            <a:r>
              <a:rPr lang="en-US" sz="2400" kern="1200" dirty="0" smtClean="0">
                <a:solidFill>
                  <a:srgbClr val="000000"/>
                </a:solidFill>
                <a:latin typeface="Arial (Body)"/>
                <a:ea typeface="+mn-ea"/>
                <a:cs typeface="+mn-cs"/>
              </a:rPr>
              <a:t>Consumers </a:t>
            </a:r>
            <a:r>
              <a:rPr lang="en-US" sz="2400" kern="1200" dirty="0">
                <a:solidFill>
                  <a:srgbClr val="000000"/>
                </a:solidFill>
                <a:latin typeface="Arial (Body)"/>
                <a:ea typeface="+mn-ea"/>
                <a:cs typeface="+mn-cs"/>
              </a:rPr>
              <a:t>choose the most familiar product or brand</a:t>
            </a:r>
          </a:p>
        </p:txBody>
      </p:sp>
    </p:spTree>
    <p:extLst>
      <p:ext uri="{BB962C8B-B14F-4D97-AF65-F5344CB8AC3E}">
        <p14:creationId xmlns:p14="http://schemas.microsoft.com/office/powerpoint/2010/main" xmlns="" val="1281781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fontAlgn="base">
              <a:spcBef>
                <a:spcPct val="0"/>
              </a:spcBef>
              <a:spcAft>
                <a:spcPct val="0"/>
              </a:spcAft>
              <a:buClrTx/>
            </a:pPr>
            <a:r>
              <a:rPr lang="en-US" altLang="en-US" kern="1200" dirty="0" smtClean="0">
                <a:solidFill>
                  <a:srgbClr val="007FA3"/>
                </a:solidFill>
                <a:latin typeface="Times New Roman" panose="02020603050405020304" pitchFamily="18" charset="0"/>
                <a:ea typeface="+mj-ea"/>
                <a:cs typeface="+mj-cs"/>
              </a:rPr>
              <a:t>Learning Objectives</a:t>
            </a:r>
            <a:endParaRPr lang="en-US" altLang="en-US" kern="1200" dirty="0">
              <a:solidFill>
                <a:srgbClr val="007FA3"/>
              </a:solidFill>
              <a:latin typeface="Times New Roman" panose="02020603050405020304" pitchFamily="18" charset="0"/>
              <a:ea typeface="+mj-ea"/>
              <a:cs typeface="+mj-cs"/>
            </a:endParaRPr>
          </a:p>
        </p:txBody>
      </p:sp>
      <p:sp>
        <p:nvSpPr>
          <p:cNvPr id="3" name="Content Placeholder 2"/>
          <p:cNvSpPr>
            <a:spLocks noGrp="1"/>
          </p:cNvSpPr>
          <p:nvPr>
            <p:ph idx="1"/>
          </p:nvPr>
        </p:nvSpPr>
        <p:spPr/>
        <p:txBody>
          <a:bodyPr wrap="square" lIns="91425" tIns="91425" rIns="91425" bIns="91425">
            <a:noAutofit/>
          </a:bodyPr>
          <a:lstStyle/>
          <a:p>
            <a:pPr marL="0" lvl="0" indent="0" eaLnBrk="0" fontAlgn="base" hangingPunct="0">
              <a:spcAft>
                <a:spcPct val="0"/>
              </a:spcAft>
              <a:buSzPts val="2400"/>
              <a:buNone/>
            </a:pPr>
            <a:r>
              <a:rPr lang="en-US" altLang="en-US" sz="2400" b="1" kern="1200" dirty="0">
                <a:solidFill>
                  <a:srgbClr val="007FA3"/>
                </a:solidFill>
                <a:latin typeface="Arial (Body)"/>
                <a:ea typeface="+mn-ea"/>
                <a:cs typeface="+mn-cs"/>
              </a:rPr>
              <a:t>14.1</a:t>
            </a:r>
            <a:r>
              <a:rPr lang="en-US" altLang="en-US" sz="2400" kern="1200" dirty="0">
                <a:solidFill>
                  <a:srgbClr val="000000"/>
                </a:solidFill>
                <a:latin typeface="Arial (Body)"/>
                <a:ea typeface="+mn-ea"/>
                <a:cs typeface="+mn-cs"/>
              </a:rPr>
              <a:t> To </a:t>
            </a:r>
            <a:r>
              <a:rPr lang="en-US" altLang="en-US" sz="2400" kern="1200" dirty="0">
                <a:solidFill>
                  <a:srgbClr val="000000"/>
                </a:solidFill>
                <a:latin typeface="Arial (Body)"/>
              </a:rPr>
              <a:t>u</a:t>
            </a:r>
            <a:r>
              <a:rPr lang="en-US" altLang="en-US" sz="2400" kern="1200" dirty="0" smtClean="0">
                <a:solidFill>
                  <a:srgbClr val="000000"/>
                </a:solidFill>
                <a:latin typeface="Arial (Body)"/>
                <a:ea typeface="+mn-ea"/>
                <a:cs typeface="+mn-cs"/>
              </a:rPr>
              <a:t>nderstand </a:t>
            </a:r>
            <a:r>
              <a:rPr lang="en-US" altLang="en-US" sz="2400" kern="1200" dirty="0">
                <a:solidFill>
                  <a:srgbClr val="000000"/>
                </a:solidFill>
                <a:latin typeface="Arial (Body)"/>
                <a:ea typeface="+mn-ea"/>
                <a:cs typeface="+mn-cs"/>
              </a:rPr>
              <a:t>the consumer decision-making process and consumer decision journey.</a:t>
            </a:r>
          </a:p>
          <a:p>
            <a:pPr marL="0" lvl="0" indent="0" eaLnBrk="0" fontAlgn="base" hangingPunct="0">
              <a:spcAft>
                <a:spcPct val="0"/>
              </a:spcAft>
              <a:buSzPts val="2400"/>
              <a:buNone/>
            </a:pPr>
            <a:r>
              <a:rPr lang="en-US" altLang="en-US" sz="2400" b="1" kern="1200" dirty="0">
                <a:solidFill>
                  <a:srgbClr val="007FA3"/>
                </a:solidFill>
                <a:latin typeface="Arial (Body)"/>
                <a:ea typeface="+mn-ea"/>
                <a:cs typeface="+mn-cs"/>
              </a:rPr>
              <a:t>14.2</a:t>
            </a:r>
            <a:r>
              <a:rPr lang="en-US" altLang="en-US" sz="2400" kern="1200" dirty="0">
                <a:solidFill>
                  <a:srgbClr val="000000"/>
                </a:solidFill>
                <a:latin typeface="Arial (Body)"/>
                <a:ea typeface="+mn-ea"/>
                <a:cs typeface="+mn-cs"/>
              </a:rPr>
              <a:t> To understand the dynamics of buying gifts.</a:t>
            </a:r>
          </a:p>
          <a:p>
            <a:pPr marL="0" lvl="0" indent="0" eaLnBrk="0" fontAlgn="base" hangingPunct="0">
              <a:spcAft>
                <a:spcPct val="0"/>
              </a:spcAft>
              <a:buSzPts val="2400"/>
              <a:buNone/>
            </a:pPr>
            <a:r>
              <a:rPr lang="en-US" altLang="en-US" sz="2400" b="1" kern="1200" dirty="0">
                <a:solidFill>
                  <a:srgbClr val="007FA3"/>
                </a:solidFill>
                <a:latin typeface="Arial (Body)"/>
                <a:ea typeface="+mn-ea"/>
                <a:cs typeface="+mn-cs"/>
              </a:rPr>
              <a:t>14.3</a:t>
            </a:r>
            <a:r>
              <a:rPr lang="en-US" altLang="en-US" sz="2400" kern="1200" dirty="0">
                <a:solidFill>
                  <a:srgbClr val="000000"/>
                </a:solidFill>
                <a:latin typeface="Arial (Body)"/>
                <a:ea typeface="+mn-ea"/>
                <a:cs typeface="+mn-cs"/>
              </a:rPr>
              <a:t> To understand how new products gain acceptance and how individuals decide whether or not to adopt them.</a:t>
            </a:r>
          </a:p>
        </p:txBody>
      </p:sp>
    </p:spTree>
    <p:extLst>
      <p:ext uri="{BB962C8B-B14F-4D97-AF65-F5344CB8AC3E}">
        <p14:creationId xmlns:p14="http://schemas.microsoft.com/office/powerpoint/2010/main" xmlns="" val="843637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Application of Decision Rules</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1"/>
            <a:ext cx="8229600" cy="411479"/>
          </a:xfrm>
        </p:spPr>
        <p:txBody>
          <a:bodyPr/>
          <a:lstStyle/>
          <a:p>
            <a:pPr marL="0" indent="0">
              <a:buNone/>
            </a:pPr>
            <a:r>
              <a:rPr lang="en-US" sz="1800" b="1" dirty="0" smtClean="0"/>
              <a:t>Table </a:t>
            </a:r>
            <a:r>
              <a:rPr lang="en-US" sz="1800" b="1" dirty="0"/>
              <a:t>14.1 </a:t>
            </a:r>
            <a:r>
              <a:rPr lang="en-US" sz="1800" dirty="0"/>
              <a:t>Applying the Decision Rules to Downloading Smartphone Apps</a:t>
            </a:r>
          </a:p>
        </p:txBody>
      </p:sp>
      <p:graphicFrame>
        <p:nvGraphicFramePr>
          <p:cNvPr id="5" name="Table 4"/>
          <p:cNvGraphicFramePr>
            <a:graphicFrameLocks noGrp="1"/>
          </p:cNvGraphicFramePr>
          <p:nvPr>
            <p:extLst>
              <p:ext uri="{D42A27DB-BD31-4B8C-83A1-F6EECF244321}">
                <p14:modId xmlns:p14="http://schemas.microsoft.com/office/powerpoint/2010/main" xmlns="" val="3887158867"/>
              </p:ext>
            </p:extLst>
          </p:nvPr>
        </p:nvGraphicFramePr>
        <p:xfrm>
          <a:off x="457200" y="2167130"/>
          <a:ext cx="8229599" cy="4059937"/>
        </p:xfrm>
        <a:graphic>
          <a:graphicData uri="http://schemas.openxmlformats.org/drawingml/2006/table">
            <a:tbl>
              <a:tblPr firstRow="1" bandRow="1">
                <a:tableStyleId>{5940675A-B579-460E-94D1-54222C63F5DA}</a:tableStyleId>
              </a:tblPr>
              <a:tblGrid>
                <a:gridCol w="1695157">
                  <a:extLst>
                    <a:ext uri="{9D8B030D-6E8A-4147-A177-3AD203B41FA5}">
                      <a16:colId xmlns:a16="http://schemas.microsoft.com/office/drawing/2014/main" xmlns="" val="3514381115"/>
                    </a:ext>
                  </a:extLst>
                </a:gridCol>
                <a:gridCol w="6534442">
                  <a:extLst>
                    <a:ext uri="{9D8B030D-6E8A-4147-A177-3AD203B41FA5}">
                      <a16:colId xmlns:a16="http://schemas.microsoft.com/office/drawing/2014/main" xmlns="" val="2607680047"/>
                    </a:ext>
                  </a:extLst>
                </a:gridCol>
              </a:tblGrid>
              <a:tr h="406879">
                <a:tc>
                  <a:txBody>
                    <a:bodyPr/>
                    <a:lstStyle/>
                    <a:p>
                      <a:r>
                        <a:rPr lang="en-US" sz="1600" b="1" i="0" u="none" strike="noStrike" cap="none" baseline="0" dirty="0" smtClean="0">
                          <a:solidFill>
                            <a:schemeClr val="tx1"/>
                          </a:solidFill>
                          <a:latin typeface="+mn-lt"/>
                          <a:ea typeface="+mn-ea"/>
                          <a:cs typeface="+mn-cs"/>
                          <a:sym typeface="Arial"/>
                        </a:rPr>
                        <a:t>Decision Rule</a:t>
                      </a:r>
                      <a:endParaRPr lang="en-US" sz="1600" b="1" dirty="0"/>
                    </a:p>
                  </a:txBody>
                  <a:tcPr/>
                </a:tc>
                <a:tc>
                  <a:txBody>
                    <a:bodyPr/>
                    <a:lstStyle/>
                    <a:p>
                      <a:r>
                        <a:rPr lang="en-US" sz="1600" b="1" i="0" u="none" strike="noStrike" cap="none" baseline="0" dirty="0" smtClean="0">
                          <a:solidFill>
                            <a:schemeClr val="tx1"/>
                          </a:solidFill>
                          <a:latin typeface="+mn-lt"/>
                          <a:ea typeface="+mn-ea"/>
                          <a:cs typeface="+mn-cs"/>
                          <a:sym typeface="Arial"/>
                        </a:rPr>
                        <a:t>Rationale</a:t>
                      </a:r>
                      <a:endParaRPr lang="en-US" sz="1600" b="1" dirty="0"/>
                    </a:p>
                  </a:txBody>
                  <a:tcPr/>
                </a:tc>
                <a:extLst>
                  <a:ext uri="{0D108BD9-81ED-4DB2-BD59-A6C34878D82A}">
                    <a16:rowId xmlns:a16="http://schemas.microsoft.com/office/drawing/2014/main" xmlns="" val="1258453432"/>
                  </a:ext>
                </a:extLst>
              </a:tr>
              <a:tr h="702791">
                <a:tc>
                  <a:txBody>
                    <a:bodyPr/>
                    <a:lstStyle/>
                    <a:p>
                      <a:r>
                        <a:rPr lang="en-US" sz="1600" b="0" i="0" u="none" strike="noStrike" cap="none" baseline="0" dirty="0" smtClean="0">
                          <a:solidFill>
                            <a:schemeClr val="tx1"/>
                          </a:solidFill>
                          <a:latin typeface="+mn-lt"/>
                          <a:ea typeface="+mn-ea"/>
                          <a:cs typeface="+mn-cs"/>
                          <a:sym typeface="Arial"/>
                        </a:rPr>
                        <a:t>Compensatory</a:t>
                      </a:r>
                      <a:endParaRPr lang="en-US" sz="1600" dirty="0"/>
                    </a:p>
                  </a:txBody>
                  <a:tcPr/>
                </a:tc>
                <a:tc>
                  <a:txBody>
                    <a:bodyPr/>
                    <a:lstStyle/>
                    <a:p>
                      <a:r>
                        <a:rPr lang="en-US" sz="1600" b="0" i="0" u="none" strike="noStrike" cap="none" baseline="0" dirty="0" smtClean="0">
                          <a:solidFill>
                            <a:schemeClr val="tx1"/>
                          </a:solidFill>
                          <a:latin typeface="+mn-lt"/>
                          <a:ea typeface="+mn-ea"/>
                          <a:cs typeface="+mn-cs"/>
                          <a:sym typeface="Arial"/>
                        </a:rPr>
                        <a:t>“I selected the smartphone app that came out as the best when I balanced the good ratings against the bad ratings.”</a:t>
                      </a:r>
                      <a:endParaRPr lang="en-US" sz="1600" dirty="0"/>
                    </a:p>
                  </a:txBody>
                  <a:tcPr/>
                </a:tc>
                <a:extLst>
                  <a:ext uri="{0D108BD9-81ED-4DB2-BD59-A6C34878D82A}">
                    <a16:rowId xmlns:a16="http://schemas.microsoft.com/office/drawing/2014/main" xmlns="" val="1160586276"/>
                  </a:ext>
                </a:extLst>
              </a:tr>
              <a:tr h="406879">
                <a:tc>
                  <a:txBody>
                    <a:bodyPr/>
                    <a:lstStyle/>
                    <a:p>
                      <a:r>
                        <a:rPr lang="en-US" sz="1600" b="0" i="0" u="none" strike="noStrike" cap="none" baseline="0" dirty="0" smtClean="0">
                          <a:solidFill>
                            <a:schemeClr val="tx1"/>
                          </a:solidFill>
                          <a:latin typeface="+mn-lt"/>
                          <a:ea typeface="+mn-ea"/>
                          <a:cs typeface="+mn-cs"/>
                          <a:sym typeface="Arial"/>
                        </a:rPr>
                        <a:t>Conjunctive</a:t>
                      </a:r>
                      <a:endParaRPr lang="en-US" sz="1600" dirty="0"/>
                    </a:p>
                  </a:txBody>
                  <a:tcPr/>
                </a:tc>
                <a:tc>
                  <a:txBody>
                    <a:bodyPr/>
                    <a:lstStyle/>
                    <a:p>
                      <a:r>
                        <a:rPr lang="en-US" sz="1600" b="0" i="0" u="none" strike="noStrike" cap="none" baseline="0" dirty="0" smtClean="0">
                          <a:solidFill>
                            <a:schemeClr val="tx1"/>
                          </a:solidFill>
                          <a:latin typeface="+mn-lt"/>
                          <a:ea typeface="+mn-ea"/>
                          <a:cs typeface="+mn-cs"/>
                          <a:sym typeface="Arial"/>
                        </a:rPr>
                        <a:t>“I selected the smartphone app that had no bad features.”</a:t>
                      </a:r>
                      <a:endParaRPr lang="en-US" sz="1600" dirty="0"/>
                    </a:p>
                  </a:txBody>
                  <a:tcPr/>
                </a:tc>
                <a:extLst>
                  <a:ext uri="{0D108BD9-81ED-4DB2-BD59-A6C34878D82A}">
                    <a16:rowId xmlns:a16="http://schemas.microsoft.com/office/drawing/2014/main" xmlns="" val="4239608770"/>
                  </a:ext>
                </a:extLst>
              </a:tr>
              <a:tr h="455788">
                <a:tc>
                  <a:txBody>
                    <a:bodyPr/>
                    <a:lstStyle/>
                    <a:p>
                      <a:r>
                        <a:rPr lang="en-US" sz="1600" b="0" i="0" u="none" strike="noStrike" cap="none" baseline="0" dirty="0" smtClean="0">
                          <a:solidFill>
                            <a:schemeClr val="tx1"/>
                          </a:solidFill>
                          <a:latin typeface="+mn-lt"/>
                          <a:ea typeface="+mn-ea"/>
                          <a:cs typeface="+mn-cs"/>
                          <a:sym typeface="Arial"/>
                        </a:rPr>
                        <a:t>Disjunctive</a:t>
                      </a:r>
                      <a:endParaRPr lang="en-US" sz="1600" dirty="0"/>
                    </a:p>
                  </a:txBody>
                  <a:tcPr/>
                </a:tc>
                <a:tc>
                  <a:txBody>
                    <a:bodyPr/>
                    <a:lstStyle/>
                    <a:p>
                      <a:r>
                        <a:rPr lang="en-US" sz="1600" b="0" i="0" u="none" strike="noStrike" cap="none" baseline="0" dirty="0" smtClean="0">
                          <a:solidFill>
                            <a:schemeClr val="tx1"/>
                          </a:solidFill>
                          <a:latin typeface="+mn-lt"/>
                          <a:ea typeface="+mn-ea"/>
                          <a:cs typeface="+mn-cs"/>
                          <a:sym typeface="Arial"/>
                        </a:rPr>
                        <a:t>“I picked the smartphone app that excelled in at least one attribute.”</a:t>
                      </a:r>
                      <a:endParaRPr lang="en-US" sz="1600" dirty="0"/>
                    </a:p>
                  </a:txBody>
                  <a:tcPr/>
                </a:tc>
                <a:extLst>
                  <a:ext uri="{0D108BD9-81ED-4DB2-BD59-A6C34878D82A}">
                    <a16:rowId xmlns:a16="http://schemas.microsoft.com/office/drawing/2014/main" xmlns="" val="2388650895"/>
                  </a:ext>
                </a:extLst>
              </a:tr>
              <a:tr h="702791">
                <a:tc>
                  <a:txBody>
                    <a:bodyPr/>
                    <a:lstStyle/>
                    <a:p>
                      <a:r>
                        <a:rPr lang="en-US" sz="1600" b="0" i="0" u="none" strike="noStrike" cap="none" baseline="0" dirty="0" smtClean="0">
                          <a:solidFill>
                            <a:schemeClr val="tx1"/>
                          </a:solidFill>
                          <a:latin typeface="+mn-lt"/>
                          <a:ea typeface="+mn-ea"/>
                          <a:cs typeface="+mn-cs"/>
                          <a:sym typeface="Arial"/>
                        </a:rPr>
                        <a:t>Lexicographic</a:t>
                      </a:r>
                      <a:endParaRPr lang="en-US" sz="1600" dirty="0"/>
                    </a:p>
                  </a:txBody>
                  <a:tcPr/>
                </a:tc>
                <a:tc>
                  <a:txBody>
                    <a:bodyPr/>
                    <a:lstStyle/>
                    <a:p>
                      <a:r>
                        <a:rPr lang="en-US" sz="1600" b="0" i="0" u="none" strike="noStrike" cap="none" baseline="0" dirty="0" smtClean="0">
                          <a:solidFill>
                            <a:schemeClr val="tx1"/>
                          </a:solidFill>
                          <a:latin typeface="+mn-lt"/>
                          <a:ea typeface="+mn-ea"/>
                          <a:cs typeface="+mn-cs"/>
                          <a:sym typeface="Arial"/>
                        </a:rPr>
                        <a:t>“I chose the smartphone app that scored the best on the attribute that I consider to be the most important.”</a:t>
                      </a:r>
                      <a:endParaRPr lang="en-US" sz="1600" dirty="0"/>
                    </a:p>
                  </a:txBody>
                  <a:tcPr/>
                </a:tc>
                <a:extLst>
                  <a:ext uri="{0D108BD9-81ED-4DB2-BD59-A6C34878D82A}">
                    <a16:rowId xmlns:a16="http://schemas.microsoft.com/office/drawing/2014/main" xmlns="" val="804669293"/>
                  </a:ext>
                </a:extLst>
              </a:tr>
              <a:tr h="406879">
                <a:tc>
                  <a:txBody>
                    <a:bodyPr/>
                    <a:lstStyle/>
                    <a:p>
                      <a:r>
                        <a:rPr lang="en-US" sz="1600" b="0" i="0" u="none" strike="noStrike" cap="none" baseline="0" dirty="0" smtClean="0">
                          <a:solidFill>
                            <a:schemeClr val="tx1"/>
                          </a:solidFill>
                          <a:latin typeface="+mn-lt"/>
                          <a:ea typeface="+mn-ea"/>
                          <a:cs typeface="+mn-cs"/>
                          <a:sym typeface="Arial"/>
                        </a:rPr>
                        <a:t>Affect referral</a:t>
                      </a:r>
                      <a:endParaRPr lang="en-US" sz="1600" dirty="0"/>
                    </a:p>
                  </a:txBody>
                  <a:tcPr/>
                </a:tc>
                <a:tc>
                  <a:txBody>
                    <a:bodyPr/>
                    <a:lstStyle/>
                    <a:p>
                      <a:r>
                        <a:rPr lang="en-US" sz="1600" b="0" i="0" u="none" strike="noStrike" cap="none" baseline="0" dirty="0" smtClean="0">
                          <a:solidFill>
                            <a:schemeClr val="tx1"/>
                          </a:solidFill>
                          <a:latin typeface="+mn-lt"/>
                          <a:ea typeface="+mn-ea"/>
                          <a:cs typeface="+mn-cs"/>
                          <a:sym typeface="Arial"/>
                        </a:rPr>
                        <a:t>“I bought the smartphone app with the highest overall rating.”</a:t>
                      </a:r>
                      <a:endParaRPr lang="en-US" sz="1600" dirty="0"/>
                    </a:p>
                  </a:txBody>
                  <a:tcPr/>
                </a:tc>
                <a:extLst>
                  <a:ext uri="{0D108BD9-81ED-4DB2-BD59-A6C34878D82A}">
                    <a16:rowId xmlns:a16="http://schemas.microsoft.com/office/drawing/2014/main" xmlns="" val="2625242461"/>
                  </a:ext>
                </a:extLst>
              </a:tr>
              <a:tr h="406879">
                <a:tc>
                  <a:txBody>
                    <a:bodyPr/>
                    <a:lstStyle/>
                    <a:p>
                      <a:r>
                        <a:rPr lang="en-US" sz="1600" b="0" i="0" u="none" strike="noStrike" cap="none" baseline="0" dirty="0" smtClean="0">
                          <a:solidFill>
                            <a:schemeClr val="tx1"/>
                          </a:solidFill>
                          <a:latin typeface="+mn-lt"/>
                          <a:ea typeface="+mn-ea"/>
                          <a:cs typeface="+mn-cs"/>
                          <a:sym typeface="Arial"/>
                        </a:rPr>
                        <a:t>Recognition</a:t>
                      </a:r>
                      <a:endParaRPr lang="en-US" sz="1600" dirty="0"/>
                    </a:p>
                  </a:txBody>
                  <a:tcPr/>
                </a:tc>
                <a:tc>
                  <a:txBody>
                    <a:bodyPr/>
                    <a:lstStyle/>
                    <a:p>
                      <a:r>
                        <a:rPr lang="en-US" sz="1600" b="0" i="0" u="none" strike="noStrike" cap="none" baseline="0" dirty="0" smtClean="0">
                          <a:solidFill>
                            <a:schemeClr val="tx1"/>
                          </a:solidFill>
                          <a:latin typeface="+mn-lt"/>
                          <a:ea typeface="+mn-ea"/>
                          <a:cs typeface="+mn-cs"/>
                          <a:sym typeface="Arial"/>
                        </a:rPr>
                        <a:t>“I downloaded the smartphone app that seemed familiar.”</a:t>
                      </a:r>
                      <a:endParaRPr lang="en-US" sz="1600" dirty="0"/>
                    </a:p>
                  </a:txBody>
                  <a:tcPr/>
                </a:tc>
                <a:extLst>
                  <a:ext uri="{0D108BD9-81ED-4DB2-BD59-A6C34878D82A}">
                    <a16:rowId xmlns:a16="http://schemas.microsoft.com/office/drawing/2014/main" xmlns="" val="3902213898"/>
                  </a:ext>
                </a:extLst>
              </a:tr>
              <a:tr h="571051">
                <a:tc>
                  <a:txBody>
                    <a:bodyPr/>
                    <a:lstStyle/>
                    <a:p>
                      <a:r>
                        <a:rPr lang="en-US" sz="1600" b="0" i="0" u="none" strike="noStrike" cap="none" baseline="0" dirty="0" smtClean="0">
                          <a:solidFill>
                            <a:schemeClr val="tx1"/>
                          </a:solidFill>
                          <a:latin typeface="+mn-lt"/>
                          <a:ea typeface="+mn-ea"/>
                          <a:cs typeface="+mn-cs"/>
                          <a:sym typeface="Arial"/>
                        </a:rPr>
                        <a:t>Majority Vote</a:t>
                      </a:r>
                      <a:endParaRPr lang="en-US" sz="1600" dirty="0"/>
                    </a:p>
                  </a:txBody>
                  <a:tcPr/>
                </a:tc>
                <a:tc>
                  <a:txBody>
                    <a:bodyPr/>
                    <a:lstStyle/>
                    <a:p>
                      <a:r>
                        <a:rPr lang="en-US" sz="1600" b="0" i="0" u="none" strike="noStrike" cap="none" baseline="0" dirty="0" smtClean="0">
                          <a:solidFill>
                            <a:schemeClr val="tx1"/>
                          </a:solidFill>
                          <a:latin typeface="+mn-lt"/>
                          <a:ea typeface="+mn-ea"/>
                          <a:cs typeface="+mn-cs"/>
                          <a:sym typeface="Arial"/>
                        </a:rPr>
                        <a:t>“I downloaded the smartphone app that had the most downloads.”</a:t>
                      </a:r>
                      <a:endParaRPr lang="en-US" sz="1600" dirty="0"/>
                    </a:p>
                  </a:txBody>
                  <a:tcPr/>
                </a:tc>
                <a:extLst>
                  <a:ext uri="{0D108BD9-81ED-4DB2-BD59-A6C34878D82A}">
                    <a16:rowId xmlns:a16="http://schemas.microsoft.com/office/drawing/2014/main" xmlns="" val="1878671472"/>
                  </a:ext>
                </a:extLst>
              </a:tr>
            </a:tbl>
          </a:graphicData>
        </a:graphic>
      </p:graphicFrame>
    </p:spTree>
    <p:extLst>
      <p:ext uri="{BB962C8B-B14F-4D97-AF65-F5344CB8AC3E}">
        <p14:creationId xmlns:p14="http://schemas.microsoft.com/office/powerpoint/2010/main" xmlns="" val="1202646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Segmentation by Shopping Strategy</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239044"/>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Practical Loyalists</a:t>
            </a:r>
          </a:p>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Bottom-Line Price Shoppers</a:t>
            </a:r>
          </a:p>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Opportunistic Switchers</a:t>
            </a:r>
          </a:p>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Deal Hunters</a:t>
            </a:r>
          </a:p>
        </p:txBody>
      </p:sp>
    </p:spTree>
    <p:extLst>
      <p:ext uri="{BB962C8B-B14F-4D97-AF65-F5344CB8AC3E}">
        <p14:creationId xmlns:p14="http://schemas.microsoft.com/office/powerpoint/2010/main" xmlns="" val="2046139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Coping with Incomplete Information</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608376"/>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Delay the decision until information is obtained</a:t>
            </a:r>
          </a:p>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Ignore missing </a:t>
            </a:r>
            <a:r>
              <a:rPr lang="en-US" altLang="en-US" sz="2400" kern="1200" dirty="0" smtClean="0">
                <a:solidFill>
                  <a:srgbClr val="000000"/>
                </a:solidFill>
                <a:latin typeface="Arial (Body)"/>
                <a:ea typeface="+mn-ea"/>
                <a:cs typeface="+mn-cs"/>
              </a:rPr>
              <a:t>information</a:t>
            </a:r>
            <a:endParaRPr lang="en-US" altLang="en-US" sz="2400" kern="1200" dirty="0">
              <a:solidFill>
                <a:srgbClr val="000000"/>
              </a:solidFill>
              <a:latin typeface="Arial (Body)"/>
              <a:ea typeface="+mn-ea"/>
              <a:cs typeface="+mn-cs"/>
            </a:endParaRPr>
          </a:p>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Change the decision strategy to accommodate missing information</a:t>
            </a:r>
          </a:p>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“Construct” the missing information</a:t>
            </a:r>
          </a:p>
        </p:txBody>
      </p:sp>
    </p:spTree>
    <p:extLst>
      <p:ext uri="{BB962C8B-B14F-4D97-AF65-F5344CB8AC3E}">
        <p14:creationId xmlns:p14="http://schemas.microsoft.com/office/powerpoint/2010/main" xmlns="" val="3552491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Decision Making: Output</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4062620"/>
          </a:xfrm>
        </p:spPr>
        <p:txBody>
          <a:bodyPr wrap="square" lIns="91425" tIns="91425" rIns="91425" bIns="91425">
            <a:noAutofit/>
          </a:bodyPr>
          <a:lstStyle/>
          <a:p>
            <a:pPr marL="255651" lvl="0" indent="-255651" eaLnBrk="0" fontAlgn="base" hangingPunct="0">
              <a:spcBef>
                <a:spcPct val="20000"/>
              </a:spcBef>
              <a:spcAft>
                <a:spcPct val="0"/>
              </a:spcAft>
              <a:buSzPts val="2400"/>
              <a:buNone/>
              <a:tabLst/>
              <a:defRPr/>
            </a:pPr>
            <a:r>
              <a:rPr lang="en-US" sz="2400" kern="1200" dirty="0">
                <a:solidFill>
                  <a:srgbClr val="000000"/>
                </a:solidFill>
                <a:latin typeface="Arial (Body)"/>
                <a:ea typeface="+mn-ea"/>
                <a:cs typeface="+mn-cs"/>
              </a:rPr>
              <a:t>Three types of outputs:</a:t>
            </a:r>
          </a:p>
          <a:p>
            <a:pPr marL="255651" lvl="0" indent="-255651" eaLnBrk="0" fontAlgn="base" hangingPunct="0">
              <a:spcAft>
                <a:spcPct val="0"/>
              </a:spcAft>
              <a:buSzPts val="2400"/>
              <a:tabLst/>
              <a:defRPr/>
            </a:pPr>
            <a:r>
              <a:rPr lang="en-US" sz="2400" kern="1200" dirty="0">
                <a:solidFill>
                  <a:srgbClr val="000000"/>
                </a:solidFill>
                <a:latin typeface="Arial (Body)"/>
                <a:ea typeface="+mn-ea"/>
                <a:cs typeface="+mn-cs"/>
              </a:rPr>
              <a:t>Trial</a:t>
            </a:r>
          </a:p>
          <a:p>
            <a:pPr marL="255651" lvl="0" indent="-255651" eaLnBrk="0" fontAlgn="base" hangingPunct="0">
              <a:spcAft>
                <a:spcPct val="0"/>
              </a:spcAft>
              <a:buSzPts val="2400"/>
              <a:tabLst/>
              <a:defRPr/>
            </a:pPr>
            <a:r>
              <a:rPr lang="en-US" sz="2400" kern="1200" dirty="0">
                <a:solidFill>
                  <a:srgbClr val="000000"/>
                </a:solidFill>
                <a:latin typeface="Arial (Body)"/>
                <a:ea typeface="+mn-ea"/>
                <a:cs typeface="+mn-cs"/>
              </a:rPr>
              <a:t>Repeat purchase/brand loyalty</a:t>
            </a:r>
          </a:p>
          <a:p>
            <a:pPr marL="255651" lvl="0" indent="-255651" eaLnBrk="0" fontAlgn="base" hangingPunct="0">
              <a:spcAft>
                <a:spcPct val="0"/>
              </a:spcAft>
              <a:buSzPts val="2400"/>
              <a:tabLst/>
              <a:defRPr/>
            </a:pPr>
            <a:r>
              <a:rPr lang="en-US" sz="2400" kern="1200" dirty="0">
                <a:solidFill>
                  <a:srgbClr val="000000"/>
                </a:solidFill>
                <a:latin typeface="Arial (Body)"/>
                <a:ea typeface="+mn-ea"/>
                <a:cs typeface="+mn-cs"/>
              </a:rPr>
              <a:t>Post-purchase evaluation</a:t>
            </a:r>
          </a:p>
          <a:p>
            <a:pPr marL="741553" lvl="1" indent="-284353" eaLnBrk="0" fontAlgn="base" hangingPunct="0">
              <a:spcAft>
                <a:spcPct val="0"/>
              </a:spcAft>
              <a:buSzPts val="2400"/>
              <a:defRPr/>
            </a:pPr>
            <a:r>
              <a:rPr lang="en-US" sz="2400" kern="1200" dirty="0">
                <a:solidFill>
                  <a:srgbClr val="000000"/>
                </a:solidFill>
                <a:latin typeface="Arial (Body)"/>
                <a:ea typeface="+mn-ea"/>
                <a:cs typeface="+mn-cs"/>
              </a:rPr>
              <a:t>Positive/negative disconfirmation of expectations</a:t>
            </a:r>
          </a:p>
          <a:p>
            <a:pPr marL="741553" lvl="1" indent="-284353" eaLnBrk="0" fontAlgn="base" hangingPunct="0">
              <a:spcAft>
                <a:spcPct val="0"/>
              </a:spcAft>
              <a:buSzPts val="2400"/>
              <a:defRPr/>
            </a:pPr>
            <a:r>
              <a:rPr lang="en-US" sz="2400" kern="1200" dirty="0">
                <a:solidFill>
                  <a:srgbClr val="000000"/>
                </a:solidFill>
                <a:latin typeface="Arial (Body)"/>
                <a:ea typeface="+mn-ea"/>
                <a:cs typeface="+mn-cs"/>
              </a:rPr>
              <a:t>Cognitive dissonance</a:t>
            </a:r>
          </a:p>
          <a:p>
            <a:pPr marL="255651" lvl="0" indent="-255651" eaLnBrk="0" fontAlgn="base" hangingPunct="0">
              <a:spcAft>
                <a:spcPct val="0"/>
              </a:spcAft>
              <a:buSzPts val="2400"/>
              <a:tabLst/>
              <a:defRPr/>
            </a:pPr>
            <a:r>
              <a:rPr lang="en-US" sz="2400" kern="1200" dirty="0">
                <a:solidFill>
                  <a:srgbClr val="000000"/>
                </a:solidFill>
                <a:latin typeface="Arial (Body)"/>
                <a:ea typeface="+mn-ea"/>
                <a:cs typeface="+mn-cs"/>
              </a:rPr>
              <a:t>Discussion </a:t>
            </a:r>
            <a:r>
              <a:rPr lang="en-US" sz="2400" kern="1200" dirty="0" smtClean="0">
                <a:solidFill>
                  <a:srgbClr val="000000"/>
                </a:solidFill>
                <a:latin typeface="Arial (Body)"/>
                <a:ea typeface="+mn-ea"/>
                <a:cs typeface="+mn-cs"/>
              </a:rPr>
              <a:t>Question: </a:t>
            </a:r>
            <a:r>
              <a:rPr lang="en-US" sz="2400" b="1" kern="1200" dirty="0" smtClean="0">
                <a:solidFill>
                  <a:srgbClr val="000000"/>
                </a:solidFill>
                <a:latin typeface="Arial (Body)"/>
                <a:ea typeface="+mn-ea"/>
                <a:cs typeface="+mn-cs"/>
              </a:rPr>
              <a:t>How </a:t>
            </a:r>
            <a:r>
              <a:rPr lang="en-US" sz="2400" b="1" kern="1200" dirty="0">
                <a:solidFill>
                  <a:srgbClr val="000000"/>
                </a:solidFill>
                <a:latin typeface="Arial (Body)"/>
                <a:ea typeface="+mn-ea"/>
                <a:cs typeface="+mn-cs"/>
              </a:rPr>
              <a:t>do consumers cope with cognitive dissonance?</a:t>
            </a:r>
          </a:p>
        </p:txBody>
      </p:sp>
    </p:spTree>
    <p:extLst>
      <p:ext uri="{BB962C8B-B14F-4D97-AF65-F5344CB8AC3E}">
        <p14:creationId xmlns:p14="http://schemas.microsoft.com/office/powerpoint/2010/main" xmlns="" val="2077147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fontAlgn="base">
              <a:spcBef>
                <a:spcPct val="0"/>
              </a:spcBef>
              <a:spcAft>
                <a:spcPct val="0"/>
              </a:spcAft>
              <a:buClrTx/>
            </a:pPr>
            <a:r>
              <a:rPr lang="en-US" altLang="en-US" kern="1200" dirty="0" smtClean="0">
                <a:solidFill>
                  <a:srgbClr val="007FA3"/>
                </a:solidFill>
                <a:latin typeface="Times New Roman" panose="02020603050405020304" pitchFamily="18" charset="0"/>
                <a:ea typeface="+mj-ea"/>
                <a:cs typeface="+mj-cs"/>
              </a:rPr>
              <a:t>Learning Objective 14.2</a:t>
            </a:r>
            <a:endParaRPr lang="en-US" altLang="en-US" kern="1200" dirty="0">
              <a:solidFill>
                <a:srgbClr val="007FA3"/>
              </a:solidFill>
              <a:latin typeface="Times New Roman" panose="02020603050405020304" pitchFamily="18" charset="0"/>
              <a:ea typeface="+mj-ea"/>
              <a:cs typeface="+mj-cs"/>
            </a:endParaRPr>
          </a:p>
        </p:txBody>
      </p:sp>
      <p:sp>
        <p:nvSpPr>
          <p:cNvPr id="3" name="Content Placeholder 2"/>
          <p:cNvSpPr>
            <a:spLocks noGrp="1"/>
          </p:cNvSpPr>
          <p:nvPr>
            <p:ph type="body" idx="1"/>
          </p:nvPr>
        </p:nvSpPr>
        <p:spPr/>
        <p:txBody>
          <a:bodyPr wrap="square" lIns="91425" tIns="91425" rIns="91425" bIns="91425">
            <a:noAutofit/>
          </a:bodyPr>
          <a:lstStyle/>
          <a:p>
            <a:pPr marL="0" lvl="0" indent="0" eaLnBrk="0" fontAlgn="base" hangingPunct="0">
              <a:spcBef>
                <a:spcPct val="20000"/>
              </a:spcBef>
              <a:spcAft>
                <a:spcPct val="0"/>
              </a:spcAft>
              <a:buSzPts val="2400"/>
              <a:buNone/>
            </a:pPr>
            <a:r>
              <a:rPr lang="en-US" altLang="en-US" sz="2400" b="1" kern="1200" dirty="0">
                <a:solidFill>
                  <a:srgbClr val="007FA3"/>
                </a:solidFill>
                <a:latin typeface="Arial (Body)"/>
                <a:ea typeface="+mn-ea"/>
                <a:cs typeface="+mn-cs"/>
              </a:rPr>
              <a:t>14.2</a:t>
            </a:r>
            <a:r>
              <a:rPr lang="en-US" altLang="en-US" sz="2400" kern="1200" dirty="0">
                <a:solidFill>
                  <a:srgbClr val="000000"/>
                </a:solidFill>
                <a:latin typeface="Arial (Body)"/>
                <a:ea typeface="+mn-ea"/>
                <a:cs typeface="+mn-cs"/>
              </a:rPr>
              <a:t> To understand the dynamics of buying gifts.</a:t>
            </a:r>
          </a:p>
        </p:txBody>
      </p:sp>
    </p:spTree>
    <p:extLst>
      <p:ext uri="{BB962C8B-B14F-4D97-AF65-F5344CB8AC3E}">
        <p14:creationId xmlns:p14="http://schemas.microsoft.com/office/powerpoint/2010/main" xmlns="" val="3787600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Gifting Behavior</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362200"/>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altLang="en-US" sz="2400" b="1" kern="1200" dirty="0" smtClean="0">
                <a:solidFill>
                  <a:srgbClr val="000000"/>
                </a:solidFill>
                <a:latin typeface="Arial (Body)"/>
                <a:ea typeface="+mn-ea"/>
                <a:cs typeface="+mn-cs"/>
              </a:rPr>
              <a:t>Defined</a:t>
            </a:r>
          </a:p>
          <a:p>
            <a:pPr marL="0" lvl="0" indent="0" eaLnBrk="0" fontAlgn="base" hangingPunct="0">
              <a:spcBef>
                <a:spcPct val="20000"/>
              </a:spcBef>
              <a:spcAft>
                <a:spcPct val="0"/>
              </a:spcAft>
              <a:buSzPts val="2400"/>
              <a:buNone/>
              <a:tabLst/>
            </a:pPr>
            <a:r>
              <a:rPr lang="en-US" altLang="en-US" sz="2400" kern="1200" dirty="0" smtClean="0">
                <a:solidFill>
                  <a:srgbClr val="000000"/>
                </a:solidFill>
                <a:latin typeface="Arial (Body)"/>
                <a:ea typeface="+mn-ea"/>
                <a:cs typeface="+mn-cs"/>
              </a:rPr>
              <a:t>A </a:t>
            </a:r>
            <a:r>
              <a:rPr lang="en-US" altLang="en-US" sz="2400" kern="1200" dirty="0">
                <a:solidFill>
                  <a:srgbClr val="000000"/>
                </a:solidFill>
                <a:latin typeface="Arial (Body)"/>
                <a:ea typeface="+mn-ea"/>
                <a:cs typeface="+mn-cs"/>
              </a:rPr>
              <a:t>gift exchange that takes place between a giver and a recipient. The definition is broad in nature and embraces gifts given voluntarily, gifts that are an obligation, gifts given to (and received from) others and gifts to oneself (“</a:t>
            </a:r>
            <a:r>
              <a:rPr lang="en-US" altLang="en-US" sz="2400" kern="1200" dirty="0" smtClean="0">
                <a:solidFill>
                  <a:srgbClr val="000000"/>
                </a:solidFill>
                <a:latin typeface="Arial (Body)"/>
                <a:ea typeface="+mn-ea"/>
                <a:cs typeface="+mn-cs"/>
              </a:rPr>
              <a:t>self-gifts”).</a:t>
            </a:r>
            <a:endParaRPr lang="en-US" altLang="en-US" sz="2400" kern="1200" dirty="0">
              <a:solidFill>
                <a:srgbClr val="000000"/>
              </a:solidFill>
              <a:latin typeface="Arial (Body)"/>
              <a:ea typeface="+mn-ea"/>
              <a:cs typeface="+mn-cs"/>
            </a:endParaRPr>
          </a:p>
        </p:txBody>
      </p:sp>
    </p:spTree>
    <p:extLst>
      <p:ext uri="{BB962C8B-B14F-4D97-AF65-F5344CB8AC3E}">
        <p14:creationId xmlns:p14="http://schemas.microsoft.com/office/powerpoint/2010/main" xmlns="" val="19516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Types of Gifting</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126225"/>
          </a:xfrm>
        </p:spPr>
        <p:txBody>
          <a:bodyPr wrap="square" lIns="91425" tIns="91425" rIns="91425" bIns="91425">
            <a:noAutofit/>
          </a:bodyPr>
          <a:lstStyle/>
          <a:p>
            <a:pPr marL="255651" lvl="0" indent="-255651" eaLnBrk="0" fontAlgn="base" hangingPunct="0">
              <a:spcAft>
                <a:spcPct val="0"/>
              </a:spcAft>
              <a:buSzPts val="2400"/>
              <a:tabLst/>
              <a:defRPr/>
            </a:pPr>
            <a:r>
              <a:rPr lang="en-US" sz="2400" kern="1200" dirty="0">
                <a:solidFill>
                  <a:srgbClr val="000000"/>
                </a:solidFill>
                <a:latin typeface="Arial (Body)"/>
                <a:ea typeface="+mn-ea"/>
                <a:cs typeface="+mn-cs"/>
              </a:rPr>
              <a:t>Intergroup Gifting</a:t>
            </a:r>
          </a:p>
          <a:p>
            <a:pPr marL="255651" lvl="0" indent="-255651" eaLnBrk="0" fontAlgn="base" hangingPunct="0">
              <a:spcAft>
                <a:spcPct val="0"/>
              </a:spcAft>
              <a:buSzPts val="2400"/>
              <a:tabLst/>
              <a:defRPr/>
            </a:pPr>
            <a:r>
              <a:rPr lang="en-US" sz="2400" kern="1200" dirty="0">
                <a:solidFill>
                  <a:srgbClr val="000000"/>
                </a:solidFill>
                <a:latin typeface="Arial (Body)"/>
                <a:ea typeface="+mn-ea"/>
                <a:cs typeface="+mn-cs"/>
              </a:rPr>
              <a:t>Intercategory Gifting</a:t>
            </a:r>
          </a:p>
          <a:p>
            <a:pPr marL="255651" lvl="0" indent="-255651" eaLnBrk="0" fontAlgn="base" hangingPunct="0">
              <a:spcAft>
                <a:spcPct val="0"/>
              </a:spcAft>
              <a:buSzPts val="2400"/>
              <a:tabLst/>
              <a:defRPr/>
            </a:pPr>
            <a:r>
              <a:rPr lang="en-US" sz="2400" kern="1200" dirty="0">
                <a:solidFill>
                  <a:srgbClr val="000000"/>
                </a:solidFill>
                <a:latin typeface="Arial (Body)"/>
                <a:ea typeface="+mn-ea"/>
                <a:cs typeface="+mn-cs"/>
              </a:rPr>
              <a:t>Intragroup Gifting</a:t>
            </a:r>
          </a:p>
          <a:p>
            <a:pPr marL="255651" lvl="0" indent="-255651" eaLnBrk="0" fontAlgn="base" hangingPunct="0">
              <a:spcAft>
                <a:spcPct val="0"/>
              </a:spcAft>
              <a:buSzPts val="2400"/>
              <a:tabLst/>
              <a:defRPr/>
            </a:pPr>
            <a:r>
              <a:rPr lang="en-US" sz="2400" kern="1200" dirty="0">
                <a:solidFill>
                  <a:srgbClr val="000000"/>
                </a:solidFill>
                <a:latin typeface="Arial (Body)"/>
                <a:ea typeface="+mn-ea"/>
                <a:cs typeface="+mn-cs"/>
              </a:rPr>
              <a:t>Intrapersonal </a:t>
            </a:r>
            <a:r>
              <a:rPr lang="en-US" sz="2400" kern="1200" dirty="0" smtClean="0">
                <a:solidFill>
                  <a:srgbClr val="000000"/>
                </a:solidFill>
                <a:latin typeface="Arial (Body)"/>
                <a:ea typeface="+mn-ea"/>
                <a:cs typeface="+mn-cs"/>
              </a:rPr>
              <a:t>Gifting</a:t>
            </a:r>
            <a:endParaRPr lang="en-US" sz="2400" kern="1200" dirty="0">
              <a:solidFill>
                <a:srgbClr val="000000"/>
              </a:solidFill>
              <a:latin typeface="Arial (Body)"/>
              <a:ea typeface="+mn-ea"/>
              <a:cs typeface="+mn-cs"/>
            </a:endParaRPr>
          </a:p>
        </p:txBody>
      </p:sp>
      <p:sp>
        <p:nvSpPr>
          <p:cNvPr id="4" name="Text Placeholder 3"/>
          <p:cNvSpPr>
            <a:spLocks noGrp="1"/>
          </p:cNvSpPr>
          <p:nvPr>
            <p:ph type="body" idx="2"/>
          </p:nvPr>
        </p:nvSpPr>
        <p:spPr>
          <a:xfrm>
            <a:off x="457200" y="3813123"/>
            <a:ext cx="8229600" cy="1435510"/>
          </a:xfrm>
        </p:spPr>
        <p:txBody>
          <a:bodyPr/>
          <a:lstStyle/>
          <a:p>
            <a:pPr marL="255651" lvl="0" indent="-255651" eaLnBrk="0" fontAlgn="base" hangingPunct="0">
              <a:spcBef>
                <a:spcPct val="20000"/>
              </a:spcBef>
              <a:spcAft>
                <a:spcPct val="0"/>
              </a:spcAft>
              <a:buSzPts val="2400"/>
              <a:buNone/>
              <a:tabLst/>
              <a:defRPr/>
            </a:pPr>
            <a:r>
              <a:rPr lang="en-US" sz="2400" kern="1200" dirty="0">
                <a:solidFill>
                  <a:srgbClr val="000000"/>
                </a:solidFill>
                <a:latin typeface="Arial (Body)"/>
              </a:rPr>
              <a:t>Discussion Question:</a:t>
            </a:r>
          </a:p>
          <a:p>
            <a:pPr marL="255651" lvl="0" indent="-255651" eaLnBrk="0" fontAlgn="base" hangingPunct="0">
              <a:spcAft>
                <a:spcPct val="0"/>
              </a:spcAft>
              <a:buSzPts val="2400"/>
              <a:tabLst/>
              <a:defRPr/>
            </a:pPr>
            <a:r>
              <a:rPr lang="en-US" sz="2400" b="1" kern="1200" dirty="0">
                <a:solidFill>
                  <a:srgbClr val="000000"/>
                </a:solidFill>
                <a:latin typeface="Arial (Body)"/>
              </a:rPr>
              <a:t>What questions might one ask during the gifting process</a:t>
            </a:r>
            <a:r>
              <a:rPr lang="en-US" sz="2400" b="1" kern="1200" dirty="0" smtClean="0">
                <a:solidFill>
                  <a:srgbClr val="000000"/>
                </a:solidFill>
                <a:latin typeface="Arial (Body)"/>
              </a:rPr>
              <a:t>?</a:t>
            </a:r>
            <a:endParaRPr lang="en-US" sz="2400" b="1" kern="1200" dirty="0">
              <a:solidFill>
                <a:srgbClr val="000000"/>
              </a:solidFill>
              <a:latin typeface="Arial (Body)"/>
            </a:endParaRPr>
          </a:p>
        </p:txBody>
      </p:sp>
    </p:spTree>
    <p:extLst>
      <p:ext uri="{BB962C8B-B14F-4D97-AF65-F5344CB8AC3E}">
        <p14:creationId xmlns:p14="http://schemas.microsoft.com/office/powerpoint/2010/main" xmlns="" val="1108576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fontAlgn="base">
              <a:spcBef>
                <a:spcPct val="0"/>
              </a:spcBef>
              <a:spcAft>
                <a:spcPct val="0"/>
              </a:spcAft>
              <a:buClrTx/>
            </a:pPr>
            <a:r>
              <a:rPr lang="en-US" altLang="en-US" kern="1200" dirty="0" smtClean="0">
                <a:solidFill>
                  <a:srgbClr val="007FA3"/>
                </a:solidFill>
                <a:latin typeface="Times New Roman" panose="02020603050405020304" pitchFamily="18" charset="0"/>
                <a:ea typeface="+mj-ea"/>
                <a:cs typeface="+mj-cs"/>
              </a:rPr>
              <a:t>Learning Objective 14.3</a:t>
            </a:r>
            <a:endParaRPr lang="en-US" altLang="en-US" kern="1200" dirty="0">
              <a:solidFill>
                <a:srgbClr val="007FA3"/>
              </a:solidFill>
              <a:latin typeface="Times New Roman" panose="02020603050405020304" pitchFamily="18" charset="0"/>
              <a:ea typeface="+mj-ea"/>
              <a:cs typeface="+mj-cs"/>
            </a:endParaRPr>
          </a:p>
        </p:txBody>
      </p:sp>
      <p:sp>
        <p:nvSpPr>
          <p:cNvPr id="3" name="Content Placeholder 2"/>
          <p:cNvSpPr>
            <a:spLocks noGrp="1"/>
          </p:cNvSpPr>
          <p:nvPr>
            <p:ph type="body" idx="1"/>
          </p:nvPr>
        </p:nvSpPr>
        <p:spPr>
          <a:xfrm>
            <a:off x="457200" y="1600201"/>
            <a:ext cx="8229600" cy="868680"/>
          </a:xfrm>
        </p:spPr>
        <p:txBody>
          <a:bodyPr wrap="square" lIns="91425" tIns="91425" rIns="91425" bIns="91425">
            <a:noAutofit/>
          </a:bodyPr>
          <a:lstStyle/>
          <a:p>
            <a:pPr marL="0" lvl="0" indent="0" eaLnBrk="0" fontAlgn="base" hangingPunct="0">
              <a:spcBef>
                <a:spcPct val="20000"/>
              </a:spcBef>
              <a:spcAft>
                <a:spcPct val="0"/>
              </a:spcAft>
              <a:buSzPts val="2400"/>
              <a:buNone/>
            </a:pPr>
            <a:r>
              <a:rPr lang="en-US" altLang="en-US" sz="2400" b="1" kern="1200" dirty="0">
                <a:solidFill>
                  <a:srgbClr val="007FA3"/>
                </a:solidFill>
                <a:latin typeface="Arial (Body)"/>
                <a:ea typeface="+mn-ea"/>
                <a:cs typeface="+mn-cs"/>
              </a:rPr>
              <a:t>14.3</a:t>
            </a:r>
            <a:r>
              <a:rPr lang="en-US" altLang="en-US" sz="2400" kern="1200" dirty="0">
                <a:solidFill>
                  <a:srgbClr val="000000"/>
                </a:solidFill>
                <a:latin typeface="Arial (Body)"/>
                <a:ea typeface="+mn-ea"/>
                <a:cs typeface="+mn-cs"/>
              </a:rPr>
              <a:t> To understand how new products gain acceptance and how individuals decide whether or not to adopt them.</a:t>
            </a:r>
          </a:p>
        </p:txBody>
      </p:sp>
    </p:spTree>
    <p:extLst>
      <p:ext uri="{BB962C8B-B14F-4D97-AF65-F5344CB8AC3E}">
        <p14:creationId xmlns:p14="http://schemas.microsoft.com/office/powerpoint/2010/main" xmlns="" val="2834370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Diffusion of Innovations </a:t>
            </a:r>
            <a:r>
              <a:rPr lang="en-US" altLang="en-US" sz="2000" b="0" kern="1200" dirty="0" smtClean="0">
                <a:latin typeface="Times New Roman" panose="02020603050405020304" pitchFamily="18" charset="0"/>
                <a:ea typeface="+mj-ea"/>
                <a:cs typeface="+mj-cs"/>
              </a:rPr>
              <a:t>(1 of 2)</a:t>
            </a:r>
            <a:endParaRPr lang="en-US" altLang="en-US" sz="2000" b="0"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wrap="square" lIns="91425" tIns="91425" rIns="91425" bIns="91425">
            <a:noAutofit/>
          </a:bodyPr>
          <a:lstStyle/>
          <a:p>
            <a:pPr marL="0" lvl="0" indent="0" eaLnBrk="0" fontAlgn="base" hangingPunct="0">
              <a:spcAft>
                <a:spcPct val="0"/>
              </a:spcAft>
              <a:buSzPts val="2400"/>
              <a:buNone/>
              <a:tabLst/>
            </a:pPr>
            <a:r>
              <a:rPr lang="en-US" altLang="en-US" sz="2400" b="1" kern="1200" dirty="0" smtClean="0">
                <a:solidFill>
                  <a:srgbClr val="000000"/>
                </a:solidFill>
                <a:latin typeface="Arial (Body)"/>
                <a:ea typeface="+mn-ea"/>
                <a:cs typeface="+mn-cs"/>
              </a:rPr>
              <a:t>Defined</a:t>
            </a:r>
          </a:p>
          <a:p>
            <a:pPr marL="0" lvl="0" indent="0" eaLnBrk="0" fontAlgn="base" hangingPunct="0">
              <a:spcAft>
                <a:spcPct val="0"/>
              </a:spcAft>
              <a:buSzPts val="2400"/>
              <a:buNone/>
              <a:tabLst/>
            </a:pPr>
            <a:r>
              <a:rPr lang="en-US" altLang="en-US" sz="2400" kern="1200" dirty="0" smtClean="0">
                <a:solidFill>
                  <a:srgbClr val="000000"/>
                </a:solidFill>
                <a:latin typeface="Arial (Body)"/>
                <a:ea typeface="+mn-ea"/>
                <a:cs typeface="+mn-cs"/>
              </a:rPr>
              <a:t>The </a:t>
            </a:r>
            <a:r>
              <a:rPr lang="en-US" altLang="en-US" sz="2400" kern="1200" dirty="0">
                <a:solidFill>
                  <a:srgbClr val="000000"/>
                </a:solidFill>
                <a:latin typeface="Arial (Body)"/>
                <a:ea typeface="+mn-ea"/>
                <a:cs typeface="+mn-cs"/>
              </a:rPr>
              <a:t>framework for exploring the evolution of consumers’ acceptance of new products throughout the social system.</a:t>
            </a:r>
          </a:p>
        </p:txBody>
      </p:sp>
    </p:spTree>
    <p:extLst>
      <p:ext uri="{BB962C8B-B14F-4D97-AF65-F5344CB8AC3E}">
        <p14:creationId xmlns:p14="http://schemas.microsoft.com/office/powerpoint/2010/main" xmlns="" val="1609822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Diffusion of Innovations </a:t>
            </a:r>
            <a:r>
              <a:rPr lang="en-US" altLang="en-US" sz="2000" b="0" kern="1200" dirty="0" smtClean="0">
                <a:latin typeface="Times New Roman" panose="02020603050405020304" pitchFamily="18" charset="0"/>
                <a:ea typeface="+mj-ea"/>
                <a:cs typeface="+mj-cs"/>
              </a:rPr>
              <a:t>(2 of 2)</a:t>
            </a:r>
            <a:endParaRPr lang="en-US" altLang="en-US" sz="2000" b="0"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800736"/>
          </a:xfrm>
        </p:spPr>
        <p:txBody>
          <a:bodyPr wrap="square" lIns="91425" tIns="91425" rIns="91425" bIns="91425">
            <a:noAutofit/>
          </a:bodyPr>
          <a:lstStyle/>
          <a:p>
            <a:pPr marL="255651" lvl="0" indent="-255651" eaLnBrk="0" fontAlgn="base" hangingPunct="0">
              <a:spcBef>
                <a:spcPct val="20000"/>
              </a:spcBef>
              <a:spcAft>
                <a:spcPct val="0"/>
              </a:spcAft>
              <a:buSzPts val="2400"/>
              <a:buNone/>
              <a:tabLst/>
              <a:defRPr/>
            </a:pPr>
            <a:r>
              <a:rPr lang="en-US" sz="2400" kern="1200" dirty="0">
                <a:solidFill>
                  <a:srgbClr val="000000"/>
                </a:solidFill>
                <a:latin typeface="Arial (Body)"/>
                <a:ea typeface="+mn-ea"/>
                <a:cs typeface="+mn-cs"/>
              </a:rPr>
              <a:t>The process includes four elements:</a:t>
            </a:r>
          </a:p>
          <a:p>
            <a:pPr marL="255651" lvl="0" indent="-255651" eaLnBrk="0" fontAlgn="base" hangingPunct="0">
              <a:spcAft>
                <a:spcPct val="0"/>
              </a:spcAft>
              <a:buSzPts val="2400"/>
              <a:tabLst/>
              <a:defRPr/>
            </a:pPr>
            <a:r>
              <a:rPr lang="en-US" sz="2400" kern="1200" dirty="0">
                <a:solidFill>
                  <a:srgbClr val="000000"/>
                </a:solidFill>
                <a:latin typeface="Arial (Body)"/>
                <a:ea typeface="+mn-ea"/>
                <a:cs typeface="+mn-cs"/>
              </a:rPr>
              <a:t>The innovation</a:t>
            </a:r>
          </a:p>
          <a:p>
            <a:pPr marL="255651" lvl="0" indent="-255651" eaLnBrk="0" fontAlgn="base" hangingPunct="0">
              <a:spcAft>
                <a:spcPct val="0"/>
              </a:spcAft>
              <a:buSzPts val="2400"/>
              <a:tabLst/>
              <a:defRPr/>
            </a:pPr>
            <a:r>
              <a:rPr lang="en-US" sz="2400" kern="1200" dirty="0">
                <a:solidFill>
                  <a:srgbClr val="000000"/>
                </a:solidFill>
                <a:latin typeface="Arial (Body)"/>
                <a:ea typeface="+mn-ea"/>
                <a:cs typeface="+mn-cs"/>
              </a:rPr>
              <a:t>The channels of communication</a:t>
            </a:r>
          </a:p>
          <a:p>
            <a:pPr marL="255651" lvl="0" indent="-255651" eaLnBrk="0" fontAlgn="base" hangingPunct="0">
              <a:spcAft>
                <a:spcPct val="0"/>
              </a:spcAft>
              <a:buSzPts val="2400"/>
              <a:tabLst/>
              <a:defRPr/>
            </a:pPr>
            <a:r>
              <a:rPr lang="en-US" sz="2400" kern="1200" dirty="0">
                <a:solidFill>
                  <a:srgbClr val="000000"/>
                </a:solidFill>
                <a:latin typeface="Arial (Body)"/>
                <a:ea typeface="+mn-ea"/>
                <a:cs typeface="+mn-cs"/>
              </a:rPr>
              <a:t>The social system</a:t>
            </a:r>
          </a:p>
          <a:p>
            <a:pPr marL="255651" lvl="0" indent="-255651" eaLnBrk="0" fontAlgn="base" hangingPunct="0">
              <a:spcAft>
                <a:spcPct val="0"/>
              </a:spcAft>
              <a:buSzPts val="2400"/>
              <a:tabLst/>
              <a:defRPr/>
            </a:pPr>
            <a:r>
              <a:rPr lang="en-US" sz="2400" kern="1200" dirty="0">
                <a:solidFill>
                  <a:srgbClr val="000000"/>
                </a:solidFill>
                <a:latin typeface="Arial (Body)"/>
                <a:ea typeface="+mn-ea"/>
                <a:cs typeface="+mn-cs"/>
              </a:rPr>
              <a:t>Time</a:t>
            </a:r>
          </a:p>
        </p:txBody>
      </p:sp>
    </p:spTree>
    <p:extLst>
      <p:ext uri="{BB962C8B-B14F-4D97-AF65-F5344CB8AC3E}">
        <p14:creationId xmlns:p14="http://schemas.microsoft.com/office/powerpoint/2010/main" xmlns="" val="301815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mj-ea"/>
                <a:cs typeface="+mj-cs"/>
              </a:rPr>
              <a:t>Consumer Decision Making</a:t>
            </a:r>
            <a:endParaRPr lang="en-US" kern="1200" dirty="0">
              <a:latin typeface="Times New Roman" panose="02020603050405020304" pitchFamily="18" charset="0"/>
              <a:ea typeface="+mj-ea"/>
              <a:cs typeface="+mj-cs"/>
            </a:endParaRPr>
          </a:p>
        </p:txBody>
      </p:sp>
      <p:pic>
        <p:nvPicPr>
          <p:cNvPr id="4" name="Picture 3" descr="The flowchart has three main segments.&#10;• Input&#10;• Process&#10;• Output&#10;The first segment, input, is made up of 4 parts, as follows.&#10;1, the marketing mix.&#10;• Product&#10;• Promotion&#10;• Price&#10;• Distribution.&#10;2, sociocultural influences.&#10;• Reference groups&#10;• Family&#10;• Social class&#10;• Culture and subculture&#10;3, communication sources.&#10;• Advertising&#10;• Buzz agents&#10;• Customized messages&#10;• Owned or paid for social media&#10;4, additional communication sources&#10;• Word of mouth&#10;• Advice and recommendations&#10;• Self generated social media&#10;This first segment flows to and from the second segment. The second segment, process, is made up of three parts.&#10;The first part is psychological influences.&#10;• Motivation&#10;• Personality traits&#10;• Perception&#10;• Attitudes&#10;The second part of the process starts with need recognition and flows to type of decision, then pre purchase information search, and finally evaluation of purchase alternatives. Evaluation of purchase alternatives flows into the third part, learning, which includes knowledge and experience. The second segment flows to and from the third segment. The third segment, output, begins with the options of no purchase or purchase. The purchase option flows to post purchase evaluation, which can flow to no repurchase or to repurchase. Repurchase flows to trust and loyalty, which flows back up to the experience element of the learning portion in the second segment."/>
          <p:cNvPicPr>
            <a:picLocks noChangeAspect="1"/>
          </p:cNvPicPr>
          <p:nvPr/>
        </p:nvPicPr>
        <p:blipFill rotWithShape="1">
          <a:blip r:embed="rId3"/>
          <a:srcRect r="12624"/>
          <a:stretch/>
        </p:blipFill>
        <p:spPr>
          <a:xfrm>
            <a:off x="3182525" y="1679282"/>
            <a:ext cx="2778950" cy="4451980"/>
          </a:xfrm>
          <a:prstGeom prst="rect">
            <a:avLst/>
          </a:prstGeom>
        </p:spPr>
      </p:pic>
    </p:spTree>
    <p:extLst>
      <p:ext uri="{BB962C8B-B14F-4D97-AF65-F5344CB8AC3E}">
        <p14:creationId xmlns:p14="http://schemas.microsoft.com/office/powerpoint/2010/main" xmlns="" val="1640939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Innovation Adoption Process</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wrap="square" lIns="91425" tIns="91425" rIns="91425" bIns="91425">
            <a:noAutofit/>
          </a:bodyPr>
          <a:lstStyle/>
          <a:p>
            <a:pPr marL="0" lvl="0" indent="0" eaLnBrk="0" fontAlgn="base" hangingPunct="0">
              <a:spcAft>
                <a:spcPct val="0"/>
              </a:spcAft>
              <a:buSzPts val="2400"/>
              <a:buNone/>
              <a:tabLst/>
            </a:pPr>
            <a:r>
              <a:rPr lang="en-US" altLang="en-US" sz="2400" b="1" kern="1200" dirty="0" smtClean="0">
                <a:solidFill>
                  <a:srgbClr val="000000"/>
                </a:solidFill>
                <a:latin typeface="Arial (Body)"/>
                <a:ea typeface="+mn-ea"/>
                <a:cs typeface="+mn-cs"/>
              </a:rPr>
              <a:t>Defined</a:t>
            </a:r>
          </a:p>
          <a:p>
            <a:pPr marL="0" lvl="0" indent="0" eaLnBrk="0" fontAlgn="base" hangingPunct="0">
              <a:spcAft>
                <a:spcPct val="0"/>
              </a:spcAft>
              <a:buSzPts val="2400"/>
              <a:buNone/>
              <a:tabLst/>
            </a:pPr>
            <a:r>
              <a:rPr lang="en-US" altLang="en-US" sz="2400" kern="1200" dirty="0" smtClean="0">
                <a:solidFill>
                  <a:srgbClr val="000000"/>
                </a:solidFill>
                <a:latin typeface="Arial (Body)"/>
                <a:ea typeface="+mn-ea"/>
                <a:cs typeface="+mn-cs"/>
              </a:rPr>
              <a:t>Focuses </a:t>
            </a:r>
            <a:r>
              <a:rPr lang="en-US" altLang="en-US" sz="2400" kern="1200" dirty="0">
                <a:solidFill>
                  <a:srgbClr val="000000"/>
                </a:solidFill>
                <a:latin typeface="Arial (Body)"/>
                <a:ea typeface="+mn-ea"/>
                <a:cs typeface="+mn-cs"/>
              </a:rPr>
              <a:t>on the stages through which an individual consumer passes when deciding to accept or reject a new product.</a:t>
            </a:r>
          </a:p>
        </p:txBody>
      </p:sp>
    </p:spTree>
    <p:extLst>
      <p:ext uri="{BB962C8B-B14F-4D97-AF65-F5344CB8AC3E}">
        <p14:creationId xmlns:p14="http://schemas.microsoft.com/office/powerpoint/2010/main" xmlns="" val="2665888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Types of Innovations</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677352"/>
          </a:xfrm>
        </p:spPr>
        <p:txBody>
          <a:bodyPr wrap="square" lIns="91425" tIns="91425" rIns="91425" bIns="91425">
            <a:noAutofit/>
          </a:bodyPr>
          <a:lstStyle/>
          <a:p>
            <a:pPr marL="255651" lvl="0" indent="-255651" eaLnBrk="0" fontAlgn="base" hangingPunct="0">
              <a:spcAft>
                <a:spcPct val="0"/>
              </a:spcAft>
              <a:buSzPts val="2400"/>
              <a:tabLst/>
              <a:defRPr/>
            </a:pPr>
            <a:r>
              <a:rPr lang="en-US" sz="2400" kern="1200" dirty="0">
                <a:solidFill>
                  <a:srgbClr val="000000"/>
                </a:solidFill>
                <a:latin typeface="Arial (Body)"/>
                <a:ea typeface="+mn-ea"/>
                <a:cs typeface="+mn-cs"/>
              </a:rPr>
              <a:t>Continuous innovation</a:t>
            </a:r>
          </a:p>
          <a:p>
            <a:pPr marL="255651" lvl="0" indent="-255651" eaLnBrk="0" fontAlgn="base" hangingPunct="0">
              <a:spcAft>
                <a:spcPct val="0"/>
              </a:spcAft>
              <a:buSzPts val="2400"/>
              <a:tabLst/>
              <a:defRPr/>
            </a:pPr>
            <a:r>
              <a:rPr lang="en-US" sz="2400" kern="1200" dirty="0">
                <a:solidFill>
                  <a:srgbClr val="000000"/>
                </a:solidFill>
                <a:latin typeface="Arial (Body)"/>
                <a:ea typeface="+mn-ea"/>
                <a:cs typeface="+mn-cs"/>
              </a:rPr>
              <a:t>Dynamically continuous innovation</a:t>
            </a:r>
          </a:p>
          <a:p>
            <a:pPr marL="255651" lvl="0" indent="-255651" eaLnBrk="0" fontAlgn="base" hangingPunct="0">
              <a:spcAft>
                <a:spcPct val="0"/>
              </a:spcAft>
              <a:buSzPts val="2400"/>
              <a:tabLst/>
              <a:defRPr/>
            </a:pPr>
            <a:r>
              <a:rPr lang="en-US" sz="2400" kern="1200" dirty="0">
                <a:solidFill>
                  <a:srgbClr val="000000"/>
                </a:solidFill>
                <a:latin typeface="Arial (Body)"/>
                <a:ea typeface="+mn-ea"/>
                <a:cs typeface="+mn-cs"/>
              </a:rPr>
              <a:t>Discontinuous </a:t>
            </a:r>
            <a:r>
              <a:rPr lang="en-US" sz="2400" kern="1200" dirty="0" smtClean="0">
                <a:solidFill>
                  <a:srgbClr val="000000"/>
                </a:solidFill>
                <a:latin typeface="Arial (Body)"/>
                <a:ea typeface="+mn-ea"/>
                <a:cs typeface="+mn-cs"/>
              </a:rPr>
              <a:t>innovation</a:t>
            </a:r>
            <a:endParaRPr lang="en-US" sz="2400" kern="1200" dirty="0">
              <a:solidFill>
                <a:srgbClr val="000000"/>
              </a:solidFill>
              <a:latin typeface="Arial (Body)"/>
              <a:ea typeface="+mn-ea"/>
              <a:cs typeface="+mn-cs"/>
            </a:endParaRPr>
          </a:p>
        </p:txBody>
      </p:sp>
    </p:spTree>
    <p:extLst>
      <p:ext uri="{BB962C8B-B14F-4D97-AF65-F5344CB8AC3E}">
        <p14:creationId xmlns:p14="http://schemas.microsoft.com/office/powerpoint/2010/main" xmlns="" val="2860981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Product Features That Affect Adoption</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4062620"/>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Relative Advantage</a:t>
            </a:r>
          </a:p>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Compatibility</a:t>
            </a:r>
          </a:p>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Complexity</a:t>
            </a:r>
          </a:p>
          <a:p>
            <a:pPr marL="741553" lvl="1" indent="-284353" eaLnBrk="0" fontAlgn="base" hangingPunct="0">
              <a:spcAft>
                <a:spcPct val="0"/>
              </a:spcAft>
              <a:buSzPts val="2400"/>
            </a:pPr>
            <a:r>
              <a:rPr lang="en-US" altLang="en-US" sz="2400" kern="1200" dirty="0">
                <a:solidFill>
                  <a:srgbClr val="000000"/>
                </a:solidFill>
                <a:latin typeface="Arial (Body)"/>
                <a:ea typeface="+mn-ea"/>
                <a:cs typeface="+mn-cs"/>
              </a:rPr>
              <a:t>Technical fear most widespread concern of innovators</a:t>
            </a:r>
          </a:p>
          <a:p>
            <a:pPr marL="741553" lvl="1" indent="-284353" eaLnBrk="0" fontAlgn="base" hangingPunct="0">
              <a:spcAft>
                <a:spcPct val="0"/>
              </a:spcAft>
              <a:buSzPts val="2400"/>
            </a:pPr>
            <a:r>
              <a:rPr lang="en-US" altLang="en-US" sz="2400" kern="1200" dirty="0">
                <a:solidFill>
                  <a:srgbClr val="000000"/>
                </a:solidFill>
                <a:latin typeface="Arial (Body)"/>
                <a:ea typeface="+mn-ea"/>
                <a:cs typeface="+mn-cs"/>
              </a:rPr>
              <a:t>Rapid obsolescence, social rejection and physical harm are other fears</a:t>
            </a:r>
          </a:p>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Trial-ability</a:t>
            </a:r>
          </a:p>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Observability (communicability)</a:t>
            </a:r>
          </a:p>
        </p:txBody>
      </p:sp>
    </p:spTree>
    <p:extLst>
      <p:ext uri="{BB962C8B-B14F-4D97-AF65-F5344CB8AC3E}">
        <p14:creationId xmlns:p14="http://schemas.microsoft.com/office/powerpoint/2010/main" xmlns="" val="326761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mj-ea"/>
                <a:cs typeface="+mj-cs"/>
              </a:rPr>
              <a:t>Encourages Trial</a:t>
            </a:r>
            <a:endParaRPr lang="en-US" kern="1200" dirty="0">
              <a:latin typeface="Times New Roman" panose="02020603050405020304" pitchFamily="18" charset="0"/>
              <a:ea typeface="+mj-ea"/>
              <a:cs typeface="+mj-cs"/>
            </a:endParaRPr>
          </a:p>
        </p:txBody>
      </p:sp>
      <p:pic>
        <p:nvPicPr>
          <p:cNvPr id="4" name="Picture 3" descr="The screenshot depicts the Tempur Pedic mattress website homepage. An image of a smiling young woman laying on a bed is in the background. The text on top of the image reads as follows. Free delivery. 90 night trial. Mattresses starting at $28 per month for 48 months. Total of payments $1,299. A button below the trial offer text is labeled, shop mattresses. To the right of the trial offer text is a white box with the following text. Limited time. $300 off select adjustable bases with the purchase of a mattress set. 30% off pillows and bedding. A button below this text is labeled, view details."/>
          <p:cNvPicPr>
            <a:picLocks noChangeAspect="1"/>
          </p:cNvPicPr>
          <p:nvPr/>
        </p:nvPicPr>
        <p:blipFill rotWithShape="1">
          <a:blip r:embed="rId3"/>
          <a:srcRect t="2218" r="2258" b="1274"/>
          <a:stretch/>
        </p:blipFill>
        <p:spPr>
          <a:xfrm>
            <a:off x="878808" y="1838632"/>
            <a:ext cx="7386383" cy="3077498"/>
          </a:xfrm>
          <a:prstGeom prst="rect">
            <a:avLst/>
          </a:prstGeom>
        </p:spPr>
      </p:pic>
      <p:sp>
        <p:nvSpPr>
          <p:cNvPr id="3" name="Text Placeholder 2"/>
          <p:cNvSpPr>
            <a:spLocks noGrp="1"/>
          </p:cNvSpPr>
          <p:nvPr>
            <p:ph type="body" idx="1"/>
          </p:nvPr>
        </p:nvSpPr>
        <p:spPr>
          <a:xfrm>
            <a:off x="457199" y="5254966"/>
            <a:ext cx="8229600" cy="374292"/>
          </a:xfrm>
        </p:spPr>
        <p:txBody>
          <a:bodyPr/>
          <a:lstStyle/>
          <a:p>
            <a:pPr marL="0" indent="0">
              <a:buNone/>
            </a:pPr>
            <a:r>
              <a:rPr lang="en-US" sz="1800" b="1" dirty="0"/>
              <a:t>Source:</a:t>
            </a:r>
            <a:r>
              <a:rPr lang="en-US" sz="1800" dirty="0"/>
              <a:t> Tempur Sealy International, </a:t>
            </a:r>
            <a:r>
              <a:rPr lang="en-US" sz="1800" dirty="0" smtClean="0"/>
              <a:t>I</a:t>
            </a:r>
            <a:r>
              <a:rPr lang="en-US" sz="100" dirty="0" smtClean="0"/>
              <a:t> </a:t>
            </a:r>
            <a:r>
              <a:rPr lang="en-US" sz="1800" dirty="0" smtClean="0"/>
              <a:t>n</a:t>
            </a:r>
            <a:r>
              <a:rPr lang="en-US" sz="100" dirty="0" smtClean="0"/>
              <a:t> </a:t>
            </a:r>
            <a:r>
              <a:rPr lang="en-US" sz="1800" dirty="0" smtClean="0"/>
              <a:t>c</a:t>
            </a:r>
            <a:r>
              <a:rPr lang="en-US" sz="1800" dirty="0"/>
              <a:t>.</a:t>
            </a:r>
          </a:p>
        </p:txBody>
      </p:sp>
    </p:spTree>
    <p:extLst>
      <p:ext uri="{BB962C8B-B14F-4D97-AF65-F5344CB8AC3E}">
        <p14:creationId xmlns:p14="http://schemas.microsoft.com/office/powerpoint/2010/main" xmlns="" val="474591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The Adoption Process</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3731761"/>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Awareness</a:t>
            </a:r>
          </a:p>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Interest</a:t>
            </a:r>
          </a:p>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Evaluation</a:t>
            </a:r>
          </a:p>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Trial</a:t>
            </a:r>
          </a:p>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Adoption</a:t>
            </a:r>
          </a:p>
          <a:p>
            <a:pPr marL="255651" lvl="0" indent="-255651" eaLnBrk="0" fontAlgn="base" hangingPunct="0">
              <a:spcAft>
                <a:spcPct val="0"/>
              </a:spcAft>
              <a:buSzPts val="2400"/>
              <a:tabLst/>
            </a:pPr>
            <a:r>
              <a:rPr lang="en-US" altLang="en-US" sz="2400" kern="1200" dirty="0" smtClean="0">
                <a:solidFill>
                  <a:srgbClr val="000000"/>
                </a:solidFill>
                <a:latin typeface="Arial (Body)"/>
                <a:ea typeface="+mn-ea"/>
                <a:cs typeface="+mn-cs"/>
              </a:rPr>
              <a:t>Discussion Question: </a:t>
            </a:r>
            <a:r>
              <a:rPr lang="en-US" altLang="en-US" sz="2400" b="1" kern="1200" dirty="0" smtClean="0">
                <a:solidFill>
                  <a:srgbClr val="000000"/>
                </a:solidFill>
                <a:latin typeface="Arial (Body)"/>
                <a:ea typeface="+mn-ea"/>
                <a:cs typeface="+mn-cs"/>
              </a:rPr>
              <a:t>What </a:t>
            </a:r>
            <a:r>
              <a:rPr lang="en-US" altLang="en-US" sz="2400" b="1" kern="1200" dirty="0">
                <a:solidFill>
                  <a:srgbClr val="000000"/>
                </a:solidFill>
                <a:latin typeface="Arial (Body)"/>
                <a:ea typeface="+mn-ea"/>
                <a:cs typeface="+mn-cs"/>
              </a:rPr>
              <a:t>is missing from the model of Consumer Adoption?</a:t>
            </a:r>
          </a:p>
        </p:txBody>
      </p:sp>
    </p:spTree>
    <p:extLst>
      <p:ext uri="{BB962C8B-B14F-4D97-AF65-F5344CB8AC3E}">
        <p14:creationId xmlns:p14="http://schemas.microsoft.com/office/powerpoint/2010/main" xmlns="" val="2527442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mj-ea"/>
                <a:cs typeface="+mj-cs"/>
              </a:rPr>
              <a:t>Consumer Journey</a:t>
            </a:r>
            <a:endParaRPr 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wrap="square" lIns="91425" tIns="91425" rIns="91425" bIns="91425">
            <a:noAutofit/>
          </a:bodyPr>
          <a:lstStyle/>
          <a:p>
            <a:pPr marL="0" lvl="0" indent="0" eaLnBrk="0" fontAlgn="base" hangingPunct="0">
              <a:spcAft>
                <a:spcPct val="0"/>
              </a:spcAft>
              <a:buSzPts val="2400"/>
              <a:buNone/>
              <a:tabLst/>
            </a:pPr>
            <a:r>
              <a:rPr lang="en-US" sz="2400" b="1" kern="1200" dirty="0" smtClean="0">
                <a:solidFill>
                  <a:srgbClr val="000000"/>
                </a:solidFill>
                <a:latin typeface="Arial (Body)"/>
                <a:ea typeface="+mn-ea"/>
                <a:cs typeface="+mn-cs"/>
              </a:rPr>
              <a:t>Defined</a:t>
            </a:r>
          </a:p>
          <a:p>
            <a:pPr marL="0" lvl="0" indent="0" eaLnBrk="0" fontAlgn="base" hangingPunct="0">
              <a:spcAft>
                <a:spcPct val="0"/>
              </a:spcAft>
              <a:buSzPts val="2400"/>
              <a:buNone/>
              <a:tabLst/>
            </a:pPr>
            <a:r>
              <a:rPr lang="en-US" sz="2400" kern="1200" dirty="0" smtClean="0">
                <a:solidFill>
                  <a:srgbClr val="000000"/>
                </a:solidFill>
                <a:latin typeface="Arial (Body)"/>
                <a:ea typeface="+mn-ea"/>
                <a:cs typeface="+mn-cs"/>
              </a:rPr>
              <a:t>The </a:t>
            </a:r>
            <a:r>
              <a:rPr lang="en-US" sz="2400" kern="1200" dirty="0">
                <a:solidFill>
                  <a:srgbClr val="000000"/>
                </a:solidFill>
                <a:latin typeface="Arial (Body)"/>
                <a:ea typeface="+mn-ea"/>
                <a:cs typeface="+mn-cs"/>
              </a:rPr>
              <a:t>consumer journey is the newest way of describing the stages consumers pass through as they develop relationships with brands before, during, and after </a:t>
            </a:r>
            <a:r>
              <a:rPr lang="en-US" sz="2400" kern="1200" dirty="0" smtClean="0">
                <a:solidFill>
                  <a:srgbClr val="000000"/>
                </a:solidFill>
                <a:latin typeface="Arial (Body)"/>
                <a:ea typeface="+mn-ea"/>
                <a:cs typeface="+mn-cs"/>
              </a:rPr>
              <a:t>purchase.</a:t>
            </a:r>
            <a:endParaRPr lang="en-US" sz="2400" kern="1200" dirty="0">
              <a:solidFill>
                <a:srgbClr val="000000"/>
              </a:solidFill>
              <a:latin typeface="Arial (Body)"/>
              <a:ea typeface="+mn-ea"/>
              <a:cs typeface="+mn-cs"/>
            </a:endParaRPr>
          </a:p>
        </p:txBody>
      </p:sp>
    </p:spTree>
    <p:extLst>
      <p:ext uri="{BB962C8B-B14F-4D97-AF65-F5344CB8AC3E}">
        <p14:creationId xmlns:p14="http://schemas.microsoft.com/office/powerpoint/2010/main" xmlns="" val="1448121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fontAlgn="base">
              <a:spcBef>
                <a:spcPct val="0"/>
              </a:spcBef>
              <a:spcAft>
                <a:spcPct val="0"/>
              </a:spcAft>
              <a:buClrTx/>
            </a:pPr>
            <a:r>
              <a:rPr lang="en-US" altLang="en-US" kern="1200" dirty="0" smtClean="0">
                <a:solidFill>
                  <a:srgbClr val="007FA3"/>
                </a:solidFill>
                <a:latin typeface="Times New Roman" panose="02020603050405020304" pitchFamily="18" charset="0"/>
                <a:ea typeface="+mj-ea"/>
                <a:cs typeface="+mj-cs"/>
              </a:rPr>
              <a:t>Learning Objective 14.1</a:t>
            </a:r>
            <a:endParaRPr lang="en-US" altLang="en-US" kern="1200" dirty="0">
              <a:solidFill>
                <a:srgbClr val="007FA3"/>
              </a:solidFill>
              <a:latin typeface="Times New Roman" panose="02020603050405020304" pitchFamily="18" charset="0"/>
              <a:ea typeface="+mj-ea"/>
              <a:cs typeface="+mj-cs"/>
            </a:endParaRPr>
          </a:p>
        </p:txBody>
      </p:sp>
      <p:sp>
        <p:nvSpPr>
          <p:cNvPr id="3" name="Content Placeholder 2"/>
          <p:cNvSpPr>
            <a:spLocks noGrp="1"/>
          </p:cNvSpPr>
          <p:nvPr>
            <p:ph type="body" idx="1"/>
          </p:nvPr>
        </p:nvSpPr>
        <p:spPr/>
        <p:txBody>
          <a:bodyPr wrap="square" lIns="91425" tIns="91425" rIns="91425" bIns="91425">
            <a:noAutofit/>
          </a:bodyPr>
          <a:lstStyle/>
          <a:p>
            <a:pPr marL="0" lvl="0" indent="0" eaLnBrk="0" fontAlgn="base" hangingPunct="0">
              <a:spcBef>
                <a:spcPct val="20000"/>
              </a:spcBef>
              <a:spcAft>
                <a:spcPct val="0"/>
              </a:spcAft>
              <a:buSzPts val="2400"/>
              <a:buNone/>
            </a:pPr>
            <a:r>
              <a:rPr lang="en-US" altLang="en-US" sz="2400" b="1" kern="1200" dirty="0">
                <a:solidFill>
                  <a:srgbClr val="007FA3"/>
                </a:solidFill>
                <a:latin typeface="Arial (Body)"/>
                <a:ea typeface="+mn-ea"/>
                <a:cs typeface="+mn-cs"/>
              </a:rPr>
              <a:t>14.1</a:t>
            </a:r>
            <a:r>
              <a:rPr lang="en-US" altLang="en-US" sz="2400" kern="1200" dirty="0">
                <a:solidFill>
                  <a:srgbClr val="000000"/>
                </a:solidFill>
                <a:latin typeface="Arial (Body)"/>
                <a:ea typeface="+mn-ea"/>
                <a:cs typeface="+mn-cs"/>
              </a:rPr>
              <a:t> To understand the consumer decision-making process and consumer decision journey.</a:t>
            </a:r>
          </a:p>
        </p:txBody>
      </p:sp>
    </p:spTree>
    <p:extLst>
      <p:ext uri="{BB962C8B-B14F-4D97-AF65-F5344CB8AC3E}">
        <p14:creationId xmlns:p14="http://schemas.microsoft.com/office/powerpoint/2010/main" xmlns="" val="773057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Input: External Influences</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3908732"/>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Marketing mix</a:t>
            </a:r>
          </a:p>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Sociocultural influences</a:t>
            </a:r>
          </a:p>
          <a:p>
            <a:pPr marL="741553" lvl="1" indent="-284353" eaLnBrk="0" fontAlgn="base" hangingPunct="0">
              <a:spcAft>
                <a:spcPct val="0"/>
              </a:spcAft>
              <a:buSzPts val="2400"/>
            </a:pPr>
            <a:r>
              <a:rPr lang="en-US" altLang="en-US" sz="2400" kern="1200" dirty="0">
                <a:solidFill>
                  <a:srgbClr val="000000"/>
                </a:solidFill>
                <a:latin typeface="Arial (Body)"/>
                <a:ea typeface="+mn-ea"/>
                <a:cs typeface="+mn-cs"/>
              </a:rPr>
              <a:t>Family</a:t>
            </a:r>
          </a:p>
          <a:p>
            <a:pPr marL="741553" lvl="1" indent="-284353" eaLnBrk="0" fontAlgn="base" hangingPunct="0">
              <a:spcAft>
                <a:spcPct val="0"/>
              </a:spcAft>
              <a:buSzPts val="2400"/>
            </a:pPr>
            <a:r>
              <a:rPr lang="en-US" altLang="en-US" sz="2400" kern="1200" dirty="0">
                <a:solidFill>
                  <a:srgbClr val="000000"/>
                </a:solidFill>
                <a:latin typeface="Arial (Body)"/>
                <a:ea typeface="+mn-ea"/>
                <a:cs typeface="+mn-cs"/>
              </a:rPr>
              <a:t>Peers</a:t>
            </a:r>
          </a:p>
          <a:p>
            <a:pPr marL="741553" lvl="1" indent="-284353" eaLnBrk="0" fontAlgn="base" hangingPunct="0">
              <a:spcAft>
                <a:spcPct val="0"/>
              </a:spcAft>
              <a:buSzPts val="2400"/>
            </a:pPr>
            <a:r>
              <a:rPr lang="en-US" altLang="en-US" sz="2400" kern="1200" dirty="0">
                <a:solidFill>
                  <a:srgbClr val="000000"/>
                </a:solidFill>
                <a:latin typeface="Arial (Body)"/>
                <a:ea typeface="+mn-ea"/>
                <a:cs typeface="+mn-cs"/>
              </a:rPr>
              <a:t>Social class</a:t>
            </a:r>
          </a:p>
          <a:p>
            <a:pPr marL="741553" lvl="1" indent="-284353" eaLnBrk="0" fontAlgn="base" hangingPunct="0">
              <a:spcAft>
                <a:spcPct val="0"/>
              </a:spcAft>
              <a:buSzPts val="2400"/>
            </a:pPr>
            <a:r>
              <a:rPr lang="en-US" altLang="en-US" sz="2400" kern="1200" dirty="0">
                <a:solidFill>
                  <a:srgbClr val="000000"/>
                </a:solidFill>
                <a:latin typeface="Arial (Body)"/>
                <a:ea typeface="+mn-ea"/>
                <a:cs typeface="+mn-cs"/>
              </a:rPr>
              <a:t>Reference groups</a:t>
            </a:r>
          </a:p>
          <a:p>
            <a:pPr marL="741553" lvl="1" indent="-284353" eaLnBrk="0" fontAlgn="base" hangingPunct="0">
              <a:spcAft>
                <a:spcPct val="0"/>
              </a:spcAft>
              <a:buSzPts val="2400"/>
            </a:pPr>
            <a:r>
              <a:rPr lang="en-US" altLang="en-US" sz="2400" kern="1200" dirty="0">
                <a:solidFill>
                  <a:srgbClr val="000000"/>
                </a:solidFill>
                <a:latin typeface="Arial (Body)"/>
                <a:ea typeface="+mn-ea"/>
                <a:cs typeface="+mn-cs"/>
              </a:rPr>
              <a:t>Culture/subculture</a:t>
            </a:r>
          </a:p>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Communications</a:t>
            </a:r>
          </a:p>
        </p:txBody>
      </p:sp>
    </p:spTree>
    <p:extLst>
      <p:ext uri="{BB962C8B-B14F-4D97-AF65-F5344CB8AC3E}">
        <p14:creationId xmlns:p14="http://schemas.microsoft.com/office/powerpoint/2010/main" xmlns="" val="4038934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Process: Need Recognition</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1"/>
            <a:ext cx="8229600" cy="1106424"/>
          </a:xfrm>
        </p:spPr>
        <p:txBody>
          <a:bodyPr wrap="square" lIns="91425" tIns="91425" rIns="91425" bIns="91425">
            <a:noAutofit/>
          </a:bodyPr>
          <a:lstStyle/>
          <a:p>
            <a:pPr marL="255651" lvl="0" indent="-255651" eaLnBrk="0" fontAlgn="base" hangingPunct="0">
              <a:spcAft>
                <a:spcPct val="0"/>
              </a:spcAft>
              <a:buSzPts val="2400"/>
              <a:tabLst/>
              <a:defRPr/>
            </a:pPr>
            <a:r>
              <a:rPr lang="en-US" sz="2400" kern="1200" dirty="0">
                <a:solidFill>
                  <a:srgbClr val="000000"/>
                </a:solidFill>
                <a:latin typeface="Arial (Body)"/>
                <a:ea typeface="+mn-ea"/>
                <a:cs typeface="+mn-cs"/>
              </a:rPr>
              <a:t>Actual state need recognition</a:t>
            </a:r>
          </a:p>
          <a:p>
            <a:pPr marL="255651" lvl="0" indent="-255651" eaLnBrk="0" fontAlgn="base" hangingPunct="0">
              <a:spcAft>
                <a:spcPct val="0"/>
              </a:spcAft>
              <a:buSzPts val="2400"/>
              <a:tabLst/>
              <a:defRPr/>
            </a:pPr>
            <a:r>
              <a:rPr lang="en-US" sz="2400" kern="1200" dirty="0">
                <a:solidFill>
                  <a:srgbClr val="000000"/>
                </a:solidFill>
                <a:latin typeface="Arial (Body)"/>
                <a:ea typeface="+mn-ea"/>
                <a:cs typeface="+mn-cs"/>
              </a:rPr>
              <a:t>Desired state need </a:t>
            </a:r>
            <a:r>
              <a:rPr lang="en-US" sz="2400" kern="1200" dirty="0" smtClean="0">
                <a:solidFill>
                  <a:srgbClr val="000000"/>
                </a:solidFill>
                <a:latin typeface="Arial (Body)"/>
                <a:ea typeface="+mn-ea"/>
                <a:cs typeface="+mn-cs"/>
              </a:rPr>
              <a:t>recognition</a:t>
            </a:r>
            <a:endParaRPr lang="en-US" sz="2400" kern="1200" dirty="0">
              <a:solidFill>
                <a:srgbClr val="000000"/>
              </a:solidFill>
              <a:latin typeface="Arial (Body)"/>
              <a:ea typeface="+mn-ea"/>
              <a:cs typeface="+mn-cs"/>
            </a:endParaRPr>
          </a:p>
        </p:txBody>
      </p:sp>
      <p:sp>
        <p:nvSpPr>
          <p:cNvPr id="4" name="Text Placeholder 3"/>
          <p:cNvSpPr>
            <a:spLocks noGrp="1"/>
          </p:cNvSpPr>
          <p:nvPr>
            <p:ph type="body" idx="2"/>
          </p:nvPr>
        </p:nvSpPr>
        <p:spPr>
          <a:xfrm>
            <a:off x="457200" y="2706625"/>
            <a:ext cx="8229600" cy="2163763"/>
          </a:xfrm>
        </p:spPr>
        <p:txBody>
          <a:bodyPr/>
          <a:lstStyle/>
          <a:p>
            <a:pPr marL="0" lvl="0" indent="0" eaLnBrk="0" fontAlgn="base" hangingPunct="0">
              <a:spcAft>
                <a:spcPct val="0"/>
              </a:spcAft>
              <a:buSzPts val="2400"/>
              <a:buNone/>
              <a:tabLst/>
              <a:defRPr/>
            </a:pPr>
            <a:r>
              <a:rPr lang="en-US" sz="2400" kern="1200" dirty="0">
                <a:solidFill>
                  <a:srgbClr val="000000"/>
                </a:solidFill>
              </a:rPr>
              <a:t>Discussion Question:</a:t>
            </a:r>
          </a:p>
          <a:p>
            <a:pPr marL="0" lvl="0" indent="0" eaLnBrk="0" fontAlgn="base" hangingPunct="0">
              <a:spcAft>
                <a:spcPct val="0"/>
              </a:spcAft>
              <a:buSzPts val="2400"/>
              <a:buNone/>
              <a:tabLst/>
              <a:defRPr/>
            </a:pPr>
            <a:r>
              <a:rPr lang="en-US" sz="2400" b="1" kern="1200" dirty="0">
                <a:solidFill>
                  <a:srgbClr val="000000"/>
                </a:solidFill>
              </a:rPr>
              <a:t>Provide an example of when you experienced actual state need recognition. Provide an example of when you experienced desired state need recognition. How did you respond to each need</a:t>
            </a:r>
            <a:r>
              <a:rPr lang="en-US" sz="2400" b="1" kern="1200" dirty="0" smtClean="0">
                <a:solidFill>
                  <a:srgbClr val="000000"/>
                </a:solidFill>
              </a:rPr>
              <a:t>?</a:t>
            </a:r>
            <a:endParaRPr lang="en-US" sz="2400" b="1" kern="1200" dirty="0">
              <a:solidFill>
                <a:srgbClr val="000000"/>
              </a:solidFill>
            </a:endParaRPr>
          </a:p>
        </p:txBody>
      </p:sp>
    </p:spTree>
    <p:extLst>
      <p:ext uri="{BB962C8B-B14F-4D97-AF65-F5344CB8AC3E}">
        <p14:creationId xmlns:p14="http://schemas.microsoft.com/office/powerpoint/2010/main" xmlns="" val="2026933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fontAlgn="base">
              <a:spcBef>
                <a:spcPct val="0"/>
              </a:spcBef>
              <a:spcAft>
                <a:spcPct val="0"/>
              </a:spcAft>
              <a:buClrTx/>
            </a:pPr>
            <a:r>
              <a:rPr lang="en-US" altLang="en-US" kern="1200" dirty="0" smtClean="0">
                <a:latin typeface="Times New Roman" panose="02020603050405020304" pitchFamily="18" charset="0"/>
                <a:ea typeface="+mj-ea"/>
                <a:cs typeface="+mj-cs"/>
              </a:rPr>
              <a:t>Decision Spectrum</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fontAlgn="base">
              <a:spcAft>
                <a:spcPct val="0"/>
              </a:spcAft>
              <a:buSzPts val="2400"/>
              <a:tabLst/>
            </a:pPr>
            <a:r>
              <a:rPr lang="en-US" altLang="en-US" sz="2400" kern="1200" dirty="0">
                <a:solidFill>
                  <a:srgbClr val="000000"/>
                </a:solidFill>
                <a:latin typeface="Arial (Body)"/>
                <a:ea typeface="+mn-ea"/>
                <a:cs typeface="+mn-cs"/>
              </a:rPr>
              <a:t>Extensive Problem Solving</a:t>
            </a:r>
          </a:p>
          <a:p>
            <a:pPr marL="741553" lvl="1" indent="-284353" fontAlgn="base">
              <a:spcAft>
                <a:spcPct val="0"/>
              </a:spcAft>
              <a:buSzPts val="2400"/>
            </a:pPr>
            <a:r>
              <a:rPr lang="en-US" altLang="en-US" sz="2400" kern="1200" dirty="0">
                <a:solidFill>
                  <a:srgbClr val="000000"/>
                </a:solidFill>
                <a:latin typeface="Arial (Body)"/>
                <a:ea typeface="+mn-ea"/>
                <a:cs typeface="+mn-cs"/>
              </a:rPr>
              <a:t>A lot of information needed</a:t>
            </a:r>
          </a:p>
          <a:p>
            <a:pPr marL="741553" lvl="1" indent="-284353" fontAlgn="base">
              <a:spcAft>
                <a:spcPct val="0"/>
              </a:spcAft>
              <a:buSzPts val="2400"/>
            </a:pPr>
            <a:r>
              <a:rPr lang="en-US" altLang="en-US" sz="2400" kern="1200" dirty="0">
                <a:solidFill>
                  <a:srgbClr val="000000"/>
                </a:solidFill>
                <a:latin typeface="Arial (Body)"/>
                <a:ea typeface="+mn-ea"/>
                <a:cs typeface="+mn-cs"/>
              </a:rPr>
              <a:t>Must establish a set of criteria for evaluation</a:t>
            </a:r>
          </a:p>
          <a:p>
            <a:pPr marL="255651" lvl="0" indent="-255651" fontAlgn="base">
              <a:spcAft>
                <a:spcPct val="0"/>
              </a:spcAft>
              <a:buSzPts val="2400"/>
              <a:tabLst/>
            </a:pPr>
            <a:r>
              <a:rPr lang="en-US" altLang="en-US" sz="2400" kern="1200" dirty="0">
                <a:solidFill>
                  <a:srgbClr val="000000"/>
                </a:solidFill>
                <a:latin typeface="Arial (Body)"/>
                <a:ea typeface="+mn-ea"/>
                <a:cs typeface="+mn-cs"/>
              </a:rPr>
              <a:t>Limited Problem Solving</a:t>
            </a:r>
          </a:p>
          <a:p>
            <a:pPr marL="741553" lvl="1" indent="-284353" fontAlgn="base">
              <a:spcAft>
                <a:spcPct val="0"/>
              </a:spcAft>
              <a:buSzPts val="2400"/>
            </a:pPr>
            <a:r>
              <a:rPr lang="en-US" altLang="en-US" sz="2400" kern="1200" dirty="0">
                <a:solidFill>
                  <a:srgbClr val="000000"/>
                </a:solidFill>
                <a:latin typeface="Arial (Body)"/>
                <a:ea typeface="+mn-ea"/>
                <a:cs typeface="+mn-cs"/>
              </a:rPr>
              <a:t>Criteria for evaluation established</a:t>
            </a:r>
          </a:p>
          <a:p>
            <a:pPr marL="741553" lvl="1" indent="-284353" fontAlgn="base">
              <a:spcAft>
                <a:spcPct val="0"/>
              </a:spcAft>
              <a:buSzPts val="2400"/>
            </a:pPr>
            <a:r>
              <a:rPr lang="en-US" altLang="en-US" sz="2400" kern="1200" dirty="0">
                <a:solidFill>
                  <a:srgbClr val="000000"/>
                </a:solidFill>
                <a:latin typeface="Arial (Body)"/>
                <a:ea typeface="+mn-ea"/>
                <a:cs typeface="+mn-cs"/>
              </a:rPr>
              <a:t>Fine tuning with additional information</a:t>
            </a:r>
          </a:p>
          <a:p>
            <a:pPr marL="255651" lvl="0" indent="-255651" fontAlgn="base">
              <a:spcAft>
                <a:spcPct val="0"/>
              </a:spcAft>
              <a:buSzPts val="2400"/>
              <a:tabLst/>
            </a:pPr>
            <a:r>
              <a:rPr lang="en-US" altLang="en-US" sz="2400" kern="1200" dirty="0">
                <a:solidFill>
                  <a:srgbClr val="000000"/>
                </a:solidFill>
                <a:latin typeface="Arial (Body)"/>
                <a:ea typeface="+mn-ea"/>
                <a:cs typeface="+mn-cs"/>
              </a:rPr>
              <a:t>Routinized Response Behavior</a:t>
            </a:r>
          </a:p>
          <a:p>
            <a:pPr marL="741553" lvl="1" indent="-284353" fontAlgn="base">
              <a:spcAft>
                <a:spcPct val="0"/>
              </a:spcAft>
              <a:buSzPts val="2400"/>
            </a:pPr>
            <a:r>
              <a:rPr lang="en-US" altLang="en-US" sz="2400" kern="1200" dirty="0">
                <a:solidFill>
                  <a:srgbClr val="000000"/>
                </a:solidFill>
                <a:latin typeface="Arial (Body)"/>
                <a:ea typeface="+mn-ea"/>
                <a:cs typeface="+mn-cs"/>
              </a:rPr>
              <a:t>Usually make decisions based on what they already know</a:t>
            </a:r>
          </a:p>
          <a:p>
            <a:pPr marL="741553" lvl="1" indent="-284353" fontAlgn="base">
              <a:spcAft>
                <a:spcPct val="0"/>
              </a:spcAft>
              <a:buSzPts val="2400"/>
            </a:pPr>
            <a:r>
              <a:rPr lang="en-US" altLang="en-US" sz="2400" kern="1200" dirty="0">
                <a:solidFill>
                  <a:srgbClr val="000000"/>
                </a:solidFill>
                <a:latin typeface="Arial (Body)"/>
                <a:ea typeface="+mn-ea"/>
                <a:cs typeface="+mn-cs"/>
              </a:rPr>
              <a:t>Frequent, low risk </a:t>
            </a:r>
            <a:r>
              <a:rPr lang="en-US" altLang="en-US" sz="2400" kern="1200" dirty="0" smtClean="0">
                <a:solidFill>
                  <a:srgbClr val="000000"/>
                </a:solidFill>
                <a:latin typeface="Arial (Body)"/>
                <a:ea typeface="+mn-ea"/>
                <a:cs typeface="+mn-cs"/>
              </a:rPr>
              <a:t>purchases</a:t>
            </a:r>
            <a:endParaRPr lang="en-US" altLang="en-US" sz="2400" kern="1200" dirty="0">
              <a:solidFill>
                <a:srgbClr val="000000"/>
              </a:solidFill>
              <a:latin typeface="Arial (Body)"/>
              <a:ea typeface="+mn-ea"/>
              <a:cs typeface="+mn-cs"/>
            </a:endParaRPr>
          </a:p>
        </p:txBody>
      </p:sp>
    </p:spTree>
    <p:extLst>
      <p:ext uri="{BB962C8B-B14F-4D97-AF65-F5344CB8AC3E}">
        <p14:creationId xmlns:p14="http://schemas.microsoft.com/office/powerpoint/2010/main" xmlns="" val="608004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Extensive Problem Solving v</a:t>
            </a:r>
            <a:r>
              <a:rPr lang="en-US" altLang="en-US" sz="100" kern="1200" dirty="0" smtClean="0">
                <a:solidFill>
                  <a:schemeClr val="bg1"/>
                </a:solidFill>
                <a:latin typeface="Times New Roman" panose="02020603050405020304" pitchFamily="18" charset="0"/>
                <a:ea typeface="+mj-ea"/>
                <a:cs typeface="+mj-cs"/>
              </a:rPr>
              <a:t>ersu</a:t>
            </a:r>
            <a:r>
              <a:rPr lang="en-US" altLang="en-US" kern="1200" dirty="0" smtClean="0">
                <a:latin typeface="Times New Roman" panose="02020603050405020304" pitchFamily="18" charset="0"/>
                <a:ea typeface="+mj-ea"/>
                <a:cs typeface="+mj-cs"/>
              </a:rPr>
              <a:t>s. Routinized Response Behavior</a:t>
            </a:r>
            <a:endParaRPr lang="en-US" altLang="en-US" kern="1200" dirty="0">
              <a:latin typeface="Times New Roman" panose="02020603050405020304" pitchFamily="18" charset="0"/>
              <a:ea typeface="+mj-ea"/>
              <a:cs typeface="+mj-cs"/>
            </a:endParaRPr>
          </a:p>
        </p:txBody>
      </p:sp>
      <p:pic>
        <p:nvPicPr>
          <p:cNvPr id="6" name="Picture 4" descr="The advertisement shows a close up of a round cut diamond. The following text is arranged in a semi circle around the diamond, with lines leading from the text elements to the center of the diamond.&#10;• Carat weight, 1 point 53&#10;• Color grade, E&#10;• Clarity grade, V S I&#10;• Cut grade, excellent&#10;• Laser inscription registry number, G I A 1 6 3 5 4 6 2 1&#10;• Shape and cutting style, round brilliant&#10;• Natural diamond, net synthetic&#10;The text at the bottom of the advertisement reads as follows. Understand what you’re buying. A G I A report is the most technologically advanced diamond evaluation possible. It gives you a unique blueprint of your diamond’s attributes and an indisputable record of its quality. As creators of the 4 Cs and the international diamond grading system, G I A is known for the kind of unbiased scientific information that has guided diamond buyers for generations. To learn more about this unique resource, please visit w w w dot g i a 4 c s dot g i a dot e d u."/>
          <p:cNvPicPr>
            <a:picLocks noChangeAspect="1"/>
          </p:cNvPicPr>
          <p:nvPr/>
        </p:nvPicPr>
        <p:blipFill rotWithShape="1">
          <a:blip r:embed="rId3"/>
          <a:srcRect r="4590"/>
          <a:stretch/>
        </p:blipFill>
        <p:spPr>
          <a:xfrm>
            <a:off x="457200" y="1602581"/>
            <a:ext cx="4240896" cy="4338637"/>
          </a:xfrm>
          <a:prstGeom prst="rect">
            <a:avLst/>
          </a:prstGeom>
        </p:spPr>
      </p:pic>
      <p:sp>
        <p:nvSpPr>
          <p:cNvPr id="7" name="Text Placeholder 6"/>
          <p:cNvSpPr>
            <a:spLocks noGrp="1"/>
          </p:cNvSpPr>
          <p:nvPr>
            <p:ph type="body" idx="1"/>
          </p:nvPr>
        </p:nvSpPr>
        <p:spPr>
          <a:xfrm>
            <a:off x="457200" y="5978165"/>
            <a:ext cx="4409768" cy="331882"/>
          </a:xfrm>
        </p:spPr>
        <p:txBody>
          <a:bodyPr/>
          <a:lstStyle/>
          <a:p>
            <a:pPr marL="0" indent="0">
              <a:buNone/>
            </a:pPr>
            <a:r>
              <a:rPr lang="en-US" sz="1800" b="1" dirty="0"/>
              <a:t>Source:</a:t>
            </a:r>
            <a:r>
              <a:rPr lang="en-US" sz="1800" dirty="0"/>
              <a:t> Gemological Institute of America</a:t>
            </a:r>
          </a:p>
        </p:txBody>
      </p:sp>
      <p:pic>
        <p:nvPicPr>
          <p:cNvPr id="5" name="Picture 5" descr="The advertisement header reads as follows. Millions have trusted Advil for over 25 years. Below that text are various types of Advil packages with a fact accompanying each one. The following table depicts the information in the advertisement. &#10;A table has 5 rows and 2 columns. The columns have the following headings from left to right. Image of Advil package, Fact. The row entries are as follows. Row 1. Image of Advil package, Advil tablets. Fact, Fact. The medicine in Advil is the number 1 doctor recommendation for joint pain.. Row 2. Image of Advil package, Advil liquid gels. Fact, Fact. Advil liquid gels are faster and stronger on tough pain than Tylenol rapid release gels.. Row 3. Image of Advil package, Advil P M. Fact, Fact. When pain is keeping you up, Advil P M gives you more time asleep and less time awake than Tylenol P M.. Row 4. Image of Advil package, Advil cold and sinus. Fact, Fact. Advil cold and sinus has a decongestant to reduce swelling caused by nasal inflammation, often the real problem when it comes to sinus pressure.. Row 5. Image of Advil package, Children’s Advil. Fact, Fact. Children’s Advil relieves fever faster and keeps it down longer than Children’s Tylenol.&#10;The text at the bottom of the advertisement reads as follows. For relief you can trust, reach for Advil. Go to Advil dot com to learn the facts."/>
          <p:cNvPicPr>
            <a:picLocks noChangeAspect="1"/>
          </p:cNvPicPr>
          <p:nvPr/>
        </p:nvPicPr>
        <p:blipFill rotWithShape="1">
          <a:blip r:embed="rId4"/>
          <a:srcRect r="5426"/>
          <a:stretch/>
        </p:blipFill>
        <p:spPr>
          <a:xfrm>
            <a:off x="5749677" y="1662229"/>
            <a:ext cx="2226478" cy="4219339"/>
          </a:xfrm>
          <a:prstGeom prst="rect">
            <a:avLst/>
          </a:prstGeom>
        </p:spPr>
      </p:pic>
      <p:sp>
        <p:nvSpPr>
          <p:cNvPr id="8" name="Text Placeholder 7"/>
          <p:cNvSpPr>
            <a:spLocks noGrp="1"/>
          </p:cNvSpPr>
          <p:nvPr>
            <p:ph type="body" idx="2"/>
          </p:nvPr>
        </p:nvSpPr>
        <p:spPr>
          <a:xfrm>
            <a:off x="5631425" y="5949162"/>
            <a:ext cx="2462981" cy="321782"/>
          </a:xfrm>
        </p:spPr>
        <p:txBody>
          <a:bodyPr/>
          <a:lstStyle/>
          <a:p>
            <a:pPr marL="0" indent="0">
              <a:buNone/>
            </a:pPr>
            <a:r>
              <a:rPr lang="en-US" sz="1800" b="1" dirty="0"/>
              <a:t>Source:</a:t>
            </a:r>
            <a:r>
              <a:rPr lang="en-US" sz="1800" dirty="0"/>
              <a:t> Pfizer, </a:t>
            </a:r>
            <a:r>
              <a:rPr lang="en-US" sz="1800" dirty="0" smtClean="0"/>
              <a:t>I</a:t>
            </a:r>
            <a:r>
              <a:rPr lang="en-US" sz="100" dirty="0" smtClean="0"/>
              <a:t> </a:t>
            </a:r>
            <a:r>
              <a:rPr lang="en-US" sz="1800" dirty="0" smtClean="0"/>
              <a:t>n</a:t>
            </a:r>
            <a:r>
              <a:rPr lang="en-US" sz="100" dirty="0" smtClean="0"/>
              <a:t> </a:t>
            </a:r>
            <a:r>
              <a:rPr lang="en-US" sz="1800" dirty="0" smtClean="0"/>
              <a:t>c</a:t>
            </a:r>
            <a:r>
              <a:rPr lang="en-US" sz="1800" dirty="0"/>
              <a:t>.</a:t>
            </a:r>
          </a:p>
        </p:txBody>
      </p:sp>
    </p:spTree>
    <p:extLst>
      <p:ext uri="{BB962C8B-B14F-4D97-AF65-F5344CB8AC3E}">
        <p14:creationId xmlns:p14="http://schemas.microsoft.com/office/powerpoint/2010/main" xmlns="" val="1904429939"/>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8515</TotalTime>
  <Words>4924</Words>
  <Application>Microsoft Office PowerPoint</Application>
  <PresentationFormat>On-screen Show (4:3)</PresentationFormat>
  <Paragraphs>351</Paragraphs>
  <Slides>34</Slides>
  <Notes>33</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508 Lecture</vt:lpstr>
      <vt:lpstr>1_508 Lecture</vt:lpstr>
      <vt:lpstr>Consumer Behavior</vt:lpstr>
      <vt:lpstr>Learning Objectives</vt:lpstr>
      <vt:lpstr>Consumer Decision Making</vt:lpstr>
      <vt:lpstr>Consumer Journey</vt:lpstr>
      <vt:lpstr>Learning Objective 14.1</vt:lpstr>
      <vt:lpstr>Input: External Influences</vt:lpstr>
      <vt:lpstr>Process: Need Recognition</vt:lpstr>
      <vt:lpstr>Decision Spectrum</vt:lpstr>
      <vt:lpstr>Extensive Problem Solving versus. Routinized Response Behavior</vt:lpstr>
      <vt:lpstr>Consumer Involvement</vt:lpstr>
      <vt:lpstr>Pre-Purchase Search</vt:lpstr>
      <vt:lpstr>Information Search: Contextual Factors</vt:lpstr>
      <vt:lpstr>Factors That Increase Search (1 of 2)</vt:lpstr>
      <vt:lpstr>Factors That Increase Search (2 of 2)</vt:lpstr>
      <vt:lpstr>Evaluation of Alternatives: Brand-Sets</vt:lpstr>
      <vt:lpstr>Excluded Products Include</vt:lpstr>
      <vt:lpstr>Evaluation of Alternatives: Attributes</vt:lpstr>
      <vt:lpstr>Decision Rules</vt:lpstr>
      <vt:lpstr>Recognition Heuristic</vt:lpstr>
      <vt:lpstr>Application of Decision Rules</vt:lpstr>
      <vt:lpstr>Segmentation by Shopping Strategy</vt:lpstr>
      <vt:lpstr>Coping with Incomplete Information</vt:lpstr>
      <vt:lpstr>Decision Making: Output</vt:lpstr>
      <vt:lpstr>Learning Objective 14.2</vt:lpstr>
      <vt:lpstr>Gifting Behavior</vt:lpstr>
      <vt:lpstr>Types of Gifting</vt:lpstr>
      <vt:lpstr>Learning Objective 14.3</vt:lpstr>
      <vt:lpstr>Diffusion of Innovations (1 of 2)</vt:lpstr>
      <vt:lpstr>Diffusion of Innovations (2 of 2)</vt:lpstr>
      <vt:lpstr>Innovation Adoption Process</vt:lpstr>
      <vt:lpstr>Types of Innovations</vt:lpstr>
      <vt:lpstr>Product Features That Affect Adoption</vt:lpstr>
      <vt:lpstr>Encourages Trial</vt:lpstr>
      <vt:lpstr>The Adoption Process</vt:lpstr>
    </vt:vector>
  </TitlesOfParts>
  <Company>SPi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Consumer Behavior, Twelfth Edition</dc:title>
  <dc:subject>Business</dc:subject>
  <dc:creator>Schiffman/Wisenblit</dc:creator>
  <cp:keywords>Consumer Behavior</cp:keywords>
  <cp:lastModifiedBy>admin</cp:lastModifiedBy>
  <cp:revision>876</cp:revision>
  <dcterms:modified xsi:type="dcterms:W3CDTF">2018-08-31T11:23:18Z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