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Lst>
  <p:notesMasterIdLst>
    <p:notesMasterId r:id="rId38"/>
  </p:notesMasterIdLst>
  <p:handoutMasterIdLst>
    <p:handoutMasterId r:id="rId39"/>
  </p:handoutMasterIdLst>
  <p:sldIdLst>
    <p:sldId id="332" r:id="rId3"/>
    <p:sldId id="335" r:id="rId4"/>
    <p:sldId id="336" r:id="rId5"/>
    <p:sldId id="337" r:id="rId6"/>
    <p:sldId id="338" r:id="rId7"/>
    <p:sldId id="339" r:id="rId8"/>
    <p:sldId id="340" r:id="rId9"/>
    <p:sldId id="341" r:id="rId10"/>
    <p:sldId id="342" r:id="rId11"/>
    <p:sldId id="343" r:id="rId12"/>
    <p:sldId id="344" r:id="rId13"/>
    <p:sldId id="345" r:id="rId14"/>
    <p:sldId id="346" r:id="rId15"/>
    <p:sldId id="347" r:id="rId16"/>
    <p:sldId id="348" r:id="rId17"/>
    <p:sldId id="349" r:id="rId18"/>
    <p:sldId id="350" r:id="rId19"/>
    <p:sldId id="351" r:id="rId20"/>
    <p:sldId id="352" r:id="rId21"/>
    <p:sldId id="369" r:id="rId22"/>
    <p:sldId id="353" r:id="rId23"/>
    <p:sldId id="354" r:id="rId24"/>
    <p:sldId id="355" r:id="rId25"/>
    <p:sldId id="356" r:id="rId26"/>
    <p:sldId id="357" r:id="rId27"/>
    <p:sldId id="358" r:id="rId28"/>
    <p:sldId id="359" r:id="rId29"/>
    <p:sldId id="360" r:id="rId30"/>
    <p:sldId id="361" r:id="rId31"/>
    <p:sldId id="362" r:id="rId32"/>
    <p:sldId id="363" r:id="rId33"/>
    <p:sldId id="364" r:id="rId34"/>
    <p:sldId id="365" r:id="rId35"/>
    <p:sldId id="366" r:id="rId36"/>
    <p:sldId id="367" r:id="rId3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4104" userDrawn="1">
          <p15:clr>
            <a:srgbClr val="A4A3A4"/>
          </p15:clr>
        </p15:guide>
        <p15:guide id="2" pos="18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ffrey Holcomb" initials="" lastIdx="3" clrIdx="0"/>
  <p:cmAuthor id="1" name="Ruchi Sachdev" initials="" lastIdx="8" clrIdx="1"/>
  <p:cmAuthor id="2" name="Sarah Reusché" initials="" lastIdx="13" clrIdx="2"/>
  <p:cmAuthor id="3" name="Nitin Shankar" initials="" lastIdx="6" clrIdx="3"/>
  <p:cmAuthor id="4" name="Kristen Flathman" initials="" lastIdx="1" clrIdx="4"/>
  <p:cmAuthor id="5" name="Ben Schroeter" initials=""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40F9630F-82C1-40B7-BC3A-925EFCFF5E92}">
  <a:tblStyle styleId="{40F9630F-82C1-40B7-BC3A-925EFCFF5E92}"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12700" cap="flat" cmpd="sng">
              <a:solidFill>
                <a:schemeClr val="accent1"/>
              </a:solidFill>
              <a:prstDash val="solid"/>
              <a:round/>
              <a:headEnd type="none" w="med" len="med"/>
              <a:tailEnd type="none" w="med" len="med"/>
            </a:ln>
          </a:top>
          <a:bottom>
            <a:ln w="12700" cap="flat" cmpd="sng">
              <a:solidFill>
                <a:schemeClr val="accent1"/>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i="off"/>
      <a:tcStyle>
        <a:tcBdr/>
      </a:tcStyle>
    </a:lastCol>
    <a:firstCol>
      <a:tcTxStyle b="on" i="off"/>
      <a:tcStyle>
        <a:tcBdr/>
      </a:tcStyle>
    </a:firstCol>
    <a:lastRow>
      <a:tcTxStyle b="on" i="off"/>
      <a:tcStyle>
        <a:tcBdr>
          <a:top>
            <a:ln w="12700" cap="flat" cmpd="sng">
              <a:solidFill>
                <a:schemeClr val="accent1"/>
              </a:solidFill>
              <a:prstDash val="solid"/>
              <a:round/>
              <a:headEnd type="none" w="med" len="med"/>
              <a:tailEnd type="none" w="med" len="med"/>
            </a:ln>
          </a:top>
        </a:tcBdr>
        <a:fill>
          <a:solidFill>
            <a:srgbClr val="FFFFFF">
              <a:alpha val="0"/>
            </a:srgbClr>
          </a:solidFill>
        </a:fill>
      </a:tcStyle>
    </a:lastRow>
    <a:firstRow>
      <a:tcTxStyle b="on" i="off"/>
      <a:tcStyle>
        <a:tcBdr>
          <a:bottom>
            <a:ln w="12700" cap="flat" cmpd="sng">
              <a:solidFill>
                <a:schemeClr val="accent1"/>
              </a:solidFill>
              <a:prstDash val="solid"/>
              <a:round/>
              <a:headEnd type="none" w="med" len="med"/>
              <a:tailEnd type="none" w="med" len="med"/>
            </a:ln>
          </a:bottom>
        </a:tcBdr>
        <a:fill>
          <a:solidFill>
            <a:srgbClr val="FFFFFF">
              <a:alpha val="0"/>
            </a:srgb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248" autoAdjust="0"/>
    <p:restoredTop sz="95581" autoAdjust="0"/>
  </p:normalViewPr>
  <p:slideViewPr>
    <p:cSldViewPr snapToGrid="0" snapToObjects="1">
      <p:cViewPr varScale="1">
        <p:scale>
          <a:sx n="70" d="100"/>
          <a:sy n="70" d="100"/>
        </p:scale>
        <p:origin x="-810" y="-90"/>
      </p:cViewPr>
      <p:guideLst>
        <p:guide orient="horz" pos="4104"/>
        <p:guide pos="1824"/>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85CB01-6679-D646-ACB3-8B04B786C15F}" type="datetimeFigureOut">
              <a:rPr lang="en-US" smtClean="0"/>
              <a:pPr/>
              <a:t>8/31/2018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AC0F4D-8A6F-1C4A-B6BF-1558431E4F79}" type="slidenum">
              <a:rPr lang="en-US" smtClean="0"/>
              <a:pPr/>
              <a:t>‹#›</a:t>
            </a:fld>
            <a:endParaRPr lang="en-US"/>
          </a:p>
        </p:txBody>
      </p:sp>
    </p:spTree>
    <p:extLst>
      <p:ext uri="{BB962C8B-B14F-4D97-AF65-F5344CB8AC3E}">
        <p14:creationId xmlns:p14="http://schemas.microsoft.com/office/powerpoint/2010/main" xmlns="" val="3554063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200" b="0" i="0" u="none" strike="noStrike" cap="none">
                <a:solidFill>
                  <a:schemeClr val="dk1"/>
                </a:solidFill>
                <a:latin typeface="Arial"/>
                <a:ea typeface="Arial"/>
                <a:cs typeface="Arial"/>
                <a:sym typeface="Arial"/>
              </a:defRPr>
            </a:lvl2pPr>
            <a:lvl3pPr marL="914400" marR="0" lvl="2" indent="0" algn="l" rtl="0">
              <a:spcBef>
                <a:spcPts val="0"/>
              </a:spcBef>
              <a:buNone/>
              <a:defRPr sz="1200" b="0" i="0" u="none" strike="noStrike" cap="none">
                <a:solidFill>
                  <a:schemeClr val="dk1"/>
                </a:solidFill>
                <a:latin typeface="Arial"/>
                <a:ea typeface="Arial"/>
                <a:cs typeface="Arial"/>
                <a:sym typeface="Arial"/>
              </a:defRPr>
            </a:lvl3pPr>
            <a:lvl4pPr marL="1371600" marR="0" lvl="3" indent="0" algn="l" rtl="0">
              <a:spcBef>
                <a:spcPts val="0"/>
              </a:spcBef>
              <a:buNone/>
              <a:defRPr sz="1200" b="0" i="0" u="none" strike="noStrike" cap="none">
                <a:solidFill>
                  <a:schemeClr val="dk1"/>
                </a:solidFill>
                <a:latin typeface="Arial"/>
                <a:ea typeface="Arial"/>
                <a:cs typeface="Arial"/>
                <a:sym typeface="Arial"/>
              </a:defRPr>
            </a:lvl4pPr>
            <a:lvl5pPr marL="1828800" marR="0" lvl="4" indent="0" algn="l" rtl="0">
              <a:spcBef>
                <a:spcPts val="0"/>
              </a:spcBef>
              <a:buNone/>
              <a:defRPr sz="1200" b="0" i="0" u="none" strike="noStrike" cap="none">
                <a:solidFill>
                  <a:schemeClr val="dk1"/>
                </a:solidFill>
                <a:latin typeface="Arial"/>
                <a:ea typeface="Arial"/>
                <a:cs typeface="Arial"/>
                <a:sym typeface="Arial"/>
              </a:defRPr>
            </a:lvl5pPr>
            <a:lvl6pPr marL="2286000" marR="0" lvl="5" indent="0" algn="l" rtl="0">
              <a:spcBef>
                <a:spcPts val="0"/>
              </a:spcBef>
              <a:buNone/>
              <a:defRPr sz="1200" b="0" i="0" u="none" strike="noStrike" cap="none">
                <a:solidFill>
                  <a:schemeClr val="dk1"/>
                </a:solidFill>
                <a:latin typeface="Arial"/>
                <a:ea typeface="Arial"/>
                <a:cs typeface="Arial"/>
                <a:sym typeface="Arial"/>
              </a:defRPr>
            </a:lvl6pPr>
            <a:lvl7pPr marL="2743200" marR="0" lvl="6" indent="0" algn="l" rtl="0">
              <a:spcBef>
                <a:spcPts val="0"/>
              </a:spcBef>
              <a:buNone/>
              <a:defRPr sz="1200" b="0" i="0" u="none" strike="noStrike" cap="none">
                <a:solidFill>
                  <a:schemeClr val="dk1"/>
                </a:solidFill>
                <a:latin typeface="Arial"/>
                <a:ea typeface="Arial"/>
                <a:cs typeface="Arial"/>
                <a:sym typeface="Arial"/>
              </a:defRPr>
            </a:lvl7pPr>
            <a:lvl8pPr marL="3200400" marR="0" lvl="7" indent="0" algn="l" rtl="0">
              <a:spcBef>
                <a:spcPts val="0"/>
              </a:spcBef>
              <a:buNone/>
              <a:defRPr sz="1200" b="0" i="0" u="none" strike="noStrike" cap="none">
                <a:solidFill>
                  <a:schemeClr val="dk1"/>
                </a:solidFill>
                <a:latin typeface="Arial"/>
                <a:ea typeface="Arial"/>
                <a:cs typeface="Arial"/>
                <a:sym typeface="Arial"/>
              </a:defRPr>
            </a:lvl8pPr>
            <a:lvl9pPr marL="3657600" marR="0" lvl="8" indent="0" algn="l" rtl="0">
              <a:spcBef>
                <a:spcPts val="0"/>
              </a:spcBef>
              <a:buNone/>
              <a:defRPr sz="12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pPr marL="0" marR="0" lvl="0" indent="0" algn="r" rtl="0">
                <a:spcBef>
                  <a:spcPts val="0"/>
                </a:spcBef>
                <a:buSzPct val="25000"/>
                <a:buNone/>
              </a:pPr>
              <a:t>‹#›</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2457102709"/>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cap="none" dirty="0" smtClean="0">
                <a:solidFill>
                  <a:schemeClr val="dk1"/>
                </a:solidFill>
                <a:latin typeface="Arial"/>
                <a:ea typeface="Arial"/>
                <a:cs typeface="Arial"/>
                <a:sym typeface="Arial"/>
              </a:rPr>
              <a:t>If this PowerPoint presentation contains mathematical equations, you may need to check that your computer has the following installed:</a:t>
            </a:r>
          </a:p>
          <a:p>
            <a:r>
              <a:rPr lang="en-US" sz="1200" b="0" i="0" u="none" strike="noStrike" kern="1200" cap="none" dirty="0" smtClean="0">
                <a:solidFill>
                  <a:schemeClr val="dk1"/>
                </a:solidFill>
                <a:latin typeface="Arial"/>
                <a:ea typeface="Arial"/>
                <a:cs typeface="Arial"/>
                <a:sym typeface="Arial"/>
              </a:rPr>
              <a:t>1) MathType Plugin</a:t>
            </a:r>
          </a:p>
          <a:p>
            <a:r>
              <a:rPr lang="en-US" sz="1200" b="0" i="0" u="none" strike="noStrike" kern="1200" cap="none" dirty="0" smtClean="0">
                <a:solidFill>
                  <a:schemeClr val="dk1"/>
                </a:solidFill>
                <a:latin typeface="Arial"/>
                <a:ea typeface="Arial"/>
                <a:cs typeface="Arial"/>
                <a:sym typeface="Arial"/>
              </a:rPr>
              <a:t>2) Math Player (free versions available)</a:t>
            </a:r>
          </a:p>
          <a:p>
            <a:r>
              <a:rPr lang="en-US" sz="1200" b="0" i="0" u="none" strike="noStrike" kern="1200" cap="none" dirty="0" smtClean="0">
                <a:solidFill>
                  <a:schemeClr val="dk1"/>
                </a:solidFill>
                <a:latin typeface="Arial"/>
                <a:ea typeface="Arial"/>
                <a:cs typeface="Arial"/>
                <a:sym typeface="Arial"/>
              </a:rPr>
              <a:t>3) NVDA Reader (free versions available)</a:t>
            </a:r>
            <a:endParaRPr lang="en-US" dirty="0" smtClean="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1</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1257497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solidFill>
                  <a:prstClr val="black"/>
                </a:solidFill>
                <a:latin typeface="Calibri"/>
                <a:ea typeface="+mn-ea"/>
                <a:cs typeface="+mn-cs"/>
              </a:rPr>
              <a:t>For example, NASCAR allowed consumers to inspect its race cars in Times Square, New York City.</a:t>
            </a:r>
            <a:endParaRPr 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10</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3189416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a:solidFill>
                  <a:prstClr val="black"/>
                </a:solidFill>
                <a:latin typeface="Calibri"/>
                <a:ea typeface="+mn-ea"/>
                <a:cs typeface="+mn-cs"/>
              </a:rPr>
              <a:t>Traditional media and communications models that have been used for decades are presently undergoing fundamental changes. Advertisers are unhappy with the current broadcast media because they are reaching increasingly smaller and more fragmented audiences and getting fewer “eyeballs” for the money spend for TV ads.  Advertisers prefer the advantages gained from new media, where they can target smaller groups and provide interactive, enticing ways to view messages.</a:t>
            </a:r>
            <a:endParaRPr lang="en-US" alt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11</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1431365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solidFill>
                  <a:prstClr val="black"/>
                </a:solidFill>
                <a:latin typeface="Calibri"/>
                <a:ea typeface="+mn-ea"/>
                <a:cs typeface="+mn-cs"/>
              </a:rPr>
              <a:t>Marketers have more challenges gaining exposure to their messages because of the fragmented media marketplace.</a:t>
            </a:r>
            <a:endParaRPr 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12</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8564312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a:solidFill>
                  <a:prstClr val="black"/>
                </a:solidFill>
                <a:latin typeface="Calibri"/>
                <a:ea typeface="+mn-ea"/>
                <a:cs typeface="+mn-cs"/>
              </a:rPr>
              <a:t>The term </a:t>
            </a:r>
            <a:r>
              <a:rPr lang="en-US" altLang="en-US" b="1">
                <a:solidFill>
                  <a:prstClr val="black"/>
                </a:solidFill>
                <a:latin typeface="Calibri"/>
                <a:ea typeface="+mn-ea"/>
                <a:cs typeface="+mn-cs"/>
              </a:rPr>
              <a:t>traditional media </a:t>
            </a:r>
            <a:r>
              <a:rPr lang="en-US" altLang="en-US">
                <a:solidFill>
                  <a:prstClr val="black"/>
                </a:solidFill>
                <a:latin typeface="Calibri"/>
                <a:ea typeface="+mn-ea"/>
                <a:cs typeface="+mn-cs"/>
              </a:rPr>
              <a:t>is synonymous with broadcast media (or mass media) and consists of channels where all receivers receive the same one-way messages from marketers (i.e., they cannot send direct responses to the message sources). In sharp contrast, </a:t>
            </a:r>
            <a:r>
              <a:rPr lang="en-US" altLang="en-US" b="1">
                <a:solidFill>
                  <a:prstClr val="black"/>
                </a:solidFill>
                <a:latin typeface="Calibri"/>
                <a:ea typeface="+mn-ea"/>
                <a:cs typeface="+mn-cs"/>
              </a:rPr>
              <a:t>new media </a:t>
            </a:r>
            <a:r>
              <a:rPr lang="en-US" altLang="en-US">
                <a:solidFill>
                  <a:prstClr val="black"/>
                </a:solidFill>
                <a:latin typeface="Calibri"/>
                <a:ea typeface="+mn-ea"/>
                <a:cs typeface="+mn-cs"/>
              </a:rPr>
              <a:t>are channels of </a:t>
            </a:r>
            <a:r>
              <a:rPr lang="en-US" altLang="en-US" b="1">
                <a:solidFill>
                  <a:prstClr val="black"/>
                </a:solidFill>
                <a:latin typeface="Calibri"/>
                <a:ea typeface="+mn-ea"/>
                <a:cs typeface="+mn-cs"/>
              </a:rPr>
              <a:t>narrowcasting</a:t>
            </a:r>
            <a:r>
              <a:rPr lang="en-US" altLang="en-US">
                <a:solidFill>
                  <a:prstClr val="black"/>
                </a:solidFill>
                <a:latin typeface="Calibri"/>
                <a:ea typeface="+mn-ea"/>
                <a:cs typeface="+mn-cs"/>
              </a:rPr>
              <a:t>, defined as means that permit marketers to send messages that are addressable.</a:t>
            </a:r>
            <a:endParaRPr lang="en-US" alt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13</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2722873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i="1">
                <a:solidFill>
                  <a:prstClr val="black"/>
                </a:solidFill>
                <a:latin typeface="Calibri"/>
                <a:ea typeface="+mn-ea"/>
                <a:cs typeface="+mn-cs"/>
              </a:rPr>
              <a:t>Customized</a:t>
            </a:r>
            <a:r>
              <a:rPr lang="en-US" altLang="en-US">
                <a:solidFill>
                  <a:prstClr val="black"/>
                </a:solidFill>
                <a:latin typeface="Calibri"/>
                <a:ea typeface="+mn-ea"/>
                <a:cs typeface="+mn-cs"/>
              </a:rPr>
              <a:t>, and based on data gathered from tracing consumers’ surfing and clicks online, in combination with other information, to either small groups or individual consumers. </a:t>
            </a:r>
          </a:p>
          <a:p>
            <a:pPr lvl="0" defTabSz="914400" eaLnBrk="0" fontAlgn="base" hangingPunct="0">
              <a:spcBef>
                <a:spcPct val="30000"/>
              </a:spcBef>
              <a:spcAft>
                <a:spcPct val="0"/>
              </a:spcAft>
            </a:pPr>
            <a:r>
              <a:rPr lang="en-US" altLang="en-US" i="1">
                <a:solidFill>
                  <a:prstClr val="black"/>
                </a:solidFill>
                <a:latin typeface="Calibri"/>
                <a:ea typeface="+mn-ea"/>
                <a:cs typeface="+mn-cs"/>
              </a:rPr>
              <a:t>Interactive </a:t>
            </a:r>
            <a:r>
              <a:rPr lang="en-US" altLang="en-US">
                <a:solidFill>
                  <a:prstClr val="black"/>
                </a:solidFill>
                <a:latin typeface="Calibri"/>
                <a:ea typeface="+mn-ea"/>
                <a:cs typeface="+mn-cs"/>
              </a:rPr>
              <a:t>because, in most narrowcasts, an action by the consumer—in the form of a click on a link or banner—triggers the transmission of a message.</a:t>
            </a:r>
          </a:p>
          <a:p>
            <a:pPr lvl="0" defTabSz="914400" eaLnBrk="0" fontAlgn="base" hangingPunct="0">
              <a:spcBef>
                <a:spcPct val="30000"/>
              </a:spcBef>
              <a:spcAft>
                <a:spcPct val="0"/>
              </a:spcAft>
            </a:pPr>
            <a:r>
              <a:rPr lang="en-US" altLang="en-US">
                <a:solidFill>
                  <a:prstClr val="black"/>
                </a:solidFill>
                <a:latin typeface="Calibri"/>
                <a:ea typeface="+mn-ea"/>
                <a:cs typeface="+mn-cs"/>
              </a:rPr>
              <a:t>More </a:t>
            </a:r>
            <a:r>
              <a:rPr lang="en-US" altLang="en-US" i="1">
                <a:solidFill>
                  <a:prstClr val="black"/>
                </a:solidFill>
                <a:latin typeface="Calibri"/>
                <a:ea typeface="+mn-ea"/>
                <a:cs typeface="+mn-cs"/>
              </a:rPr>
              <a:t>response-measurable </a:t>
            </a:r>
            <a:r>
              <a:rPr lang="en-US" altLang="en-US">
                <a:solidFill>
                  <a:prstClr val="black"/>
                </a:solidFill>
                <a:latin typeface="Calibri"/>
                <a:ea typeface="+mn-ea"/>
                <a:cs typeface="+mn-cs"/>
              </a:rPr>
              <a:t>than traditional broadcasted ads because communication feedback is more accurate and received sooner.</a:t>
            </a:r>
          </a:p>
          <a:p>
            <a:pPr lvl="0" defTabSz="914400" eaLnBrk="0" fontAlgn="base" hangingPunct="0">
              <a:spcBef>
                <a:spcPct val="30000"/>
              </a:spcBef>
              <a:spcAft>
                <a:spcPct val="0"/>
              </a:spcAft>
            </a:pPr>
            <a:endParaRPr lang="en-US" altLang="en-US">
              <a:solidFill>
                <a:prstClr val="black"/>
              </a:solidFill>
              <a:latin typeface="Calibri"/>
              <a:ea typeface="+mn-ea"/>
              <a:cs typeface="+mn-cs"/>
            </a:endParaRPr>
          </a:p>
          <a:p>
            <a:pPr lvl="0" defTabSz="914400" eaLnBrk="0" fontAlgn="base" hangingPunct="0">
              <a:spcBef>
                <a:spcPct val="30000"/>
              </a:spcBef>
              <a:spcAft>
                <a:spcPct val="0"/>
              </a:spcAft>
            </a:pPr>
            <a:r>
              <a:rPr lang="en-US" altLang="en-US" b="1">
                <a:solidFill>
                  <a:prstClr val="black"/>
                </a:solidFill>
                <a:latin typeface="Calibri"/>
                <a:ea typeface="+mn-ea"/>
                <a:cs typeface="+mn-cs"/>
              </a:rPr>
              <a:t>Addressable advertising </a:t>
            </a:r>
            <a:r>
              <a:rPr lang="en-US" altLang="en-US">
                <a:solidFill>
                  <a:prstClr val="black"/>
                </a:solidFill>
                <a:latin typeface="Calibri"/>
                <a:ea typeface="+mn-ea"/>
                <a:cs typeface="+mn-cs"/>
              </a:rPr>
              <a:t>consists of customized messages sent to particular consumers. These messages are based mostly on the consumers’ prior shopping behavior, which marketers have observed and analyzed.  Some of this data comes from </a:t>
            </a:r>
            <a:r>
              <a:rPr lang="en-US" altLang="en-US" b="1">
                <a:solidFill>
                  <a:prstClr val="black"/>
                </a:solidFill>
                <a:latin typeface="Calibri"/>
                <a:ea typeface="+mn-ea"/>
                <a:cs typeface="+mn-cs"/>
              </a:rPr>
              <a:t>data aggregators </a:t>
            </a:r>
            <a:r>
              <a:rPr lang="en-US" altLang="en-US">
                <a:solidFill>
                  <a:prstClr val="black"/>
                </a:solidFill>
                <a:latin typeface="Calibri"/>
                <a:ea typeface="+mn-ea"/>
                <a:cs typeface="+mn-cs"/>
              </a:rPr>
              <a:t>that use data from users’ browsers, Google, Yahoo!, and Facebook to build models that marketers in turn use to design the different ads customers see, which are also a function of the viewers’ demographics and past advertising exposure.</a:t>
            </a:r>
          </a:p>
          <a:p>
            <a:pPr lvl="0" defTabSz="914400" eaLnBrk="0" fontAlgn="base" hangingPunct="0">
              <a:spcBef>
                <a:spcPct val="30000"/>
              </a:spcBef>
              <a:spcAft>
                <a:spcPct val="0"/>
              </a:spcAft>
            </a:pPr>
            <a:endParaRPr 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14</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16341907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a:solidFill>
                  <a:prstClr val="black"/>
                </a:solidFill>
                <a:latin typeface="Calibri"/>
                <a:ea typeface="+mn-ea"/>
                <a:cs typeface="+mn-cs"/>
              </a:rPr>
              <a:t>A </a:t>
            </a:r>
            <a:r>
              <a:rPr lang="en-US" altLang="en-US" b="1">
                <a:solidFill>
                  <a:prstClr val="black"/>
                </a:solidFill>
                <a:latin typeface="Calibri"/>
                <a:ea typeface="+mn-ea"/>
                <a:cs typeface="+mn-cs"/>
              </a:rPr>
              <a:t>message </a:t>
            </a:r>
            <a:r>
              <a:rPr lang="en-US" altLang="en-US">
                <a:solidFill>
                  <a:prstClr val="black"/>
                </a:solidFill>
                <a:latin typeface="Calibri"/>
                <a:ea typeface="+mn-ea"/>
                <a:cs typeface="+mn-cs"/>
              </a:rPr>
              <a:t>is the thought, idea, attitude, image, or other information that the sender wishes to convey to the intended audience.</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15</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3909856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a:solidFill>
                  <a:prstClr val="black"/>
                </a:solidFill>
                <a:latin typeface="Calibri"/>
                <a:ea typeface="+mn-ea"/>
                <a:cs typeface="+mn-cs"/>
              </a:rPr>
              <a:t>A message can be </a:t>
            </a:r>
            <a:r>
              <a:rPr lang="en-US" altLang="en-US" i="1">
                <a:solidFill>
                  <a:prstClr val="black"/>
                </a:solidFill>
                <a:latin typeface="Calibri"/>
                <a:ea typeface="+mn-ea"/>
                <a:cs typeface="+mn-cs"/>
              </a:rPr>
              <a:t>verbal </a:t>
            </a:r>
            <a:r>
              <a:rPr lang="en-US" altLang="en-US">
                <a:solidFill>
                  <a:prstClr val="black"/>
                </a:solidFill>
                <a:latin typeface="Calibri"/>
                <a:ea typeface="+mn-ea"/>
                <a:cs typeface="+mn-cs"/>
              </a:rPr>
              <a:t>(spoken or written), </a:t>
            </a:r>
            <a:r>
              <a:rPr lang="en-US" altLang="en-US" i="1">
                <a:solidFill>
                  <a:prstClr val="black"/>
                </a:solidFill>
                <a:latin typeface="Calibri"/>
                <a:ea typeface="+mn-ea"/>
                <a:cs typeface="+mn-cs"/>
              </a:rPr>
              <a:t>nonverbal </a:t>
            </a:r>
            <a:r>
              <a:rPr lang="en-US" altLang="en-US">
                <a:solidFill>
                  <a:prstClr val="black"/>
                </a:solidFill>
                <a:latin typeface="Calibri"/>
                <a:ea typeface="+mn-ea"/>
                <a:cs typeface="+mn-cs"/>
              </a:rPr>
              <a:t>(a photograph, an illustration, or a symbol), or a combination of the two. </a:t>
            </a:r>
          </a:p>
          <a:p>
            <a:pPr lvl="0" defTabSz="914400" eaLnBrk="0" fontAlgn="base" hangingPunct="0">
              <a:spcBef>
                <a:spcPct val="30000"/>
              </a:spcBef>
              <a:spcAft>
                <a:spcPct val="0"/>
              </a:spcAft>
            </a:pPr>
            <a:endParaRPr lang="en-US" altLang="en-US">
              <a:solidFill>
                <a:prstClr val="black"/>
              </a:solidFill>
              <a:latin typeface="Calibri"/>
              <a:ea typeface="+mn-ea"/>
              <a:cs typeface="+mn-cs"/>
            </a:endParaRPr>
          </a:p>
          <a:p>
            <a:pPr lvl="0" defTabSz="914400" eaLnBrk="0" fontAlgn="base" hangingPunct="0">
              <a:spcBef>
                <a:spcPct val="30000"/>
              </a:spcBef>
              <a:spcAft>
                <a:spcPct val="0"/>
              </a:spcAft>
            </a:pPr>
            <a:r>
              <a:rPr lang="en-US" altLang="en-US">
                <a:solidFill>
                  <a:prstClr val="black"/>
                </a:solidFill>
                <a:latin typeface="Calibri"/>
                <a:ea typeface="+mn-ea"/>
                <a:cs typeface="+mn-cs"/>
              </a:rPr>
              <a:t>Marketers encode messages by using words, pictures, symbols, spokespersons, and special channels. The message receivers </a:t>
            </a:r>
            <a:r>
              <a:rPr lang="en-US" altLang="en-US" i="1">
                <a:solidFill>
                  <a:prstClr val="black"/>
                </a:solidFill>
                <a:latin typeface="Calibri"/>
                <a:ea typeface="+mn-ea"/>
                <a:cs typeface="+mn-cs"/>
              </a:rPr>
              <a:t>decode </a:t>
            </a:r>
            <a:r>
              <a:rPr lang="en-US" altLang="en-US">
                <a:solidFill>
                  <a:prstClr val="black"/>
                </a:solidFill>
                <a:latin typeface="Calibri"/>
                <a:ea typeface="+mn-ea"/>
                <a:cs typeface="+mn-cs"/>
              </a:rPr>
              <a:t>the messages they receive on the basis of their personal experiences, characteristics, and motives.</a:t>
            </a:r>
          </a:p>
          <a:p>
            <a:pPr lvl="0" defTabSz="914400" eaLnBrk="0" fontAlgn="base" hangingPunct="0">
              <a:spcBef>
                <a:spcPct val="30000"/>
              </a:spcBef>
              <a:spcAft>
                <a:spcPct val="0"/>
              </a:spcAft>
            </a:pPr>
            <a:endParaRPr lang="en-US" altLang="en-US">
              <a:solidFill>
                <a:prstClr val="black"/>
              </a:solidFill>
              <a:latin typeface="Calibri"/>
              <a:ea typeface="+mn-ea"/>
              <a:cs typeface="+mn-cs"/>
            </a:endParaRPr>
          </a:p>
          <a:p>
            <a:pPr lvl="0" defTabSz="914400" eaLnBrk="0" fontAlgn="base" hangingPunct="0">
              <a:spcBef>
                <a:spcPct val="30000"/>
              </a:spcBef>
              <a:spcAft>
                <a:spcPct val="0"/>
              </a:spcAft>
            </a:pPr>
            <a:r>
              <a:rPr lang="en-US" altLang="en-US">
                <a:solidFill>
                  <a:prstClr val="black"/>
                </a:solidFill>
                <a:latin typeface="Calibri"/>
                <a:ea typeface="+mn-ea"/>
                <a:cs typeface="+mn-cs"/>
              </a:rPr>
              <a:t>Cognitive learning is the premise that learning occurs in the form of sequential, mental rocessing of information when people face problems they wish to resolve.</a:t>
            </a:r>
            <a:endParaRPr lang="en-US" alt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16</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4209148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defRPr/>
            </a:pPr>
            <a:r>
              <a:rPr lang="en-US" altLang="en-US">
                <a:solidFill>
                  <a:prstClr val="black"/>
                </a:solidFill>
                <a:latin typeface="Calibri"/>
                <a:ea typeface="+mn-ea"/>
                <a:cs typeface="+mn-cs"/>
              </a:rPr>
              <a:t>The sponsor, who may be an individual or an organization, must first establish the objectives of the message, select an appropriate medium for sending it, and design (encode) the message in a manner that is appropriate to each medium and to each audience. </a:t>
            </a:r>
          </a:p>
          <a:p>
            <a:pPr lvl="0" defTabSz="914400" eaLnBrk="0" fontAlgn="base" hangingPunct="0">
              <a:spcBef>
                <a:spcPct val="30000"/>
              </a:spcBef>
              <a:spcAft>
                <a:spcPct val="0"/>
              </a:spcAft>
            </a:pPr>
            <a:endParaRPr lang="en-US" altLang="en-US">
              <a:solidFill>
                <a:prstClr val="black"/>
              </a:solidFill>
              <a:latin typeface="Calibri"/>
              <a:ea typeface="+mn-ea"/>
              <a:cs typeface="+mn-cs"/>
            </a:endParaRPr>
          </a:p>
          <a:p>
            <a:pPr lvl="0" defTabSz="914400" eaLnBrk="0" fontAlgn="base" hangingPunct="0">
              <a:spcBef>
                <a:spcPct val="30000"/>
              </a:spcBef>
              <a:spcAft>
                <a:spcPct val="0"/>
              </a:spcAft>
            </a:pPr>
            <a:r>
              <a:rPr lang="en-US" altLang="en-US">
                <a:solidFill>
                  <a:prstClr val="black"/>
                </a:solidFill>
                <a:latin typeface="Calibri"/>
                <a:ea typeface="+mn-ea"/>
                <a:cs typeface="+mn-cs"/>
              </a:rPr>
              <a:t>The objectives of a persuasive message include creating awareness of a service, promoting sales of a product, encouraging (or discouraging) certain practices, attracting retail patronage, reducing post-purchase dissonance, creating goodwill or a favorable image, or any combination of these and other communications objectives.</a:t>
            </a:r>
          </a:p>
          <a:p>
            <a:pPr lvl="0" defTabSz="914400" eaLnBrk="0" fontAlgn="base" hangingPunct="0">
              <a:spcBef>
                <a:spcPct val="30000"/>
              </a:spcBef>
              <a:spcAft>
                <a:spcPct val="0"/>
              </a:spcAft>
            </a:pPr>
            <a:endParaRPr 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17</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39212998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a:solidFill>
                  <a:prstClr val="black"/>
                </a:solidFill>
                <a:latin typeface="Calibri"/>
                <a:ea typeface="+mn-ea"/>
                <a:cs typeface="+mn-cs"/>
              </a:rPr>
              <a:t>The decisions that marketers must make in designing a message include selecting images, creating advertising copy, using positive or negative message framing, choosing between one-sided or two-sided messages, and deciding on the order of presentation.</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18</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32363549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endParaRPr 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19</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484965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a:solidFill>
                  <a:prstClr val="black"/>
                </a:solidFill>
                <a:latin typeface="Calibri"/>
                <a:ea typeface="+mn-ea"/>
                <a:cs typeface="+mn-cs"/>
              </a:rPr>
              <a:t>The chapter begins with a discussion of the elements of communication and overcoming barriers to effective communication. Next, we present two models of media communications: broadcasting and narrowcasting.  The chapter continues with a section on the correct structure of persuasive messages and discuss the advantages and limitations of the most popular advertising appeals and ends with a section on measuring the effectiveness of advertisements.</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2</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34197549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cap="none" dirty="0" smtClean="0">
                <a:solidFill>
                  <a:prstClr val="black"/>
                </a:solidFill>
                <a:latin typeface="Calibri"/>
                <a:ea typeface="Arial"/>
                <a:cs typeface="Arial"/>
                <a:sym typeface="Arial"/>
              </a:rPr>
              <a:t>Feature complexity negatively affects attention to the brand and attitude toward the ad, but design  complexity enhances attention to the ad, raises understanding, and improves attitudes toward the ad.</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20</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24032280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a:solidFill>
                  <a:prstClr val="black"/>
                </a:solidFill>
                <a:latin typeface="Calibri"/>
                <a:ea typeface="+mn-ea"/>
                <a:cs typeface="+mn-cs"/>
              </a:rPr>
              <a:t>Should a marketer stress the benefits to be gained by using a specific product, that is, </a:t>
            </a:r>
            <a:r>
              <a:rPr lang="en-US" altLang="en-US" b="1">
                <a:solidFill>
                  <a:prstClr val="black"/>
                </a:solidFill>
                <a:latin typeface="Calibri"/>
                <a:ea typeface="+mn-ea"/>
                <a:cs typeface="+mn-cs"/>
              </a:rPr>
              <a:t>positive message framing</a:t>
            </a:r>
            <a:r>
              <a:rPr lang="en-US" altLang="en-US">
                <a:solidFill>
                  <a:prstClr val="black"/>
                </a:solidFill>
                <a:latin typeface="Calibri"/>
                <a:ea typeface="+mn-ea"/>
                <a:cs typeface="+mn-cs"/>
              </a:rPr>
              <a:t>; or the benefits to be lost by not using the product, that is, </a:t>
            </a:r>
            <a:r>
              <a:rPr lang="en-US" altLang="en-US" b="1">
                <a:solidFill>
                  <a:prstClr val="black"/>
                </a:solidFill>
                <a:latin typeface="Calibri"/>
                <a:ea typeface="+mn-ea"/>
                <a:cs typeface="+mn-cs"/>
              </a:rPr>
              <a:t>negative message framing</a:t>
            </a:r>
            <a:r>
              <a:rPr lang="en-US" altLang="en-US">
                <a:solidFill>
                  <a:prstClr val="black"/>
                </a:solidFill>
                <a:latin typeface="Calibri"/>
                <a:ea typeface="+mn-ea"/>
                <a:cs typeface="+mn-cs"/>
              </a:rPr>
              <a:t>? </a:t>
            </a:r>
          </a:p>
          <a:p>
            <a:pPr lvl="0" defTabSz="914400" eaLnBrk="0" fontAlgn="base" hangingPunct="0">
              <a:spcBef>
                <a:spcPct val="30000"/>
              </a:spcBef>
              <a:spcAft>
                <a:spcPct val="0"/>
              </a:spcAft>
            </a:pPr>
            <a:endParaRPr lang="en-US" altLang="en-US">
              <a:solidFill>
                <a:prstClr val="black"/>
              </a:solidFill>
              <a:latin typeface="Calibri"/>
              <a:ea typeface="+mn-ea"/>
              <a:cs typeface="+mn-cs"/>
            </a:endParaRPr>
          </a:p>
          <a:p>
            <a:pPr lvl="0" defTabSz="914400" eaLnBrk="0" fontAlgn="base" hangingPunct="0">
              <a:spcBef>
                <a:spcPct val="30000"/>
              </a:spcBef>
              <a:spcAft>
                <a:spcPct val="0"/>
              </a:spcAft>
            </a:pPr>
            <a:r>
              <a:rPr lang="en-US" altLang="en-US">
                <a:solidFill>
                  <a:prstClr val="black"/>
                </a:solidFill>
                <a:latin typeface="Calibri"/>
                <a:ea typeface="+mn-ea"/>
                <a:cs typeface="+mn-cs"/>
              </a:rPr>
              <a:t>Persons with a low need for cognition were more likely to be persuaded by negatively framed messages.  Another study found that individuals with an </a:t>
            </a:r>
            <a:r>
              <a:rPr lang="en-US" altLang="en-US" i="1">
                <a:solidFill>
                  <a:prstClr val="black"/>
                </a:solidFill>
                <a:latin typeface="Calibri"/>
                <a:ea typeface="+mn-ea"/>
                <a:cs typeface="+mn-cs"/>
              </a:rPr>
              <a:t>independent self-image </a:t>
            </a:r>
            <a:r>
              <a:rPr lang="en-US" altLang="en-US">
                <a:solidFill>
                  <a:prstClr val="black"/>
                </a:solidFill>
                <a:latin typeface="Calibri"/>
                <a:ea typeface="+mn-ea"/>
                <a:cs typeface="+mn-cs"/>
              </a:rPr>
              <a:t>(i.e., who view themselves as defined by unique characteristics) were more persuaded by messages stressing an approach goal (positive framing); those with an </a:t>
            </a:r>
            <a:r>
              <a:rPr lang="en-US" altLang="en-US" i="1">
                <a:solidFill>
                  <a:prstClr val="black"/>
                </a:solidFill>
                <a:latin typeface="Calibri"/>
                <a:ea typeface="+mn-ea"/>
                <a:cs typeface="+mn-cs"/>
              </a:rPr>
              <a:t>interdependent self-view </a:t>
            </a:r>
            <a:r>
              <a:rPr lang="en-US" altLang="en-US">
                <a:solidFill>
                  <a:prstClr val="black"/>
                </a:solidFill>
                <a:latin typeface="Calibri"/>
                <a:ea typeface="+mn-ea"/>
                <a:cs typeface="+mn-cs"/>
              </a:rPr>
              <a:t>(i.e., who view themselves as defined by others) found messages that stress avoidance goals more convincing (negative framing).  A study of advertised products that enabled the early detection of disease indicated that positively framed anecdotal messages were less persuasive than negatively framed anecdotal messages. Another study discovered that negative message framing was more effective than positive framing when respondents had less opportunity to process the information in the ad, but less effective when respondents had more opportunity to process the ad content.</a:t>
            </a:r>
            <a:endParaRPr lang="en-US" alt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21</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18475377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a:solidFill>
                  <a:prstClr val="black"/>
                </a:solidFill>
                <a:latin typeface="Calibri"/>
                <a:ea typeface="+mn-ea"/>
                <a:cs typeface="+mn-cs"/>
              </a:rPr>
              <a:t>A </a:t>
            </a:r>
            <a:r>
              <a:rPr lang="en-US" altLang="en-US" b="1">
                <a:solidFill>
                  <a:prstClr val="black"/>
                </a:solidFill>
                <a:latin typeface="Calibri"/>
                <a:ea typeface="+mn-ea"/>
                <a:cs typeface="+mn-cs"/>
              </a:rPr>
              <a:t>one-sided message</a:t>
            </a:r>
            <a:r>
              <a:rPr lang="en-US" altLang="en-US">
                <a:solidFill>
                  <a:prstClr val="black"/>
                </a:solidFill>
                <a:latin typeface="Calibri"/>
                <a:ea typeface="+mn-ea"/>
                <a:cs typeface="+mn-cs"/>
              </a:rPr>
              <a:t> pretends that its products are the only ones of their kind.  A </a:t>
            </a:r>
            <a:r>
              <a:rPr lang="en-US" altLang="en-US" b="1">
                <a:solidFill>
                  <a:prstClr val="black"/>
                </a:solidFill>
                <a:latin typeface="Calibri"/>
                <a:ea typeface="+mn-ea"/>
                <a:cs typeface="+mn-cs"/>
              </a:rPr>
              <a:t>two-sided message </a:t>
            </a:r>
            <a:r>
              <a:rPr lang="en-US" altLang="en-US">
                <a:solidFill>
                  <a:prstClr val="black"/>
                </a:solidFill>
                <a:latin typeface="Calibri"/>
                <a:ea typeface="+mn-ea"/>
                <a:cs typeface="+mn-cs"/>
              </a:rPr>
              <a:t>acknowledges competing products. The credibility of an advertised claim can often be enhanced by actually disclaiming superiority of some product features in relation to a competing brand or by not claiming that the product is a universal solution. If the audience is friendly (e.g., if it uses the advertiser’s products), if it initially favors the communicator’s position, or if it is not likely to hear an opposing argument, then a one-sided (supportive) message that stresses only favorable information is most effective. However, if the audience is critical or unfriendly (e.g., if it uses competitive</a:t>
            </a:r>
          </a:p>
          <a:p>
            <a:pPr lvl="0" defTabSz="914400" eaLnBrk="0" fontAlgn="base" hangingPunct="0">
              <a:spcBef>
                <a:spcPct val="30000"/>
              </a:spcBef>
              <a:spcAft>
                <a:spcPct val="0"/>
              </a:spcAft>
            </a:pPr>
            <a:r>
              <a:rPr lang="en-US" altLang="en-US">
                <a:solidFill>
                  <a:prstClr val="black"/>
                </a:solidFill>
                <a:latin typeface="Calibri"/>
                <a:ea typeface="+mn-ea"/>
                <a:cs typeface="+mn-cs"/>
              </a:rPr>
              <a:t>products), if it is well educated, or if it is likely to hear opposing claims, then a two-sided message is likely to be more effective.  </a:t>
            </a:r>
          </a:p>
          <a:p>
            <a:pPr lvl="0" defTabSz="914400" eaLnBrk="0" fontAlgn="base" hangingPunct="0">
              <a:spcBef>
                <a:spcPct val="30000"/>
              </a:spcBef>
              <a:spcAft>
                <a:spcPct val="0"/>
              </a:spcAft>
            </a:pPr>
            <a:endParaRPr lang="en-US" altLang="en-US">
              <a:solidFill>
                <a:prstClr val="black"/>
              </a:solidFill>
              <a:latin typeface="Calibri"/>
              <a:ea typeface="+mn-ea"/>
              <a:cs typeface="+mn-cs"/>
            </a:endParaRPr>
          </a:p>
          <a:p>
            <a:pPr lvl="0" defTabSz="914400" eaLnBrk="0" fontAlgn="base" hangingPunct="0">
              <a:spcBef>
                <a:spcPct val="30000"/>
              </a:spcBef>
              <a:spcAft>
                <a:spcPct val="0"/>
              </a:spcAft>
            </a:pPr>
            <a:r>
              <a:rPr lang="en-US" altLang="en-US">
                <a:solidFill>
                  <a:prstClr val="black"/>
                </a:solidFill>
                <a:latin typeface="Calibri"/>
                <a:ea typeface="+mn-ea"/>
                <a:cs typeface="+mn-cs"/>
              </a:rPr>
              <a:t>The ad in Figure 7.9 is a two-sided message because it acknowledges the product’s competitors (that is, butter brands).</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22</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4066833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solidFill>
                  <a:prstClr val="black"/>
                </a:solidFill>
                <a:latin typeface="Calibri"/>
                <a:ea typeface="+mn-ea"/>
                <a:cs typeface="+mn-cs"/>
              </a:rPr>
              <a:t>Sometimes native advertising is called branded content.  </a:t>
            </a:r>
          </a:p>
          <a:p>
            <a:pPr lvl="0" defTabSz="914400" eaLnBrk="0" fontAlgn="base" hangingPunct="0">
              <a:spcBef>
                <a:spcPct val="30000"/>
              </a:spcBef>
              <a:spcAft>
                <a:spcPct val="0"/>
              </a:spcAft>
              <a:defRPr/>
            </a:pPr>
            <a:r>
              <a:rPr lang="en-US">
                <a:solidFill>
                  <a:prstClr val="black"/>
                </a:solidFill>
                <a:latin typeface="Calibri"/>
                <a:ea typeface="+mn-ea"/>
                <a:cs typeface="+mn-cs"/>
              </a:rPr>
              <a:t>Podcasts are audio stories that rely on advertising.</a:t>
            </a:r>
          </a:p>
          <a:p>
            <a:pPr lvl="0" defTabSz="914400" eaLnBrk="0" fontAlgn="base" hangingPunct="0">
              <a:spcBef>
                <a:spcPct val="30000"/>
              </a:spcBef>
              <a:spcAft>
                <a:spcPct val="0"/>
              </a:spcAft>
              <a:defRPr/>
            </a:pPr>
            <a:r>
              <a:rPr lang="en-US">
                <a:solidFill>
                  <a:prstClr val="black"/>
                </a:solidFill>
                <a:latin typeface="Calibri"/>
                <a:ea typeface="+mn-ea"/>
                <a:cs typeface="+mn-cs"/>
              </a:rPr>
              <a:t>Advertorials or infomercials were similar – it has just become more common on the Internet because of the real time feedback and more targeted audiences.</a:t>
            </a:r>
            <a:endParaRPr 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23</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25873867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dirty="0">
                <a:solidFill>
                  <a:prstClr val="black"/>
                </a:solidFill>
                <a:latin typeface="Calibri"/>
                <a:ea typeface="+mn-ea"/>
                <a:cs typeface="+mn-cs"/>
              </a:rPr>
              <a:t>The primacy effect suggests material presented first is most effective.  The recency effect suggests material presented last is most effective. If audience interest is low, the most important point should be made first to attract attention.</a:t>
            </a:r>
          </a:p>
          <a:p>
            <a:pPr lvl="0" defTabSz="914400" eaLnBrk="0" fontAlgn="base" hangingPunct="0">
              <a:spcBef>
                <a:spcPct val="30000"/>
              </a:spcBef>
              <a:spcAft>
                <a:spcPct val="0"/>
              </a:spcAft>
            </a:pPr>
            <a:r>
              <a:rPr lang="en-US" altLang="en-US" dirty="0">
                <a:solidFill>
                  <a:prstClr val="black"/>
                </a:solidFill>
                <a:latin typeface="Calibri"/>
                <a:ea typeface="+mn-ea"/>
                <a:cs typeface="+mn-cs"/>
              </a:rPr>
              <a:t>However, if interest is high, it is not necessary to pique curiosity, so product benefits can be arranged in ascending order, with the most important point mentioned last.  When both favorable information and unfavorable information are to be presented (as in an annual stockholders’ report), placing the favorable material first often produces greater tolerance for the unfavorable news.  A study found that revealing the brand name at the onset of a message enhances brand recall and message persuasiveness.</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24</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25291059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a:solidFill>
                  <a:prstClr val="black"/>
                </a:solidFill>
                <a:latin typeface="Calibri"/>
                <a:ea typeface="+mn-ea"/>
                <a:cs typeface="+mn-cs"/>
              </a:rPr>
              <a:t>Many researchers have studied the promotional appeals that marketers can use and the factors that influence ad persuasiveness. For example, one study showed that informational appeals were particularly effective in high-involvement situations, whereas positive emotional appeals did better in low-involvement situations. The study also found that different promotional appeals should be used in extensions of existing brands as opposed to new brands.</a:t>
            </a:r>
          </a:p>
          <a:p>
            <a:pPr lvl="0" defTabSz="914400" eaLnBrk="0" fontAlgn="base" hangingPunct="0">
              <a:spcBef>
                <a:spcPct val="30000"/>
              </a:spcBef>
              <a:spcAft>
                <a:spcPct val="0"/>
              </a:spcAft>
            </a:pPr>
            <a:endParaRPr lang="en-US" altLang="en-US">
              <a:solidFill>
                <a:prstClr val="black"/>
              </a:solidFill>
              <a:latin typeface="Calibri"/>
              <a:ea typeface="+mn-ea"/>
              <a:cs typeface="+mn-cs"/>
            </a:endParaRPr>
          </a:p>
          <a:p>
            <a:pPr lvl="0" defTabSz="914400" eaLnBrk="0" fontAlgn="base" hangingPunct="0">
              <a:spcBef>
                <a:spcPct val="30000"/>
              </a:spcBef>
              <a:spcAft>
                <a:spcPct val="0"/>
              </a:spcAft>
            </a:pPr>
            <a:r>
              <a:rPr lang="en-US" altLang="en-US">
                <a:solidFill>
                  <a:prstClr val="black"/>
                </a:solidFill>
                <a:latin typeface="Calibri"/>
                <a:ea typeface="+mn-ea"/>
                <a:cs typeface="+mn-cs"/>
              </a:rPr>
              <a:t>The most widely used advertising appeals are comparative, fear, humor, sex, and timeliness.</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25</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4399584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solidFill>
                  <a:prstClr val="black"/>
                </a:solidFill>
                <a:latin typeface="Calibri"/>
                <a:ea typeface="+mn-ea"/>
                <a:cs typeface="+mn-cs"/>
              </a:rPr>
              <a:t>The higher the person’s NFC, the less he or she is likely to consider peripheral cues, such as endorser likability, in processing the message.</a:t>
            </a:r>
            <a:endParaRPr 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26</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6919186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b="1">
                <a:solidFill>
                  <a:prstClr val="black"/>
                </a:solidFill>
                <a:latin typeface="Calibri"/>
                <a:ea typeface="+mn-ea"/>
                <a:cs typeface="+mn-cs"/>
              </a:rPr>
              <a:t>Comparative advertising </a:t>
            </a:r>
            <a:r>
              <a:rPr lang="en-US" altLang="en-US">
                <a:solidFill>
                  <a:prstClr val="black"/>
                </a:solidFill>
                <a:latin typeface="Calibri"/>
                <a:ea typeface="+mn-ea"/>
                <a:cs typeface="+mn-cs"/>
              </a:rPr>
              <a:t>is a widely used marketing strategy in which a marketer claims product superiority for its brand over one or more explicitly named or implicitly identified competitors, either on an overall basis or on selected product attributes. Among more sophisticated consumers, comparative ads elicit higher levels of cognitive processing and better recall, and are likely to be perceived as more relevant than noncomparative ads. A study that tested the degree of negativity in comparative messages (by using positive, negative, and mildly negative comparative messages) for several products reported that negative elements in an ad contributed to its effectiveness as long as they were believable or were offset by some elements that made the ad appear neutral.  Another study uncovered gender differences in response to comparative ads; comparative ads generated greater levels of brand-evaluation involvement among men but not among women. Among women, attention-getting comparative appeals produced inferences regarding the ads’ manipulative intentions and reduced purchase likelihood. Yet another study found that “promotion-focused” consumers (i.e., those focused on the aspirational aspects and the likely positive consequences of a purchase) reacted to comparative messages differently than “prevention-focused” consumers (i.e., those focused on the presence or absence of negative outcomes such as safety). In comparative ads, negative framing led prevention-focused consumers to evaluate the advertised brand positively and the other brand negatively. Among promotion-focused consumers, positive framing led to positive evaluation of the advertised brand but did not affect evaluations of the comparison brand. The law requires companies to produce “reasonable factual evidence” in support of comparative</a:t>
            </a:r>
          </a:p>
          <a:p>
            <a:pPr lvl="0" defTabSz="914400" eaLnBrk="0" fontAlgn="base" hangingPunct="0">
              <a:spcBef>
                <a:spcPct val="30000"/>
              </a:spcBef>
              <a:spcAft>
                <a:spcPct val="0"/>
              </a:spcAft>
            </a:pPr>
            <a:r>
              <a:rPr lang="en-US" altLang="en-US">
                <a:solidFill>
                  <a:prstClr val="black"/>
                </a:solidFill>
                <a:latin typeface="Calibri"/>
                <a:ea typeface="+mn-ea"/>
                <a:cs typeface="+mn-cs"/>
              </a:rPr>
              <a:t>claims, deciding what constitutes such evidence is difficult.</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27</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40406716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a:solidFill>
                  <a:prstClr val="black"/>
                </a:solidFill>
                <a:latin typeface="Calibri"/>
                <a:ea typeface="+mn-ea"/>
                <a:cs typeface="+mn-cs"/>
              </a:rPr>
              <a:t>Fear is an effective appeal and is often used in marketing communications.  Some researchers have found a negative relationship between the intensity of fear appeals and their ability to persuade, so strong fear appeals tend to be less effective than mild fear appeals. </a:t>
            </a:r>
          </a:p>
          <a:p>
            <a:pPr lvl="0" defTabSz="914400" eaLnBrk="0" fontAlgn="base" hangingPunct="0">
              <a:spcBef>
                <a:spcPct val="30000"/>
              </a:spcBef>
              <a:spcAft>
                <a:spcPct val="0"/>
              </a:spcAft>
            </a:pPr>
            <a:endParaRPr lang="en-US" altLang="en-US">
              <a:solidFill>
                <a:prstClr val="black"/>
              </a:solidFill>
              <a:latin typeface="Calibri"/>
              <a:ea typeface="+mn-ea"/>
              <a:cs typeface="+mn-cs"/>
            </a:endParaRPr>
          </a:p>
          <a:p>
            <a:pPr lvl="0" defTabSz="914400" eaLnBrk="0" fontAlgn="base" hangingPunct="0">
              <a:spcBef>
                <a:spcPct val="30000"/>
              </a:spcBef>
              <a:spcAft>
                <a:spcPct val="0"/>
              </a:spcAft>
            </a:pPr>
            <a:r>
              <a:rPr lang="en-US" altLang="en-US">
                <a:solidFill>
                  <a:prstClr val="black"/>
                </a:solidFill>
                <a:latin typeface="Calibri"/>
                <a:ea typeface="+mn-ea"/>
                <a:cs typeface="+mn-cs"/>
              </a:rPr>
              <a:t>Strong fear appeals are often employed to discourage distracted driving caused by using mobile phones and texting, as well as drunk driving. In one study, more females than males said that fear appeals will change distracted driving and suggested using interviews with people who had been affected by distracted driving accidents in advertisements against this behavior. Also, more males than females said that using legal action would discourage distracted driving. </a:t>
            </a:r>
          </a:p>
          <a:p>
            <a:pPr lvl="0" defTabSz="914400" eaLnBrk="0" fontAlgn="base" hangingPunct="0">
              <a:spcBef>
                <a:spcPct val="30000"/>
              </a:spcBef>
              <a:spcAft>
                <a:spcPct val="0"/>
              </a:spcAft>
            </a:pPr>
            <a:endParaRPr lang="en-US" altLang="en-US">
              <a:solidFill>
                <a:prstClr val="black"/>
              </a:solidFill>
              <a:latin typeface="Calibri"/>
              <a:ea typeface="+mn-ea"/>
              <a:cs typeface="+mn-cs"/>
            </a:endParaRPr>
          </a:p>
          <a:p>
            <a:pPr lvl="0" defTabSz="914400" eaLnBrk="0" fontAlgn="base" hangingPunct="0">
              <a:spcBef>
                <a:spcPct val="30000"/>
              </a:spcBef>
              <a:spcAft>
                <a:spcPct val="0"/>
              </a:spcAft>
            </a:pPr>
            <a:r>
              <a:rPr lang="en-US" altLang="en-US">
                <a:solidFill>
                  <a:prstClr val="black"/>
                </a:solidFill>
                <a:latin typeface="Calibri"/>
                <a:ea typeface="+mn-ea"/>
                <a:cs typeface="+mn-cs"/>
              </a:rPr>
              <a:t>One study discovered that a strong graphic threat message had a greater effect for an unfamiliar issue than for a familiar issue. For an issue with which the subjects were very familiar, adding information to a weak-threat fear appeal increased the perceived severity of the undesired behavior. The perceived severity of threat and perceived probability of occurrence significantly influenced people’s intentions to adopt the recommended behavior. </a:t>
            </a:r>
          </a:p>
          <a:p>
            <a:pPr lvl="0" defTabSz="914400" eaLnBrk="0" fontAlgn="base" hangingPunct="0">
              <a:spcBef>
                <a:spcPct val="30000"/>
              </a:spcBef>
              <a:spcAft>
                <a:spcPct val="0"/>
              </a:spcAft>
            </a:pPr>
            <a:endParaRPr lang="en-US" altLang="en-US">
              <a:solidFill>
                <a:prstClr val="black"/>
              </a:solidFill>
              <a:latin typeface="Calibri"/>
              <a:ea typeface="+mn-ea"/>
              <a:cs typeface="+mn-cs"/>
            </a:endParaRPr>
          </a:p>
          <a:p>
            <a:pPr lvl="0" defTabSz="914400" eaLnBrk="0" fontAlgn="base" hangingPunct="0">
              <a:spcBef>
                <a:spcPct val="30000"/>
              </a:spcBef>
              <a:spcAft>
                <a:spcPct val="0"/>
              </a:spcAft>
            </a:pPr>
            <a:r>
              <a:rPr lang="en-US" altLang="en-US">
                <a:solidFill>
                  <a:prstClr val="black"/>
                </a:solidFill>
                <a:latin typeface="Calibri"/>
                <a:ea typeface="+mn-ea"/>
                <a:cs typeface="+mn-cs"/>
              </a:rPr>
              <a:t>Fear appeals are unlikely to be effective among persons who score high on the personality variable termed </a:t>
            </a:r>
            <a:r>
              <a:rPr lang="en-US" altLang="en-US" b="1">
                <a:solidFill>
                  <a:prstClr val="black"/>
                </a:solidFill>
                <a:latin typeface="Calibri"/>
                <a:ea typeface="+mn-ea"/>
                <a:cs typeface="+mn-cs"/>
              </a:rPr>
              <a:t>sensation seeking.  </a:t>
            </a:r>
            <a:endParaRPr lang="en-US" altLang="en-US">
              <a:solidFill>
                <a:prstClr val="black"/>
              </a:solidFill>
              <a:latin typeface="Calibri"/>
              <a:ea typeface="+mn-ea"/>
              <a:cs typeface="+mn-cs"/>
            </a:endParaRPr>
          </a:p>
          <a:p>
            <a:pPr lvl="0" defTabSz="914400" eaLnBrk="0" fontAlgn="base" hangingPunct="0">
              <a:spcBef>
                <a:spcPct val="30000"/>
              </a:spcBef>
              <a:spcAft>
                <a:spcPct val="0"/>
              </a:spcAft>
            </a:pPr>
            <a:endParaRPr lang="en-US" altLang="en-US">
              <a:solidFill>
                <a:prstClr val="black"/>
              </a:solidFill>
              <a:latin typeface="Calibri"/>
              <a:ea typeface="+mn-ea"/>
              <a:cs typeface="+mn-cs"/>
            </a:endParaRPr>
          </a:p>
          <a:p>
            <a:pPr lvl="0" defTabSz="914400" eaLnBrk="0" fontAlgn="base" hangingPunct="0">
              <a:spcBef>
                <a:spcPct val="30000"/>
              </a:spcBef>
              <a:spcAft>
                <a:spcPct val="0"/>
              </a:spcAft>
            </a:pPr>
            <a:r>
              <a:rPr lang="en-US" altLang="en-US">
                <a:solidFill>
                  <a:prstClr val="black"/>
                </a:solidFill>
                <a:latin typeface="Calibri"/>
                <a:ea typeface="+mn-ea"/>
                <a:cs typeface="+mn-cs"/>
              </a:rPr>
              <a:t>A five-month study of high school students discovered that short-term cosmetic fear appeals (such as yellow teeth or bad breath) used in ads to stop or reduce smoking were more persuasive for males, whereas long-term health fear appeals (such as getting cancer later in life) were more persuasive for females.</a:t>
            </a:r>
          </a:p>
          <a:p>
            <a:pPr lvl="0" defTabSz="914400" eaLnBrk="0" fontAlgn="base" hangingPunct="0">
              <a:spcBef>
                <a:spcPct val="30000"/>
              </a:spcBef>
              <a:spcAft>
                <a:spcPct val="0"/>
              </a:spcAft>
            </a:pPr>
            <a:endParaRPr lang="en-US" altLang="en-US">
              <a:solidFill>
                <a:prstClr val="black"/>
              </a:solidFill>
              <a:latin typeface="Calibri"/>
              <a:ea typeface="+mn-ea"/>
              <a:cs typeface="+mn-cs"/>
            </a:endParaRPr>
          </a:p>
          <a:p>
            <a:pPr lvl="0" defTabSz="914400" eaLnBrk="0" fontAlgn="base" hangingPunct="0">
              <a:spcBef>
                <a:spcPct val="30000"/>
              </a:spcBef>
              <a:spcAft>
                <a:spcPct val="0"/>
              </a:spcAft>
            </a:pPr>
            <a:endParaRPr lang="en-US" alt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28</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9784926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b="1">
                <a:solidFill>
                  <a:prstClr val="black"/>
                </a:solidFill>
                <a:latin typeface="Calibri"/>
                <a:ea typeface="+mn-ea"/>
                <a:cs typeface="+mn-cs"/>
              </a:rPr>
              <a:t>1. </a:t>
            </a:r>
            <a:r>
              <a:rPr lang="en-US" altLang="en-US">
                <a:solidFill>
                  <a:prstClr val="black"/>
                </a:solidFill>
                <a:latin typeface="Calibri"/>
                <a:ea typeface="+mn-ea"/>
                <a:cs typeface="+mn-cs"/>
              </a:rPr>
              <a:t>Understand the target audience’s reaction to a fear appeal, as well as its previous experiences. For example, those who are already following the behavior recommended but are not yet fully “converted” are likely to react differently than those who are fully “converted.” Similarly, different age groups probably react differently to fear appeals, as do persons in different subcultures. Also, people who tried to change their behavior and failed will react differently than those trying to do so for the first time.</a:t>
            </a:r>
          </a:p>
          <a:p>
            <a:pPr lvl="0" defTabSz="914400" eaLnBrk="0" fontAlgn="base" hangingPunct="0">
              <a:spcBef>
                <a:spcPct val="30000"/>
              </a:spcBef>
              <a:spcAft>
                <a:spcPct val="0"/>
              </a:spcAft>
            </a:pPr>
            <a:r>
              <a:rPr lang="en-US" altLang="en-US" b="1">
                <a:solidFill>
                  <a:prstClr val="black"/>
                </a:solidFill>
                <a:latin typeface="Calibri"/>
                <a:ea typeface="+mn-ea"/>
                <a:cs typeface="+mn-cs"/>
              </a:rPr>
              <a:t>2. </a:t>
            </a:r>
            <a:r>
              <a:rPr lang="en-US" altLang="en-US">
                <a:solidFill>
                  <a:prstClr val="black"/>
                </a:solidFill>
                <a:latin typeface="Calibri"/>
                <a:ea typeface="+mn-ea"/>
                <a:cs typeface="+mn-cs"/>
              </a:rPr>
              <a:t>Beware the boomerang effect. When some persons are exposed to a fear appeal that encourages them to eliminate a strong habit, such as smoking, they may feel angry and resentful and immediately reach for a cigarette in defiance.</a:t>
            </a:r>
          </a:p>
          <a:p>
            <a:pPr lvl="0" defTabSz="914400" eaLnBrk="0" fontAlgn="base" hangingPunct="0">
              <a:spcBef>
                <a:spcPct val="30000"/>
              </a:spcBef>
              <a:spcAft>
                <a:spcPct val="0"/>
              </a:spcAft>
            </a:pPr>
            <a:r>
              <a:rPr lang="en-US" altLang="en-US" b="1">
                <a:solidFill>
                  <a:prstClr val="black"/>
                </a:solidFill>
                <a:latin typeface="Calibri"/>
                <a:ea typeface="+mn-ea"/>
                <a:cs typeface="+mn-cs"/>
              </a:rPr>
              <a:t>3. </a:t>
            </a:r>
            <a:r>
              <a:rPr lang="en-US" altLang="en-US">
                <a:solidFill>
                  <a:prstClr val="black"/>
                </a:solidFill>
                <a:latin typeface="Calibri"/>
                <a:ea typeface="+mn-ea"/>
                <a:cs typeface="+mn-cs"/>
              </a:rPr>
              <a:t>Realize that changing behavior is a long and complex process. Therefore, persons in different stages of this task react differently to fear appeals.</a:t>
            </a:r>
          </a:p>
          <a:p>
            <a:pPr lvl="0" defTabSz="914400" eaLnBrk="0" fontAlgn="base" hangingPunct="0">
              <a:spcBef>
                <a:spcPct val="30000"/>
              </a:spcBef>
              <a:spcAft>
                <a:spcPct val="0"/>
              </a:spcAft>
            </a:pPr>
            <a:r>
              <a:rPr lang="en-US" altLang="en-US" b="1">
                <a:solidFill>
                  <a:prstClr val="black"/>
                </a:solidFill>
                <a:latin typeface="Calibri"/>
                <a:ea typeface="+mn-ea"/>
                <a:cs typeface="+mn-cs"/>
              </a:rPr>
              <a:t>4. </a:t>
            </a:r>
            <a:r>
              <a:rPr lang="en-US" altLang="en-US">
                <a:solidFill>
                  <a:prstClr val="black"/>
                </a:solidFill>
                <a:latin typeface="Calibri"/>
                <a:ea typeface="+mn-ea"/>
                <a:cs typeface="+mn-cs"/>
              </a:rPr>
              <a:t>Study the extent to which the fear appeal encourages people to take action but without arousing too much anxiety, because high levels of anxiety may cause people to reject the message or avoid it altogether.</a:t>
            </a:r>
          </a:p>
          <a:p>
            <a:pPr lvl="0" defTabSz="914400" eaLnBrk="0" fontAlgn="base" hangingPunct="0">
              <a:spcBef>
                <a:spcPct val="30000"/>
              </a:spcBef>
              <a:spcAft>
                <a:spcPct val="0"/>
              </a:spcAft>
            </a:pPr>
            <a:r>
              <a:rPr lang="en-US" altLang="en-US" b="1">
                <a:solidFill>
                  <a:prstClr val="black"/>
                </a:solidFill>
                <a:latin typeface="Calibri"/>
                <a:ea typeface="+mn-ea"/>
                <a:cs typeface="+mn-cs"/>
              </a:rPr>
              <a:t>5. </a:t>
            </a:r>
            <a:r>
              <a:rPr lang="en-US" altLang="en-US">
                <a:solidFill>
                  <a:prstClr val="black"/>
                </a:solidFill>
                <a:latin typeface="Calibri"/>
                <a:ea typeface="+mn-ea"/>
                <a:cs typeface="+mn-cs"/>
              </a:rPr>
              <a:t>Determine whether to use a rational or emotional fear appeal.</a:t>
            </a:r>
          </a:p>
          <a:p>
            <a:pPr lvl="0" defTabSz="914400" eaLnBrk="0" fontAlgn="base" hangingPunct="0">
              <a:spcBef>
                <a:spcPct val="30000"/>
              </a:spcBef>
              <a:spcAft>
                <a:spcPct val="0"/>
              </a:spcAft>
            </a:pPr>
            <a:r>
              <a:rPr lang="en-US" altLang="en-US" b="1">
                <a:solidFill>
                  <a:prstClr val="black"/>
                </a:solidFill>
                <a:latin typeface="Calibri"/>
                <a:ea typeface="+mn-ea"/>
                <a:cs typeface="+mn-cs"/>
              </a:rPr>
              <a:t>6. </a:t>
            </a:r>
            <a:r>
              <a:rPr lang="en-US" altLang="en-US">
                <a:solidFill>
                  <a:prstClr val="black"/>
                </a:solidFill>
                <a:latin typeface="Calibri"/>
                <a:ea typeface="+mn-ea"/>
                <a:cs typeface="+mn-cs"/>
              </a:rPr>
              <a:t>Plan, over the long term, to repeat advertising using fear appeals. Recognize, though, that repeating these messages too often may reduce their credibility.</a:t>
            </a:r>
          </a:p>
          <a:p>
            <a:pPr lvl="0" defTabSz="914400" eaLnBrk="0" fontAlgn="base" hangingPunct="0">
              <a:spcBef>
                <a:spcPct val="30000"/>
              </a:spcBef>
              <a:spcAft>
                <a:spcPct val="0"/>
              </a:spcAft>
            </a:pPr>
            <a:r>
              <a:rPr lang="en-US" altLang="en-US" b="1">
                <a:solidFill>
                  <a:prstClr val="black"/>
                </a:solidFill>
                <a:latin typeface="Calibri"/>
                <a:ea typeface="+mn-ea"/>
                <a:cs typeface="+mn-cs"/>
              </a:rPr>
              <a:t>7. </a:t>
            </a:r>
            <a:r>
              <a:rPr lang="en-US" altLang="en-US">
                <a:solidFill>
                  <a:prstClr val="black"/>
                </a:solidFill>
                <a:latin typeface="Calibri"/>
                <a:ea typeface="+mn-ea"/>
                <a:cs typeface="+mn-cs"/>
              </a:rPr>
              <a:t>Accept that some addicts may not respond to fear appeals. For example, many heavy smokers or drinkers do not respond to explicit, clearly visible, and often very graphic warning labels.</a:t>
            </a:r>
          </a:p>
          <a:p>
            <a:pPr lvl="0" defTabSz="914400" eaLnBrk="0" fontAlgn="base" hangingPunct="0">
              <a:spcBef>
                <a:spcPct val="30000"/>
              </a:spcBef>
              <a:spcAft>
                <a:spcPct val="0"/>
              </a:spcAft>
            </a:pPr>
            <a:r>
              <a:rPr lang="en-US" altLang="en-US" b="1">
                <a:solidFill>
                  <a:prstClr val="black"/>
                </a:solidFill>
                <a:latin typeface="Calibri"/>
                <a:ea typeface="+mn-ea"/>
                <a:cs typeface="+mn-cs"/>
              </a:rPr>
              <a:t>8. </a:t>
            </a:r>
            <a:r>
              <a:rPr lang="en-US" altLang="en-US">
                <a:solidFill>
                  <a:prstClr val="black"/>
                </a:solidFill>
                <a:latin typeface="Calibri"/>
                <a:ea typeface="+mn-ea"/>
                <a:cs typeface="+mn-cs"/>
              </a:rPr>
              <a:t>Consider alternatives to fear appeals. For example, reward-focused appeals or even portraying humor and happiness when trying to discourage certain conduct may sometimes work better than using fear.</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29</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2966195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a:solidFill>
                  <a:prstClr val="black"/>
                </a:solidFill>
                <a:latin typeface="Calibri"/>
                <a:ea typeface="+mn-ea"/>
                <a:cs typeface="+mn-cs"/>
              </a:rPr>
              <a:t>Communication is the transmission of a </a:t>
            </a:r>
            <a:r>
              <a:rPr lang="en-US" altLang="en-US" b="1">
                <a:solidFill>
                  <a:prstClr val="black"/>
                </a:solidFill>
                <a:latin typeface="Calibri"/>
                <a:ea typeface="+mn-ea"/>
                <a:cs typeface="+mn-cs"/>
              </a:rPr>
              <a:t>message</a:t>
            </a:r>
            <a:r>
              <a:rPr lang="en-US" altLang="en-US">
                <a:solidFill>
                  <a:prstClr val="black"/>
                </a:solidFill>
                <a:latin typeface="Calibri"/>
                <a:ea typeface="+mn-ea"/>
                <a:cs typeface="+mn-cs"/>
              </a:rPr>
              <a:t> from a </a:t>
            </a:r>
            <a:r>
              <a:rPr lang="en-US" altLang="en-US" b="1">
                <a:solidFill>
                  <a:prstClr val="black"/>
                </a:solidFill>
                <a:latin typeface="Calibri"/>
                <a:ea typeface="+mn-ea"/>
                <a:cs typeface="+mn-cs"/>
              </a:rPr>
              <a:t>sender </a:t>
            </a:r>
            <a:r>
              <a:rPr lang="en-US" altLang="en-US">
                <a:solidFill>
                  <a:prstClr val="black"/>
                </a:solidFill>
                <a:latin typeface="Calibri"/>
                <a:ea typeface="+mn-ea"/>
                <a:cs typeface="+mn-cs"/>
              </a:rPr>
              <a:t>to a </a:t>
            </a:r>
            <a:r>
              <a:rPr lang="en-US" altLang="en-US" b="1">
                <a:solidFill>
                  <a:prstClr val="black"/>
                </a:solidFill>
                <a:latin typeface="Calibri"/>
                <a:ea typeface="+mn-ea"/>
                <a:cs typeface="+mn-cs"/>
              </a:rPr>
              <a:t>receiver</a:t>
            </a:r>
            <a:r>
              <a:rPr lang="en-US" altLang="en-US">
                <a:solidFill>
                  <a:prstClr val="black"/>
                </a:solidFill>
                <a:latin typeface="Calibri"/>
                <a:ea typeface="+mn-ea"/>
                <a:cs typeface="+mn-cs"/>
              </a:rPr>
              <a:t> via a </a:t>
            </a:r>
            <a:r>
              <a:rPr lang="en-US" altLang="en-US" b="1">
                <a:solidFill>
                  <a:prstClr val="black"/>
                </a:solidFill>
                <a:latin typeface="Calibri"/>
                <a:ea typeface="+mn-ea"/>
                <a:cs typeface="+mn-cs"/>
              </a:rPr>
              <a:t>medium</a:t>
            </a:r>
            <a:r>
              <a:rPr lang="en-US" altLang="en-US">
                <a:solidFill>
                  <a:prstClr val="black"/>
                </a:solidFill>
                <a:latin typeface="Calibri"/>
                <a:ea typeface="+mn-ea"/>
                <a:cs typeface="+mn-cs"/>
              </a:rPr>
              <a:t>/channel, where the sender receives </a:t>
            </a:r>
            <a:r>
              <a:rPr lang="en-US" altLang="en-US" b="1">
                <a:solidFill>
                  <a:prstClr val="black"/>
                </a:solidFill>
                <a:latin typeface="Calibri"/>
                <a:ea typeface="+mn-ea"/>
                <a:cs typeface="+mn-cs"/>
              </a:rPr>
              <a:t>communication feedback</a:t>
            </a:r>
            <a:r>
              <a:rPr lang="en-US" altLang="en-US">
                <a:solidFill>
                  <a:prstClr val="black"/>
                </a:solidFill>
                <a:latin typeface="Calibri"/>
                <a:ea typeface="+mn-ea"/>
                <a:cs typeface="+mn-cs"/>
              </a:rPr>
              <a:t>, which alerts the sender as to whether the intended message was received. Senders </a:t>
            </a:r>
            <a:r>
              <a:rPr lang="en-US" altLang="en-US" i="1">
                <a:solidFill>
                  <a:prstClr val="black"/>
                </a:solidFill>
                <a:latin typeface="Calibri"/>
                <a:ea typeface="+mn-ea"/>
                <a:cs typeface="+mn-cs"/>
              </a:rPr>
              <a:t>encode </a:t>
            </a:r>
            <a:r>
              <a:rPr lang="en-US" altLang="en-US">
                <a:solidFill>
                  <a:prstClr val="black"/>
                </a:solidFill>
                <a:latin typeface="Calibri"/>
                <a:ea typeface="+mn-ea"/>
                <a:cs typeface="+mn-cs"/>
              </a:rPr>
              <a:t>their messages by using words, pictures, symbols, spokespersons, and persuasive appeals, and then the receivers </a:t>
            </a:r>
            <a:r>
              <a:rPr lang="en-US" altLang="en-US" i="1">
                <a:solidFill>
                  <a:prstClr val="black"/>
                </a:solidFill>
                <a:latin typeface="Calibri"/>
                <a:ea typeface="+mn-ea"/>
                <a:cs typeface="+mn-cs"/>
              </a:rPr>
              <a:t>decode </a:t>
            </a:r>
            <a:r>
              <a:rPr lang="en-US" altLang="en-US">
                <a:solidFill>
                  <a:prstClr val="black"/>
                </a:solidFill>
                <a:latin typeface="Calibri"/>
                <a:ea typeface="+mn-ea"/>
                <a:cs typeface="+mn-cs"/>
              </a:rPr>
              <a:t>them. If the messages are to be persuasive, the receivers must decode the messages as the senders intended.</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3</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18803040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a:solidFill>
                  <a:prstClr val="black"/>
                </a:solidFill>
                <a:latin typeface="Calibri"/>
                <a:ea typeface="+mn-ea"/>
                <a:cs typeface="+mn-cs"/>
              </a:rPr>
              <a:t>Many marketers use humorous appeals in the belief that humor will increase the acceptance and persuasiveness of their advertising communications. Humor is the most widely used of all advertising appeals; by some estimates, it is used in 80 percent of all ads.</a:t>
            </a:r>
          </a:p>
          <a:p>
            <a:pPr lvl="0" defTabSz="914400" eaLnBrk="0" fontAlgn="base" hangingPunct="0">
              <a:spcBef>
                <a:spcPct val="30000"/>
              </a:spcBef>
              <a:spcAft>
                <a:spcPct val="0"/>
              </a:spcAft>
            </a:pPr>
            <a:endParaRPr lang="en-US" altLang="en-US">
              <a:solidFill>
                <a:prstClr val="black"/>
              </a:solidFill>
              <a:latin typeface="Calibri"/>
              <a:ea typeface="+mn-ea"/>
              <a:cs typeface="+mn-cs"/>
            </a:endParaRPr>
          </a:p>
          <a:p>
            <a:pPr lvl="0" defTabSz="914400" eaLnBrk="0" fontAlgn="base" hangingPunct="0">
              <a:spcBef>
                <a:spcPct val="30000"/>
              </a:spcBef>
              <a:spcAft>
                <a:spcPct val="0"/>
              </a:spcAft>
            </a:pPr>
            <a:r>
              <a:rPr lang="en-US" altLang="en-US" b="1">
                <a:solidFill>
                  <a:prstClr val="black"/>
                </a:solidFill>
                <a:latin typeface="Calibri"/>
                <a:ea typeface="+mn-ea"/>
                <a:cs typeface="+mn-cs"/>
              </a:rPr>
              <a:t>1. </a:t>
            </a:r>
            <a:r>
              <a:rPr lang="en-US" altLang="en-US">
                <a:solidFill>
                  <a:prstClr val="black"/>
                </a:solidFill>
                <a:latin typeface="Calibri"/>
                <a:ea typeface="+mn-ea"/>
                <a:cs typeface="+mn-cs"/>
              </a:rPr>
              <a:t>Humor attracts attention and enhances liking of the product advertised.</a:t>
            </a:r>
          </a:p>
          <a:p>
            <a:pPr lvl="0" defTabSz="914400" eaLnBrk="0" fontAlgn="base" hangingPunct="0">
              <a:spcBef>
                <a:spcPct val="30000"/>
              </a:spcBef>
              <a:spcAft>
                <a:spcPct val="0"/>
              </a:spcAft>
            </a:pPr>
            <a:r>
              <a:rPr lang="en-US" altLang="en-US" b="1">
                <a:solidFill>
                  <a:prstClr val="black"/>
                </a:solidFill>
                <a:latin typeface="Calibri"/>
                <a:ea typeface="+mn-ea"/>
                <a:cs typeface="+mn-cs"/>
              </a:rPr>
              <a:t>2. </a:t>
            </a:r>
            <a:r>
              <a:rPr lang="en-US" altLang="en-US">
                <a:solidFill>
                  <a:prstClr val="black"/>
                </a:solidFill>
                <a:latin typeface="Calibri"/>
                <a:ea typeface="+mn-ea"/>
                <a:cs typeface="+mn-cs"/>
              </a:rPr>
              <a:t>Humor does not harm the comprehension of ads, and, in some cases, it actually aids comprehension.</a:t>
            </a:r>
          </a:p>
          <a:p>
            <a:pPr lvl="0" defTabSz="914400" eaLnBrk="0" fontAlgn="base" hangingPunct="0">
              <a:spcBef>
                <a:spcPct val="30000"/>
              </a:spcBef>
              <a:spcAft>
                <a:spcPct val="0"/>
              </a:spcAft>
            </a:pPr>
            <a:r>
              <a:rPr lang="en-US" altLang="en-US" b="1">
                <a:solidFill>
                  <a:prstClr val="black"/>
                </a:solidFill>
                <a:latin typeface="Calibri"/>
                <a:ea typeface="+mn-ea"/>
                <a:cs typeface="+mn-cs"/>
              </a:rPr>
              <a:t>3. </a:t>
            </a:r>
            <a:r>
              <a:rPr lang="en-US" altLang="en-US">
                <a:solidFill>
                  <a:prstClr val="black"/>
                </a:solidFill>
                <a:latin typeface="Calibri"/>
                <a:ea typeface="+mn-ea"/>
                <a:cs typeface="+mn-cs"/>
              </a:rPr>
              <a:t>Humor does not always increase an ad’s persuasive impact or a source’s credibility. For example, one study showed that humor might actually </a:t>
            </a:r>
            <a:r>
              <a:rPr lang="en-US" altLang="en-US" i="1">
                <a:solidFill>
                  <a:prstClr val="black"/>
                </a:solidFill>
                <a:latin typeface="Calibri"/>
                <a:ea typeface="+mn-ea"/>
                <a:cs typeface="+mn-cs"/>
              </a:rPr>
              <a:t>distract </a:t>
            </a:r>
            <a:r>
              <a:rPr lang="en-US" altLang="en-US">
                <a:solidFill>
                  <a:prstClr val="black"/>
                </a:solidFill>
                <a:latin typeface="Calibri"/>
                <a:ea typeface="+mn-ea"/>
                <a:cs typeface="+mn-cs"/>
              </a:rPr>
              <a:t>from cognitive processing of the central benefits of the brand.</a:t>
            </a:r>
          </a:p>
          <a:p>
            <a:pPr lvl="0" defTabSz="914400" eaLnBrk="0" fontAlgn="base" hangingPunct="0">
              <a:spcBef>
                <a:spcPct val="30000"/>
              </a:spcBef>
              <a:spcAft>
                <a:spcPct val="0"/>
              </a:spcAft>
            </a:pPr>
            <a:r>
              <a:rPr lang="en-US" altLang="en-US" b="1">
                <a:solidFill>
                  <a:prstClr val="black"/>
                </a:solidFill>
                <a:latin typeface="Calibri"/>
                <a:ea typeface="+mn-ea"/>
                <a:cs typeface="+mn-cs"/>
              </a:rPr>
              <a:t>4. </a:t>
            </a:r>
            <a:r>
              <a:rPr lang="en-US" altLang="en-US">
                <a:solidFill>
                  <a:prstClr val="black"/>
                </a:solidFill>
                <a:latin typeface="Calibri"/>
                <a:ea typeface="+mn-ea"/>
                <a:cs typeface="+mn-cs"/>
              </a:rPr>
              <a:t>Humor that is relevant to the product is more effective than humor unrelated to the product.</a:t>
            </a:r>
          </a:p>
          <a:p>
            <a:pPr lvl="0" defTabSz="914400" eaLnBrk="0" fontAlgn="base" hangingPunct="0">
              <a:spcBef>
                <a:spcPct val="30000"/>
              </a:spcBef>
              <a:spcAft>
                <a:spcPct val="0"/>
              </a:spcAft>
            </a:pPr>
            <a:r>
              <a:rPr lang="en-US" altLang="en-US" b="1">
                <a:solidFill>
                  <a:prstClr val="black"/>
                </a:solidFill>
                <a:latin typeface="Calibri"/>
                <a:ea typeface="+mn-ea"/>
                <a:cs typeface="+mn-cs"/>
              </a:rPr>
              <a:t>5. </a:t>
            </a:r>
            <a:r>
              <a:rPr lang="en-US" altLang="en-US">
                <a:solidFill>
                  <a:prstClr val="black"/>
                </a:solidFill>
                <a:latin typeface="Calibri"/>
                <a:ea typeface="+mn-ea"/>
                <a:cs typeface="+mn-cs"/>
              </a:rPr>
              <a:t>Humor is more effective in ads for existing products than in ads for new products, and more effective in targeting consumers who already have a positive attitude toward the product.</a:t>
            </a:r>
          </a:p>
          <a:p>
            <a:pPr lvl="0" defTabSz="914400" eaLnBrk="0" fontAlgn="base" hangingPunct="0">
              <a:spcBef>
                <a:spcPct val="30000"/>
              </a:spcBef>
              <a:spcAft>
                <a:spcPct val="0"/>
              </a:spcAft>
            </a:pPr>
            <a:r>
              <a:rPr lang="en-US" altLang="en-US" b="1">
                <a:solidFill>
                  <a:prstClr val="black"/>
                </a:solidFill>
                <a:latin typeface="Calibri"/>
                <a:ea typeface="+mn-ea"/>
                <a:cs typeface="+mn-cs"/>
              </a:rPr>
              <a:t>6. </a:t>
            </a:r>
            <a:r>
              <a:rPr lang="en-US" altLang="en-US">
                <a:solidFill>
                  <a:prstClr val="black"/>
                </a:solidFill>
                <a:latin typeface="Calibri"/>
                <a:ea typeface="+mn-ea"/>
                <a:cs typeface="+mn-cs"/>
              </a:rPr>
              <a:t>Using humor is more appropriate for advertising low-involvement than high-involvement products.</a:t>
            </a:r>
          </a:p>
          <a:p>
            <a:pPr lvl="0" defTabSz="914400" eaLnBrk="0" fontAlgn="base" hangingPunct="0">
              <a:spcBef>
                <a:spcPct val="30000"/>
              </a:spcBef>
              <a:spcAft>
                <a:spcPct val="0"/>
              </a:spcAft>
            </a:pPr>
            <a:r>
              <a:rPr lang="en-US" altLang="en-US" b="1">
                <a:solidFill>
                  <a:prstClr val="black"/>
                </a:solidFill>
                <a:latin typeface="Calibri"/>
                <a:ea typeface="+mn-ea"/>
                <a:cs typeface="+mn-cs"/>
              </a:rPr>
              <a:t>7. </a:t>
            </a:r>
            <a:r>
              <a:rPr lang="en-US" altLang="en-US">
                <a:solidFill>
                  <a:prstClr val="black"/>
                </a:solidFill>
                <a:latin typeface="Calibri"/>
                <a:ea typeface="+mn-ea"/>
                <a:cs typeface="+mn-cs"/>
              </a:rPr>
              <a:t>The effects of humorous ads vary by the audience demographics.</a:t>
            </a:r>
          </a:p>
          <a:p>
            <a:pPr lvl="0" defTabSz="914400" eaLnBrk="0" fontAlgn="base" hangingPunct="0">
              <a:spcBef>
                <a:spcPct val="30000"/>
              </a:spcBef>
              <a:spcAft>
                <a:spcPct val="0"/>
              </a:spcAft>
            </a:pPr>
            <a:r>
              <a:rPr lang="en-US" altLang="en-US" b="1">
                <a:solidFill>
                  <a:prstClr val="black"/>
                </a:solidFill>
                <a:latin typeface="Calibri"/>
                <a:ea typeface="+mn-ea"/>
                <a:cs typeface="+mn-cs"/>
              </a:rPr>
              <a:t>8. </a:t>
            </a:r>
            <a:r>
              <a:rPr lang="en-US" altLang="en-US">
                <a:solidFill>
                  <a:prstClr val="black"/>
                </a:solidFill>
                <a:latin typeface="Calibri"/>
                <a:ea typeface="+mn-ea"/>
                <a:cs typeface="+mn-cs"/>
              </a:rPr>
              <a:t>The impact of humor is related to the receiver’s personality. For example, higher sensation seekers were found to be more receptive to humorous appeals than lower sensation seekers</a:t>
            </a:r>
          </a:p>
          <a:p>
            <a:pPr lvl="0" defTabSz="914400" eaLnBrk="0" fontAlgn="base" hangingPunct="0">
              <a:spcBef>
                <a:spcPct val="30000"/>
              </a:spcBef>
              <a:spcAft>
                <a:spcPct val="0"/>
              </a:spcAft>
            </a:pPr>
            <a:endParaRPr lang="en-US" altLang="en-US">
              <a:solidFill>
                <a:prstClr val="black"/>
              </a:solidFill>
              <a:latin typeface="Calibri"/>
              <a:ea typeface="+mn-ea"/>
              <a:cs typeface="+mn-cs"/>
            </a:endParaRPr>
          </a:p>
          <a:p>
            <a:pPr lvl="0" defTabSz="914400" eaLnBrk="0" fontAlgn="base" hangingPunct="0">
              <a:spcBef>
                <a:spcPct val="30000"/>
              </a:spcBef>
              <a:spcAft>
                <a:spcPct val="0"/>
              </a:spcAft>
            </a:pPr>
            <a:r>
              <a:rPr lang="en-US" altLang="en-US">
                <a:solidFill>
                  <a:prstClr val="black"/>
                </a:solidFill>
                <a:latin typeface="Calibri"/>
                <a:ea typeface="+mn-ea"/>
                <a:cs typeface="+mn-cs"/>
              </a:rPr>
              <a:t>A study developed a measure of a personality trait, named </a:t>
            </a:r>
            <a:r>
              <a:rPr lang="en-US" altLang="en-US" b="1">
                <a:solidFill>
                  <a:prstClr val="black"/>
                </a:solidFill>
                <a:latin typeface="Calibri"/>
                <a:ea typeface="+mn-ea"/>
                <a:cs typeface="+mn-cs"/>
              </a:rPr>
              <a:t>need for humor </a:t>
            </a:r>
            <a:r>
              <a:rPr lang="en-US" altLang="en-US">
                <a:solidFill>
                  <a:prstClr val="black"/>
                </a:solidFill>
                <a:latin typeface="Calibri"/>
                <a:ea typeface="+mn-ea"/>
                <a:cs typeface="+mn-cs"/>
              </a:rPr>
              <a:t>that is focused on a person’s tendency to enjoy, engage, or seek out amusement and suggested that these cognitive factors can better explain how consumers respond to humorous advertisements. Another study discovered that ad recall was damaged when the humor was expected, and this adverse effect was more pronounced in individuals with low need for humor. Humorous ads were found to be more memorable when humor was strong and related to the message. Placing products in humorous movie scenes evoked positive emotions.</a:t>
            </a:r>
          </a:p>
          <a:p>
            <a:pPr lvl="0" defTabSz="914400" eaLnBrk="0" fontAlgn="base" hangingPunct="0">
              <a:spcBef>
                <a:spcPct val="30000"/>
              </a:spcBef>
              <a:spcAft>
                <a:spcPct val="0"/>
              </a:spcAft>
            </a:pPr>
            <a:endParaRPr lang="en-US" altLang="en-US">
              <a:solidFill>
                <a:prstClr val="black"/>
              </a:solidFill>
              <a:latin typeface="Calibri"/>
              <a:ea typeface="+mn-ea"/>
              <a:cs typeface="+mn-cs"/>
            </a:endParaRPr>
          </a:p>
          <a:p>
            <a:pPr lvl="0" defTabSz="914400" eaLnBrk="0" fontAlgn="base" hangingPunct="0">
              <a:spcBef>
                <a:spcPct val="30000"/>
              </a:spcBef>
              <a:spcAft>
                <a:spcPct val="0"/>
              </a:spcAft>
            </a:pPr>
            <a:r>
              <a:rPr lang="en-US" altLang="en-US">
                <a:solidFill>
                  <a:prstClr val="black"/>
                </a:solidFill>
                <a:latin typeface="Calibri"/>
                <a:ea typeface="+mn-ea"/>
                <a:cs typeface="+mn-cs"/>
              </a:rPr>
              <a:t>Punning is </a:t>
            </a:r>
            <a:r>
              <a:rPr lang="en-US" altLang="en-US" i="1">
                <a:solidFill>
                  <a:prstClr val="black"/>
                </a:solidFill>
                <a:latin typeface="Calibri"/>
                <a:ea typeface="+mn-ea"/>
                <a:cs typeface="+mn-cs"/>
              </a:rPr>
              <a:t>wordplay</a:t>
            </a:r>
            <a:r>
              <a:rPr lang="en-US" altLang="en-US">
                <a:solidFill>
                  <a:prstClr val="black"/>
                </a:solidFill>
                <a:latin typeface="Calibri"/>
                <a:ea typeface="+mn-ea"/>
                <a:cs typeface="+mn-cs"/>
              </a:rPr>
              <a:t>, often consisting of a humorous “double meaning.”</a:t>
            </a:r>
            <a:endParaRPr lang="en-US" alt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30</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3513369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a:solidFill>
                  <a:prstClr val="black"/>
                </a:solidFill>
                <a:latin typeface="Calibri"/>
                <a:ea typeface="+mn-ea"/>
                <a:cs typeface="+mn-cs"/>
              </a:rPr>
              <a:t>There is little doubt that sexual themes have attention-getting value, but studies show that they rarely encourage actual consumption behavior and are only effective with sex-related products. Often, sexual advertising appeals detract consumers from the message content and tend to interfere with message comprehension, particularly when there is substantial information to be processed. Nudity may negatively affect the product message.</a:t>
            </a:r>
          </a:p>
          <a:p>
            <a:pPr lvl="0" defTabSz="914400" eaLnBrk="0" fontAlgn="base" hangingPunct="0">
              <a:spcBef>
                <a:spcPct val="30000"/>
              </a:spcBef>
              <a:spcAft>
                <a:spcPct val="0"/>
              </a:spcAft>
            </a:pPr>
            <a:r>
              <a:rPr lang="en-US" altLang="en-US">
                <a:solidFill>
                  <a:prstClr val="black"/>
                </a:solidFill>
                <a:latin typeface="Calibri"/>
                <a:ea typeface="+mn-ea"/>
                <a:cs typeface="+mn-cs"/>
              </a:rPr>
              <a:t>Individual difference factors, like the personal trait sexual self-schema and sensation seeking, affect how receptive a consumer is to sexual appeals.</a:t>
            </a:r>
          </a:p>
          <a:p>
            <a:pPr lvl="0" defTabSz="914400" eaLnBrk="0" fontAlgn="base" hangingPunct="0">
              <a:spcBef>
                <a:spcPct val="30000"/>
              </a:spcBef>
              <a:spcAft>
                <a:spcPct val="0"/>
              </a:spcAft>
            </a:pPr>
            <a:r>
              <a:rPr lang="en-US" altLang="en-US">
                <a:solidFill>
                  <a:prstClr val="black"/>
                </a:solidFill>
                <a:latin typeface="Calibri"/>
                <a:ea typeface="+mn-ea"/>
                <a:cs typeface="+mn-cs"/>
              </a:rPr>
              <a:t>Receptivity to sexual appeals varies among consumers. “Sexual self-schema,” which is one’s cognitive view of the self with regard to sexuality, originates in persons’ past experiences and influences their reactions to sex-related promotional themes. </a:t>
            </a:r>
            <a:r>
              <a:rPr lang="en-US" altLang="en-US" b="1">
                <a:solidFill>
                  <a:prstClr val="black"/>
                </a:solidFill>
                <a:latin typeface="Calibri"/>
                <a:ea typeface="+mn-ea"/>
                <a:cs typeface="+mn-cs"/>
              </a:rPr>
              <a:t>Sensation seeking</a:t>
            </a:r>
            <a:r>
              <a:rPr lang="en-US" altLang="en-US">
                <a:solidFill>
                  <a:prstClr val="black"/>
                </a:solidFill>
                <a:latin typeface="Calibri"/>
                <a:ea typeface="+mn-ea"/>
                <a:cs typeface="+mn-cs"/>
              </a:rPr>
              <a:t>, which is the pursuit of novel and exciting sensations and experiences may increase favorable responses to nudity in advertising.  Another study indicated that more extroverted people were receptive to sexual appeals and that such appeals should not be used in targeting consumers who are quiet, shy, and reserved.</a:t>
            </a:r>
            <a:endParaRPr lang="en-US" alt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31</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2428898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a:solidFill>
                  <a:prstClr val="black"/>
                </a:solidFill>
                <a:latin typeface="Calibri"/>
                <a:ea typeface="+mn-ea"/>
                <a:cs typeface="+mn-cs"/>
              </a:rPr>
              <a:t>During and following the financial crisis of September 2008, many marketers came up with advertising appeals designed specifically for tough economic times. An excerpt of Table 7.2 shows some examples.</a:t>
            </a:r>
            <a:endParaRPr lang="en-US" alt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32</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22610239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a:solidFill>
                  <a:prstClr val="black"/>
                </a:solidFill>
                <a:latin typeface="Calibri"/>
                <a:ea typeface="+mn-ea"/>
                <a:cs typeface="+mn-cs"/>
              </a:rPr>
              <a:t>Because marketing communications are usually designed to persuade a target audience to act in a desired way (e.g., to purchase a specific brand or product, to vote for a specific candidate), their ultimate test is the receiver’s response.  </a:t>
            </a:r>
            <a:r>
              <a:rPr lang="en-US" altLang="en-US" b="1">
                <a:solidFill>
                  <a:prstClr val="black"/>
                </a:solidFill>
                <a:latin typeface="Calibri"/>
                <a:ea typeface="+mn-ea"/>
                <a:cs typeface="+mn-cs"/>
              </a:rPr>
              <a:t>Communication feedback </a:t>
            </a:r>
            <a:r>
              <a:rPr lang="en-US" altLang="en-US">
                <a:solidFill>
                  <a:prstClr val="black"/>
                </a:solidFill>
                <a:latin typeface="Calibri"/>
                <a:ea typeface="+mn-ea"/>
                <a:cs typeface="+mn-cs"/>
              </a:rPr>
              <a:t>is an essential component of both interpersonal and impersonal communications because it enables the sender to reinforce or change the message to ensure that it is understood in the intended way.</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33</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35077145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a:solidFill>
                  <a:prstClr val="black"/>
                </a:solidFill>
                <a:latin typeface="Calibri"/>
                <a:ea typeface="+mn-ea"/>
                <a:cs typeface="+mn-cs"/>
              </a:rPr>
              <a:t>Compared with impersonal communications in mass media, a key advantage of interpersonal communications is the ability to obtain </a:t>
            </a:r>
            <a:r>
              <a:rPr lang="en-US" altLang="en-US" i="1">
                <a:solidFill>
                  <a:prstClr val="black"/>
                </a:solidFill>
                <a:latin typeface="Calibri"/>
                <a:ea typeface="+mn-ea"/>
                <a:cs typeface="+mn-cs"/>
              </a:rPr>
              <a:t>immediate </a:t>
            </a:r>
            <a:r>
              <a:rPr lang="en-US" altLang="en-US">
                <a:solidFill>
                  <a:prstClr val="black"/>
                </a:solidFill>
                <a:latin typeface="Calibri"/>
                <a:ea typeface="+mn-ea"/>
                <a:cs typeface="+mn-cs"/>
              </a:rPr>
              <a:t>feedback through verbal as well as nonverbal cues. Immediate feedback is the factor that makes personal selling so effective, because it enables the salesperson to tailor the sales pitch to the expressed needs and observed reactions of each prospect. Experienced speakers are very attentive to feedback and constantly modify their presentations based on what they see and hear from the audience.</a:t>
            </a:r>
          </a:p>
          <a:p>
            <a:pPr lvl="0" defTabSz="914400" eaLnBrk="0" fontAlgn="base" hangingPunct="0">
              <a:spcBef>
                <a:spcPct val="30000"/>
              </a:spcBef>
              <a:spcAft>
                <a:spcPct val="0"/>
              </a:spcAft>
            </a:pPr>
            <a:endParaRPr lang="en-US" altLang="en-US">
              <a:solidFill>
                <a:prstClr val="black"/>
              </a:solidFill>
              <a:latin typeface="Calibri"/>
              <a:ea typeface="+mn-ea"/>
              <a:cs typeface="+mn-cs"/>
            </a:endParaRPr>
          </a:p>
          <a:p>
            <a:pPr lvl="0" defTabSz="914400" eaLnBrk="0" fontAlgn="base" hangingPunct="0">
              <a:spcBef>
                <a:spcPct val="30000"/>
              </a:spcBef>
              <a:spcAft>
                <a:spcPct val="0"/>
              </a:spcAft>
            </a:pPr>
            <a:r>
              <a:rPr lang="en-US" altLang="en-US">
                <a:solidFill>
                  <a:prstClr val="black"/>
                </a:solidFill>
                <a:latin typeface="Calibri"/>
                <a:ea typeface="+mn-ea"/>
                <a:cs typeface="+mn-cs"/>
              </a:rPr>
              <a:t>One type of feedback that companies seek from mass audiences is the degree of </a:t>
            </a:r>
            <a:r>
              <a:rPr lang="en-US" altLang="en-US" b="1">
                <a:solidFill>
                  <a:prstClr val="black"/>
                </a:solidFill>
                <a:latin typeface="Calibri"/>
                <a:ea typeface="+mn-ea"/>
                <a:cs typeface="+mn-cs"/>
              </a:rPr>
              <a:t>customer satisfaction </a:t>
            </a:r>
            <a:r>
              <a:rPr lang="en-US" altLang="en-US">
                <a:solidFill>
                  <a:prstClr val="black"/>
                </a:solidFill>
                <a:latin typeface="Calibri"/>
                <a:ea typeface="+mn-ea"/>
                <a:cs typeface="+mn-cs"/>
              </a:rPr>
              <a:t>(or dissatisfaction) with a product purchase. They try to discover—and correct as swiftly as possible—any problems with the product in order to retain their brand’s image of reliability (e.g., through hotlines and online contacts).  Marketers measure their communications’ </a:t>
            </a:r>
            <a:r>
              <a:rPr lang="en-US" altLang="en-US" b="1">
                <a:solidFill>
                  <a:prstClr val="black"/>
                </a:solidFill>
                <a:latin typeface="Calibri"/>
                <a:ea typeface="+mn-ea"/>
                <a:cs typeface="+mn-cs"/>
              </a:rPr>
              <a:t>persuasion effects</a:t>
            </a:r>
            <a:r>
              <a:rPr lang="en-US" altLang="en-US">
                <a:solidFill>
                  <a:prstClr val="black"/>
                </a:solidFill>
                <a:latin typeface="Calibri"/>
                <a:ea typeface="+mn-ea"/>
                <a:cs typeface="+mn-cs"/>
              </a:rPr>
              <a:t>, that is, whether the message was received, understood, and interpreted correctly; and their </a:t>
            </a:r>
            <a:r>
              <a:rPr lang="en-US" altLang="en-US" b="1">
                <a:solidFill>
                  <a:prstClr val="black"/>
                </a:solidFill>
                <a:latin typeface="Calibri"/>
                <a:ea typeface="+mn-ea"/>
                <a:cs typeface="+mn-cs"/>
              </a:rPr>
              <a:t>sales effects</a:t>
            </a:r>
            <a:r>
              <a:rPr lang="en-US" altLang="en-US">
                <a:solidFill>
                  <a:prstClr val="black"/>
                </a:solidFill>
                <a:latin typeface="Calibri"/>
                <a:ea typeface="+mn-ea"/>
                <a:cs typeface="+mn-cs"/>
              </a:rPr>
              <a:t>, that is, whether the messages of a given campaign have generated the sales level defined in the campaign’s objectives. In addition, advertisers gauge the </a:t>
            </a:r>
            <a:r>
              <a:rPr lang="en-US" altLang="en-US" b="1">
                <a:solidFill>
                  <a:prstClr val="black"/>
                </a:solidFill>
                <a:latin typeface="Calibri"/>
                <a:ea typeface="+mn-ea"/>
                <a:cs typeface="+mn-cs"/>
              </a:rPr>
              <a:t>media exposure effects </a:t>
            </a:r>
            <a:r>
              <a:rPr lang="en-US" altLang="en-US">
                <a:solidFill>
                  <a:prstClr val="black"/>
                </a:solidFill>
                <a:latin typeface="Calibri"/>
                <a:ea typeface="+mn-ea"/>
                <a:cs typeface="+mn-cs"/>
              </a:rPr>
              <a:t>of their messages by buying data from firms that monitor media audiences (e.g., Nielsen) and conduct audience research to find out which media are read and which television programs are viewed.</a:t>
            </a:r>
            <a:endParaRPr lang="en-US" alt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34</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2252518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solidFill>
                  <a:prstClr val="black"/>
                </a:solidFill>
                <a:latin typeface="Calibri"/>
                <a:ea typeface="+mn-ea"/>
                <a:cs typeface="+mn-cs"/>
              </a:rPr>
              <a:t>It is difficult to measure responses to emotional appeals.  Eye tracking, brain wave analysis, galvanic skin response, and other physiological measures are useful in addition to traditional methods, like recognition and recall.</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35</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4065000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dirty="0">
                <a:solidFill>
                  <a:prstClr val="black"/>
                </a:solidFill>
                <a:latin typeface="Calibri"/>
                <a:ea typeface="+mn-ea"/>
                <a:cs typeface="+mn-cs"/>
              </a:rPr>
              <a:t>Communications can be either impersonal or interpersonal. In marketing, the sources of </a:t>
            </a:r>
            <a:r>
              <a:rPr lang="en-US" altLang="en-US" b="1" dirty="0">
                <a:solidFill>
                  <a:prstClr val="black"/>
                </a:solidFill>
                <a:latin typeface="Calibri"/>
                <a:ea typeface="+mn-ea"/>
                <a:cs typeface="+mn-cs"/>
              </a:rPr>
              <a:t>impersonal communications </a:t>
            </a:r>
            <a:r>
              <a:rPr lang="en-US" altLang="en-US" dirty="0">
                <a:solidFill>
                  <a:prstClr val="black"/>
                </a:solidFill>
                <a:latin typeface="Calibri"/>
                <a:ea typeface="+mn-ea"/>
                <a:cs typeface="+mn-cs"/>
              </a:rPr>
              <a:t>are messages that companies transmit through their marketing departments, advertising or public relations agencies, and spokespersons. The targets, or receivers, of such messages are usually a specific audience or several audiences that the organization is trying to inform, influence, or persuade. The senders of </a:t>
            </a:r>
            <a:r>
              <a:rPr lang="en-US" altLang="en-US" b="1" dirty="0">
                <a:solidFill>
                  <a:prstClr val="black"/>
                </a:solidFill>
                <a:latin typeface="Calibri"/>
                <a:ea typeface="+mn-ea"/>
                <a:cs typeface="+mn-cs"/>
              </a:rPr>
              <a:t>interpersonal communications </a:t>
            </a:r>
            <a:r>
              <a:rPr lang="en-US" altLang="en-US" dirty="0">
                <a:solidFill>
                  <a:prstClr val="black"/>
                </a:solidFill>
                <a:latin typeface="Calibri"/>
                <a:ea typeface="+mn-ea"/>
                <a:cs typeface="+mn-cs"/>
              </a:rPr>
              <a:t>may be either </a:t>
            </a:r>
            <a:r>
              <a:rPr lang="en-US" altLang="en-US" b="1" dirty="0">
                <a:solidFill>
                  <a:prstClr val="black"/>
                </a:solidFill>
                <a:latin typeface="Calibri"/>
                <a:ea typeface="+mn-ea"/>
                <a:cs typeface="+mn-cs"/>
              </a:rPr>
              <a:t>formal sources </a:t>
            </a:r>
            <a:r>
              <a:rPr lang="en-US" altLang="en-US" dirty="0">
                <a:solidFill>
                  <a:prstClr val="black"/>
                </a:solidFill>
                <a:latin typeface="Calibri"/>
                <a:ea typeface="+mn-ea"/>
                <a:cs typeface="+mn-cs"/>
              </a:rPr>
              <a:t>(e.g., a salesperson in a physical or virtual retail location) or </a:t>
            </a:r>
            <a:r>
              <a:rPr lang="en-US" altLang="en-US" b="1" dirty="0">
                <a:solidFill>
                  <a:prstClr val="black"/>
                </a:solidFill>
                <a:latin typeface="Calibri"/>
                <a:ea typeface="+mn-ea"/>
                <a:cs typeface="+mn-cs"/>
              </a:rPr>
              <a:t>informal sources </a:t>
            </a:r>
            <a:r>
              <a:rPr lang="en-US" altLang="en-US" dirty="0">
                <a:solidFill>
                  <a:prstClr val="black"/>
                </a:solidFill>
                <a:latin typeface="Calibri"/>
                <a:ea typeface="+mn-ea"/>
                <a:cs typeface="+mn-cs"/>
              </a:rPr>
              <a:t>(e.g., peers with whom the consumer communicates face-to-face or via electronic means).</a:t>
            </a:r>
          </a:p>
          <a:p>
            <a:pPr lvl="0" defTabSz="914400" eaLnBrk="0" fontAlgn="base" hangingPunct="0">
              <a:spcBef>
                <a:spcPct val="30000"/>
              </a:spcBef>
              <a:spcAft>
                <a:spcPct val="0"/>
              </a:spcAft>
            </a:pPr>
            <a:endParaRPr lang="en-US" altLang="en-US" dirty="0">
              <a:solidFill>
                <a:prstClr val="black"/>
              </a:solidFill>
              <a:latin typeface="Calibri"/>
              <a:ea typeface="+mn-ea"/>
              <a:cs typeface="+mn-cs"/>
            </a:endParaRPr>
          </a:p>
          <a:p>
            <a:pPr lvl="0" defTabSz="914400" eaLnBrk="0" fontAlgn="base" hangingPunct="0">
              <a:spcBef>
                <a:spcPct val="30000"/>
              </a:spcBef>
              <a:spcAft>
                <a:spcPct val="0"/>
              </a:spcAft>
            </a:pPr>
            <a:r>
              <a:rPr lang="en-US" altLang="en-US" dirty="0">
                <a:solidFill>
                  <a:prstClr val="black"/>
                </a:solidFill>
                <a:latin typeface="Calibri"/>
                <a:ea typeface="+mn-ea"/>
                <a:cs typeface="+mn-cs"/>
              </a:rPr>
              <a:t>Compared with impersonal communications in mass media, a key advantage of interpersonal communications is their ability to obtain </a:t>
            </a:r>
            <a:r>
              <a:rPr lang="en-US" altLang="en-US" i="1" dirty="0">
                <a:solidFill>
                  <a:prstClr val="black"/>
                </a:solidFill>
                <a:latin typeface="Calibri"/>
                <a:ea typeface="+mn-ea"/>
                <a:cs typeface="+mn-cs"/>
              </a:rPr>
              <a:t>immediate</a:t>
            </a:r>
          </a:p>
          <a:p>
            <a:pPr lvl="0" defTabSz="914400" eaLnBrk="0" fontAlgn="base" hangingPunct="0">
              <a:spcBef>
                <a:spcPct val="30000"/>
              </a:spcBef>
              <a:spcAft>
                <a:spcPct val="0"/>
              </a:spcAft>
            </a:pPr>
            <a:r>
              <a:rPr lang="en-US" altLang="en-US" dirty="0">
                <a:solidFill>
                  <a:prstClr val="black"/>
                </a:solidFill>
                <a:latin typeface="Calibri"/>
                <a:ea typeface="+mn-ea"/>
                <a:cs typeface="+mn-cs"/>
              </a:rPr>
              <a:t>feedback through verbal as well as nonverbal cues.  The ad shows the importance of interpersonal communications.</a:t>
            </a:r>
          </a:p>
          <a:p>
            <a:pPr lvl="0" defTabSz="914400" eaLnBrk="0" fontAlgn="base" hangingPunct="0">
              <a:spcBef>
                <a:spcPct val="30000"/>
              </a:spcBef>
              <a:spcAft>
                <a:spcPct val="0"/>
              </a:spcAft>
            </a:pPr>
            <a:endParaRPr lang="en-US" altLang="en-US" dirty="0">
              <a:solidFill>
                <a:prstClr val="black"/>
              </a:solidFill>
              <a:latin typeface="Calibri"/>
              <a:ea typeface="+mn-ea"/>
              <a:cs typeface="+mn-cs"/>
            </a:endParaRPr>
          </a:p>
          <a:p>
            <a:pPr lvl="0" defTabSz="914400" eaLnBrk="0" fontAlgn="base" hangingPunct="0">
              <a:spcBef>
                <a:spcPct val="30000"/>
              </a:spcBef>
              <a:spcAft>
                <a:spcPct val="0"/>
              </a:spcAft>
            </a:pPr>
            <a:r>
              <a:rPr lang="en-US" altLang="en-US" b="1" dirty="0">
                <a:solidFill>
                  <a:prstClr val="black"/>
                </a:solidFill>
                <a:latin typeface="Calibri"/>
                <a:ea typeface="+mn-ea"/>
                <a:cs typeface="+mn-cs"/>
              </a:rPr>
              <a:t>Media </a:t>
            </a:r>
            <a:r>
              <a:rPr lang="en-US" altLang="en-US" dirty="0">
                <a:solidFill>
                  <a:prstClr val="black"/>
                </a:solidFill>
                <a:latin typeface="Calibri"/>
                <a:ea typeface="+mn-ea"/>
                <a:cs typeface="+mn-cs"/>
              </a:rPr>
              <a:t>are the channels for transmitting communications. </a:t>
            </a:r>
            <a:r>
              <a:rPr lang="en-US" altLang="en-US" b="1" dirty="0">
                <a:solidFill>
                  <a:prstClr val="black"/>
                </a:solidFill>
                <a:latin typeface="Calibri"/>
                <a:ea typeface="+mn-ea"/>
                <a:cs typeface="+mn-cs"/>
              </a:rPr>
              <a:t>Traditional media </a:t>
            </a:r>
            <a:r>
              <a:rPr lang="en-US" altLang="en-US" dirty="0">
                <a:solidFill>
                  <a:prstClr val="black"/>
                </a:solidFill>
                <a:latin typeface="Calibri"/>
                <a:ea typeface="+mn-ea"/>
                <a:cs typeface="+mn-cs"/>
              </a:rPr>
              <a:t>are the original communications channels that advertisers</a:t>
            </a:r>
          </a:p>
          <a:p>
            <a:pPr lvl="0" defTabSz="914400" eaLnBrk="0" fontAlgn="base" hangingPunct="0">
              <a:spcBef>
                <a:spcPct val="30000"/>
              </a:spcBef>
              <a:spcAft>
                <a:spcPct val="0"/>
              </a:spcAft>
            </a:pPr>
            <a:r>
              <a:rPr lang="en-US" altLang="en-US" dirty="0">
                <a:solidFill>
                  <a:prstClr val="black"/>
                </a:solidFill>
                <a:latin typeface="Calibri"/>
                <a:ea typeface="+mn-ea"/>
                <a:cs typeface="+mn-cs"/>
              </a:rPr>
              <a:t>have used and are generally classified as print (news papers, magazines, billboards) and broadcast (radio, television); these media are impersonal because all receivers get the same message, and the communications are one-way because the receivers cannot interact with the senders. </a:t>
            </a:r>
            <a:r>
              <a:rPr lang="en-US" altLang="en-US" b="1" dirty="0">
                <a:solidFill>
                  <a:prstClr val="black"/>
                </a:solidFill>
                <a:latin typeface="Calibri"/>
                <a:ea typeface="+mn-ea"/>
                <a:cs typeface="+mn-cs"/>
              </a:rPr>
              <a:t>New media </a:t>
            </a:r>
            <a:r>
              <a:rPr lang="en-US" altLang="en-US" dirty="0">
                <a:solidFill>
                  <a:prstClr val="black"/>
                </a:solidFill>
                <a:latin typeface="Calibri"/>
                <a:ea typeface="+mn-ea"/>
                <a:cs typeface="+mn-cs"/>
              </a:rPr>
              <a:t>are online channels, social networks, and mobile electronic devices. These media are drastically more advanced than traditional media because they allow marketers to send personalized messages to individual consumers who can respond to the messages immediately. These responses indicate to marketers whether or not their persuasive efforts have been effective.</a:t>
            </a:r>
          </a:p>
          <a:p>
            <a:pPr lvl="0" defTabSz="914400" eaLnBrk="0" fontAlgn="base" hangingPunct="0">
              <a:spcBef>
                <a:spcPct val="30000"/>
              </a:spcBef>
              <a:spcAft>
                <a:spcPct val="0"/>
              </a:spcAft>
            </a:pPr>
            <a:endParaRPr lang="en-US" alt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4</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3079649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solidFill>
                  <a:prstClr val="black"/>
                </a:solidFill>
                <a:latin typeface="Calibri"/>
                <a:ea typeface="+mn-ea"/>
                <a:cs typeface="+mn-cs"/>
              </a:rPr>
              <a:t>The greater the degree of attempted persuasion, the greater the degree of source credibility required to make it effective.</a:t>
            </a:r>
          </a:p>
          <a:p>
            <a:pPr lvl="0" defTabSz="914400" eaLnBrk="0" fontAlgn="base" hangingPunct="0">
              <a:spcBef>
                <a:spcPct val="30000"/>
              </a:spcBef>
              <a:spcAft>
                <a:spcPct val="0"/>
              </a:spcAft>
            </a:pPr>
            <a:r>
              <a:rPr lang="en-US">
                <a:solidFill>
                  <a:prstClr val="black"/>
                </a:solidFill>
                <a:latin typeface="Calibri"/>
                <a:ea typeface="+mn-ea"/>
                <a:cs typeface="+mn-cs"/>
              </a:rPr>
              <a:t>When two brands make similar claims, consumers count on a source’s credibility more than when they can differentiate between the benefits of the two brands.</a:t>
            </a:r>
            <a:endParaRPr 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5</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2657126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solidFill>
                  <a:prstClr val="black"/>
                </a:solidFill>
                <a:latin typeface="Calibri"/>
                <a:ea typeface="+mn-ea"/>
                <a:cs typeface="+mn-cs"/>
              </a:rPr>
              <a:t>The sleeper effect suggests a person’s disassociation of the message from its source over time.  People remember the content, not the source.</a:t>
            </a:r>
          </a:p>
          <a:p>
            <a:pPr lvl="0" defTabSz="914400" eaLnBrk="0" fontAlgn="base" hangingPunct="0">
              <a:spcBef>
                <a:spcPct val="30000"/>
              </a:spcBef>
              <a:spcAft>
                <a:spcPct val="0"/>
              </a:spcAft>
            </a:pPr>
            <a:r>
              <a:rPr lang="en-US">
                <a:solidFill>
                  <a:prstClr val="black"/>
                </a:solidFill>
                <a:latin typeface="Calibri"/>
                <a:ea typeface="+mn-ea"/>
                <a:cs typeface="+mn-cs"/>
              </a:rPr>
              <a:t>Differential decay suggests the negative memory of low-credibility sources decays faster than the content of the message.  High-credibility sources remain more persuasive than low-credibility sources, though, because if the message or source is reintroduced, it jogs the consumer’s memory.</a:t>
            </a:r>
          </a:p>
          <a:p>
            <a:pPr lvl="0" defTabSz="914400" eaLnBrk="0" fontAlgn="base" hangingPunct="0">
              <a:spcBef>
                <a:spcPct val="30000"/>
              </a:spcBef>
              <a:spcAft>
                <a:spcPct val="0"/>
              </a:spcAft>
            </a:pPr>
            <a:endParaRPr 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6</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3266047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b="1">
                <a:solidFill>
                  <a:prstClr val="black"/>
                </a:solidFill>
                <a:latin typeface="Calibri"/>
                <a:ea typeface="+mn-ea"/>
                <a:cs typeface="+mn-cs"/>
              </a:rPr>
              <a:t>Selective exposure </a:t>
            </a:r>
            <a:r>
              <a:rPr lang="en-US" altLang="en-US">
                <a:solidFill>
                  <a:prstClr val="black"/>
                </a:solidFill>
                <a:latin typeface="Calibri"/>
                <a:ea typeface="+mn-ea"/>
                <a:cs typeface="+mn-cs"/>
              </a:rPr>
              <a:t>refers to consumers’ selectivity in paying attention to advertising messages. Viewers can also </a:t>
            </a:r>
            <a:r>
              <a:rPr lang="en-US" altLang="en-US" b="1">
                <a:solidFill>
                  <a:prstClr val="black"/>
                </a:solidFill>
                <a:latin typeface="Calibri"/>
                <a:ea typeface="+mn-ea"/>
                <a:cs typeface="+mn-cs"/>
              </a:rPr>
              <a:t>time shift </a:t>
            </a:r>
            <a:r>
              <a:rPr lang="en-US" altLang="en-US">
                <a:solidFill>
                  <a:prstClr val="black"/>
                </a:solidFill>
                <a:latin typeface="Calibri"/>
                <a:ea typeface="+mn-ea"/>
                <a:cs typeface="+mn-cs"/>
              </a:rPr>
              <a:t>by recording TV shows and viewing them at their leisure while skipping over commercials. </a:t>
            </a:r>
            <a:r>
              <a:rPr lang="en-US" altLang="en-US" b="1">
                <a:solidFill>
                  <a:prstClr val="black"/>
                </a:solidFill>
                <a:latin typeface="Calibri"/>
                <a:ea typeface="+mn-ea"/>
                <a:cs typeface="+mn-cs"/>
              </a:rPr>
              <a:t>Psychological noise </a:t>
            </a:r>
            <a:r>
              <a:rPr lang="en-US" altLang="en-US">
                <a:solidFill>
                  <a:prstClr val="black"/>
                </a:solidFill>
                <a:latin typeface="Calibri"/>
                <a:ea typeface="+mn-ea"/>
                <a:cs typeface="+mn-cs"/>
              </a:rPr>
              <a:t>in the form of competing advertising messages or distracting thoughts can affect the reception of a promotional message. </a:t>
            </a:r>
            <a:endParaRPr lang="en-US" alt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7</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3558404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solidFill>
                  <a:prstClr val="black"/>
                </a:solidFill>
                <a:latin typeface="Calibri"/>
                <a:ea typeface="+mn-ea"/>
                <a:cs typeface="+mn-cs"/>
              </a:rPr>
              <a:t>Contrast includes featuring an unexpected outcome, increasing the amount of sensory input, and identifying the message appeals that attract more attention.</a:t>
            </a:r>
            <a:endParaRPr 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8</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2990545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endParaRPr lang="en-US" altLang="en-US">
              <a:solidFill>
                <a:prstClr val="black"/>
              </a:solidFill>
              <a:latin typeface="Calibri"/>
              <a:ea typeface="+mn-ea"/>
              <a:cs typeface="+mn-cs"/>
            </a:endParaRPr>
          </a:p>
          <a:p>
            <a:pPr lvl="0" defTabSz="914400" eaLnBrk="0" fontAlgn="base" hangingPunct="0">
              <a:spcBef>
                <a:spcPct val="30000"/>
              </a:spcBef>
              <a:spcAft>
                <a:spcPct val="0"/>
              </a:spcAft>
            </a:pPr>
            <a:r>
              <a:rPr lang="en-US" altLang="en-US" b="1">
                <a:solidFill>
                  <a:prstClr val="black"/>
                </a:solidFill>
                <a:latin typeface="Calibri"/>
                <a:ea typeface="+mn-ea"/>
                <a:cs typeface="+mn-cs"/>
              </a:rPr>
              <a:t>1. </a:t>
            </a:r>
            <a:r>
              <a:rPr lang="en-US" altLang="en-US">
                <a:solidFill>
                  <a:prstClr val="black"/>
                </a:solidFill>
                <a:latin typeface="Calibri"/>
                <a:ea typeface="+mn-ea"/>
                <a:cs typeface="+mn-cs"/>
              </a:rPr>
              <a:t>Repeated exposure to an advertising message surmounts psychological noise and facilitates message reception. The principle of redundancy also is seen in advertisements that use both illustrations and text copy to emphasize the same points. To achieve even more advertising redundancy, many marketers now place their messages in such places as video games, movie theaters, elevators, supermarket floors, baggage carousels, subway turnstiles, and even public restrooms.</a:t>
            </a:r>
          </a:p>
          <a:p>
            <a:pPr lvl="0" defTabSz="914400" eaLnBrk="0" fontAlgn="base" hangingPunct="0">
              <a:spcBef>
                <a:spcPct val="30000"/>
              </a:spcBef>
              <a:spcAft>
                <a:spcPct val="0"/>
              </a:spcAft>
            </a:pPr>
            <a:r>
              <a:rPr lang="en-US" altLang="en-US" b="1">
                <a:solidFill>
                  <a:prstClr val="black"/>
                </a:solidFill>
                <a:latin typeface="Calibri"/>
                <a:ea typeface="+mn-ea"/>
                <a:cs typeface="+mn-cs"/>
              </a:rPr>
              <a:t>2. </a:t>
            </a:r>
            <a:r>
              <a:rPr lang="en-US" altLang="en-US">
                <a:solidFill>
                  <a:prstClr val="black"/>
                </a:solidFill>
                <a:latin typeface="Calibri"/>
                <a:ea typeface="+mn-ea"/>
                <a:cs typeface="+mn-cs"/>
              </a:rPr>
              <a:t>Copywriters often use </a:t>
            </a:r>
            <a:r>
              <a:rPr lang="en-US" altLang="en-US" i="1">
                <a:solidFill>
                  <a:prstClr val="black"/>
                </a:solidFill>
                <a:latin typeface="Calibri"/>
                <a:ea typeface="+mn-ea"/>
                <a:cs typeface="+mn-cs"/>
              </a:rPr>
              <a:t>contrast </a:t>
            </a:r>
            <a:r>
              <a:rPr lang="en-US" altLang="en-US">
                <a:solidFill>
                  <a:prstClr val="black"/>
                </a:solidFill>
                <a:latin typeface="Calibri"/>
                <a:ea typeface="+mn-ea"/>
                <a:cs typeface="+mn-cs"/>
              </a:rPr>
              <a:t>to break through the psychological noise and advertising clutter and attract consumers’ attention. Contrast includes featuring an unexpected outcome; increasing the amount of </a:t>
            </a:r>
            <a:r>
              <a:rPr lang="en-US" altLang="en-US" i="1">
                <a:solidFill>
                  <a:prstClr val="black"/>
                </a:solidFill>
                <a:latin typeface="Calibri"/>
                <a:ea typeface="+mn-ea"/>
                <a:cs typeface="+mn-cs"/>
              </a:rPr>
              <a:t>sensory input </a:t>
            </a:r>
            <a:r>
              <a:rPr lang="en-US" altLang="en-US">
                <a:solidFill>
                  <a:prstClr val="black"/>
                </a:solidFill>
                <a:latin typeface="Calibri"/>
                <a:ea typeface="+mn-ea"/>
                <a:cs typeface="+mn-cs"/>
              </a:rPr>
              <a:t>(such as color, scent, or sound); and identifying, through testing, message appeals that attract more attention.</a:t>
            </a:r>
          </a:p>
          <a:p>
            <a:pPr lvl="0" defTabSz="914400" eaLnBrk="0" fontAlgn="base" hangingPunct="0">
              <a:spcBef>
                <a:spcPct val="30000"/>
              </a:spcBef>
              <a:spcAft>
                <a:spcPct val="0"/>
              </a:spcAft>
            </a:pPr>
            <a:r>
              <a:rPr lang="en-US" altLang="en-US" b="1">
                <a:solidFill>
                  <a:prstClr val="black"/>
                </a:solidFill>
                <a:latin typeface="Calibri"/>
                <a:ea typeface="+mn-ea"/>
                <a:cs typeface="+mn-cs"/>
              </a:rPr>
              <a:t>3. </a:t>
            </a:r>
            <a:r>
              <a:rPr lang="en-US" altLang="en-US">
                <a:solidFill>
                  <a:prstClr val="black"/>
                </a:solidFill>
                <a:latin typeface="Calibri"/>
                <a:ea typeface="+mn-ea"/>
                <a:cs typeface="+mn-cs"/>
              </a:rPr>
              <a:t>Digital technologies allow marketers to monitor the consumer’s visits to websites, infer the person’s interests from this data, and design and send customized promotional messages to that person.</a:t>
            </a:r>
          </a:p>
          <a:p>
            <a:pPr lvl="0" defTabSz="914400" eaLnBrk="0" fontAlgn="base" hangingPunct="0">
              <a:spcBef>
                <a:spcPct val="30000"/>
              </a:spcBef>
              <a:spcAft>
                <a:spcPct val="0"/>
              </a:spcAft>
            </a:pPr>
            <a:endParaRPr lang="en-US" altLang="en-US">
              <a:solidFill>
                <a:prstClr val="black"/>
              </a:solidFill>
              <a:latin typeface="Calibri"/>
              <a:ea typeface="+mn-ea"/>
              <a:cs typeface="+mn-cs"/>
            </a:endParaRPr>
          </a:p>
          <a:p>
            <a:pPr lvl="0" defTabSz="914400" eaLnBrk="0" fontAlgn="base" hangingPunct="0">
              <a:spcBef>
                <a:spcPct val="30000"/>
              </a:spcBef>
              <a:spcAft>
                <a:spcPct val="0"/>
              </a:spcAft>
            </a:pPr>
            <a:r>
              <a:rPr lang="en-US" altLang="en-US">
                <a:solidFill>
                  <a:prstClr val="black"/>
                </a:solidFill>
                <a:latin typeface="Calibri"/>
                <a:ea typeface="+mn-ea"/>
                <a:cs typeface="+mn-cs"/>
              </a:rPr>
              <a:t>Effective </a:t>
            </a:r>
            <a:r>
              <a:rPr lang="en-US" altLang="en-US" b="1">
                <a:solidFill>
                  <a:prstClr val="black"/>
                </a:solidFill>
                <a:latin typeface="Calibri"/>
                <a:ea typeface="+mn-ea"/>
                <a:cs typeface="+mn-cs"/>
              </a:rPr>
              <a:t>positioning </a:t>
            </a:r>
            <a:r>
              <a:rPr lang="en-US" altLang="en-US">
                <a:solidFill>
                  <a:prstClr val="black"/>
                </a:solidFill>
                <a:latin typeface="Calibri"/>
                <a:ea typeface="+mn-ea"/>
                <a:cs typeface="+mn-cs"/>
              </a:rPr>
              <a:t>and providing value are the most effective ways to ensure that a promotional message stands out and is received and decoded appropriately by the target audience.</a:t>
            </a:r>
            <a:endParaRPr lang="en-US" alt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9</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3226611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17"/>
        <p:cNvGrpSpPr/>
        <p:nvPr/>
      </p:nvGrpSpPr>
      <p:grpSpPr>
        <a:xfrm>
          <a:off x="0" y="0"/>
          <a:ext cx="0" cy="0"/>
          <a:chOff x="0" y="0"/>
          <a:chExt cx="0" cy="0"/>
        </a:xfrm>
      </p:grpSpPr>
      <p:sp>
        <p:nvSpPr>
          <p:cNvPr id="18" name="Shape 18"/>
          <p:cNvSpPr/>
          <p:nvPr/>
        </p:nvSpPr>
        <p:spPr>
          <a:xfrm>
            <a:off x="0" y="0"/>
            <a:ext cx="9144000" cy="3886200"/>
          </a:xfrm>
          <a:prstGeom prst="rect">
            <a:avLst/>
          </a:prstGeom>
          <a:solidFill>
            <a:srgbClr val="007FA3"/>
          </a:solidFill>
          <a:ln w="25400" cap="flat" cmpd="sng">
            <a:solidFill>
              <a:srgbClr val="007FA3"/>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19" name="Shape 19"/>
          <p:cNvSpPr txBox="1">
            <a:spLocks noGrp="1"/>
          </p:cNvSpPr>
          <p:nvPr>
            <p:ph type="ctrTitle"/>
          </p:nvPr>
        </p:nvSpPr>
        <p:spPr>
          <a:xfrm>
            <a:off x="685800" y="762000"/>
            <a:ext cx="7772400" cy="2838451"/>
          </a:xfrm>
          <a:prstGeom prst="rect">
            <a:avLst/>
          </a:prstGeom>
          <a:noFill/>
          <a:ln>
            <a:noFill/>
          </a:ln>
        </p:spPr>
        <p:txBody>
          <a:bodyPr lIns="91425" tIns="91425" rIns="91425" bIns="91425" anchor="b" anchorCtr="0"/>
          <a:lstStyle>
            <a:lvl1pPr marL="0" marR="0" lvl="0" indent="0" algn="l" rtl="0">
              <a:lnSpc>
                <a:spcPct val="100000"/>
              </a:lnSpc>
              <a:spcBef>
                <a:spcPts val="0"/>
              </a:spcBef>
              <a:buClr>
                <a:schemeClr val="lt1"/>
              </a:buClr>
              <a:buFont typeface="Times New Roman"/>
              <a:buNone/>
              <a:defRPr sz="3600" b="1" i="0" u="none" strike="noStrike" cap="none">
                <a:solidFill>
                  <a:schemeClr val="lt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0" name="Shape 20"/>
          <p:cNvSpPr txBox="1">
            <a:spLocks noGrp="1"/>
          </p:cNvSpPr>
          <p:nvPr>
            <p:ph type="subTitle" idx="1"/>
          </p:nvPr>
        </p:nvSpPr>
        <p:spPr>
          <a:xfrm>
            <a:off x="674687" y="3962400"/>
            <a:ext cx="7794625"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800" b="0" i="0" u="none" strike="noStrike" cap="none">
                <a:solidFill>
                  <a:schemeClr val="dk1"/>
                </a:solidFill>
                <a:latin typeface="+mn-lt"/>
                <a:ea typeface="Arial"/>
                <a:cs typeface="Arial"/>
                <a:sym typeface="Arial"/>
              </a:defRPr>
            </a:lvl1pPr>
            <a:lvl2pPr marL="457200" marR="0" lvl="1"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2pPr>
            <a:lvl3pPr marL="914400" marR="0" lvl="2" indent="0" algn="ctr"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4pPr>
            <a:lvl5pPr marL="1828800" marR="0" lvl="4"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5pPr>
            <a:lvl6pPr marL="2286000" marR="0" lvl="5"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6pPr>
            <a:lvl7pPr marL="2743200" marR="0" lvl="6"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7pPr>
            <a:lvl8pPr marL="3200400" marR="0" lvl="7"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8pPr>
            <a:lvl9pPr marL="3657600" marR="0" lvl="8"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9pPr>
          </a:lstStyle>
          <a:p>
            <a:endParaRPr dirty="0"/>
          </a:p>
        </p:txBody>
      </p:sp>
      <p:sp>
        <p:nvSpPr>
          <p:cNvPr id="21" name="Shape 21"/>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2" name="Shape 22"/>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3" name="Shape 23"/>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xmlns="" val="3245734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Two Conten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2" name="Shape 32"/>
          <p:cNvSpPr txBox="1">
            <a:spLocks noGrp="1"/>
          </p:cNvSpPr>
          <p:nvPr>
            <p:ph type="body" idx="1"/>
          </p:nvPr>
        </p:nvSpPr>
        <p:spPr>
          <a:xfrm>
            <a:off x="457200" y="1600200"/>
            <a:ext cx="8229600" cy="2163763"/>
          </a:xfrm>
          <a:prstGeom prst="rect">
            <a:avLst/>
          </a:prstGeom>
          <a:noFill/>
          <a:ln>
            <a:noFill/>
          </a:ln>
        </p:spPr>
        <p:txBody>
          <a:bodyPr lIns="91425" tIns="91425" rIns="91425" bIns="91425" anchor="t" anchorCtr="0"/>
          <a:lstStyle>
            <a:lvl1pPr marL="256032" marR="0" lvl="0" indent="-256032" algn="l" rtl="0">
              <a:spcBef>
                <a:spcPts val="1500"/>
              </a:spcBef>
              <a:buClr>
                <a:srgbClr val="007FA3"/>
              </a:buClr>
              <a:buSzPct val="100000"/>
              <a:buFont typeface="Arial"/>
              <a:buChar char="•"/>
              <a:defRPr sz="1600" b="0" i="0" u="none" strike="noStrike" cap="none">
                <a:solidFill>
                  <a:schemeClr val="dk1"/>
                </a:solidFill>
                <a:latin typeface="+mn-lt"/>
                <a:ea typeface="Arial"/>
                <a:cs typeface="Arial"/>
                <a:sym typeface="Arial"/>
              </a:defRPr>
            </a:lvl1pPr>
            <a:lvl2pPr marL="742950" marR="0" lvl="1" indent="-283464" algn="l" rtl="0">
              <a:spcBef>
                <a:spcPts val="600"/>
              </a:spcBef>
              <a:buClr>
                <a:srgbClr val="007FA3"/>
              </a:buClr>
              <a:buSzPct val="100000"/>
              <a:buFont typeface="Arial"/>
              <a:buChar char="–"/>
              <a:defRPr sz="1600" b="0" i="0" u="none" strike="noStrike" cap="none">
                <a:solidFill>
                  <a:schemeClr val="dk1"/>
                </a:solidFill>
                <a:latin typeface="+mn-lt"/>
                <a:ea typeface="Arial"/>
                <a:cs typeface="Arial"/>
                <a:sym typeface="Arial"/>
              </a:defRPr>
            </a:lvl2pPr>
            <a:lvl3pPr marL="1143000" marR="0" lvl="2" indent="-228600" algn="l" rtl="0">
              <a:spcBef>
                <a:spcPts val="600"/>
              </a:spcBef>
              <a:buClr>
                <a:srgbClr val="007FA3"/>
              </a:buClr>
              <a:buSzPct val="100000"/>
              <a:buFont typeface="Noto Sans Symbols"/>
              <a:buChar char="▪"/>
              <a:defRPr sz="1600" b="0" i="0" u="none" strike="noStrike" cap="none">
                <a:solidFill>
                  <a:schemeClr val="dk1"/>
                </a:solidFill>
                <a:latin typeface="+mn-lt"/>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lang="en-US" dirty="0" smtClean="0"/>
          </a:p>
          <a:p>
            <a:pPr lvl="1"/>
            <a:endParaRPr lang="en-US" dirty="0" smtClean="0"/>
          </a:p>
          <a:p>
            <a:pPr lvl="2"/>
            <a:endParaRPr dirty="0"/>
          </a:p>
        </p:txBody>
      </p:sp>
      <p:sp>
        <p:nvSpPr>
          <p:cNvPr id="33" name="Shape 33"/>
          <p:cNvSpPr txBox="1">
            <a:spLocks noGrp="1"/>
          </p:cNvSpPr>
          <p:nvPr>
            <p:ph type="body" idx="2"/>
          </p:nvPr>
        </p:nvSpPr>
        <p:spPr>
          <a:xfrm>
            <a:off x="457200" y="3962400"/>
            <a:ext cx="8229600" cy="2163763"/>
          </a:xfrm>
          <a:prstGeom prst="rect">
            <a:avLst/>
          </a:prstGeom>
          <a:noFill/>
          <a:ln>
            <a:noFill/>
          </a:ln>
        </p:spPr>
        <p:txBody>
          <a:bodyPr lIns="91425" tIns="91425" rIns="91425" bIns="91425" anchor="t" anchorCtr="0"/>
          <a:lstStyle>
            <a:lvl1pPr marL="256032" marR="0" lvl="0" indent="-256032" algn="l" rtl="0">
              <a:spcBef>
                <a:spcPts val="1500"/>
              </a:spcBef>
              <a:buClr>
                <a:srgbClr val="007FA3"/>
              </a:buClr>
              <a:buSzPct val="100000"/>
              <a:buFont typeface="Arial"/>
              <a:buChar char="•"/>
              <a:defRPr sz="1600" b="0" i="0" u="none" strike="noStrike" cap="none">
                <a:solidFill>
                  <a:schemeClr val="dk1"/>
                </a:solidFill>
                <a:latin typeface="+mn-lt"/>
                <a:ea typeface="Arial"/>
                <a:cs typeface="Arial"/>
                <a:sym typeface="Arial"/>
              </a:defRPr>
            </a:lvl1pPr>
            <a:lvl2pPr marL="742950" marR="0" lvl="1" indent="-283464" algn="l" rtl="0">
              <a:spcBef>
                <a:spcPts val="600"/>
              </a:spcBef>
              <a:buClr>
                <a:srgbClr val="007FA3"/>
              </a:buClr>
              <a:buSzPct val="100000"/>
              <a:buFont typeface="Arial"/>
              <a:buChar char="–"/>
              <a:defRPr sz="1600" b="0" i="0" u="none" strike="noStrike" cap="none">
                <a:solidFill>
                  <a:schemeClr val="dk1"/>
                </a:solidFill>
                <a:latin typeface="+mn-lt"/>
                <a:ea typeface="Arial"/>
                <a:cs typeface="Arial"/>
                <a:sym typeface="Arial"/>
              </a:defRPr>
            </a:lvl2pPr>
            <a:lvl3pPr marL="1143000" marR="0" lvl="2" indent="-228600" algn="l" rtl="0">
              <a:spcBef>
                <a:spcPts val="600"/>
              </a:spcBef>
              <a:buClr>
                <a:srgbClr val="007FA3"/>
              </a:buClr>
              <a:buSzPct val="100000"/>
              <a:buFont typeface="Noto Sans Symbols"/>
              <a:buChar char="▪"/>
              <a:defRPr sz="1600" b="0" i="0" u="none" strike="noStrike" cap="none">
                <a:solidFill>
                  <a:schemeClr val="dk1"/>
                </a:solidFill>
                <a:latin typeface="+mn-lt"/>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lang="en-US" dirty="0" smtClean="0"/>
          </a:p>
          <a:p>
            <a:pPr lvl="1"/>
            <a:endParaRPr lang="en-US" dirty="0" smtClean="0"/>
          </a:p>
          <a:p>
            <a:pPr lvl="2"/>
            <a:endParaRPr dirty="0"/>
          </a:p>
        </p:txBody>
      </p:sp>
      <p:sp>
        <p:nvSpPr>
          <p:cNvPr id="34" name="Shape 34"/>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xmlns="" val="14617625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Blank">
    <p:spTree>
      <p:nvGrpSpPr>
        <p:cNvPr id="1" name="Shape 79"/>
        <p:cNvGrpSpPr/>
        <p:nvPr/>
      </p:nvGrpSpPr>
      <p:grpSpPr>
        <a:xfrm>
          <a:off x="0" y="0"/>
          <a:ext cx="0" cy="0"/>
          <a:chOff x="0" y="0"/>
          <a:chExt cx="0" cy="0"/>
        </a:xfrm>
      </p:grpSpPr>
      <p:sp>
        <p:nvSpPr>
          <p:cNvPr id="80" name="Shape 80"/>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1" name="Shape 81"/>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dk1"/>
                </a:solidFill>
                <a:latin typeface="Arial"/>
                <a:ea typeface="Arial"/>
                <a:cs typeface="Arial"/>
                <a:sym typeface="Arial"/>
              </a:rPr>
              <a:pPr marL="0" marR="0" lvl="0" indent="0" algn="r" rtl="0">
                <a:spcBef>
                  <a:spcPts val="0"/>
                </a:spcBef>
                <a:buSzPct val="25000"/>
                <a:buNone/>
              </a:pPr>
              <a:t>‹#›</a:t>
            </a:fld>
            <a:endParaRPr lang="en-US" sz="9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rgbClr val="3399B5"/>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8/31/2018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320378600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71117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8/31/2018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3" name="Content Placeholder 2"/>
          <p:cNvSpPr>
            <a:spLocks noGrp="1"/>
          </p:cNvSpPr>
          <p:nvPr>
            <p:ph idx="13"/>
          </p:nvPr>
        </p:nvSpPr>
        <p:spPr>
          <a:xfrm>
            <a:off x="473720" y="2641680"/>
            <a:ext cx="8229600" cy="71117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4"/>
          </p:nvPr>
        </p:nvSpPr>
        <p:spPr>
          <a:xfrm>
            <a:off x="457200" y="3683160"/>
            <a:ext cx="8229600" cy="71117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idx="15"/>
          </p:nvPr>
        </p:nvSpPr>
        <p:spPr>
          <a:xfrm>
            <a:off x="457200" y="4724640"/>
            <a:ext cx="8229600" cy="71117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254371628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3"/>
          </p:nvPr>
        </p:nvSpPr>
        <p:spPr>
          <a:xfrm>
            <a:off x="5029200" y="3200400"/>
            <a:ext cx="3657600" cy="292576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a:solidFill>
                <a:schemeClr val="lt1"/>
              </a:solidFill>
              <a:latin typeface="Arial"/>
              <a:ea typeface="Arial"/>
              <a:cs typeface="Arial"/>
              <a:sym typeface="Arial"/>
            </a:endParaRPr>
          </a:p>
        </p:txBody>
      </p:sp>
      <p:sp>
        <p:nvSpPr>
          <p:cNvPr id="9" name="Shape 39"/>
          <p:cNvSpPr txBox="1">
            <a:spLocks noGrp="1"/>
          </p:cNvSpPr>
          <p:nvPr>
            <p:ph type="body" idx="13"/>
          </p:nvPr>
        </p:nvSpPr>
        <p:spPr>
          <a:xfrm>
            <a:off x="474779" y="1500547"/>
            <a:ext cx="8229600" cy="20515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Tree>
    <p:extLst>
      <p:ext uri="{BB962C8B-B14F-4D97-AF65-F5344CB8AC3E}">
        <p14:creationId xmlns:p14="http://schemas.microsoft.com/office/powerpoint/2010/main" xmlns="" val="30688579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endParaRPr lang="en-IN"/>
          </a:p>
        </p:txBody>
      </p:sp>
      <p:sp>
        <p:nvSpPr>
          <p:cNvPr id="3" name="Date Placeholder 2"/>
          <p:cNvSpPr>
            <a:spLocks noGrp="1"/>
          </p:cNvSpPr>
          <p:nvPr>
            <p:ph type="dt" idx="11"/>
          </p:nvPr>
        </p:nvSpPr>
        <p:spPr/>
        <p:txBody>
          <a:bodyPr/>
          <a:lstStyle/>
          <a:p>
            <a:endParaRPr lang="en-IN"/>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900" b="0" i="0" u="none" strike="noStrike" cap="none" smtClean="0">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xmlns="" val="1526800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Figure +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28600"/>
            <a:ext cx="8229600" cy="1066799"/>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5" name="Shape 55"/>
          <p:cNvSpPr txBox="1">
            <a:spLocks noGrp="1"/>
          </p:cNvSpPr>
          <p:nvPr>
            <p:ph type="body" idx="1"/>
          </p:nvPr>
        </p:nvSpPr>
        <p:spPr>
          <a:xfrm>
            <a:off x="457200" y="5368160"/>
            <a:ext cx="8229600" cy="916856"/>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800" b="0" i="0" u="none" strike="noStrike" cap="none">
                <a:solidFill>
                  <a:schemeClr val="dk1"/>
                </a:solidFill>
                <a:latin typeface="+mn-lt"/>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dirty="0"/>
          </a:p>
        </p:txBody>
      </p:sp>
      <p:sp>
        <p:nvSpPr>
          <p:cNvPr id="56" name="Shape 56"/>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dk1"/>
                </a:solidFill>
                <a:latin typeface="Arial"/>
                <a:ea typeface="Arial"/>
                <a:cs typeface="Arial"/>
                <a:sym typeface="Arial"/>
              </a:rPr>
              <a:pPr marL="0" marR="0" lvl="0" indent="0" algn="r" rtl="0">
                <a:spcBef>
                  <a:spcPts val="0"/>
                </a:spcBef>
                <a:buSzPct val="25000"/>
                <a:buNone/>
              </a:pPr>
              <a:t>‹#›</a:t>
            </a:fld>
            <a:endParaRPr lang="en-US" sz="9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2826302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and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255600" marR="0" lvl="0" indent="-255600" algn="l" rtl="0">
              <a:spcBef>
                <a:spcPts val="1500"/>
              </a:spcBef>
              <a:buClr>
                <a:srgbClr val="007FA3"/>
              </a:buClr>
              <a:buSzPct val="100000"/>
              <a:buFont typeface="Arial" panose="020B0604020202020204" pitchFamily="34" charset="0"/>
              <a:buChar char="•"/>
              <a:tabLst>
                <a:tab pos="176213" algn="l"/>
              </a:tabLst>
              <a:defRPr sz="1600" b="0" i="0" u="none" strike="noStrike" cap="none">
                <a:solidFill>
                  <a:schemeClr val="dk1"/>
                </a:solidFill>
                <a:latin typeface="+mn-lt"/>
                <a:ea typeface="Arial"/>
                <a:cs typeface="Arial"/>
                <a:sym typeface="Arial"/>
              </a:defRPr>
            </a:lvl1pPr>
            <a:lvl2pPr marL="742950" marR="0" lvl="1" indent="-283464" algn="l" rtl="0">
              <a:spcBef>
                <a:spcPts val="600"/>
              </a:spcBef>
              <a:buClr>
                <a:srgbClr val="007FA3"/>
              </a:buClr>
              <a:buSzPct val="100000"/>
              <a:buFont typeface="Arial"/>
              <a:buChar char="–"/>
              <a:defRPr sz="1600" b="0" i="0" u="none" strike="noStrike" cap="none">
                <a:solidFill>
                  <a:schemeClr val="dk1"/>
                </a:solidFill>
                <a:latin typeface="+mn-lt"/>
                <a:ea typeface="Arial"/>
                <a:cs typeface="Arial"/>
                <a:sym typeface="Arial"/>
              </a:defRPr>
            </a:lvl2pPr>
            <a:lvl3pPr marL="1143000" marR="0" lvl="2" indent="-228600" algn="l" rtl="0">
              <a:spcBef>
                <a:spcPts val="600"/>
              </a:spcBef>
              <a:buClr>
                <a:srgbClr val="007FA3"/>
              </a:buClr>
              <a:buSzPct val="100000"/>
              <a:buFont typeface="Noto Sans Symbols"/>
              <a:buChar char="▪"/>
              <a:defRPr sz="2400" b="0" i="0" u="none" strike="noStrike" cap="none">
                <a:solidFill>
                  <a:schemeClr val="dk1"/>
                </a:solidFill>
                <a:latin typeface="+mn-lt"/>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smtClean="0"/>
          </a:p>
          <a:p>
            <a:pPr lvl="1"/>
            <a:endParaRPr lang="en-IN" dirty="0" smtClean="0"/>
          </a:p>
          <a:p>
            <a:pPr lvl="2"/>
            <a:endParaRPr lang="en-IN" dirty="0"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5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1"/>
          <p:cNvSpPr txBox="1">
            <a:spLocks noGrp="1"/>
          </p:cNvSpPr>
          <p:nvPr>
            <p:ph type="body" idx="1"/>
          </p:nvPr>
        </p:nvSpPr>
        <p:spPr>
          <a:xfrm>
            <a:off x="457200" y="1600201"/>
            <a:ext cx="8229600" cy="533400"/>
          </a:xfrm>
          <a:prstGeom prst="rect">
            <a:avLst/>
          </a:prstGeom>
          <a:noFill/>
          <a:ln>
            <a:noFill/>
          </a:ln>
        </p:spPr>
        <p:txBody>
          <a:bodyPr lIns="91425" tIns="91425" rIns="91425" bIns="91425" anchor="t" anchorCtr="0"/>
          <a:lstStyle>
            <a:lvl1pPr marL="255600" marR="0" lvl="0" indent="-255600" algn="l" rtl="0">
              <a:spcBef>
                <a:spcPts val="1500"/>
              </a:spcBef>
              <a:buClr>
                <a:srgbClr val="007FA3"/>
              </a:buClr>
              <a:buSzPct val="100000"/>
              <a:buFont typeface="Arial" panose="020B0604020202020204" pitchFamily="34" charset="0"/>
              <a:buChar char="•"/>
              <a:defRPr sz="1600" b="0" i="0" u="none" strike="noStrike" cap="none">
                <a:solidFill>
                  <a:schemeClr val="dk1"/>
                </a:solidFill>
                <a:latin typeface="+mn-lt"/>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smtClean="0"/>
          </a:p>
        </p:txBody>
      </p:sp>
      <p:sp>
        <p:nvSpPr>
          <p:cNvPr id="3" name="Content Placeholder 2"/>
          <p:cNvSpPr>
            <a:spLocks noGrp="1"/>
          </p:cNvSpPr>
          <p:nvPr>
            <p:ph sz="quarter" idx="13"/>
          </p:nvPr>
        </p:nvSpPr>
        <p:spPr>
          <a:xfrm>
            <a:off x="457200" y="2278063"/>
            <a:ext cx="8229600" cy="558800"/>
          </a:xfrm>
        </p:spPr>
        <p:txBody>
          <a:bodyPr/>
          <a:lstStyle>
            <a:lvl1pPr indent="-255600">
              <a:defRPr sz="1600">
                <a:latin typeface="+mn-lt"/>
              </a:defRPr>
            </a:lvl1pPr>
            <a:lvl2pPr indent="-283464">
              <a:defRPr sz="1600">
                <a:latin typeface="+mn-lt"/>
              </a:defRPr>
            </a:lvl2pPr>
            <a:lvl3pPr>
              <a:defRPr sz="1600">
                <a:latin typeface="+mn-lt"/>
              </a:defRPr>
            </a:lvl3pPr>
            <a:lvl4pPr>
              <a:defRPr sz="1600">
                <a:latin typeface="+mn-lt"/>
              </a:defRPr>
            </a:lvl4pPr>
            <a:lvl5pPr>
              <a:defRPr sz="16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5" name="Content Placeholder 4"/>
          <p:cNvSpPr>
            <a:spLocks noGrp="1"/>
          </p:cNvSpPr>
          <p:nvPr>
            <p:ph sz="quarter" idx="14"/>
          </p:nvPr>
        </p:nvSpPr>
        <p:spPr>
          <a:xfrm>
            <a:off x="457200" y="2954338"/>
            <a:ext cx="8232775" cy="609600"/>
          </a:xfrm>
        </p:spPr>
        <p:txBody>
          <a:bodyPr/>
          <a:lstStyle>
            <a:lvl1pPr indent="-255600">
              <a:defRPr sz="1600">
                <a:latin typeface="+mn-lt"/>
              </a:defRPr>
            </a:lvl1pPr>
            <a:lvl2pPr indent="-283464">
              <a:defRPr sz="1600">
                <a:latin typeface="+mn-lt"/>
              </a:defRPr>
            </a:lvl2pPr>
            <a:lvl3pPr>
              <a:defRPr sz="1600">
                <a:latin typeface="+mn-lt"/>
              </a:defRPr>
            </a:lvl3pPr>
            <a:lvl4pPr>
              <a:defRPr sz="1600">
                <a:latin typeface="+mn-lt"/>
              </a:defRPr>
            </a:lvl4pPr>
            <a:lvl5pPr>
              <a:defRPr sz="16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7" name="Content Placeholder 6"/>
          <p:cNvSpPr>
            <a:spLocks noGrp="1"/>
          </p:cNvSpPr>
          <p:nvPr>
            <p:ph sz="quarter" idx="15"/>
          </p:nvPr>
        </p:nvSpPr>
        <p:spPr>
          <a:xfrm>
            <a:off x="457200" y="3733800"/>
            <a:ext cx="8229600" cy="550863"/>
          </a:xfrm>
        </p:spPr>
        <p:txBody>
          <a:bodyPr/>
          <a:lstStyle>
            <a:lvl1pPr marL="255588" indent="-255588">
              <a:defRPr>
                <a:latin typeface="+mn-lt"/>
              </a:defRPr>
            </a:lvl1pPr>
            <a:lvl2pPr indent="-283464">
              <a:defRPr>
                <a:latin typeface="+mn-lt"/>
              </a:defRPr>
            </a:lvl2pPr>
            <a:lvl3pPr>
              <a:defRPr>
                <a:latin typeface="+mn-lt"/>
              </a:defRPr>
            </a:lvl3pPr>
            <a:lvl4pPr>
              <a:defRPr>
                <a:latin typeface="+mn-lt"/>
              </a:defRPr>
            </a:lvl4pPr>
            <a:lvl5pPr>
              <a:defRPr>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9" name="Content Placeholder 8"/>
          <p:cNvSpPr>
            <a:spLocks noGrp="1"/>
          </p:cNvSpPr>
          <p:nvPr>
            <p:ph sz="quarter" idx="16"/>
          </p:nvPr>
        </p:nvSpPr>
        <p:spPr>
          <a:xfrm>
            <a:off x="457200" y="4427538"/>
            <a:ext cx="8229600" cy="652462"/>
          </a:xfrm>
        </p:spPr>
        <p:txBody>
          <a:bodyPr/>
          <a:lstStyle>
            <a:lvl1pPr marL="255588" indent="-255588">
              <a:defRPr>
                <a:latin typeface="+mn-lt"/>
              </a:defRPr>
            </a:lvl1pPr>
            <a:lvl2pPr indent="-283464">
              <a:defRPr>
                <a:latin typeface="+mn-lt"/>
              </a:defRPr>
            </a:lvl2pPr>
            <a:lvl3pPr>
              <a:defRPr>
                <a:latin typeface="+mn-lt"/>
              </a:defRPr>
            </a:lvl3pPr>
            <a:lvl4pPr>
              <a:defRPr>
                <a:latin typeface="+mn-lt"/>
              </a:defRPr>
            </a:lvl4pPr>
            <a:lvl5pPr>
              <a:defRPr>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11" name="Content Placeholder 10"/>
          <p:cNvSpPr>
            <a:spLocks noGrp="1"/>
          </p:cNvSpPr>
          <p:nvPr>
            <p:ph sz="quarter" idx="17"/>
          </p:nvPr>
        </p:nvSpPr>
        <p:spPr>
          <a:xfrm>
            <a:off x="457200" y="5181600"/>
            <a:ext cx="8229600" cy="500063"/>
          </a:xfrm>
        </p:spPr>
        <p:txBody>
          <a:bodyPr/>
          <a:lstStyle>
            <a:lvl1pPr marL="255588" indent="-255588">
              <a:defRPr>
                <a:latin typeface="+mn-lt"/>
              </a:defRPr>
            </a:lvl1pPr>
            <a:lvl2pPr indent="-283464">
              <a:defRPr>
                <a:latin typeface="+mn-lt"/>
              </a:defRPr>
            </a:lvl2pPr>
            <a:lvl3pPr>
              <a:defRPr>
                <a:latin typeface="+mn-lt"/>
              </a:defRPr>
            </a:lvl3pPr>
            <a:lvl4pPr>
              <a:defRPr>
                <a:latin typeface="+mn-lt"/>
              </a:defRPr>
            </a:lvl4pPr>
            <a:lvl5pPr>
              <a:defRPr>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Tree>
    <p:extLst>
      <p:ext uri="{BB962C8B-B14F-4D97-AF65-F5344CB8AC3E}">
        <p14:creationId xmlns:p14="http://schemas.microsoft.com/office/powerpoint/2010/main" xmlns="" val="3428980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5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1"/>
          <p:cNvSpPr txBox="1">
            <a:spLocks noGrp="1"/>
          </p:cNvSpPr>
          <p:nvPr>
            <p:ph type="body" idx="1"/>
          </p:nvPr>
        </p:nvSpPr>
        <p:spPr>
          <a:xfrm>
            <a:off x="457200" y="1600201"/>
            <a:ext cx="8229600" cy="533400"/>
          </a:xfrm>
          <a:prstGeom prst="rect">
            <a:avLst/>
          </a:prstGeom>
          <a:noFill/>
          <a:ln>
            <a:noFill/>
          </a:ln>
        </p:spPr>
        <p:txBody>
          <a:bodyPr lIns="91425" tIns="91425" rIns="91425" bIns="91425" anchor="t" anchorCtr="0"/>
          <a:lstStyle>
            <a:lvl1pPr marL="255600" marR="0" lvl="0" indent="-255600" algn="l" rtl="0">
              <a:spcBef>
                <a:spcPts val="1500"/>
              </a:spcBef>
              <a:buClr>
                <a:srgbClr val="007FA3"/>
              </a:buClr>
              <a:buSzPct val="100000"/>
              <a:buFont typeface="Arial" panose="020B0604020202020204" pitchFamily="34" charset="0"/>
              <a:buChar char="•"/>
              <a:defRPr sz="1600" b="0" i="0" u="none" strike="noStrike" cap="none">
                <a:solidFill>
                  <a:schemeClr val="dk1"/>
                </a:solidFill>
                <a:latin typeface="+mn-lt"/>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smtClean="0"/>
          </a:p>
        </p:txBody>
      </p:sp>
      <p:sp>
        <p:nvSpPr>
          <p:cNvPr id="3" name="Content Placeholder 2"/>
          <p:cNvSpPr>
            <a:spLocks noGrp="1"/>
          </p:cNvSpPr>
          <p:nvPr>
            <p:ph sz="quarter" idx="13"/>
          </p:nvPr>
        </p:nvSpPr>
        <p:spPr>
          <a:xfrm>
            <a:off x="457200" y="2278063"/>
            <a:ext cx="8229600" cy="558800"/>
          </a:xfrm>
        </p:spPr>
        <p:txBody>
          <a:bodyPr/>
          <a:lstStyle>
            <a:lvl1pPr indent="-255600">
              <a:defRPr>
                <a:latin typeface="+mn-lt"/>
              </a:defRPr>
            </a:lvl1pPr>
            <a:lvl2pPr indent="-283464">
              <a:defRPr>
                <a:latin typeface="+mn-lt"/>
              </a:defRPr>
            </a:lvl2pPr>
            <a:lvl3pPr>
              <a:defRPr>
                <a:latin typeface="+mn-lt"/>
              </a:defRPr>
            </a:lvl3pPr>
            <a:lvl4pPr>
              <a:defRPr>
                <a:latin typeface="+mn-lt"/>
              </a:defRPr>
            </a:lvl4pPr>
            <a:lvl5pPr>
              <a:defRPr>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5" name="Content Placeholder 4"/>
          <p:cNvSpPr>
            <a:spLocks noGrp="1"/>
          </p:cNvSpPr>
          <p:nvPr>
            <p:ph sz="quarter" idx="14"/>
          </p:nvPr>
        </p:nvSpPr>
        <p:spPr>
          <a:xfrm>
            <a:off x="457200" y="2954338"/>
            <a:ext cx="8232775" cy="609600"/>
          </a:xfrm>
        </p:spPr>
        <p:txBody>
          <a:bodyPr/>
          <a:lstStyle>
            <a:lvl1pPr indent="-255600">
              <a:defRPr>
                <a:latin typeface="+mn-lt"/>
              </a:defRPr>
            </a:lvl1pPr>
            <a:lvl2pPr indent="-283464">
              <a:defRPr>
                <a:latin typeface="+mn-lt"/>
              </a:defRPr>
            </a:lvl2pPr>
            <a:lvl3pPr>
              <a:defRPr>
                <a:latin typeface="+mn-lt"/>
              </a:defRPr>
            </a:lvl3pPr>
            <a:lvl4pPr>
              <a:defRPr>
                <a:latin typeface="+mn-lt"/>
              </a:defRPr>
            </a:lvl4pPr>
            <a:lvl5pPr>
              <a:defRPr>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7" name="Content Placeholder 6"/>
          <p:cNvSpPr>
            <a:spLocks noGrp="1"/>
          </p:cNvSpPr>
          <p:nvPr>
            <p:ph sz="quarter" idx="15"/>
          </p:nvPr>
        </p:nvSpPr>
        <p:spPr>
          <a:xfrm>
            <a:off x="457200" y="3733800"/>
            <a:ext cx="8229600" cy="550863"/>
          </a:xfrm>
        </p:spPr>
        <p:txBody>
          <a:bodyPr/>
          <a:lstStyle>
            <a:lvl1pPr marL="255588" indent="-255588">
              <a:defRPr>
                <a:latin typeface="+mn-lt"/>
              </a:defRPr>
            </a:lvl1pPr>
            <a:lvl2pPr indent="-283464">
              <a:defRPr>
                <a:latin typeface="+mn-lt"/>
              </a:defRPr>
            </a:lvl2pPr>
            <a:lvl3pPr>
              <a:defRPr>
                <a:latin typeface="+mn-lt"/>
              </a:defRPr>
            </a:lvl3pPr>
            <a:lvl4pPr>
              <a:defRPr>
                <a:latin typeface="+mn-lt"/>
              </a:defRPr>
            </a:lvl4pPr>
            <a:lvl5pPr>
              <a:defRPr>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9" name="Content Placeholder 8"/>
          <p:cNvSpPr>
            <a:spLocks noGrp="1"/>
          </p:cNvSpPr>
          <p:nvPr>
            <p:ph sz="quarter" idx="16"/>
          </p:nvPr>
        </p:nvSpPr>
        <p:spPr>
          <a:xfrm>
            <a:off x="457200" y="4427538"/>
            <a:ext cx="8229600" cy="652462"/>
          </a:xfrm>
        </p:spPr>
        <p:txBody>
          <a:bodyPr/>
          <a:lstStyle>
            <a:lvl1pPr marL="255588" indent="-255588">
              <a:defRPr>
                <a:latin typeface="+mn-lt"/>
              </a:defRPr>
            </a:lvl1pPr>
            <a:lvl2pPr indent="-283464">
              <a:defRPr>
                <a:latin typeface="+mn-lt"/>
              </a:defRPr>
            </a:lvl2pPr>
            <a:lvl3pPr>
              <a:defRPr>
                <a:latin typeface="+mn-lt"/>
              </a:defRPr>
            </a:lvl3pPr>
            <a:lvl4pPr>
              <a:defRPr>
                <a:latin typeface="+mn-lt"/>
              </a:defRPr>
            </a:lvl4pPr>
            <a:lvl5pPr>
              <a:defRPr>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11" name="Content Placeholder 10"/>
          <p:cNvSpPr>
            <a:spLocks noGrp="1"/>
          </p:cNvSpPr>
          <p:nvPr>
            <p:ph sz="quarter" idx="17"/>
          </p:nvPr>
        </p:nvSpPr>
        <p:spPr>
          <a:xfrm>
            <a:off x="457200" y="5181600"/>
            <a:ext cx="8229600" cy="500063"/>
          </a:xfrm>
        </p:spPr>
        <p:txBody>
          <a:bodyPr/>
          <a:lstStyle>
            <a:lvl1pPr marL="255588" indent="-255588">
              <a:defRPr>
                <a:latin typeface="+mn-lt"/>
              </a:defRPr>
            </a:lvl1pPr>
            <a:lvl2pPr indent="-283464">
              <a:defRPr>
                <a:latin typeface="+mn-lt"/>
              </a:defRPr>
            </a:lvl2pPr>
            <a:lvl3pPr>
              <a:defRPr>
                <a:latin typeface="+mn-lt"/>
              </a:defRPr>
            </a:lvl3pPr>
            <a:lvl4pPr>
              <a:defRPr>
                <a:latin typeface="+mn-lt"/>
              </a:defRPr>
            </a:lvl4pPr>
            <a:lvl5pPr>
              <a:defRPr>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Content Placeholder 3"/>
          <p:cNvSpPr>
            <a:spLocks noGrp="1"/>
          </p:cNvSpPr>
          <p:nvPr>
            <p:ph sz="quarter" idx="18"/>
          </p:nvPr>
        </p:nvSpPr>
        <p:spPr>
          <a:xfrm>
            <a:off x="457200" y="5811838"/>
            <a:ext cx="8229600" cy="457200"/>
          </a:xfrm>
        </p:spPr>
        <p:txBody>
          <a:bodyPr/>
          <a:lstStyle>
            <a:lvl1pPr>
              <a:defRPr>
                <a:latin typeface="+mn-lt"/>
              </a:defRPr>
            </a:lvl1pPr>
            <a:lvl2pPr indent="-283464">
              <a:defRPr>
                <a:latin typeface="+mn-lt"/>
              </a:defRPr>
            </a:lvl2pPr>
            <a:lvl3pPr>
              <a:defRPr>
                <a:latin typeface="+mn-lt"/>
              </a:defRPr>
            </a:lvl3pPr>
            <a:lvl4pPr>
              <a:defRPr>
                <a:latin typeface="+mn-lt"/>
              </a:defRPr>
            </a:lvl4pPr>
            <a:lvl5pPr>
              <a:defRPr>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7"/>
          <p:cNvSpPr>
            <a:spLocks noGrp="1"/>
          </p:cNvSpPr>
          <p:nvPr>
            <p:ph sz="quarter" idx="19"/>
          </p:nvPr>
        </p:nvSpPr>
        <p:spPr>
          <a:xfrm>
            <a:off x="3657601" y="6418263"/>
            <a:ext cx="479834" cy="2984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quarter" idx="20"/>
          </p:nvPr>
        </p:nvSpPr>
        <p:spPr>
          <a:xfrm>
            <a:off x="5503863" y="6418263"/>
            <a:ext cx="453317"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13"/>
          <p:cNvSpPr>
            <a:spLocks noGrp="1"/>
          </p:cNvSpPr>
          <p:nvPr>
            <p:ph sz="quarter" idx="21"/>
          </p:nvPr>
        </p:nvSpPr>
        <p:spPr>
          <a:xfrm>
            <a:off x="7200900" y="6418263"/>
            <a:ext cx="576027"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22"/>
          </p:nvPr>
        </p:nvSpPr>
        <p:spPr>
          <a:xfrm flipH="1">
            <a:off x="7976101" y="6418263"/>
            <a:ext cx="778599"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404479498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3"/>
          </p:nvPr>
        </p:nvSpPr>
        <p:spPr>
          <a:xfrm>
            <a:off x="5029200" y="3200400"/>
            <a:ext cx="3657600" cy="292576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le + Learning Objectives and Conten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txBox="1">
            <a:spLocks noGrp="1"/>
          </p:cNvSpPr>
          <p:nvPr>
            <p:ph type="body" idx="1"/>
          </p:nvPr>
        </p:nvSpPr>
        <p:spPr>
          <a:xfrm>
            <a:off x="457200" y="816429"/>
            <a:ext cx="8229600" cy="402769"/>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64" name="Shape 64"/>
          <p:cNvSpPr txBox="1">
            <a:spLocks noGrp="1"/>
          </p:cNvSpPr>
          <p:nvPr>
            <p:ph type="body" idx="2"/>
          </p:nvPr>
        </p:nvSpPr>
        <p:spPr>
          <a:xfrm>
            <a:off x="457200" y="1600200"/>
            <a:ext cx="8229600" cy="4525963"/>
          </a:xfrm>
          <a:prstGeom prst="rect">
            <a:avLst/>
          </a:prstGeom>
          <a:noFill/>
          <a:ln>
            <a:noFill/>
          </a:ln>
        </p:spPr>
        <p:txBody>
          <a:bodyPr lIns="91425" tIns="91425" rIns="91425" bIns="91425" anchor="t" anchorCtr="0"/>
          <a:lstStyle>
            <a:lvl1pPr marL="256032" marR="0" lvl="0" indent="-256032" algn="l" rtl="0">
              <a:spcBef>
                <a:spcPts val="1500"/>
              </a:spcBef>
              <a:buClr>
                <a:srgbClr val="007FA3"/>
              </a:buClr>
              <a:buSzPct val="100000"/>
              <a:buFont typeface="Arial"/>
              <a:buChar char="•"/>
              <a:defRPr sz="1600" b="0" i="0" u="none" strike="noStrike" cap="none">
                <a:solidFill>
                  <a:schemeClr val="dk1"/>
                </a:solidFill>
                <a:latin typeface="+mn-lt"/>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65" name="Shape 65"/>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685800" y="1447800"/>
            <a:ext cx="7772400" cy="2152651"/>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a:off x="674687" y="3962400"/>
            <a:ext cx="7794626"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457200" marR="0" lvl="1" indent="0" algn="l" rtl="0">
              <a:spcBef>
                <a:spcPts val="600"/>
              </a:spcBef>
              <a:buClr>
                <a:srgbClr val="007FA3"/>
              </a:buClr>
              <a:buFont typeface="Arial"/>
              <a:buNone/>
              <a:defRPr sz="1800" b="0" i="0" u="none" strike="noStrike" cap="none">
                <a:solidFill>
                  <a:srgbClr val="888888"/>
                </a:solidFill>
                <a:latin typeface="Arial"/>
                <a:ea typeface="Arial"/>
                <a:cs typeface="Arial"/>
                <a:sym typeface="Arial"/>
              </a:defRPr>
            </a:lvl2pPr>
            <a:lvl3pPr marL="914400" marR="0" lvl="2" indent="0" algn="l"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4pPr>
            <a:lvl5pPr marL="1828800" marR="0" lvl="4"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5pPr>
            <a:lvl6pPr marL="2286000" marR="0" lvl="5"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6pPr>
            <a:lvl7pPr marL="2743200" marR="0" lvl="6"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7pPr>
            <a:lvl8pPr marL="3200400" marR="0" lvl="7"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8pPr>
            <a:lvl9pPr marL="3657600" marR="0" lvl="8"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9pPr>
          </a:lstStyle>
          <a:p>
            <a:endParaRPr/>
          </a:p>
        </p:txBody>
      </p:sp>
      <p:sp>
        <p:nvSpPr>
          <p:cNvPr id="71" name="Shape 71"/>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Only">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a:solidFill>
                <a:schemeClr val="lt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12" name="Shape 12"/>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a:solidFill>
                <a:schemeClr val="lt1"/>
              </a:solidFill>
              <a:latin typeface="Arial"/>
              <a:ea typeface="Arial"/>
              <a:cs typeface="Arial"/>
              <a:sym typeface="Arial"/>
            </a:endParaRPr>
          </a:p>
        </p:txBody>
      </p:sp>
      <p:pic>
        <p:nvPicPr>
          <p:cNvPr id="15" name="Shape 15" descr="Pearson Logo"/>
          <p:cNvPicPr preferRelativeResize="0"/>
          <p:nvPr/>
        </p:nvPicPr>
        <p:blipFill rotWithShape="1">
          <a:blip r:embed="rId15">
            <a:alphaModFix/>
          </a:blip>
          <a:srcRect/>
          <a:stretch/>
        </p:blipFill>
        <p:spPr>
          <a:xfrm>
            <a:off x="443972" y="6429709"/>
            <a:ext cx="917999" cy="279914"/>
          </a:xfrm>
          <a:prstGeom prst="rect">
            <a:avLst/>
          </a:prstGeom>
          <a:noFill/>
          <a:ln>
            <a:noFill/>
          </a:ln>
        </p:spPr>
      </p:pic>
      <p:sp>
        <p:nvSpPr>
          <p:cNvPr id="17" name="Text Placeholder 5"/>
          <p:cNvSpPr txBox="1">
            <a:spLocks/>
          </p:cNvSpPr>
          <p:nvPr userDrawn="1"/>
        </p:nvSpPr>
        <p:spPr>
          <a:xfrm>
            <a:off x="2668249" y="6452413"/>
            <a:ext cx="6098022" cy="248192"/>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2400" b="0" i="0" u="none" strike="noStrike" cap="none">
                <a:solidFill>
                  <a:srgbClr val="000000"/>
                </a:solidFill>
                <a:latin typeface="+mn-lt"/>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smtClean="0">
                <a:solidFill>
                  <a:schemeClr val="tx1"/>
                </a:solidFill>
                <a:latin typeface="Verdana"/>
                <a:ea typeface="Verdana" panose="020B0604030504040204" pitchFamily="34" charset="0"/>
                <a:cs typeface="Verdana" panose="020B0604030504040204" pitchFamily="34" charset="0"/>
              </a:rPr>
              <a:t>Copyright © 2019 Pearson Education, Ltd. All Rights Reserved.</a:t>
            </a:r>
            <a:endParaRPr lang="en-US" altLang="en-US" sz="1200" dirty="0">
              <a:solidFill>
                <a:schemeClr val="tx1"/>
              </a:solidFill>
              <a:latin typeface="Verdana"/>
              <a:ea typeface="Verdana" panose="020B0604030504040204" pitchFamily="34" charset="0"/>
              <a:cs typeface="Verdana" panose="020B0604030504040204" pitchFamily="34" charset="0"/>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 id="2147483649" r:id="rId3"/>
    <p:sldLayoutId id="2147483668" r:id="rId4"/>
    <p:sldLayoutId id="2147483669" r:id="rId5"/>
    <p:sldLayoutId id="2147483651" r:id="rId6"/>
    <p:sldLayoutId id="2147483654" r:id="rId7"/>
    <p:sldLayoutId id="2147483655" r:id="rId8"/>
    <p:sldLayoutId id="2147483656" r:id="rId9"/>
    <p:sldLayoutId id="2147483667" r:id="rId10"/>
    <p:sldLayoutId id="2147483657" r:id="rId11"/>
    <p:sldLayoutId id="2147483674" r:id="rId12"/>
    <p:sldLayoutId id="214748368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2400" b="0" i="0" u="none" strike="noStrike" cap="none">
          <a:solidFill>
            <a:srgbClr val="000000"/>
          </a:solidFill>
          <a:latin typeface="+mn-lt"/>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12" name="Shape 12"/>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a:solidFill>
                <a:schemeClr val="lt1"/>
              </a:solidFill>
              <a:latin typeface="Arial"/>
              <a:ea typeface="Arial"/>
              <a:cs typeface="Arial"/>
              <a:sym typeface="Arial"/>
            </a:endParaRPr>
          </a:p>
        </p:txBody>
      </p:sp>
      <p:pic>
        <p:nvPicPr>
          <p:cNvPr id="15" name="Shape 15" descr="Pearson Logo"/>
          <p:cNvPicPr preferRelativeResize="0"/>
          <p:nvPr/>
        </p:nvPicPr>
        <p:blipFill rotWithShape="1">
          <a:blip r:embed="rId4">
            <a:alphaModFix/>
          </a:blip>
          <a:srcRect/>
          <a:stretch/>
        </p:blipFill>
        <p:spPr>
          <a:xfrm>
            <a:off x="443972" y="6429709"/>
            <a:ext cx="917999" cy="279914"/>
          </a:xfrm>
          <a:prstGeom prst="rect">
            <a:avLst/>
          </a:prstGeom>
          <a:noFill/>
          <a:ln>
            <a:noFill/>
          </a:ln>
        </p:spPr>
      </p:pic>
    </p:spTree>
    <p:extLst>
      <p:ext uri="{BB962C8B-B14F-4D97-AF65-F5344CB8AC3E}">
        <p14:creationId xmlns:p14="http://schemas.microsoft.com/office/powerpoint/2010/main" xmlns="" val="200283969"/>
      </p:ext>
    </p:extLst>
  </p:cSld>
  <p:clrMap bg1="lt1" tx1="dk1" bg2="dk2" tx2="lt2" accent1="accent1" accent2="accent2" accent3="accent3" accent4="accent4" accent5="accent5" accent6="accent6" hlink="hlink" folHlink="folHlink"/>
  <p:sldLayoutIdLst>
    <p:sldLayoutId id="2147483664" r:id="rId1"/>
    <p:sldLayoutId id="2147483694"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L="255588" marR="0" lvl="0" indent="-256032" algn="l" rtl="0">
        <a:lnSpc>
          <a:spcPct val="100000"/>
        </a:lnSpc>
        <a:spcBef>
          <a:spcPts val="0"/>
        </a:spcBef>
        <a:spcAft>
          <a:spcPts val="0"/>
        </a:spcAft>
        <a:buNone/>
        <a:defRPr sz="1400" b="0" i="0" u="none" strike="noStrike" cap="none">
          <a:solidFill>
            <a:srgbClr val="000000"/>
          </a:solidFill>
          <a:latin typeface="+mn-lt"/>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0"/>
            <a:ext cx="8388220" cy="1045386"/>
          </a:xfrm>
        </p:spPr>
        <p:txBody>
          <a:bodyPr anchor="b"/>
          <a:lstStyle/>
          <a:p>
            <a:pPr>
              <a:defRPr/>
            </a:pPr>
            <a:r>
              <a:rPr lang="en-US" dirty="0" smtClean="0"/>
              <a:t>Consumer Behavior</a:t>
            </a:r>
            <a:endParaRPr lang="en-US" altLang="en-US" dirty="0">
              <a:solidFill>
                <a:schemeClr val="tx2"/>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457200" y="1350134"/>
            <a:ext cx="8388220" cy="389592"/>
          </a:xfrm>
        </p:spPr>
        <p:txBody>
          <a:bodyPr/>
          <a:lstStyle/>
          <a:p>
            <a:r>
              <a:rPr lang="en-US" dirty="0" smtClean="0"/>
              <a:t>Twelfth Edition, Global Edition</a:t>
            </a:r>
            <a:endParaRPr lang="en-US" dirty="0"/>
          </a:p>
        </p:txBody>
      </p:sp>
      <p:sp>
        <p:nvSpPr>
          <p:cNvPr id="4" name="Text Placeholder 3"/>
          <p:cNvSpPr>
            <a:spLocks noGrp="1"/>
          </p:cNvSpPr>
          <p:nvPr>
            <p:ph type="body" idx="2"/>
          </p:nvPr>
        </p:nvSpPr>
        <p:spPr>
          <a:xfrm>
            <a:off x="4773168" y="1923051"/>
            <a:ext cx="3913631" cy="1102032"/>
          </a:xfrm>
        </p:spPr>
        <p:txBody>
          <a:bodyPr/>
          <a:lstStyle/>
          <a:p>
            <a:pPr lvl="0" algn="ctr"/>
            <a:r>
              <a:rPr lang="en-US" b="1" dirty="0">
                <a:latin typeface="+mn-lt"/>
              </a:rPr>
              <a:t>Chapter </a:t>
            </a:r>
            <a:r>
              <a:rPr lang="en-US" b="1" dirty="0" smtClean="0">
                <a:latin typeface="+mn-lt"/>
              </a:rPr>
              <a:t>7</a:t>
            </a:r>
            <a:endParaRPr lang="en-US" b="1" dirty="0">
              <a:latin typeface="+mn-lt"/>
            </a:endParaRPr>
          </a:p>
        </p:txBody>
      </p:sp>
      <p:sp>
        <p:nvSpPr>
          <p:cNvPr id="5" name="Text Placeholder 4"/>
          <p:cNvSpPr>
            <a:spLocks noGrp="1"/>
          </p:cNvSpPr>
          <p:nvPr>
            <p:ph type="body" idx="3"/>
          </p:nvPr>
        </p:nvSpPr>
        <p:spPr>
          <a:xfrm>
            <a:off x="4773168" y="3114461"/>
            <a:ext cx="3913631" cy="857932"/>
          </a:xfrm>
        </p:spPr>
        <p:txBody>
          <a:bodyPr/>
          <a:lstStyle/>
          <a:p>
            <a:pPr lvl="0" algn="ctr">
              <a:buSzPct val="25000"/>
            </a:pPr>
            <a:r>
              <a:rPr lang="en-US" dirty="0" smtClean="0">
                <a:latin typeface="+mn-lt"/>
              </a:rPr>
              <a:t>Persuading Consumers</a:t>
            </a:r>
            <a:endParaRPr lang="en-US" dirty="0">
              <a:latin typeface="+mn-lt"/>
            </a:endParaRPr>
          </a:p>
        </p:txBody>
      </p:sp>
      <p:sp>
        <p:nvSpPr>
          <p:cNvPr id="6" name="Text Placeholder 5"/>
          <p:cNvSpPr>
            <a:spLocks noGrp="1"/>
          </p:cNvSpPr>
          <p:nvPr>
            <p:ph type="body" idx="13"/>
          </p:nvPr>
        </p:nvSpPr>
        <p:spPr>
          <a:xfrm>
            <a:off x="2668249" y="6452413"/>
            <a:ext cx="6098022" cy="248192"/>
          </a:xfrm>
        </p:spPr>
        <p:txBody>
          <a:bodyPr anchor="ctr"/>
          <a:lstStyle/>
          <a:p>
            <a:pPr algn="r"/>
            <a:r>
              <a:rPr lang="en-US" altLang="en-US" sz="1200" dirty="0" smtClean="0">
                <a:solidFill>
                  <a:schemeClr val="tx1"/>
                </a:solidFill>
                <a:latin typeface="Verdana"/>
                <a:ea typeface="Verdana" panose="020B0604030504040204" pitchFamily="34" charset="0"/>
                <a:cs typeface="Verdana" panose="020B0604030504040204" pitchFamily="34" charset="0"/>
              </a:rPr>
              <a:t>Copyright © 2019 Pearson Education, Ltd. All Rights Reserved.</a:t>
            </a:r>
            <a:endParaRPr lang="en-US" altLang="en-US" sz="1200" dirty="0">
              <a:solidFill>
                <a:schemeClr val="tx1"/>
              </a:solidFill>
              <a:latin typeface="Verdana"/>
              <a:ea typeface="Verdana" panose="020B0604030504040204" pitchFamily="34" charset="0"/>
              <a:cs typeface="Verdana" panose="020B0604030504040204" pitchFamily="34" charset="0"/>
            </a:endParaRPr>
          </a:p>
        </p:txBody>
      </p:sp>
      <p:pic>
        <p:nvPicPr>
          <p:cNvPr id="8" name="Picture 7" descr="Front Cover: Consumer Behavior Twelfth Edition by Schiffman and Wisenblit."/>
          <p:cNvPicPr>
            <a:picLocks noChangeAspect="1"/>
          </p:cNvPicPr>
          <p:nvPr/>
        </p:nvPicPr>
        <p:blipFill>
          <a:blip r:embed="rId3"/>
          <a:stretch>
            <a:fillRect/>
          </a:stretch>
        </p:blipFill>
        <p:spPr>
          <a:xfrm>
            <a:off x="614759" y="1894405"/>
            <a:ext cx="3399290" cy="4387072"/>
          </a:xfrm>
          <a:prstGeom prst="rect">
            <a:avLst/>
          </a:prstGeom>
          <a:ln w="9525">
            <a:solidFill>
              <a:schemeClr val="tx1"/>
            </a:solidFill>
          </a:ln>
          <a:effectLst/>
        </p:spPr>
      </p:pic>
    </p:spTree>
    <p:extLst>
      <p:ext uri="{BB962C8B-B14F-4D97-AF65-F5344CB8AC3E}">
        <p14:creationId xmlns:p14="http://schemas.microsoft.com/office/powerpoint/2010/main" xmlns="" val="36351184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kern="1200" dirty="0" smtClean="0">
                <a:latin typeface="Times New Roman" panose="02020603050405020304" pitchFamily="18" charset="0"/>
                <a:ea typeface="+mj-ea"/>
                <a:cs typeface="+mj-cs"/>
              </a:rPr>
              <a:t>Experiential Ads</a:t>
            </a:r>
            <a:endParaRPr 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199"/>
            <a:ext cx="8229600" cy="1817557"/>
          </a:xfrm>
        </p:spPr>
        <p:txBody>
          <a:bodyPr wrap="square" lIns="91425" tIns="91425" rIns="91425" bIns="91425">
            <a:noAutofit/>
          </a:bodyPr>
          <a:lstStyle/>
          <a:p>
            <a:pPr marL="0" lvl="0" indent="0" eaLnBrk="0" fontAlgn="base" hangingPunct="0">
              <a:spcAft>
                <a:spcPct val="0"/>
              </a:spcAft>
              <a:buSzPts val="2400"/>
              <a:buNone/>
              <a:tabLst/>
            </a:pPr>
            <a:r>
              <a:rPr lang="en-US" sz="2400" b="1" kern="1200" dirty="0" smtClean="0">
                <a:solidFill>
                  <a:srgbClr val="000000"/>
                </a:solidFill>
                <a:latin typeface="Arial (Body)"/>
                <a:ea typeface="+mn-ea"/>
                <a:cs typeface="+mn-cs"/>
              </a:rPr>
              <a:t>Defined</a:t>
            </a:r>
            <a:endParaRPr lang="en-US" sz="2400" kern="1200" dirty="0" smtClean="0">
              <a:solidFill>
                <a:srgbClr val="000000"/>
              </a:solidFill>
              <a:latin typeface="Arial (Body)"/>
              <a:ea typeface="+mn-ea"/>
              <a:cs typeface="+mn-cs"/>
            </a:endParaRPr>
          </a:p>
          <a:p>
            <a:pPr marL="0" lvl="0" indent="0" eaLnBrk="0" fontAlgn="base" hangingPunct="0">
              <a:spcAft>
                <a:spcPct val="0"/>
              </a:spcAft>
              <a:buSzPts val="2400"/>
              <a:buNone/>
              <a:tabLst/>
            </a:pPr>
            <a:r>
              <a:rPr lang="en-US" sz="2400" kern="1200" dirty="0" smtClean="0">
                <a:solidFill>
                  <a:srgbClr val="000000"/>
                </a:solidFill>
                <a:latin typeface="Arial (Body)"/>
                <a:ea typeface="+mn-ea"/>
                <a:cs typeface="+mn-cs"/>
              </a:rPr>
              <a:t>Allow </a:t>
            </a:r>
            <a:r>
              <a:rPr lang="en-US" sz="2400" kern="1200" dirty="0">
                <a:solidFill>
                  <a:srgbClr val="000000"/>
                </a:solidFill>
                <a:latin typeface="Arial (Body)"/>
                <a:ea typeface="+mn-ea"/>
                <a:cs typeface="+mn-cs"/>
              </a:rPr>
              <a:t>customers to engage and interact with products and services in sensory ways and to create emotional bonds between consumers and brands</a:t>
            </a:r>
          </a:p>
        </p:txBody>
      </p:sp>
    </p:spTree>
    <p:extLst>
      <p:ext uri="{BB962C8B-B14F-4D97-AF65-F5344CB8AC3E}">
        <p14:creationId xmlns:p14="http://schemas.microsoft.com/office/powerpoint/2010/main" xmlns="" val="2952557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fontAlgn="base">
              <a:spcBef>
                <a:spcPct val="0"/>
              </a:spcBef>
              <a:spcAft>
                <a:spcPct val="0"/>
              </a:spcAft>
              <a:buClrTx/>
            </a:pPr>
            <a:r>
              <a:rPr lang="en-US" altLang="en-US" kern="1200" dirty="0" smtClean="0">
                <a:solidFill>
                  <a:srgbClr val="007FA3"/>
                </a:solidFill>
                <a:latin typeface="Times New Roman" panose="02020603050405020304" pitchFamily="18" charset="0"/>
                <a:ea typeface="+mj-ea"/>
                <a:cs typeface="+mj-cs"/>
              </a:rPr>
              <a:t>Learning Objective 7.2</a:t>
            </a:r>
            <a:endParaRPr lang="en-US" altLang="en-US" kern="1200" dirty="0">
              <a:solidFill>
                <a:srgbClr val="007FA3"/>
              </a:solidFill>
              <a:latin typeface="Times New Roman" panose="02020603050405020304" pitchFamily="18" charset="0"/>
              <a:ea typeface="+mj-ea"/>
              <a:cs typeface="+mj-cs"/>
            </a:endParaRPr>
          </a:p>
        </p:txBody>
      </p:sp>
      <p:sp>
        <p:nvSpPr>
          <p:cNvPr id="3" name="Content Placeholder 2"/>
          <p:cNvSpPr>
            <a:spLocks noGrp="1"/>
          </p:cNvSpPr>
          <p:nvPr>
            <p:ph type="body" idx="1"/>
          </p:nvPr>
        </p:nvSpPr>
        <p:spPr/>
        <p:txBody>
          <a:bodyPr wrap="square" lIns="91425" tIns="91425" rIns="91425" bIns="91425">
            <a:noAutofit/>
          </a:bodyPr>
          <a:lstStyle/>
          <a:p>
            <a:pPr marL="0" lvl="0" indent="0" eaLnBrk="0" fontAlgn="base" hangingPunct="0">
              <a:spcAft>
                <a:spcPct val="0"/>
              </a:spcAft>
              <a:buSzPts val="2400"/>
              <a:buNone/>
            </a:pPr>
            <a:r>
              <a:rPr lang="en-US" altLang="en-US" sz="2400" b="1" kern="1200" dirty="0">
                <a:solidFill>
                  <a:srgbClr val="007FA3"/>
                </a:solidFill>
                <a:latin typeface="Arial (Body)"/>
                <a:ea typeface="+mn-ea"/>
                <a:cs typeface="+mn-cs"/>
              </a:rPr>
              <a:t>7.2</a:t>
            </a:r>
            <a:r>
              <a:rPr lang="en-US" altLang="en-US" sz="2400" kern="1200" dirty="0">
                <a:solidFill>
                  <a:srgbClr val="000000"/>
                </a:solidFill>
                <a:latin typeface="Arial (Body)"/>
                <a:ea typeface="+mn-ea"/>
                <a:cs typeface="+mn-cs"/>
              </a:rPr>
              <a:t> To understand the distinctions between broadcasted and addressable messages.</a:t>
            </a:r>
          </a:p>
        </p:txBody>
      </p:sp>
    </p:spTree>
    <p:extLst>
      <p:ext uri="{BB962C8B-B14F-4D97-AF65-F5344CB8AC3E}">
        <p14:creationId xmlns:p14="http://schemas.microsoft.com/office/powerpoint/2010/main" xmlns="" val="3794260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kern="1200" dirty="0" smtClean="0">
                <a:latin typeface="Times New Roman" panose="02020603050405020304" pitchFamily="18" charset="0"/>
                <a:ea typeface="+mj-ea"/>
                <a:cs typeface="+mj-cs"/>
              </a:rPr>
              <a:t>Mid-Roll Ads</a:t>
            </a:r>
            <a:endParaRPr 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p:txBody>
          <a:bodyPr wrap="square" lIns="91425" tIns="91425" rIns="91425" bIns="91425">
            <a:noAutofit/>
          </a:bodyPr>
          <a:lstStyle/>
          <a:p>
            <a:pPr marL="0" lvl="0" indent="0" eaLnBrk="0" fontAlgn="base" hangingPunct="0">
              <a:spcAft>
                <a:spcPct val="0"/>
              </a:spcAft>
              <a:buSzPts val="2400"/>
              <a:buNone/>
              <a:tabLst/>
            </a:pPr>
            <a:r>
              <a:rPr lang="en-US" sz="2400" b="1" kern="1200" dirty="0" smtClean="0">
                <a:solidFill>
                  <a:srgbClr val="000000"/>
                </a:solidFill>
                <a:latin typeface="Arial (Body)"/>
                <a:ea typeface="+mn-ea"/>
                <a:cs typeface="+mn-cs"/>
              </a:rPr>
              <a:t>Defined</a:t>
            </a:r>
          </a:p>
          <a:p>
            <a:pPr marL="0" lvl="0" indent="0" eaLnBrk="0" fontAlgn="base" hangingPunct="0">
              <a:spcAft>
                <a:spcPct val="0"/>
              </a:spcAft>
              <a:buSzPts val="2400"/>
              <a:buNone/>
              <a:tabLst/>
            </a:pPr>
            <a:r>
              <a:rPr lang="en-US" sz="2400" kern="1200" dirty="0" smtClean="0">
                <a:solidFill>
                  <a:srgbClr val="000000"/>
                </a:solidFill>
                <a:latin typeface="Arial (Body)"/>
                <a:ea typeface="+mn-ea"/>
                <a:cs typeface="+mn-cs"/>
              </a:rPr>
              <a:t>Promotions </a:t>
            </a:r>
            <a:r>
              <a:rPr lang="en-US" sz="2400" kern="1200" dirty="0">
                <a:solidFill>
                  <a:srgbClr val="000000"/>
                </a:solidFill>
                <a:latin typeface="Arial (Body)"/>
                <a:ea typeface="+mn-ea"/>
                <a:cs typeface="+mn-cs"/>
              </a:rPr>
              <a:t>that run in the middle of streaming videos, allowing viewers to view about 50 percent of the program before they appear</a:t>
            </a:r>
          </a:p>
        </p:txBody>
      </p:sp>
    </p:spTree>
    <p:extLst>
      <p:ext uri="{BB962C8B-B14F-4D97-AF65-F5344CB8AC3E}">
        <p14:creationId xmlns:p14="http://schemas.microsoft.com/office/powerpoint/2010/main" xmlns="" val="2793573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Comparison</a:t>
            </a:r>
            <a:endParaRPr lang="en-US" altLang="en-US" kern="1200" dirty="0">
              <a:latin typeface="Times New Roman" panose="02020603050405020304" pitchFamily="18" charset="0"/>
              <a:ea typeface="+mj-ea"/>
              <a:cs typeface="+mj-cs"/>
            </a:endParaRPr>
          </a:p>
        </p:txBody>
      </p:sp>
      <p:sp>
        <p:nvSpPr>
          <p:cNvPr id="3" name="Content Placeholder 2"/>
          <p:cNvSpPr>
            <a:spLocks noGrp="1"/>
          </p:cNvSpPr>
          <p:nvPr>
            <p:ph type="body" idx="1"/>
          </p:nvPr>
        </p:nvSpPr>
        <p:spPr/>
        <p:txBody>
          <a:bodyPr wrap="square" lIns="91425" tIns="91425" rIns="91425" bIns="91425">
            <a:noAutofit/>
          </a:bodyPr>
          <a:lstStyle/>
          <a:p>
            <a:pPr marL="0" lvl="0" indent="0" eaLnBrk="0" fontAlgn="base" hangingPunct="0">
              <a:spcBef>
                <a:spcPts val="600"/>
              </a:spcBef>
              <a:spcAft>
                <a:spcPct val="0"/>
              </a:spcAft>
              <a:buSzPts val="2400"/>
              <a:buNone/>
            </a:pPr>
            <a:r>
              <a:rPr lang="en-US" altLang="en-US" sz="2400" b="1" kern="1200" dirty="0">
                <a:solidFill>
                  <a:srgbClr val="000000"/>
                </a:solidFill>
                <a:latin typeface="Arial (Body)"/>
                <a:ea typeface="+mn-ea"/>
                <a:cs typeface="+mn-cs"/>
              </a:rPr>
              <a:t>Traditional </a:t>
            </a:r>
            <a:r>
              <a:rPr lang="en-US" altLang="en-US" sz="2400" b="1" kern="1200" dirty="0" smtClean="0">
                <a:solidFill>
                  <a:srgbClr val="000000"/>
                </a:solidFill>
                <a:latin typeface="Arial (Body)"/>
                <a:ea typeface="+mn-ea"/>
                <a:cs typeface="+mn-cs"/>
              </a:rPr>
              <a:t>media</a:t>
            </a:r>
          </a:p>
          <a:p>
            <a:pPr marL="255651" lvl="0" indent="-255651" eaLnBrk="0" fontAlgn="base" hangingPunct="0">
              <a:spcAft>
                <a:spcPct val="0"/>
              </a:spcAft>
              <a:buSzPts val="2400"/>
            </a:pPr>
            <a:r>
              <a:rPr lang="en-US" altLang="en-US" sz="2400" kern="1200" dirty="0">
                <a:solidFill>
                  <a:srgbClr val="000000"/>
                </a:solidFill>
                <a:latin typeface="Arial (Body)"/>
              </a:rPr>
              <a:t>Broadcast</a:t>
            </a:r>
          </a:p>
          <a:p>
            <a:pPr marL="255651" lvl="0" indent="-255651" eaLnBrk="0" fontAlgn="base" hangingPunct="0">
              <a:spcAft>
                <a:spcPct val="0"/>
              </a:spcAft>
              <a:buSzPts val="2400"/>
            </a:pPr>
            <a:r>
              <a:rPr lang="en-US" altLang="en-US" sz="2400" kern="1200" dirty="0">
                <a:solidFill>
                  <a:srgbClr val="000000"/>
                </a:solidFill>
                <a:latin typeface="Arial (Body)"/>
              </a:rPr>
              <a:t>One-way</a:t>
            </a:r>
          </a:p>
          <a:p>
            <a:pPr marL="255651" lvl="0" indent="-255651" eaLnBrk="0" fontAlgn="base" hangingPunct="0">
              <a:spcAft>
                <a:spcPct val="0"/>
              </a:spcAft>
              <a:buSzPts val="2400"/>
            </a:pPr>
            <a:r>
              <a:rPr lang="en-US" altLang="en-US" sz="2400" kern="1200" dirty="0">
                <a:solidFill>
                  <a:srgbClr val="000000"/>
                </a:solidFill>
                <a:latin typeface="Arial (Body)"/>
              </a:rPr>
              <a:t>Directed at </a:t>
            </a:r>
            <a:r>
              <a:rPr lang="en-US" altLang="en-US" sz="2400" kern="1200" dirty="0" smtClean="0">
                <a:solidFill>
                  <a:srgbClr val="000000"/>
                </a:solidFill>
                <a:latin typeface="Arial (Body)"/>
              </a:rPr>
              <a:t>groups</a:t>
            </a:r>
            <a:endParaRPr lang="en-US" altLang="en-US" sz="2400" kern="1200" dirty="0">
              <a:solidFill>
                <a:srgbClr val="000000"/>
              </a:solidFill>
              <a:latin typeface="Arial (Body)"/>
            </a:endParaRPr>
          </a:p>
        </p:txBody>
      </p:sp>
      <p:sp>
        <p:nvSpPr>
          <p:cNvPr id="4" name="Content Placeholder 3"/>
          <p:cNvSpPr>
            <a:spLocks noGrp="1"/>
          </p:cNvSpPr>
          <p:nvPr>
            <p:ph idx="4294967295"/>
          </p:nvPr>
        </p:nvSpPr>
        <p:spPr>
          <a:xfrm>
            <a:off x="457200" y="3870325"/>
            <a:ext cx="8229600" cy="2181225"/>
          </a:xfrm>
        </p:spPr>
        <p:txBody>
          <a:bodyPr wrap="square" lIns="91425" tIns="91425" rIns="91425" bIns="91425">
            <a:noAutofit/>
          </a:bodyPr>
          <a:lstStyle/>
          <a:p>
            <a:pPr marL="0" lvl="0" indent="0" eaLnBrk="0" fontAlgn="base" hangingPunct="0">
              <a:spcBef>
                <a:spcPts val="600"/>
              </a:spcBef>
              <a:spcAft>
                <a:spcPct val="0"/>
              </a:spcAft>
              <a:buSzPts val="2400"/>
              <a:buNone/>
            </a:pPr>
            <a:r>
              <a:rPr lang="en-US" altLang="en-US" sz="2400" b="1" kern="1200" dirty="0">
                <a:solidFill>
                  <a:srgbClr val="000000"/>
                </a:solidFill>
                <a:latin typeface="Arial (Body)"/>
                <a:ea typeface="+mn-ea"/>
                <a:cs typeface="+mn-cs"/>
              </a:rPr>
              <a:t>New </a:t>
            </a:r>
            <a:r>
              <a:rPr lang="en-US" altLang="en-US" sz="2400" b="1" kern="1200" dirty="0" smtClean="0">
                <a:solidFill>
                  <a:srgbClr val="000000"/>
                </a:solidFill>
                <a:latin typeface="Arial (Body)"/>
                <a:ea typeface="+mn-ea"/>
                <a:cs typeface="+mn-cs"/>
              </a:rPr>
              <a:t>media</a:t>
            </a:r>
          </a:p>
          <a:p>
            <a:pPr marL="255651" lvl="0" indent="-255651" eaLnBrk="0" fontAlgn="base" hangingPunct="0">
              <a:spcAft>
                <a:spcPct val="0"/>
              </a:spcAft>
              <a:buSzPts val="2400"/>
            </a:pPr>
            <a:r>
              <a:rPr lang="en-US" altLang="en-US" sz="2400" kern="1200" dirty="0">
                <a:solidFill>
                  <a:srgbClr val="000000"/>
                </a:solidFill>
                <a:latin typeface="Arial (Body)"/>
              </a:rPr>
              <a:t>Narrowcast</a:t>
            </a:r>
          </a:p>
          <a:p>
            <a:pPr marL="255651" lvl="0" indent="-255651" eaLnBrk="0" fontAlgn="base" hangingPunct="0">
              <a:spcAft>
                <a:spcPct val="0"/>
              </a:spcAft>
              <a:buSzPts val="2400"/>
            </a:pPr>
            <a:r>
              <a:rPr lang="en-US" altLang="en-US" sz="2400" kern="1200" dirty="0">
                <a:solidFill>
                  <a:srgbClr val="000000"/>
                </a:solidFill>
                <a:latin typeface="Arial (Body)"/>
              </a:rPr>
              <a:t>Two-way</a:t>
            </a:r>
          </a:p>
          <a:p>
            <a:pPr marL="255651" lvl="0" indent="-255651" eaLnBrk="0" fontAlgn="base" hangingPunct="0">
              <a:spcAft>
                <a:spcPct val="0"/>
              </a:spcAft>
              <a:buSzPts val="2400"/>
            </a:pPr>
            <a:r>
              <a:rPr lang="en-US" altLang="en-US" sz="2400" kern="1200" dirty="0" smtClean="0">
                <a:solidFill>
                  <a:srgbClr val="000000"/>
                </a:solidFill>
                <a:latin typeface="Arial (Body)"/>
              </a:rPr>
              <a:t>Addressable</a:t>
            </a:r>
            <a:endParaRPr lang="en-US" altLang="en-US" sz="2400" kern="1200" dirty="0">
              <a:solidFill>
                <a:srgbClr val="000000"/>
              </a:solidFill>
              <a:latin typeface="Arial (Body)"/>
            </a:endParaRPr>
          </a:p>
        </p:txBody>
      </p:sp>
    </p:spTree>
    <p:extLst>
      <p:ext uri="{BB962C8B-B14F-4D97-AF65-F5344CB8AC3E}">
        <p14:creationId xmlns:p14="http://schemas.microsoft.com/office/powerpoint/2010/main" xmlns="" val="1327705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kern="1200" dirty="0" smtClean="0">
                <a:latin typeface="Times New Roman" panose="02020603050405020304" pitchFamily="18" charset="0"/>
                <a:ea typeface="+mj-ea"/>
                <a:cs typeface="+mj-cs"/>
              </a:rPr>
              <a:t>Addressable Advertising</a:t>
            </a:r>
            <a:endParaRPr 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1622685"/>
          </a:xfrm>
        </p:spPr>
        <p:txBody>
          <a:bodyPr wrap="square" lIns="91425" tIns="91425" rIns="91425" bIns="91425">
            <a:noAutofit/>
          </a:bodyPr>
          <a:lstStyle/>
          <a:p>
            <a:pPr marL="255651" lvl="0" indent="-255651" eaLnBrk="0" fontAlgn="base" hangingPunct="0">
              <a:spcAft>
                <a:spcPct val="0"/>
              </a:spcAft>
              <a:buSzPts val="2400"/>
              <a:tabLst/>
            </a:pPr>
            <a:r>
              <a:rPr lang="en-US" sz="2400" kern="1200" dirty="0">
                <a:solidFill>
                  <a:srgbClr val="000000"/>
                </a:solidFill>
                <a:latin typeface="Arial (Body)"/>
                <a:ea typeface="+mn-ea"/>
                <a:cs typeface="+mn-cs"/>
              </a:rPr>
              <a:t>Customized</a:t>
            </a:r>
          </a:p>
          <a:p>
            <a:pPr marL="255651" lvl="0" indent="-255651" eaLnBrk="0" fontAlgn="base" hangingPunct="0">
              <a:spcAft>
                <a:spcPct val="0"/>
              </a:spcAft>
              <a:buSzPts val="2400"/>
              <a:tabLst/>
            </a:pPr>
            <a:r>
              <a:rPr lang="en-US" sz="2400" kern="1200" dirty="0">
                <a:solidFill>
                  <a:srgbClr val="000000"/>
                </a:solidFill>
                <a:latin typeface="Arial (Body)"/>
                <a:ea typeface="+mn-ea"/>
                <a:cs typeface="+mn-cs"/>
              </a:rPr>
              <a:t>Interactive</a:t>
            </a:r>
          </a:p>
          <a:p>
            <a:pPr marL="255651" lvl="0" indent="-255651" eaLnBrk="0" fontAlgn="base" hangingPunct="0">
              <a:spcAft>
                <a:spcPct val="0"/>
              </a:spcAft>
              <a:buSzPts val="2400"/>
              <a:tabLst/>
            </a:pPr>
            <a:r>
              <a:rPr lang="en-US" sz="2400" kern="1200" dirty="0" smtClean="0">
                <a:solidFill>
                  <a:srgbClr val="000000"/>
                </a:solidFill>
                <a:latin typeface="Arial (Body)"/>
                <a:ea typeface="+mn-ea"/>
                <a:cs typeface="+mn-cs"/>
              </a:rPr>
              <a:t>Response-Measurable</a:t>
            </a:r>
            <a:endParaRPr lang="en-US" sz="2400" kern="1200" dirty="0">
              <a:solidFill>
                <a:srgbClr val="000000"/>
              </a:solidFill>
              <a:latin typeface="Arial (Body)"/>
              <a:ea typeface="+mn-ea"/>
              <a:cs typeface="+mn-cs"/>
            </a:endParaRPr>
          </a:p>
        </p:txBody>
      </p:sp>
    </p:spTree>
    <p:extLst>
      <p:ext uri="{BB962C8B-B14F-4D97-AF65-F5344CB8AC3E}">
        <p14:creationId xmlns:p14="http://schemas.microsoft.com/office/powerpoint/2010/main" xmlns="" val="1073068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fontAlgn="base">
              <a:spcBef>
                <a:spcPct val="0"/>
              </a:spcBef>
              <a:spcAft>
                <a:spcPct val="0"/>
              </a:spcAft>
              <a:buClrTx/>
            </a:pPr>
            <a:r>
              <a:rPr lang="en-US" altLang="en-US" kern="1200" dirty="0" smtClean="0">
                <a:solidFill>
                  <a:srgbClr val="007FA3"/>
                </a:solidFill>
                <a:latin typeface="Times New Roman" panose="02020603050405020304" pitchFamily="18" charset="0"/>
                <a:ea typeface="+mj-ea"/>
                <a:cs typeface="+mj-cs"/>
              </a:rPr>
              <a:t>Learning Objective 7.3</a:t>
            </a:r>
            <a:endParaRPr lang="en-US" altLang="en-US" kern="1200" dirty="0">
              <a:solidFill>
                <a:srgbClr val="007FA3"/>
              </a:solidFill>
              <a:latin typeface="Times New Roman" panose="02020603050405020304" pitchFamily="18" charset="0"/>
              <a:ea typeface="+mj-ea"/>
              <a:cs typeface="+mj-cs"/>
            </a:endParaRPr>
          </a:p>
        </p:txBody>
      </p:sp>
      <p:sp>
        <p:nvSpPr>
          <p:cNvPr id="3" name="Content Placeholder 2"/>
          <p:cNvSpPr>
            <a:spLocks noGrp="1"/>
          </p:cNvSpPr>
          <p:nvPr>
            <p:ph type="body" idx="1"/>
          </p:nvPr>
        </p:nvSpPr>
        <p:spPr/>
        <p:txBody>
          <a:bodyPr wrap="square" lIns="91425" tIns="91425" rIns="91425" bIns="91425">
            <a:noAutofit/>
          </a:bodyPr>
          <a:lstStyle/>
          <a:p>
            <a:pPr marL="0" lvl="0" indent="0" eaLnBrk="0" fontAlgn="base" hangingPunct="0">
              <a:spcAft>
                <a:spcPct val="0"/>
              </a:spcAft>
              <a:buSzPts val="2400"/>
              <a:buNone/>
            </a:pPr>
            <a:r>
              <a:rPr lang="en-US" altLang="en-US" sz="2400" b="1" kern="1200" dirty="0">
                <a:solidFill>
                  <a:srgbClr val="007FA3"/>
                </a:solidFill>
                <a:latin typeface="Arial (Body)"/>
                <a:ea typeface="+mn-ea"/>
                <a:cs typeface="+mn-cs"/>
              </a:rPr>
              <a:t>7.3</a:t>
            </a:r>
            <a:r>
              <a:rPr lang="en-US" altLang="en-US" sz="2400" kern="1200" dirty="0">
                <a:solidFill>
                  <a:srgbClr val="000000"/>
                </a:solidFill>
                <a:latin typeface="Arial (Body)"/>
                <a:ea typeface="+mn-ea"/>
                <a:cs typeface="+mn-cs"/>
              </a:rPr>
              <a:t> To understand the elements of message structure.</a:t>
            </a:r>
          </a:p>
        </p:txBody>
      </p:sp>
    </p:spTree>
    <p:extLst>
      <p:ext uri="{BB962C8B-B14F-4D97-AF65-F5344CB8AC3E}">
        <p14:creationId xmlns:p14="http://schemas.microsoft.com/office/powerpoint/2010/main" xmlns="" val="119808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Messages</a:t>
            </a:r>
            <a:endParaRPr lang="en-US" alt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1"/>
            <a:ext cx="8229600" cy="1172980"/>
          </a:xfrm>
        </p:spPr>
        <p:txBody>
          <a:bodyPr wrap="square" lIns="91425" tIns="91425" rIns="91425" bIns="91425">
            <a:noAutofit/>
          </a:bodyPr>
          <a:lstStyle/>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Verbal, nonverbal or both</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Cognitive </a:t>
            </a:r>
            <a:r>
              <a:rPr lang="en-US" altLang="en-US" sz="2400" kern="1200" dirty="0" smtClean="0">
                <a:solidFill>
                  <a:srgbClr val="000000"/>
                </a:solidFill>
                <a:latin typeface="Arial (Body)"/>
                <a:ea typeface="+mn-ea"/>
                <a:cs typeface="+mn-cs"/>
              </a:rPr>
              <a:t>learning</a:t>
            </a:r>
            <a:endParaRPr lang="en-US" altLang="en-US" sz="2400" kern="1200" dirty="0">
              <a:solidFill>
                <a:srgbClr val="000000"/>
              </a:solidFill>
              <a:latin typeface="Arial (Body)"/>
              <a:ea typeface="+mn-ea"/>
              <a:cs typeface="+mn-cs"/>
            </a:endParaRPr>
          </a:p>
        </p:txBody>
      </p:sp>
    </p:spTree>
    <p:extLst>
      <p:ext uri="{BB962C8B-B14F-4D97-AF65-F5344CB8AC3E}">
        <p14:creationId xmlns:p14="http://schemas.microsoft.com/office/powerpoint/2010/main" xmlns="" val="2352325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Steps for Sponsors</a:t>
            </a:r>
            <a:endParaRPr 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p:txBody>
          <a:bodyPr wrap="square" lIns="91425" tIns="91425" rIns="91425" bIns="91425">
            <a:noAutofit/>
          </a:bodyPr>
          <a:lstStyle/>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Establish objectives</a:t>
            </a:r>
          </a:p>
          <a:p>
            <a:pPr marL="741553" lvl="1" indent="-284353" eaLnBrk="0" fontAlgn="base" hangingPunct="0">
              <a:spcAft>
                <a:spcPct val="0"/>
              </a:spcAft>
              <a:buSzPts val="2400"/>
            </a:pPr>
            <a:r>
              <a:rPr lang="en-US" altLang="en-US" sz="2400" kern="1200" dirty="0">
                <a:solidFill>
                  <a:srgbClr val="000000"/>
                </a:solidFill>
                <a:latin typeface="Arial (Body)"/>
                <a:ea typeface="+mn-ea"/>
                <a:cs typeface="+mn-cs"/>
              </a:rPr>
              <a:t>Create awareness</a:t>
            </a:r>
          </a:p>
          <a:p>
            <a:pPr marL="741553" lvl="1" indent="-284353" eaLnBrk="0" fontAlgn="base" hangingPunct="0">
              <a:spcAft>
                <a:spcPct val="0"/>
              </a:spcAft>
              <a:buSzPts val="2400"/>
            </a:pPr>
            <a:r>
              <a:rPr lang="en-US" altLang="en-US" sz="2400" kern="1200" dirty="0">
                <a:solidFill>
                  <a:srgbClr val="000000"/>
                </a:solidFill>
                <a:latin typeface="Arial (Body)"/>
                <a:ea typeface="+mn-ea"/>
                <a:cs typeface="+mn-cs"/>
              </a:rPr>
              <a:t>Promote sales</a:t>
            </a:r>
          </a:p>
          <a:p>
            <a:pPr marL="741553" lvl="1" indent="-284353" eaLnBrk="0" fontAlgn="base" hangingPunct="0">
              <a:spcAft>
                <a:spcPct val="0"/>
              </a:spcAft>
              <a:buSzPts val="2400"/>
            </a:pPr>
            <a:r>
              <a:rPr lang="en-US" altLang="en-US" sz="2400" kern="1200" dirty="0">
                <a:solidFill>
                  <a:srgbClr val="000000"/>
                </a:solidFill>
                <a:latin typeface="Arial (Body)"/>
                <a:ea typeface="+mn-ea"/>
                <a:cs typeface="+mn-cs"/>
              </a:rPr>
              <a:t>Encourage/discourage practices</a:t>
            </a:r>
          </a:p>
          <a:p>
            <a:pPr marL="741553" lvl="1" indent="-284353" eaLnBrk="0" fontAlgn="base" hangingPunct="0">
              <a:spcAft>
                <a:spcPct val="0"/>
              </a:spcAft>
              <a:buSzPts val="2400"/>
            </a:pPr>
            <a:r>
              <a:rPr lang="en-US" altLang="en-US" sz="2400" kern="1200" dirty="0">
                <a:solidFill>
                  <a:srgbClr val="000000"/>
                </a:solidFill>
                <a:latin typeface="Arial (Body)"/>
                <a:ea typeface="+mn-ea"/>
                <a:cs typeface="+mn-cs"/>
              </a:rPr>
              <a:t>Attract patronage</a:t>
            </a:r>
          </a:p>
          <a:p>
            <a:pPr marL="741553" lvl="1" indent="-284353" eaLnBrk="0" fontAlgn="base" hangingPunct="0">
              <a:spcAft>
                <a:spcPct val="0"/>
              </a:spcAft>
              <a:buSzPts val="2400"/>
            </a:pPr>
            <a:r>
              <a:rPr lang="en-US" altLang="en-US" sz="2400" kern="1200" dirty="0">
                <a:solidFill>
                  <a:srgbClr val="000000"/>
                </a:solidFill>
                <a:latin typeface="Arial (Body)"/>
                <a:ea typeface="+mn-ea"/>
                <a:cs typeface="+mn-cs"/>
              </a:rPr>
              <a:t>Reduce dissonance</a:t>
            </a:r>
          </a:p>
          <a:p>
            <a:pPr marL="741553" lvl="1" indent="-284353" eaLnBrk="0" fontAlgn="base" hangingPunct="0">
              <a:spcAft>
                <a:spcPct val="0"/>
              </a:spcAft>
              <a:buSzPts val="2400"/>
            </a:pPr>
            <a:r>
              <a:rPr lang="en-US" altLang="en-US" sz="2400" kern="1200" dirty="0">
                <a:solidFill>
                  <a:srgbClr val="000000"/>
                </a:solidFill>
                <a:latin typeface="Arial (Body)"/>
                <a:ea typeface="+mn-ea"/>
                <a:cs typeface="+mn-cs"/>
              </a:rPr>
              <a:t>Create goodwill/favorable image</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Select medium</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Design (encode) </a:t>
            </a:r>
            <a:r>
              <a:rPr lang="en-US" altLang="en-US" sz="2400" kern="1200" dirty="0" smtClean="0">
                <a:solidFill>
                  <a:srgbClr val="000000"/>
                </a:solidFill>
                <a:latin typeface="Arial (Body)"/>
                <a:ea typeface="+mn-ea"/>
                <a:cs typeface="+mn-cs"/>
              </a:rPr>
              <a:t>message</a:t>
            </a:r>
            <a:endParaRPr lang="en-US" sz="2400" kern="1200" dirty="0">
              <a:solidFill>
                <a:srgbClr val="000000"/>
              </a:solidFill>
              <a:latin typeface="Arial (Body)"/>
              <a:ea typeface="+mn-ea"/>
              <a:cs typeface="+mn-cs"/>
            </a:endParaRPr>
          </a:p>
        </p:txBody>
      </p:sp>
    </p:spTree>
    <p:extLst>
      <p:ext uri="{BB962C8B-B14F-4D97-AF65-F5344CB8AC3E}">
        <p14:creationId xmlns:p14="http://schemas.microsoft.com/office/powerpoint/2010/main" xmlns="" val="2861515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Message Decisions</a:t>
            </a:r>
            <a:endParaRPr lang="en-US" alt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p:txBody>
          <a:bodyPr wrap="square" lIns="91425" tIns="91425" rIns="91425" bIns="91425">
            <a:noAutofit/>
          </a:bodyPr>
          <a:lstStyle/>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Images and text</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Message framing</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One-sided </a:t>
            </a:r>
            <a:r>
              <a:rPr lang="en-US" altLang="en-US" sz="2400" kern="1200" dirty="0" smtClean="0">
                <a:solidFill>
                  <a:srgbClr val="000000"/>
                </a:solidFill>
                <a:latin typeface="Arial (Body)"/>
                <a:ea typeface="+mn-ea"/>
                <a:cs typeface="+mn-cs"/>
              </a:rPr>
              <a:t>v</a:t>
            </a:r>
            <a:r>
              <a:rPr lang="en-US" altLang="en-US" sz="100" kern="1200" dirty="0" smtClean="0">
                <a:solidFill>
                  <a:schemeClr val="bg1"/>
                </a:solidFill>
                <a:latin typeface="Arial (Body)"/>
                <a:ea typeface="+mn-ea"/>
                <a:cs typeface="+mn-cs"/>
              </a:rPr>
              <a:t>ersu</a:t>
            </a:r>
            <a:r>
              <a:rPr lang="en-US" altLang="en-US" sz="2400" kern="1200" dirty="0" smtClean="0">
                <a:solidFill>
                  <a:srgbClr val="000000"/>
                </a:solidFill>
                <a:latin typeface="Arial (Body)"/>
                <a:ea typeface="+mn-ea"/>
                <a:cs typeface="+mn-cs"/>
              </a:rPr>
              <a:t>s </a:t>
            </a:r>
            <a:r>
              <a:rPr lang="en-US" altLang="en-US" sz="2400" kern="1200" dirty="0">
                <a:solidFill>
                  <a:srgbClr val="000000"/>
                </a:solidFill>
                <a:latin typeface="Arial (Body)"/>
                <a:ea typeface="+mn-ea"/>
                <a:cs typeface="+mn-cs"/>
              </a:rPr>
              <a:t>two-sided messages</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Order of presentation</a:t>
            </a:r>
          </a:p>
        </p:txBody>
      </p:sp>
    </p:spTree>
    <p:extLst>
      <p:ext uri="{BB962C8B-B14F-4D97-AF65-F5344CB8AC3E}">
        <p14:creationId xmlns:p14="http://schemas.microsoft.com/office/powerpoint/2010/main" xmlns="" val="2063086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kern="1200" dirty="0" smtClean="0">
                <a:latin typeface="Times New Roman" panose="02020603050405020304" pitchFamily="18" charset="0"/>
                <a:ea typeface="+mj-ea"/>
                <a:cs typeface="+mj-cs"/>
              </a:rPr>
              <a:t>Images and Text </a:t>
            </a:r>
            <a:r>
              <a:rPr lang="en-US" sz="2000" b="0" kern="1200" dirty="0" smtClean="0">
                <a:latin typeface="Times New Roman" panose="02020603050405020304" pitchFamily="18" charset="0"/>
                <a:ea typeface="+mj-ea"/>
                <a:cs typeface="+mj-cs"/>
              </a:rPr>
              <a:t>(1 of 2)</a:t>
            </a:r>
            <a:endParaRPr lang="en-US" sz="2000" b="0"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1"/>
            <a:ext cx="8229600" cy="1752600"/>
          </a:xfrm>
        </p:spPr>
        <p:txBody>
          <a:bodyPr wrap="square" lIns="91425" tIns="91425" rIns="91425" bIns="91425">
            <a:noAutofit/>
          </a:bodyPr>
          <a:lstStyle/>
          <a:p>
            <a:pPr marL="255651" lvl="0" indent="-255651" eaLnBrk="0" fontAlgn="base" hangingPunct="0">
              <a:spcAft>
                <a:spcPct val="0"/>
              </a:spcAft>
            </a:pPr>
            <a:r>
              <a:rPr lang="en-US" sz="2200" kern="1200" dirty="0">
                <a:solidFill>
                  <a:srgbClr val="000000"/>
                </a:solidFill>
                <a:latin typeface="Arial (Body)"/>
                <a:ea typeface="+mn-ea"/>
                <a:cs typeface="+mn-cs"/>
              </a:rPr>
              <a:t>Visual complexity</a:t>
            </a:r>
          </a:p>
          <a:p>
            <a:pPr marL="741553" lvl="1" indent="-284353" eaLnBrk="0" fontAlgn="base" hangingPunct="0">
              <a:spcAft>
                <a:spcPct val="0"/>
              </a:spcAft>
            </a:pPr>
            <a:r>
              <a:rPr lang="en-US" sz="2200" kern="1200" dirty="0">
                <a:solidFill>
                  <a:srgbClr val="000000"/>
                </a:solidFill>
                <a:latin typeface="Arial (Body)"/>
                <a:ea typeface="+mn-ea"/>
                <a:cs typeface="+mn-cs"/>
              </a:rPr>
              <a:t>Feature complexity</a:t>
            </a:r>
          </a:p>
          <a:p>
            <a:pPr marL="741553" lvl="1" indent="-284353" eaLnBrk="0" fontAlgn="base" hangingPunct="0">
              <a:spcAft>
                <a:spcPct val="0"/>
              </a:spcAft>
            </a:pPr>
            <a:r>
              <a:rPr lang="en-US" sz="2200" kern="1200" dirty="0">
                <a:solidFill>
                  <a:srgbClr val="000000"/>
                </a:solidFill>
                <a:latin typeface="Arial (Body)"/>
                <a:ea typeface="+mn-ea"/>
                <a:cs typeface="+mn-cs"/>
              </a:rPr>
              <a:t>Design complexity</a:t>
            </a:r>
          </a:p>
          <a:p>
            <a:pPr marL="255651" lvl="0" indent="-255651" eaLnBrk="0" fontAlgn="base" hangingPunct="0">
              <a:spcAft>
                <a:spcPct val="0"/>
              </a:spcAft>
            </a:pPr>
            <a:r>
              <a:rPr lang="en-US" sz="2200" kern="1200" dirty="0">
                <a:solidFill>
                  <a:srgbClr val="000000"/>
                </a:solidFill>
                <a:latin typeface="Arial (Body)"/>
                <a:ea typeface="+mn-ea"/>
                <a:cs typeface="+mn-cs"/>
              </a:rPr>
              <a:t>Preference for words </a:t>
            </a:r>
            <a:r>
              <a:rPr lang="en-US" sz="2200" kern="1200" dirty="0" smtClean="0">
                <a:solidFill>
                  <a:srgbClr val="000000"/>
                </a:solidFill>
                <a:latin typeface="Arial (Body)"/>
                <a:ea typeface="+mn-ea"/>
                <a:cs typeface="+mn-cs"/>
              </a:rPr>
              <a:t>v</a:t>
            </a:r>
            <a:r>
              <a:rPr lang="en-US" sz="100" kern="1200" dirty="0" smtClean="0">
                <a:solidFill>
                  <a:schemeClr val="bg1"/>
                </a:solidFill>
                <a:latin typeface="Arial (Body)"/>
                <a:ea typeface="+mn-ea"/>
                <a:cs typeface="+mn-cs"/>
              </a:rPr>
              <a:t>ersu</a:t>
            </a:r>
            <a:r>
              <a:rPr lang="en-US" sz="2200" kern="1200" dirty="0" smtClean="0">
                <a:solidFill>
                  <a:srgbClr val="000000"/>
                </a:solidFill>
                <a:latin typeface="Arial (Body)"/>
                <a:ea typeface="+mn-ea"/>
                <a:cs typeface="+mn-cs"/>
              </a:rPr>
              <a:t>s </a:t>
            </a:r>
            <a:r>
              <a:rPr lang="en-US" sz="2200" kern="1200" dirty="0">
                <a:solidFill>
                  <a:srgbClr val="000000"/>
                </a:solidFill>
                <a:latin typeface="Arial (Body)"/>
                <a:ea typeface="+mn-ea"/>
                <a:cs typeface="+mn-cs"/>
              </a:rPr>
              <a:t>pictures </a:t>
            </a:r>
            <a:r>
              <a:rPr lang="en-US" sz="2200" kern="1200" dirty="0" smtClean="0">
                <a:solidFill>
                  <a:srgbClr val="000000"/>
                </a:solidFill>
                <a:latin typeface="Arial (Body)"/>
                <a:ea typeface="+mn-ea"/>
                <a:cs typeface="+mn-cs"/>
              </a:rPr>
              <a:t>varies</a:t>
            </a:r>
            <a:endParaRPr lang="en-US" sz="2200" kern="1200" dirty="0">
              <a:solidFill>
                <a:srgbClr val="000000"/>
              </a:solidFill>
              <a:latin typeface="Arial (Body)"/>
              <a:ea typeface="+mn-ea"/>
              <a:cs typeface="+mn-cs"/>
            </a:endParaRPr>
          </a:p>
        </p:txBody>
      </p:sp>
      <p:sp>
        <p:nvSpPr>
          <p:cNvPr id="6" name="Text Placeholder 5"/>
          <p:cNvSpPr>
            <a:spLocks noGrp="1"/>
          </p:cNvSpPr>
          <p:nvPr>
            <p:ph type="body" idx="2"/>
          </p:nvPr>
        </p:nvSpPr>
        <p:spPr>
          <a:xfrm>
            <a:off x="457200" y="3455783"/>
            <a:ext cx="8229600" cy="2758219"/>
          </a:xfrm>
        </p:spPr>
        <p:txBody>
          <a:bodyPr/>
          <a:lstStyle/>
          <a:p>
            <a:pPr marL="0" indent="0">
              <a:buNone/>
            </a:pPr>
            <a:r>
              <a:rPr lang="en-US" sz="2200" b="1" dirty="0" smtClean="0"/>
              <a:t>Table</a:t>
            </a:r>
            <a:r>
              <a:rPr lang="en-US" sz="2200" dirty="0" smtClean="0"/>
              <a:t> </a:t>
            </a:r>
            <a:r>
              <a:rPr lang="en-US" sz="2200" b="1" dirty="0"/>
              <a:t>7.1</a:t>
            </a:r>
            <a:r>
              <a:rPr lang="en-US" sz="2200" dirty="0"/>
              <a:t> Preference for Text or </a:t>
            </a:r>
            <a:r>
              <a:rPr lang="en-US" sz="2200" dirty="0" smtClean="0"/>
              <a:t>Images</a:t>
            </a:r>
          </a:p>
          <a:p>
            <a:pPr marL="0" indent="0">
              <a:buNone/>
            </a:pPr>
            <a:r>
              <a:rPr lang="en-US" sz="2200" dirty="0"/>
              <a:t>Scale Items to Measure Preference of Processing in Words versus </a:t>
            </a:r>
            <a:r>
              <a:rPr lang="en-US" sz="2200" dirty="0" smtClean="0"/>
              <a:t>Pictures</a:t>
            </a:r>
          </a:p>
          <a:p>
            <a:pPr marL="432000" indent="-432000">
              <a:buFont typeface="+mj-lt"/>
              <a:buAutoNum type="arabicPeriod"/>
            </a:pPr>
            <a:r>
              <a:rPr lang="en-US" sz="2200" dirty="0" smtClean="0"/>
              <a:t>I </a:t>
            </a:r>
            <a:r>
              <a:rPr lang="en-US" sz="2200" dirty="0"/>
              <a:t>enjoying doing work that requires the use of words. (W</a:t>
            </a:r>
            <a:r>
              <a:rPr lang="en-US" sz="2200" dirty="0" smtClean="0"/>
              <a:t>)</a:t>
            </a:r>
          </a:p>
          <a:p>
            <a:pPr marL="432000" indent="-432000">
              <a:buFont typeface="+mj-lt"/>
              <a:buAutoNum type="arabicPeriod"/>
            </a:pPr>
            <a:r>
              <a:rPr lang="en-US" sz="2200" dirty="0" smtClean="0"/>
              <a:t>There </a:t>
            </a:r>
            <a:r>
              <a:rPr lang="en-US" sz="2200" dirty="0"/>
              <a:t>are some special times in my life that I like to relive by mentally “picturing” just how everything looked. (P</a:t>
            </a:r>
            <a:r>
              <a:rPr lang="en-US" sz="2200" dirty="0" smtClean="0"/>
              <a:t>)</a:t>
            </a:r>
            <a:endParaRPr lang="en-US" sz="2200" dirty="0"/>
          </a:p>
        </p:txBody>
      </p:sp>
    </p:spTree>
    <p:extLst>
      <p:ext uri="{BB962C8B-B14F-4D97-AF65-F5344CB8AC3E}">
        <p14:creationId xmlns:p14="http://schemas.microsoft.com/office/powerpoint/2010/main" xmlns="" val="2602688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fontAlgn="base">
              <a:spcBef>
                <a:spcPct val="0"/>
              </a:spcBef>
              <a:spcAft>
                <a:spcPct val="0"/>
              </a:spcAft>
              <a:buClrTx/>
            </a:pPr>
            <a:r>
              <a:rPr lang="en-US" altLang="en-US" kern="1200" dirty="0" smtClean="0">
                <a:solidFill>
                  <a:srgbClr val="007FA3"/>
                </a:solidFill>
                <a:latin typeface="Times New Roman" panose="02020603050405020304" pitchFamily="18" charset="0"/>
                <a:ea typeface="+mj-ea"/>
                <a:cs typeface="+mj-cs"/>
              </a:rPr>
              <a:t>Learning Objectives</a:t>
            </a:r>
            <a:endParaRPr lang="en-US" altLang="en-US" kern="1200" dirty="0">
              <a:solidFill>
                <a:srgbClr val="007FA3"/>
              </a:solidFill>
              <a:latin typeface="Times New Roman" panose="02020603050405020304" pitchFamily="18" charset="0"/>
              <a:ea typeface="+mj-ea"/>
              <a:cs typeface="+mj-cs"/>
            </a:endParaRPr>
          </a:p>
        </p:txBody>
      </p:sp>
      <p:sp>
        <p:nvSpPr>
          <p:cNvPr id="3" name="Content Placeholder 2"/>
          <p:cNvSpPr>
            <a:spLocks noGrp="1"/>
          </p:cNvSpPr>
          <p:nvPr>
            <p:ph idx="1"/>
          </p:nvPr>
        </p:nvSpPr>
        <p:spPr/>
        <p:txBody>
          <a:bodyPr wrap="square" lIns="91425" tIns="91425" rIns="91425" bIns="91425">
            <a:noAutofit/>
          </a:bodyPr>
          <a:lstStyle/>
          <a:p>
            <a:pPr marL="0" lvl="0" indent="0" eaLnBrk="0" fontAlgn="base" hangingPunct="0">
              <a:spcAft>
                <a:spcPct val="0"/>
              </a:spcAft>
              <a:buSzPts val="2400"/>
              <a:buNone/>
            </a:pPr>
            <a:r>
              <a:rPr lang="en-US" altLang="en-US" sz="2400" b="1" kern="1200" dirty="0">
                <a:solidFill>
                  <a:srgbClr val="007FA3"/>
                </a:solidFill>
                <a:latin typeface="Arial (Body)"/>
                <a:ea typeface="+mn-ea"/>
                <a:cs typeface="+mn-cs"/>
              </a:rPr>
              <a:t>7.1</a:t>
            </a:r>
            <a:r>
              <a:rPr lang="en-US" altLang="en-US" sz="2400" kern="1200" dirty="0">
                <a:solidFill>
                  <a:srgbClr val="000000"/>
                </a:solidFill>
                <a:latin typeface="Arial (Body)"/>
                <a:ea typeface="+mn-ea"/>
                <a:cs typeface="+mn-cs"/>
              </a:rPr>
              <a:t> To </a:t>
            </a:r>
            <a:r>
              <a:rPr lang="en-US" altLang="en-US" sz="2400" kern="1200" dirty="0" smtClean="0">
                <a:solidFill>
                  <a:srgbClr val="000000"/>
                </a:solidFill>
                <a:latin typeface="Arial (Body)"/>
                <a:ea typeface="+mn-ea"/>
                <a:cs typeface="+mn-cs"/>
              </a:rPr>
              <a:t>understan</a:t>
            </a:r>
            <a:r>
              <a:rPr lang="en-US" altLang="en-US" sz="2400" kern="1200" dirty="0">
                <a:solidFill>
                  <a:srgbClr val="000000"/>
                </a:solidFill>
                <a:latin typeface="Arial (Body)"/>
              </a:rPr>
              <a:t>d</a:t>
            </a:r>
            <a:r>
              <a:rPr lang="en-US" altLang="en-US" sz="2400" kern="1200" dirty="0" smtClean="0">
                <a:solidFill>
                  <a:srgbClr val="000000"/>
                </a:solidFill>
                <a:latin typeface="Arial (Body)"/>
                <a:ea typeface="+mn-ea"/>
                <a:cs typeface="+mn-cs"/>
              </a:rPr>
              <a:t> </a:t>
            </a:r>
            <a:r>
              <a:rPr lang="en-US" altLang="en-US" sz="2400" kern="1200" dirty="0">
                <a:solidFill>
                  <a:srgbClr val="000000"/>
                </a:solidFill>
                <a:latin typeface="Arial (Body)"/>
                <a:ea typeface="+mn-ea"/>
                <a:cs typeface="+mn-cs"/>
              </a:rPr>
              <a:t>the components of communications, source credibility, and barriers to effective transmissions.</a:t>
            </a:r>
          </a:p>
          <a:p>
            <a:pPr marL="0" lvl="0" indent="0" eaLnBrk="0" fontAlgn="base" hangingPunct="0">
              <a:spcAft>
                <a:spcPct val="0"/>
              </a:spcAft>
              <a:buSzPts val="2400"/>
              <a:buNone/>
            </a:pPr>
            <a:r>
              <a:rPr lang="en-US" altLang="en-US" sz="2400" b="1" kern="1200" dirty="0">
                <a:solidFill>
                  <a:srgbClr val="007FA3"/>
                </a:solidFill>
                <a:latin typeface="Arial (Body)"/>
                <a:ea typeface="+mn-ea"/>
                <a:cs typeface="+mn-cs"/>
              </a:rPr>
              <a:t>7.2</a:t>
            </a:r>
            <a:r>
              <a:rPr lang="en-US" altLang="en-US" sz="2400" kern="1200" dirty="0">
                <a:solidFill>
                  <a:srgbClr val="000000"/>
                </a:solidFill>
                <a:latin typeface="Arial (Body)"/>
                <a:ea typeface="+mn-ea"/>
                <a:cs typeface="+mn-cs"/>
              </a:rPr>
              <a:t> To understand the distinctions between broadcasted and addressable messages.</a:t>
            </a:r>
          </a:p>
          <a:p>
            <a:pPr marL="0" lvl="0" indent="0" eaLnBrk="0" fontAlgn="base" hangingPunct="0">
              <a:spcAft>
                <a:spcPct val="0"/>
              </a:spcAft>
              <a:buSzPts val="2400"/>
              <a:buNone/>
            </a:pPr>
            <a:r>
              <a:rPr lang="en-US" altLang="en-US" sz="2400" b="1" kern="1200" dirty="0">
                <a:solidFill>
                  <a:srgbClr val="007FA3"/>
                </a:solidFill>
                <a:latin typeface="Arial (Body)"/>
                <a:ea typeface="+mn-ea"/>
                <a:cs typeface="+mn-cs"/>
              </a:rPr>
              <a:t>7.3</a:t>
            </a:r>
            <a:r>
              <a:rPr lang="en-US" altLang="en-US" sz="2400" kern="1200" dirty="0">
                <a:solidFill>
                  <a:srgbClr val="000000"/>
                </a:solidFill>
                <a:latin typeface="Arial (Body)"/>
                <a:ea typeface="+mn-ea"/>
                <a:cs typeface="+mn-cs"/>
              </a:rPr>
              <a:t> To understand elements of message structure.</a:t>
            </a:r>
          </a:p>
          <a:p>
            <a:pPr marL="0" lvl="0" indent="0" eaLnBrk="0" fontAlgn="base" hangingPunct="0">
              <a:spcAft>
                <a:spcPct val="0"/>
              </a:spcAft>
              <a:buSzPts val="2400"/>
              <a:buNone/>
            </a:pPr>
            <a:r>
              <a:rPr lang="en-US" altLang="en-US" sz="2400" b="1" kern="1200" dirty="0">
                <a:solidFill>
                  <a:srgbClr val="007FA3"/>
                </a:solidFill>
                <a:latin typeface="Arial (Body)"/>
                <a:ea typeface="+mn-ea"/>
                <a:cs typeface="+mn-cs"/>
              </a:rPr>
              <a:t>7.4</a:t>
            </a:r>
            <a:r>
              <a:rPr lang="en-US" altLang="en-US" sz="2400" kern="1200" dirty="0">
                <a:solidFill>
                  <a:srgbClr val="000000"/>
                </a:solidFill>
                <a:latin typeface="Arial (Body)"/>
                <a:ea typeface="+mn-ea"/>
                <a:cs typeface="+mn-cs"/>
              </a:rPr>
              <a:t> To understand the effectiveness and limitations of prominent advertising appeals.</a:t>
            </a:r>
          </a:p>
          <a:p>
            <a:pPr marL="0" lvl="0" indent="0" eaLnBrk="0" fontAlgn="base" hangingPunct="0">
              <a:spcAft>
                <a:spcPct val="0"/>
              </a:spcAft>
              <a:buSzPts val="2400"/>
              <a:buNone/>
            </a:pPr>
            <a:r>
              <a:rPr lang="en-US" altLang="en-US" sz="2400" b="1" kern="1200" dirty="0">
                <a:solidFill>
                  <a:srgbClr val="007FA3"/>
                </a:solidFill>
                <a:latin typeface="Arial (Body)"/>
                <a:ea typeface="+mn-ea"/>
                <a:cs typeface="+mn-cs"/>
              </a:rPr>
              <a:t>7.5</a:t>
            </a:r>
            <a:r>
              <a:rPr lang="en-US" altLang="en-US" sz="2400" kern="1200" dirty="0">
                <a:solidFill>
                  <a:srgbClr val="000000"/>
                </a:solidFill>
                <a:latin typeface="Arial (Body)"/>
                <a:ea typeface="+mn-ea"/>
                <a:cs typeface="+mn-cs"/>
              </a:rPr>
              <a:t> To understand how to measure the effectiveness of advertising messages.</a:t>
            </a:r>
          </a:p>
        </p:txBody>
      </p:sp>
    </p:spTree>
    <p:extLst>
      <p:ext uri="{BB962C8B-B14F-4D97-AF65-F5344CB8AC3E}">
        <p14:creationId xmlns:p14="http://schemas.microsoft.com/office/powerpoint/2010/main" xmlns="" val="518937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kern="1200" dirty="0">
                <a:latin typeface="Times New Roman" panose="02020603050405020304" pitchFamily="18" charset="0"/>
              </a:rPr>
              <a:t>Images and </a:t>
            </a:r>
            <a:r>
              <a:rPr lang="en-US" kern="1200" dirty="0" smtClean="0">
                <a:latin typeface="Times New Roman" panose="02020603050405020304" pitchFamily="18" charset="0"/>
              </a:rPr>
              <a:t>Text </a:t>
            </a:r>
            <a:r>
              <a:rPr lang="en-US" sz="2000" b="0" kern="1200" dirty="0" smtClean="0">
                <a:latin typeface="Times New Roman" panose="02020603050405020304" pitchFamily="18" charset="0"/>
              </a:rPr>
              <a:t>(2 of 2)</a:t>
            </a:r>
            <a:endParaRPr lang="en-US" sz="2000" b="0" dirty="0"/>
          </a:p>
        </p:txBody>
      </p:sp>
      <p:sp>
        <p:nvSpPr>
          <p:cNvPr id="6" name="Text Placeholder 5"/>
          <p:cNvSpPr>
            <a:spLocks noGrp="1"/>
          </p:cNvSpPr>
          <p:nvPr>
            <p:ph type="body" idx="1"/>
          </p:nvPr>
        </p:nvSpPr>
        <p:spPr>
          <a:xfrm>
            <a:off x="457200" y="1600199"/>
            <a:ext cx="8229600" cy="4347927"/>
          </a:xfrm>
        </p:spPr>
        <p:txBody>
          <a:bodyPr/>
          <a:lstStyle/>
          <a:p>
            <a:pPr marL="0" indent="0">
              <a:buNone/>
            </a:pPr>
            <a:r>
              <a:rPr lang="en-US" sz="2200" b="1" dirty="0"/>
              <a:t>Table</a:t>
            </a:r>
            <a:r>
              <a:rPr lang="en-US" sz="2200" dirty="0"/>
              <a:t> </a:t>
            </a:r>
            <a:r>
              <a:rPr lang="en-US" sz="2200" b="1" dirty="0"/>
              <a:t>7.1</a:t>
            </a:r>
            <a:r>
              <a:rPr lang="en-US" sz="2200" dirty="0"/>
              <a:t> </a:t>
            </a:r>
            <a:r>
              <a:rPr lang="en-US" sz="2200" b="1" dirty="0" smtClean="0"/>
              <a:t>[Continued]</a:t>
            </a:r>
          </a:p>
          <a:p>
            <a:pPr marL="432000" indent="-432000">
              <a:spcBef>
                <a:spcPts val="1000"/>
              </a:spcBef>
              <a:buFont typeface="+mj-lt"/>
              <a:buAutoNum type="arabicPeriod" startAt="3"/>
            </a:pPr>
            <a:r>
              <a:rPr lang="en-US" sz="2200" dirty="0" smtClean="0"/>
              <a:t>I can never seem to find the right word when I need it. (P)</a:t>
            </a:r>
          </a:p>
          <a:p>
            <a:pPr marL="432000" indent="-432000">
              <a:spcBef>
                <a:spcPts val="1000"/>
              </a:spcBef>
              <a:buFont typeface="+mj-lt"/>
              <a:buAutoNum type="arabicPeriod" startAt="3"/>
            </a:pPr>
            <a:r>
              <a:rPr lang="en-US" sz="2200" dirty="0" smtClean="0"/>
              <a:t>I </a:t>
            </a:r>
            <a:r>
              <a:rPr lang="en-US" sz="2200" dirty="0"/>
              <a:t>do a lot of reading. (W)</a:t>
            </a:r>
          </a:p>
          <a:p>
            <a:pPr marL="432000" indent="-432000">
              <a:spcBef>
                <a:spcPts val="1000"/>
              </a:spcBef>
              <a:buFont typeface="+mj-lt"/>
              <a:buAutoNum type="arabicPeriod" startAt="3"/>
            </a:pPr>
            <a:r>
              <a:rPr lang="en-US" sz="2200" dirty="0" smtClean="0"/>
              <a:t>When </a:t>
            </a:r>
            <a:r>
              <a:rPr lang="en-US" sz="2200" dirty="0"/>
              <a:t>I’m trying to learn something new, I’d rather watch a demonstration than read how to do it. (P)</a:t>
            </a:r>
          </a:p>
          <a:p>
            <a:pPr marL="432000" indent="-432000">
              <a:spcBef>
                <a:spcPts val="1000"/>
              </a:spcBef>
              <a:buFont typeface="+mj-lt"/>
              <a:buAutoNum type="arabicPeriod" startAt="3"/>
            </a:pPr>
            <a:r>
              <a:rPr lang="en-US" sz="2200" dirty="0" smtClean="0"/>
              <a:t>I </a:t>
            </a:r>
            <a:r>
              <a:rPr lang="en-US" sz="2200" dirty="0"/>
              <a:t>think I often use words in the wrong way. (P)</a:t>
            </a:r>
          </a:p>
          <a:p>
            <a:pPr marL="432000" indent="-432000">
              <a:spcBef>
                <a:spcPts val="1000"/>
              </a:spcBef>
              <a:buFont typeface="+mj-lt"/>
              <a:buAutoNum type="arabicPeriod" startAt="3"/>
            </a:pPr>
            <a:r>
              <a:rPr lang="en-US" sz="2200" dirty="0" smtClean="0"/>
              <a:t>I </a:t>
            </a:r>
            <a:r>
              <a:rPr lang="en-US" sz="2200" dirty="0"/>
              <a:t>enjoy learning new words. (W)</a:t>
            </a:r>
          </a:p>
          <a:p>
            <a:pPr marL="432000" indent="-432000">
              <a:spcBef>
                <a:spcPts val="1000"/>
              </a:spcBef>
              <a:buFont typeface="+mj-lt"/>
              <a:buAutoNum type="arabicPeriod" startAt="3"/>
            </a:pPr>
            <a:r>
              <a:rPr lang="en-US" sz="2200" dirty="0" smtClean="0"/>
              <a:t>I </a:t>
            </a:r>
            <a:r>
              <a:rPr lang="en-US" sz="2200" dirty="0"/>
              <a:t>like to picture how I could fix up my apartment or a room if I could buy anything I wanted. (P)</a:t>
            </a:r>
          </a:p>
          <a:p>
            <a:pPr marL="432000" indent="-432000">
              <a:spcBef>
                <a:spcPts val="1000"/>
              </a:spcBef>
              <a:buFont typeface="+mj-lt"/>
              <a:buAutoNum type="arabicPeriod" startAt="3"/>
            </a:pPr>
            <a:r>
              <a:rPr lang="en-US" sz="2200" dirty="0" smtClean="0"/>
              <a:t>I </a:t>
            </a:r>
            <a:r>
              <a:rPr lang="en-US" sz="2200" dirty="0"/>
              <a:t>often make written notes to myself. (</a:t>
            </a:r>
            <a:r>
              <a:rPr lang="en-US" sz="2200" dirty="0" smtClean="0"/>
              <a:t>W)</a:t>
            </a:r>
          </a:p>
        </p:txBody>
      </p:sp>
      <p:sp>
        <p:nvSpPr>
          <p:cNvPr id="7" name="Text Placeholder 6"/>
          <p:cNvSpPr>
            <a:spLocks noGrp="1"/>
          </p:cNvSpPr>
          <p:nvPr>
            <p:ph type="body" idx="2"/>
          </p:nvPr>
        </p:nvSpPr>
        <p:spPr>
          <a:xfrm>
            <a:off x="457200" y="5950070"/>
            <a:ext cx="8229600" cy="402212"/>
          </a:xfrm>
        </p:spPr>
        <p:txBody>
          <a:bodyPr/>
          <a:lstStyle/>
          <a:p>
            <a:pPr marL="0" indent="0">
              <a:buNone/>
            </a:pPr>
            <a:r>
              <a:rPr lang="en-US" sz="2000" b="1" dirty="0"/>
              <a:t>P = pictures W = </a:t>
            </a:r>
            <a:r>
              <a:rPr lang="en-US" sz="2000" b="1" dirty="0" smtClean="0"/>
              <a:t>words</a:t>
            </a:r>
            <a:endParaRPr lang="en-US" sz="2000" b="1" dirty="0"/>
          </a:p>
        </p:txBody>
      </p:sp>
    </p:spTree>
    <p:extLst>
      <p:ext uri="{BB962C8B-B14F-4D97-AF65-F5344CB8AC3E}">
        <p14:creationId xmlns:p14="http://schemas.microsoft.com/office/powerpoint/2010/main" xmlns="" val="3877722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Message Framing</a:t>
            </a:r>
            <a:endParaRPr lang="en-US" alt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p:txBody>
          <a:bodyPr wrap="square" lIns="91425" tIns="91425" rIns="91425" bIns="91425">
            <a:noAutofit/>
          </a:bodyPr>
          <a:lstStyle/>
          <a:p>
            <a:pPr marL="0" lvl="0" indent="0" eaLnBrk="0" fontAlgn="base" hangingPunct="0">
              <a:spcAft>
                <a:spcPct val="0"/>
              </a:spcAft>
              <a:buSzPts val="2400"/>
              <a:buNone/>
              <a:tabLst/>
            </a:pPr>
            <a:r>
              <a:rPr lang="en-US" altLang="en-US" sz="2400" kern="1200" dirty="0">
                <a:solidFill>
                  <a:srgbClr val="000000"/>
                </a:solidFill>
                <a:latin typeface="Arial (Body)"/>
                <a:ea typeface="+mn-ea"/>
                <a:cs typeface="+mn-cs"/>
              </a:rPr>
              <a:t>Discussion Question:</a:t>
            </a:r>
          </a:p>
          <a:p>
            <a:pPr marL="0" lvl="0" indent="0" eaLnBrk="0" fontAlgn="base" hangingPunct="0">
              <a:spcAft>
                <a:spcPct val="0"/>
              </a:spcAft>
              <a:buSzPts val="2400"/>
              <a:buNone/>
              <a:tabLst/>
            </a:pPr>
            <a:r>
              <a:rPr lang="en-US" altLang="en-US" sz="2400" kern="1200" dirty="0">
                <a:solidFill>
                  <a:srgbClr val="000000"/>
                </a:solidFill>
                <a:latin typeface="Arial (Body)"/>
                <a:ea typeface="+mn-ea"/>
                <a:cs typeface="+mn-cs"/>
              </a:rPr>
              <a:t>When should a marketer use positive message </a:t>
            </a:r>
            <a:r>
              <a:rPr lang="en-US" altLang="en-US" sz="2400" kern="1200" dirty="0" smtClean="0">
                <a:solidFill>
                  <a:srgbClr val="000000"/>
                </a:solidFill>
                <a:latin typeface="Arial (Body)"/>
                <a:ea typeface="+mn-ea"/>
                <a:cs typeface="+mn-cs"/>
              </a:rPr>
              <a:t>framing? Negative </a:t>
            </a:r>
            <a:r>
              <a:rPr lang="en-US" altLang="en-US" sz="2400" kern="1200" dirty="0">
                <a:solidFill>
                  <a:srgbClr val="000000"/>
                </a:solidFill>
                <a:latin typeface="Arial (Body)"/>
                <a:ea typeface="+mn-ea"/>
                <a:cs typeface="+mn-cs"/>
              </a:rPr>
              <a:t>message framing?</a:t>
            </a:r>
          </a:p>
        </p:txBody>
      </p:sp>
    </p:spTree>
    <p:extLst>
      <p:ext uri="{BB962C8B-B14F-4D97-AF65-F5344CB8AC3E}">
        <p14:creationId xmlns:p14="http://schemas.microsoft.com/office/powerpoint/2010/main" xmlns="" val="17894969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chor="b">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One- v</a:t>
            </a:r>
            <a:r>
              <a:rPr lang="en-US" altLang="en-US" sz="100" kern="1200" dirty="0" smtClean="0">
                <a:solidFill>
                  <a:schemeClr val="bg1"/>
                </a:solidFill>
                <a:latin typeface="Times New Roman" panose="02020603050405020304" pitchFamily="18" charset="0"/>
                <a:ea typeface="+mj-ea"/>
                <a:cs typeface="+mj-cs"/>
              </a:rPr>
              <a:t>ersu</a:t>
            </a:r>
            <a:r>
              <a:rPr lang="en-US" altLang="en-US" kern="1200" dirty="0" smtClean="0">
                <a:latin typeface="Times New Roman" panose="02020603050405020304" pitchFamily="18" charset="0"/>
                <a:ea typeface="+mj-ea"/>
                <a:cs typeface="+mj-cs"/>
              </a:rPr>
              <a:t>s Two-Sided Messages</a:t>
            </a:r>
            <a:endParaRPr lang="en-US" altLang="en-US" kern="1200" dirty="0">
              <a:latin typeface="Times New Roman" panose="02020603050405020304" pitchFamily="18" charset="0"/>
              <a:ea typeface="+mj-ea"/>
              <a:cs typeface="+mj-cs"/>
            </a:endParaRPr>
          </a:p>
        </p:txBody>
      </p:sp>
      <p:pic>
        <p:nvPicPr>
          <p:cNvPr id="5" name="Picture 4" descr="The advertisement shows a white dog and a dog with brown spots. The text above the dogs reads, which dog has more spots? Below the dogs are two socks. One sock is gray and one sock is white. The text above the socks reads, which sock is whiter? The text below the gray sock reads, leading detergent alone.  The text below the whiter sock reads, leading detergent plus Clorox Bleach. In the bottom right corner of the advertisement is the word obviously and a photo of a Clorox bleach bottle."/>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871855" y="1612695"/>
            <a:ext cx="3321634" cy="4158072"/>
          </a:xfrm>
          <a:prstGeom prst="rect">
            <a:avLst/>
          </a:prstGeom>
        </p:spPr>
      </p:pic>
      <p:sp>
        <p:nvSpPr>
          <p:cNvPr id="3" name="Text Placeholder 2"/>
          <p:cNvSpPr>
            <a:spLocks noGrp="1"/>
          </p:cNvSpPr>
          <p:nvPr>
            <p:ph type="body" idx="1"/>
          </p:nvPr>
        </p:nvSpPr>
        <p:spPr>
          <a:xfrm>
            <a:off x="457200" y="5893114"/>
            <a:ext cx="8229600" cy="355396"/>
          </a:xfrm>
        </p:spPr>
        <p:txBody>
          <a:bodyPr/>
          <a:lstStyle/>
          <a:p>
            <a:pPr marL="0" indent="0">
              <a:buNone/>
            </a:pPr>
            <a:r>
              <a:rPr lang="en-US" sz="1800" b="1" dirty="0"/>
              <a:t>Source: </a:t>
            </a:r>
            <a:r>
              <a:rPr lang="en-US" sz="1800" dirty="0"/>
              <a:t>©2018 The Clorox Pet Products Company. Reprinted with permission.</a:t>
            </a:r>
          </a:p>
        </p:txBody>
      </p:sp>
    </p:spTree>
    <p:extLst>
      <p:ext uri="{BB962C8B-B14F-4D97-AF65-F5344CB8AC3E}">
        <p14:creationId xmlns:p14="http://schemas.microsoft.com/office/powerpoint/2010/main" xmlns="" val="19788489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kern="1200" dirty="0" smtClean="0">
                <a:latin typeface="Times New Roman" panose="02020603050405020304" pitchFamily="18" charset="0"/>
                <a:ea typeface="+mj-ea"/>
                <a:cs typeface="+mj-cs"/>
              </a:rPr>
              <a:t>Native Advertising</a:t>
            </a:r>
            <a:endParaRPr 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1"/>
            <a:ext cx="8229600" cy="1532744"/>
          </a:xfrm>
        </p:spPr>
        <p:txBody>
          <a:bodyPr wrap="square" lIns="91425" tIns="91425" rIns="91425" bIns="91425">
            <a:noAutofit/>
          </a:bodyPr>
          <a:lstStyle/>
          <a:p>
            <a:pPr marL="255651" lvl="0" indent="-255651" eaLnBrk="0" fontAlgn="base" hangingPunct="0">
              <a:spcAft>
                <a:spcPct val="0"/>
              </a:spcAft>
              <a:buSzPts val="2400"/>
              <a:tabLst/>
            </a:pPr>
            <a:r>
              <a:rPr lang="en-US" sz="2400" kern="1200" dirty="0">
                <a:solidFill>
                  <a:srgbClr val="000000"/>
                </a:solidFill>
                <a:latin typeface="Arial (Body)"/>
                <a:ea typeface="+mn-ea"/>
                <a:cs typeface="+mn-cs"/>
              </a:rPr>
              <a:t>Designed to blend in with editorial content</a:t>
            </a:r>
          </a:p>
          <a:p>
            <a:pPr marL="255651" lvl="0" indent="-255651" eaLnBrk="0" fontAlgn="base" hangingPunct="0">
              <a:spcAft>
                <a:spcPct val="0"/>
              </a:spcAft>
              <a:buSzPts val="2400"/>
              <a:tabLst/>
            </a:pPr>
            <a:r>
              <a:rPr lang="en-US" sz="2400" kern="1200" dirty="0">
                <a:solidFill>
                  <a:srgbClr val="000000"/>
                </a:solidFill>
                <a:latin typeface="Arial (Body)"/>
                <a:ea typeface="+mn-ea"/>
                <a:cs typeface="+mn-cs"/>
              </a:rPr>
              <a:t>Podcasts</a:t>
            </a:r>
          </a:p>
          <a:p>
            <a:pPr marL="255651" lvl="0" indent="-255651" eaLnBrk="0" fontAlgn="base" hangingPunct="0">
              <a:spcAft>
                <a:spcPct val="0"/>
              </a:spcAft>
              <a:buSzPts val="2400"/>
              <a:tabLst/>
            </a:pPr>
            <a:r>
              <a:rPr lang="en-US" sz="2400" kern="1200" dirty="0">
                <a:solidFill>
                  <a:srgbClr val="000000"/>
                </a:solidFill>
                <a:latin typeface="Arial (Body)"/>
                <a:ea typeface="+mn-ea"/>
                <a:cs typeface="+mn-cs"/>
              </a:rPr>
              <a:t>Advertorials</a:t>
            </a:r>
          </a:p>
        </p:txBody>
      </p:sp>
    </p:spTree>
    <p:extLst>
      <p:ext uri="{BB962C8B-B14F-4D97-AF65-F5344CB8AC3E}">
        <p14:creationId xmlns:p14="http://schemas.microsoft.com/office/powerpoint/2010/main" xmlns="" val="1738600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Order Effects</a:t>
            </a:r>
            <a:endParaRPr lang="en-US" alt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1412823"/>
          </a:xfrm>
        </p:spPr>
        <p:txBody>
          <a:bodyPr wrap="square" lIns="91425" tIns="91425" rIns="91425" bIns="91425">
            <a:noAutofit/>
          </a:bodyPr>
          <a:lstStyle/>
          <a:p>
            <a:pPr marL="0" lvl="0" indent="0" eaLnBrk="0" fontAlgn="base" hangingPunct="0">
              <a:spcAft>
                <a:spcPct val="0"/>
              </a:spcAft>
              <a:buSzPts val="2400"/>
              <a:buNone/>
              <a:tabLst/>
            </a:pPr>
            <a:r>
              <a:rPr lang="en-US" altLang="en-US" sz="2400" kern="1200" dirty="0">
                <a:solidFill>
                  <a:srgbClr val="000000"/>
                </a:solidFill>
                <a:latin typeface="Arial (Body)"/>
                <a:ea typeface="+mn-ea"/>
                <a:cs typeface="+mn-cs"/>
              </a:rPr>
              <a:t>Discussion Question:</a:t>
            </a:r>
          </a:p>
          <a:p>
            <a:pPr marL="0" lvl="0" indent="0" eaLnBrk="0" fontAlgn="base" hangingPunct="0">
              <a:spcAft>
                <a:spcPct val="0"/>
              </a:spcAft>
              <a:buSzPts val="2400"/>
              <a:buNone/>
              <a:tabLst/>
            </a:pPr>
            <a:r>
              <a:rPr lang="en-US" altLang="en-US" sz="2400" kern="1200" dirty="0">
                <a:solidFill>
                  <a:srgbClr val="000000"/>
                </a:solidFill>
                <a:latin typeface="Arial (Body)"/>
                <a:ea typeface="+mn-ea"/>
                <a:cs typeface="+mn-cs"/>
              </a:rPr>
              <a:t>When should marketers rely on the primacy </a:t>
            </a:r>
            <a:r>
              <a:rPr lang="en-US" altLang="en-US" sz="2400" kern="1200" dirty="0" smtClean="0">
                <a:solidFill>
                  <a:srgbClr val="000000"/>
                </a:solidFill>
                <a:latin typeface="Arial (Body)"/>
                <a:ea typeface="+mn-ea"/>
                <a:cs typeface="+mn-cs"/>
              </a:rPr>
              <a:t>effect? When </a:t>
            </a:r>
            <a:r>
              <a:rPr lang="en-US" altLang="en-US" sz="2400" kern="1200" dirty="0">
                <a:solidFill>
                  <a:srgbClr val="000000"/>
                </a:solidFill>
                <a:latin typeface="Arial (Body)"/>
                <a:ea typeface="+mn-ea"/>
                <a:cs typeface="+mn-cs"/>
              </a:rPr>
              <a:t>should they rely on the recency effect?</a:t>
            </a:r>
          </a:p>
        </p:txBody>
      </p:sp>
    </p:spTree>
    <p:extLst>
      <p:ext uri="{BB962C8B-B14F-4D97-AF65-F5344CB8AC3E}">
        <p14:creationId xmlns:p14="http://schemas.microsoft.com/office/powerpoint/2010/main" xmlns="" val="893925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fontAlgn="base">
              <a:spcBef>
                <a:spcPct val="0"/>
              </a:spcBef>
              <a:spcAft>
                <a:spcPct val="0"/>
              </a:spcAft>
              <a:buClrTx/>
            </a:pPr>
            <a:r>
              <a:rPr lang="en-US" altLang="en-US" kern="1200" dirty="0" smtClean="0">
                <a:solidFill>
                  <a:srgbClr val="007FA3"/>
                </a:solidFill>
                <a:latin typeface="Times New Roman" panose="02020603050405020304" pitchFamily="18" charset="0"/>
                <a:ea typeface="+mj-ea"/>
                <a:cs typeface="+mj-cs"/>
              </a:rPr>
              <a:t>Learning Objective 7.4</a:t>
            </a:r>
            <a:endParaRPr lang="en-US" altLang="en-US" kern="1200" dirty="0">
              <a:solidFill>
                <a:srgbClr val="007FA3"/>
              </a:solidFill>
              <a:latin typeface="Times New Roman" panose="02020603050405020304" pitchFamily="18" charset="0"/>
              <a:ea typeface="+mj-ea"/>
              <a:cs typeface="+mj-cs"/>
            </a:endParaRPr>
          </a:p>
        </p:txBody>
      </p:sp>
      <p:sp>
        <p:nvSpPr>
          <p:cNvPr id="3" name="Content Placeholder 2"/>
          <p:cNvSpPr>
            <a:spLocks noGrp="1"/>
          </p:cNvSpPr>
          <p:nvPr>
            <p:ph type="body" idx="1"/>
          </p:nvPr>
        </p:nvSpPr>
        <p:spPr/>
        <p:txBody>
          <a:bodyPr wrap="square" lIns="91425" tIns="91425" rIns="91425" bIns="91425">
            <a:noAutofit/>
          </a:bodyPr>
          <a:lstStyle/>
          <a:p>
            <a:pPr marL="0" lvl="0" indent="0" eaLnBrk="0" fontAlgn="base" hangingPunct="0">
              <a:spcAft>
                <a:spcPct val="0"/>
              </a:spcAft>
              <a:buSzPts val="2400"/>
              <a:buNone/>
            </a:pPr>
            <a:r>
              <a:rPr lang="en-US" altLang="en-US" sz="2400" b="1" kern="1200" dirty="0">
                <a:solidFill>
                  <a:schemeClr val="tx2"/>
                </a:solidFill>
                <a:latin typeface="Arial (Body)"/>
                <a:ea typeface="+mn-ea"/>
                <a:cs typeface="+mn-cs"/>
              </a:rPr>
              <a:t>7.4</a:t>
            </a:r>
            <a:r>
              <a:rPr lang="en-US" altLang="en-US" sz="2400" kern="1200" dirty="0">
                <a:solidFill>
                  <a:srgbClr val="000000"/>
                </a:solidFill>
                <a:latin typeface="Arial (Body)"/>
                <a:ea typeface="+mn-ea"/>
                <a:cs typeface="+mn-cs"/>
              </a:rPr>
              <a:t> To understand the effectiveness and limitations of prominent advertising appeals.</a:t>
            </a:r>
          </a:p>
        </p:txBody>
      </p:sp>
    </p:spTree>
    <p:extLst>
      <p:ext uri="{BB962C8B-B14F-4D97-AF65-F5344CB8AC3E}">
        <p14:creationId xmlns:p14="http://schemas.microsoft.com/office/powerpoint/2010/main" xmlns="" val="4792955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kern="1200" dirty="0" smtClean="0">
                <a:latin typeface="Times New Roman" panose="02020603050405020304" pitchFamily="18" charset="0"/>
                <a:ea typeface="+mj-ea"/>
                <a:cs typeface="+mj-cs"/>
              </a:rPr>
              <a:t>Need for Cognition (N</a:t>
            </a:r>
            <a:r>
              <a:rPr lang="en-US" sz="100" kern="1200" dirty="0" smtClean="0">
                <a:latin typeface="Times New Roman" panose="02020603050405020304" pitchFamily="18" charset="0"/>
                <a:ea typeface="+mj-ea"/>
                <a:cs typeface="+mj-cs"/>
              </a:rPr>
              <a:t> </a:t>
            </a:r>
            <a:r>
              <a:rPr lang="en-US" kern="1200" dirty="0" smtClean="0">
                <a:latin typeface="Times New Roman" panose="02020603050405020304" pitchFamily="18" charset="0"/>
                <a:ea typeface="+mj-ea"/>
                <a:cs typeface="+mj-cs"/>
              </a:rPr>
              <a:t>F</a:t>
            </a:r>
            <a:r>
              <a:rPr lang="en-US" sz="100" kern="1200" dirty="0" smtClean="0">
                <a:latin typeface="Times New Roman" panose="02020603050405020304" pitchFamily="18" charset="0"/>
                <a:ea typeface="+mj-ea"/>
                <a:cs typeface="+mj-cs"/>
              </a:rPr>
              <a:t> </a:t>
            </a:r>
            <a:r>
              <a:rPr lang="en-US" kern="1200" dirty="0" smtClean="0">
                <a:latin typeface="Times New Roman" panose="02020603050405020304" pitchFamily="18" charset="0"/>
                <a:ea typeface="+mj-ea"/>
                <a:cs typeface="+mj-cs"/>
              </a:rPr>
              <a:t>C)</a:t>
            </a:r>
            <a:endParaRPr 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1"/>
            <a:ext cx="8229600" cy="1412822"/>
          </a:xfrm>
        </p:spPr>
        <p:txBody>
          <a:bodyPr wrap="square" lIns="91425" tIns="91425" rIns="91425" bIns="91425">
            <a:noAutofit/>
          </a:bodyPr>
          <a:lstStyle/>
          <a:p>
            <a:pPr marL="0" lvl="0" indent="0" eaLnBrk="0" fontAlgn="base" hangingPunct="0">
              <a:spcAft>
                <a:spcPct val="0"/>
              </a:spcAft>
              <a:buSzPts val="2400"/>
              <a:buNone/>
              <a:tabLst/>
            </a:pPr>
            <a:r>
              <a:rPr lang="en-US" sz="2400" b="1" kern="1200" dirty="0" smtClean="0">
                <a:solidFill>
                  <a:srgbClr val="000000"/>
                </a:solidFill>
                <a:latin typeface="Arial (Body)"/>
                <a:ea typeface="+mn-ea"/>
                <a:cs typeface="+mn-cs"/>
              </a:rPr>
              <a:t>Defined</a:t>
            </a:r>
          </a:p>
          <a:p>
            <a:pPr marL="0" lvl="0" indent="0" eaLnBrk="0" fontAlgn="base" hangingPunct="0">
              <a:spcAft>
                <a:spcPct val="0"/>
              </a:spcAft>
              <a:buSzPts val="2400"/>
              <a:buNone/>
              <a:tabLst/>
            </a:pPr>
            <a:r>
              <a:rPr lang="en-US" sz="2400" kern="1200" dirty="0" smtClean="0">
                <a:solidFill>
                  <a:srgbClr val="000000"/>
                </a:solidFill>
                <a:latin typeface="Arial (Body)"/>
                <a:ea typeface="+mn-ea"/>
                <a:cs typeface="+mn-cs"/>
              </a:rPr>
              <a:t>A </a:t>
            </a:r>
            <a:r>
              <a:rPr lang="en-US" sz="2400" kern="1200" dirty="0">
                <a:solidFill>
                  <a:srgbClr val="000000"/>
                </a:solidFill>
                <a:latin typeface="Arial (Body)"/>
                <a:ea typeface="+mn-ea"/>
                <a:cs typeface="+mn-cs"/>
              </a:rPr>
              <a:t>personality trait that reflects a person’s craving for or enjoyment of thinking</a:t>
            </a:r>
          </a:p>
        </p:txBody>
      </p:sp>
    </p:spTree>
    <p:extLst>
      <p:ext uri="{BB962C8B-B14F-4D97-AF65-F5344CB8AC3E}">
        <p14:creationId xmlns:p14="http://schemas.microsoft.com/office/powerpoint/2010/main" xmlns="" val="876266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Comparative Ads</a:t>
            </a:r>
            <a:endParaRPr lang="en-US" alt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1"/>
            <a:ext cx="8229600" cy="1128010"/>
          </a:xfrm>
        </p:spPr>
        <p:txBody>
          <a:bodyPr wrap="square" lIns="91425" tIns="91425" rIns="91425" bIns="91425">
            <a:noAutofit/>
          </a:bodyPr>
          <a:lstStyle/>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Promotion </a:t>
            </a:r>
            <a:r>
              <a:rPr lang="en-US" altLang="en-US" sz="2400" kern="1200" dirty="0" smtClean="0">
                <a:solidFill>
                  <a:srgbClr val="000000"/>
                </a:solidFill>
                <a:latin typeface="Arial (Body)"/>
                <a:ea typeface="+mn-ea"/>
                <a:cs typeface="+mn-cs"/>
              </a:rPr>
              <a:t>v</a:t>
            </a:r>
            <a:r>
              <a:rPr lang="en-US" altLang="en-US" sz="100" kern="1200" dirty="0" smtClean="0">
                <a:solidFill>
                  <a:schemeClr val="bg1"/>
                </a:solidFill>
                <a:latin typeface="Arial (Body)"/>
                <a:ea typeface="+mn-ea"/>
                <a:cs typeface="+mn-cs"/>
              </a:rPr>
              <a:t>ersu</a:t>
            </a:r>
            <a:r>
              <a:rPr lang="en-US" altLang="en-US" sz="2400" kern="1200" dirty="0" smtClean="0">
                <a:solidFill>
                  <a:srgbClr val="000000"/>
                </a:solidFill>
                <a:latin typeface="Arial (Body)"/>
                <a:ea typeface="+mn-ea"/>
                <a:cs typeface="+mn-cs"/>
              </a:rPr>
              <a:t>s </a:t>
            </a:r>
            <a:r>
              <a:rPr lang="en-US" altLang="en-US" sz="2400" kern="1200" dirty="0">
                <a:solidFill>
                  <a:srgbClr val="000000"/>
                </a:solidFill>
                <a:latin typeface="Arial (Body)"/>
                <a:ea typeface="+mn-ea"/>
                <a:cs typeface="+mn-cs"/>
              </a:rPr>
              <a:t>Prevention-focused</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Reasonable factual evidence</a:t>
            </a:r>
          </a:p>
        </p:txBody>
      </p:sp>
    </p:spTree>
    <p:extLst>
      <p:ext uri="{BB962C8B-B14F-4D97-AF65-F5344CB8AC3E}">
        <p14:creationId xmlns:p14="http://schemas.microsoft.com/office/powerpoint/2010/main" xmlns="" val="29337285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Fear Appeals</a:t>
            </a:r>
            <a:endParaRPr lang="en-US" alt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4050890" cy="1418303"/>
          </a:xfrm>
        </p:spPr>
        <p:txBody>
          <a:bodyPr wrap="square" lIns="91425" tIns="91425" rIns="91425" bIns="91425">
            <a:noAutofit/>
          </a:bodyPr>
          <a:lstStyle/>
          <a:p>
            <a:pPr marL="255651" lvl="0" indent="-255651" eaLnBrk="0" fontAlgn="base" hangingPunct="0">
              <a:spcAft>
                <a:spcPct val="0"/>
              </a:spcAft>
              <a:buSzPts val="2400"/>
            </a:pPr>
            <a:r>
              <a:rPr lang="en-US" altLang="en-US" sz="2400" kern="1200" dirty="0">
                <a:solidFill>
                  <a:srgbClr val="000000"/>
                </a:solidFill>
                <a:latin typeface="Arial (Body)"/>
                <a:ea typeface="+mn-ea"/>
                <a:cs typeface="+mn-cs"/>
              </a:rPr>
              <a:t>When do they work?</a:t>
            </a:r>
          </a:p>
          <a:p>
            <a:pPr marL="255651" lvl="0" indent="-255651" eaLnBrk="0" fontAlgn="base" hangingPunct="0">
              <a:spcAft>
                <a:spcPct val="0"/>
              </a:spcAft>
              <a:buSzPts val="2400"/>
            </a:pPr>
            <a:r>
              <a:rPr lang="en-US" altLang="en-US" sz="2400" kern="1200" dirty="0">
                <a:solidFill>
                  <a:srgbClr val="000000"/>
                </a:solidFill>
                <a:latin typeface="Arial (Body)"/>
                <a:ea typeface="+mn-ea"/>
                <a:cs typeface="+mn-cs"/>
              </a:rPr>
              <a:t>When are they unlikely to work?</a:t>
            </a:r>
          </a:p>
        </p:txBody>
      </p:sp>
      <p:pic>
        <p:nvPicPr>
          <p:cNvPr id="6" name="Picture 5" descr="The advertisement shows a stick of dynamite folded and taped into the shape of a fist. The thumb of the fist is a lit fuse. The text reads as follows. The longer you wait, the deadlier abuse gets. Abuse only gets worse over time. If you’re being abused, we can help. Call 4 1 4, 9 3 3, 2 7 2 2 now. Before it’s too late. In the right bottom corner of the advertisement is the logo for the Soujournor Family Peace Center."/>
          <p:cNvPicPr>
            <a:picLocks noChangeAspect="1"/>
          </p:cNvPicPr>
          <p:nvPr/>
        </p:nvPicPr>
        <p:blipFill rotWithShape="1">
          <a:blip r:embed="rId3">
            <a:extLst>
              <a:ext uri="{28A0092B-C50C-407E-A947-70E740481C1C}">
                <a14:useLocalDpi xmlns:a14="http://schemas.microsoft.com/office/drawing/2010/main" xmlns="" val="0"/>
              </a:ext>
            </a:extLst>
          </a:blip>
          <a:srcRect l="1654" t="719" r="977" b="1439"/>
          <a:stretch/>
        </p:blipFill>
        <p:spPr>
          <a:xfrm>
            <a:off x="5069941" y="1631950"/>
            <a:ext cx="3512084" cy="4316177"/>
          </a:xfrm>
          <a:prstGeom prst="rect">
            <a:avLst/>
          </a:prstGeom>
        </p:spPr>
      </p:pic>
      <p:sp>
        <p:nvSpPr>
          <p:cNvPr id="4" name="Text Placeholder 3"/>
          <p:cNvSpPr>
            <a:spLocks noGrp="1"/>
          </p:cNvSpPr>
          <p:nvPr>
            <p:ph type="body" idx="2"/>
          </p:nvPr>
        </p:nvSpPr>
        <p:spPr>
          <a:xfrm>
            <a:off x="4664773" y="6000522"/>
            <a:ext cx="4297962" cy="382012"/>
          </a:xfrm>
        </p:spPr>
        <p:txBody>
          <a:bodyPr/>
          <a:lstStyle/>
          <a:p>
            <a:pPr marL="0" indent="0">
              <a:buNone/>
            </a:pPr>
            <a:r>
              <a:rPr lang="en-US" sz="1800" b="1" dirty="0"/>
              <a:t>Source: </a:t>
            </a:r>
            <a:r>
              <a:rPr lang="en-US" sz="1800" dirty="0"/>
              <a:t>Sojourner Family Peace Center</a:t>
            </a:r>
          </a:p>
        </p:txBody>
      </p:sp>
    </p:spTree>
    <p:extLst>
      <p:ext uri="{BB962C8B-B14F-4D97-AF65-F5344CB8AC3E}">
        <p14:creationId xmlns:p14="http://schemas.microsoft.com/office/powerpoint/2010/main" xmlns="" val="11085789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1"/>
            <a:ext cx="8229600" cy="1097279"/>
          </a:xfrm>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Guidelines for Fear Appeals</a:t>
            </a:r>
            <a:endParaRPr lang="en-US" alt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4038600" cy="3730222"/>
          </a:xfrm>
        </p:spPr>
        <p:txBody>
          <a:bodyPr wrap="square" lIns="91425" tIns="91425" rIns="91425" bIns="91425">
            <a:noAutofit/>
          </a:bodyPr>
          <a:lstStyle/>
          <a:p>
            <a:pPr marL="432054" lvl="0" indent="-432054" eaLnBrk="0" fontAlgn="base" hangingPunct="0">
              <a:spcAft>
                <a:spcPct val="0"/>
              </a:spcAft>
              <a:buSzPts val="2400"/>
              <a:buFont typeface="Calibri" panose="020F0502020204030204" pitchFamily="34" charset="0"/>
              <a:buAutoNum type="arabicPeriod"/>
            </a:pPr>
            <a:r>
              <a:rPr lang="en-US" altLang="en-US" sz="2400" kern="1200" dirty="0">
                <a:solidFill>
                  <a:srgbClr val="000000"/>
                </a:solidFill>
                <a:latin typeface="Arial (Body)"/>
                <a:ea typeface="+mn-ea"/>
                <a:cs typeface="+mn-cs"/>
              </a:rPr>
              <a:t>Understand reaction and previous experiences</a:t>
            </a:r>
          </a:p>
          <a:p>
            <a:pPr marL="432054" lvl="0" indent="-432054" eaLnBrk="0" fontAlgn="base" hangingPunct="0">
              <a:spcAft>
                <a:spcPct val="0"/>
              </a:spcAft>
              <a:buSzPts val="2400"/>
              <a:buFont typeface="Calibri" panose="020F0502020204030204" pitchFamily="34" charset="0"/>
              <a:buAutoNum type="arabicPeriod"/>
            </a:pPr>
            <a:r>
              <a:rPr lang="en-US" altLang="en-US" sz="2400" kern="1200" dirty="0">
                <a:solidFill>
                  <a:srgbClr val="000000"/>
                </a:solidFill>
                <a:latin typeface="Arial (Body)"/>
                <a:ea typeface="+mn-ea"/>
                <a:cs typeface="+mn-cs"/>
              </a:rPr>
              <a:t>Beware the boomerang effect</a:t>
            </a:r>
          </a:p>
          <a:p>
            <a:pPr marL="432054" lvl="0" indent="-432054" eaLnBrk="0" fontAlgn="base" hangingPunct="0">
              <a:spcAft>
                <a:spcPct val="0"/>
              </a:spcAft>
              <a:buSzPts val="2400"/>
              <a:buFont typeface="Calibri" panose="020F0502020204030204" pitchFamily="34" charset="0"/>
              <a:buAutoNum type="arabicPeriod"/>
            </a:pPr>
            <a:r>
              <a:rPr lang="en-US" altLang="en-US" sz="2400" kern="1200" dirty="0">
                <a:solidFill>
                  <a:srgbClr val="000000"/>
                </a:solidFill>
                <a:latin typeface="Arial (Body)"/>
                <a:ea typeface="+mn-ea"/>
                <a:cs typeface="+mn-cs"/>
              </a:rPr>
              <a:t>Behavior change long and complex process</a:t>
            </a:r>
          </a:p>
          <a:p>
            <a:pPr marL="432054" lvl="0" indent="-432054" eaLnBrk="0" fontAlgn="base" hangingPunct="0">
              <a:spcAft>
                <a:spcPct val="0"/>
              </a:spcAft>
              <a:buSzPts val="2400"/>
              <a:buFont typeface="Calibri" panose="020F0502020204030204" pitchFamily="34" charset="0"/>
              <a:buAutoNum type="arabicPeriod"/>
            </a:pPr>
            <a:r>
              <a:rPr lang="en-US" altLang="en-US" sz="2400" kern="1200" dirty="0">
                <a:solidFill>
                  <a:srgbClr val="000000"/>
                </a:solidFill>
                <a:latin typeface="Arial (Body)"/>
                <a:ea typeface="+mn-ea"/>
                <a:cs typeface="+mn-cs"/>
              </a:rPr>
              <a:t>Study relationship with action and anxiety</a:t>
            </a:r>
          </a:p>
        </p:txBody>
      </p:sp>
      <p:sp>
        <p:nvSpPr>
          <p:cNvPr id="4" name="Text Placeholder 3"/>
          <p:cNvSpPr>
            <a:spLocks noGrp="1"/>
          </p:cNvSpPr>
          <p:nvPr>
            <p:ph type="body" idx="2"/>
          </p:nvPr>
        </p:nvSpPr>
        <p:spPr>
          <a:xfrm>
            <a:off x="4648200" y="1600200"/>
            <a:ext cx="4038600" cy="3716372"/>
          </a:xfrm>
        </p:spPr>
        <p:txBody>
          <a:bodyPr wrap="square" lIns="91425" tIns="91425" rIns="91425" bIns="91425">
            <a:noAutofit/>
          </a:bodyPr>
          <a:lstStyle/>
          <a:p>
            <a:pPr marL="432054" lvl="0" indent="-432054" eaLnBrk="0" fontAlgn="base" hangingPunct="0">
              <a:spcAft>
                <a:spcPct val="0"/>
              </a:spcAft>
              <a:buSzPts val="2400"/>
              <a:buFont typeface="Calibri" panose="020F0502020204030204" pitchFamily="34" charset="0"/>
              <a:buAutoNum type="arabicPeriod" startAt="5"/>
            </a:pPr>
            <a:r>
              <a:rPr lang="en-US" altLang="en-US" sz="2400" kern="1200" dirty="0">
                <a:solidFill>
                  <a:srgbClr val="000000"/>
                </a:solidFill>
                <a:latin typeface="Arial (Body)"/>
                <a:ea typeface="+mn-ea"/>
                <a:cs typeface="+mn-cs"/>
              </a:rPr>
              <a:t>Determine whether rational or emotional fear appeal</a:t>
            </a:r>
          </a:p>
          <a:p>
            <a:pPr marL="432054" lvl="0" indent="-432054" eaLnBrk="0" fontAlgn="base" hangingPunct="0">
              <a:spcAft>
                <a:spcPct val="0"/>
              </a:spcAft>
              <a:buSzPts val="2400"/>
              <a:buFont typeface="Calibri" panose="020F0502020204030204" pitchFamily="34" charset="0"/>
              <a:buAutoNum type="arabicPeriod" startAt="5"/>
            </a:pPr>
            <a:r>
              <a:rPr lang="en-US" altLang="en-US" sz="2400" kern="1200" dirty="0">
                <a:solidFill>
                  <a:srgbClr val="000000"/>
                </a:solidFill>
                <a:latin typeface="Arial (Body)"/>
                <a:ea typeface="+mn-ea"/>
                <a:cs typeface="+mn-cs"/>
              </a:rPr>
              <a:t>Repeat advertising over the long term</a:t>
            </a:r>
          </a:p>
          <a:p>
            <a:pPr marL="432054" lvl="0" indent="-432054" eaLnBrk="0" fontAlgn="base" hangingPunct="0">
              <a:spcAft>
                <a:spcPct val="0"/>
              </a:spcAft>
              <a:buSzPts val="2400"/>
              <a:buFont typeface="Calibri" panose="020F0502020204030204" pitchFamily="34" charset="0"/>
              <a:buAutoNum type="arabicPeriod" startAt="5"/>
            </a:pPr>
            <a:r>
              <a:rPr lang="en-US" altLang="en-US" sz="2400" kern="1200" dirty="0">
                <a:solidFill>
                  <a:srgbClr val="000000"/>
                </a:solidFill>
                <a:latin typeface="Arial (Body)"/>
                <a:ea typeface="+mn-ea"/>
                <a:cs typeface="+mn-cs"/>
              </a:rPr>
              <a:t>Accept that some addicts may not respond</a:t>
            </a:r>
          </a:p>
          <a:p>
            <a:pPr marL="432054" lvl="0" indent="-432054" eaLnBrk="0" fontAlgn="base" hangingPunct="0">
              <a:spcAft>
                <a:spcPct val="0"/>
              </a:spcAft>
              <a:buSzPts val="2400"/>
              <a:buFont typeface="Calibri" panose="020F0502020204030204" pitchFamily="34" charset="0"/>
              <a:buAutoNum type="arabicPeriod" startAt="5"/>
            </a:pPr>
            <a:r>
              <a:rPr lang="en-US" altLang="en-US" sz="2400" kern="1200" dirty="0">
                <a:solidFill>
                  <a:srgbClr val="000000"/>
                </a:solidFill>
                <a:latin typeface="Arial (Body)"/>
                <a:ea typeface="+mn-ea"/>
                <a:cs typeface="+mn-cs"/>
              </a:rPr>
              <a:t>Consider alternatives</a:t>
            </a:r>
          </a:p>
        </p:txBody>
      </p:sp>
    </p:spTree>
    <p:extLst>
      <p:ext uri="{BB962C8B-B14F-4D97-AF65-F5344CB8AC3E}">
        <p14:creationId xmlns:p14="http://schemas.microsoft.com/office/powerpoint/2010/main" xmlns="" val="3886445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fontAlgn="base">
              <a:spcBef>
                <a:spcPct val="0"/>
              </a:spcBef>
              <a:spcAft>
                <a:spcPct val="0"/>
              </a:spcAft>
              <a:buClrTx/>
            </a:pPr>
            <a:r>
              <a:rPr lang="en-US" altLang="en-US" kern="1200" dirty="0" smtClean="0">
                <a:latin typeface="Times New Roman" panose="02020603050405020304" pitchFamily="18" charset="0"/>
                <a:ea typeface="+mj-ea"/>
                <a:cs typeface="+mj-cs"/>
              </a:rPr>
              <a:t>Learning Objective 7.1</a:t>
            </a:r>
            <a:endParaRPr lang="en-US" alt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789039"/>
          </a:xfrm>
        </p:spPr>
        <p:txBody>
          <a:bodyPr wrap="square" lIns="91425" tIns="91425" rIns="91425" bIns="91425">
            <a:noAutofit/>
          </a:bodyPr>
          <a:lstStyle/>
          <a:p>
            <a:pPr marL="0" lvl="0" indent="0" eaLnBrk="0" fontAlgn="base" hangingPunct="0">
              <a:spcAft>
                <a:spcPct val="0"/>
              </a:spcAft>
              <a:buSzPts val="2400"/>
              <a:buNone/>
            </a:pPr>
            <a:r>
              <a:rPr lang="en-US" altLang="en-US" sz="2400" b="1" kern="1200" dirty="0">
                <a:solidFill>
                  <a:srgbClr val="007FA3"/>
                </a:solidFill>
                <a:latin typeface="Arial (Body)"/>
                <a:ea typeface="+mn-ea"/>
                <a:cs typeface="+mn-cs"/>
              </a:rPr>
              <a:t>7.1</a:t>
            </a:r>
            <a:r>
              <a:rPr lang="en-US" altLang="en-US" sz="2400" kern="1200" dirty="0">
                <a:solidFill>
                  <a:srgbClr val="000000"/>
                </a:solidFill>
                <a:latin typeface="Arial (Body)"/>
                <a:ea typeface="+mn-ea"/>
                <a:cs typeface="+mn-cs"/>
              </a:rPr>
              <a:t> To understand the components of communications, source credibility, and barriers to effective transmissions.</a:t>
            </a:r>
          </a:p>
        </p:txBody>
      </p:sp>
      <p:pic>
        <p:nvPicPr>
          <p:cNvPr id="4" name="Picture 3" descr="The following list shows the data in the flowchart. In the flowchart, an arrow goes from each item in the list to the one below it.&#10;• Sender or source&#10;• Message&#10;•  Channel or medium&#10;• Receiver or consumer&#10;The sender, or source, encodes a message. The message travels via a channel, or medium, to the receiver, or consumer. The receiver decodes the message and provides feedback to the sender, or source."/>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42377" y="3436622"/>
            <a:ext cx="7859246" cy="1723614"/>
          </a:xfrm>
          <a:prstGeom prst="rect">
            <a:avLst/>
          </a:prstGeom>
        </p:spPr>
      </p:pic>
    </p:spTree>
    <p:extLst>
      <p:ext uri="{BB962C8B-B14F-4D97-AF65-F5344CB8AC3E}">
        <p14:creationId xmlns:p14="http://schemas.microsoft.com/office/powerpoint/2010/main" xmlns="" val="12220647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Humor Appeals</a:t>
            </a:r>
            <a:endParaRPr lang="en-US" alt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1"/>
            <a:ext cx="3852250" cy="1695260"/>
          </a:xfrm>
        </p:spPr>
        <p:txBody>
          <a:bodyPr wrap="square" lIns="91425" tIns="91425" rIns="91425" bIns="91425">
            <a:noAutofit/>
          </a:bodyPr>
          <a:lstStyle/>
          <a:p>
            <a:pPr marL="0" lvl="0" indent="0" eaLnBrk="0" fontAlgn="base" hangingPunct="0">
              <a:spcAft>
                <a:spcPct val="0"/>
              </a:spcAft>
              <a:buSzPts val="2400"/>
              <a:buNone/>
              <a:defRPr/>
            </a:pPr>
            <a:r>
              <a:rPr lang="en-US" sz="2400" kern="1200" dirty="0">
                <a:solidFill>
                  <a:srgbClr val="000000"/>
                </a:solidFill>
                <a:latin typeface="Arial (Body)"/>
                <a:ea typeface="+mn-ea"/>
                <a:cs typeface="+mn-cs"/>
              </a:rPr>
              <a:t>What are some key findings related to the effectiveness of humor appeals</a:t>
            </a:r>
            <a:r>
              <a:rPr lang="en-US" sz="2400" kern="1200" dirty="0" smtClean="0">
                <a:solidFill>
                  <a:srgbClr val="000000"/>
                </a:solidFill>
                <a:latin typeface="Arial (Body)"/>
                <a:ea typeface="+mn-ea"/>
                <a:cs typeface="+mn-cs"/>
              </a:rPr>
              <a:t>?</a:t>
            </a:r>
            <a:endParaRPr lang="en-US" sz="2400" kern="1200" dirty="0">
              <a:solidFill>
                <a:srgbClr val="000000"/>
              </a:solidFill>
              <a:latin typeface="Arial (Body)"/>
              <a:ea typeface="+mn-ea"/>
              <a:cs typeface="+mn-cs"/>
            </a:endParaRPr>
          </a:p>
        </p:txBody>
      </p:sp>
      <p:pic>
        <p:nvPicPr>
          <p:cNvPr id="6" name="Picture 5" descr="The advertisement features a wrench. The shadow that appears behind the wrench is shaped like an alligator head with an open mouth. Above the wrench is the following text. Unofficial service can be dangerous. 15% discount on spare parts and free vehicle diagnosis. The Mercedes Benz logo with the tagline, the best or nothing, is in the bottom right corner of the advertisement."/>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006568" y="1600201"/>
            <a:ext cx="3096284" cy="4302438"/>
          </a:xfrm>
          <a:prstGeom prst="rect">
            <a:avLst/>
          </a:prstGeom>
        </p:spPr>
      </p:pic>
      <p:sp>
        <p:nvSpPr>
          <p:cNvPr id="4" name="Text Placeholder 3"/>
          <p:cNvSpPr>
            <a:spLocks noGrp="1"/>
          </p:cNvSpPr>
          <p:nvPr>
            <p:ph type="body" idx="2"/>
          </p:nvPr>
        </p:nvSpPr>
        <p:spPr>
          <a:xfrm>
            <a:off x="4654131" y="5940295"/>
            <a:ext cx="3801157" cy="405689"/>
          </a:xfrm>
        </p:spPr>
        <p:txBody>
          <a:bodyPr/>
          <a:lstStyle/>
          <a:p>
            <a:pPr marL="0" indent="0">
              <a:buNone/>
            </a:pPr>
            <a:r>
              <a:rPr lang="en-US" sz="1800" b="1" dirty="0"/>
              <a:t>Source: </a:t>
            </a:r>
            <a:r>
              <a:rPr lang="en-US" sz="1800" dirty="0"/>
              <a:t>Mercedes-Benz </a:t>
            </a:r>
            <a:r>
              <a:rPr lang="en-US" sz="1800" dirty="0" smtClean="0"/>
              <a:t>U</a:t>
            </a:r>
            <a:r>
              <a:rPr lang="en-US" sz="100" dirty="0" smtClean="0"/>
              <a:t> </a:t>
            </a:r>
            <a:r>
              <a:rPr lang="en-US" sz="1800" dirty="0" smtClean="0"/>
              <a:t>S</a:t>
            </a:r>
            <a:r>
              <a:rPr lang="en-US" sz="100" dirty="0" smtClean="0"/>
              <a:t> </a:t>
            </a:r>
            <a:r>
              <a:rPr lang="en-US" sz="1800" dirty="0" smtClean="0"/>
              <a:t>A</a:t>
            </a:r>
            <a:r>
              <a:rPr lang="en-US" sz="1800" dirty="0"/>
              <a:t>, </a:t>
            </a:r>
            <a:r>
              <a:rPr lang="en-US" sz="1800" dirty="0" smtClean="0"/>
              <a:t>L</a:t>
            </a:r>
            <a:r>
              <a:rPr lang="en-US" sz="100" dirty="0" smtClean="0"/>
              <a:t> </a:t>
            </a:r>
            <a:r>
              <a:rPr lang="en-US" sz="1800" dirty="0" smtClean="0"/>
              <a:t>L</a:t>
            </a:r>
            <a:r>
              <a:rPr lang="en-US" sz="100" dirty="0" smtClean="0"/>
              <a:t> </a:t>
            </a:r>
            <a:r>
              <a:rPr lang="en-US" sz="1800" dirty="0" smtClean="0"/>
              <a:t>C</a:t>
            </a:r>
            <a:endParaRPr lang="en-US" sz="1800" dirty="0"/>
          </a:p>
        </p:txBody>
      </p:sp>
    </p:spTree>
    <p:extLst>
      <p:ext uri="{BB962C8B-B14F-4D97-AF65-F5344CB8AC3E}">
        <p14:creationId xmlns:p14="http://schemas.microsoft.com/office/powerpoint/2010/main" xmlns="" val="33598715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Sex Appeals</a:t>
            </a:r>
            <a:endParaRPr lang="en-US" alt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p:txBody>
          <a:bodyPr wrap="square" lIns="91425" tIns="91425" rIns="91425" bIns="91425">
            <a:noAutofit/>
          </a:bodyPr>
          <a:lstStyle/>
          <a:p>
            <a:pPr marL="255651" lvl="0" indent="-255651" eaLnBrk="0" fontAlgn="base" hangingPunct="0">
              <a:spcAft>
                <a:spcPct val="0"/>
              </a:spcAft>
              <a:buSzPts val="2400"/>
              <a:tabLst/>
            </a:pPr>
            <a:r>
              <a:rPr lang="en-US" sz="2400" kern="1200" dirty="0">
                <a:solidFill>
                  <a:srgbClr val="000000"/>
                </a:solidFill>
                <a:latin typeface="Arial (Body)"/>
                <a:ea typeface="+mn-ea"/>
                <a:cs typeface="+mn-cs"/>
              </a:rPr>
              <a:t>Sexual self-schema</a:t>
            </a:r>
          </a:p>
          <a:p>
            <a:pPr marL="255651" lvl="0" indent="-255651" eaLnBrk="0" fontAlgn="base" hangingPunct="0">
              <a:spcAft>
                <a:spcPct val="0"/>
              </a:spcAft>
              <a:buSzPts val="2400"/>
              <a:tabLst/>
            </a:pPr>
            <a:r>
              <a:rPr lang="en-US" sz="2400" kern="1200" dirty="0">
                <a:solidFill>
                  <a:srgbClr val="000000"/>
                </a:solidFill>
                <a:latin typeface="Arial (Body)"/>
                <a:ea typeface="+mn-ea"/>
                <a:cs typeface="+mn-cs"/>
              </a:rPr>
              <a:t>Sensation seeking</a:t>
            </a:r>
          </a:p>
        </p:txBody>
      </p:sp>
    </p:spTree>
    <p:extLst>
      <p:ext uri="{BB962C8B-B14F-4D97-AF65-F5344CB8AC3E}">
        <p14:creationId xmlns:p14="http://schemas.microsoft.com/office/powerpoint/2010/main" xmlns="" val="12446519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Timely Appeals</a:t>
            </a:r>
            <a:endParaRPr lang="en-US" alt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1"/>
            <a:ext cx="8229600" cy="473044"/>
          </a:xfrm>
        </p:spPr>
        <p:txBody>
          <a:bodyPr/>
          <a:lstStyle/>
          <a:p>
            <a:pPr marL="0" indent="0">
              <a:buNone/>
            </a:pPr>
            <a:r>
              <a:rPr lang="en-US" sz="2000" b="1" dirty="0" smtClean="0"/>
              <a:t>Table</a:t>
            </a:r>
            <a:r>
              <a:rPr lang="en-US" sz="2000" dirty="0" smtClean="0"/>
              <a:t> </a:t>
            </a:r>
            <a:r>
              <a:rPr lang="en-US" sz="2000" b="1" dirty="0"/>
              <a:t>7.2</a:t>
            </a:r>
            <a:r>
              <a:rPr lang="en-US" sz="2000" dirty="0"/>
              <a:t> Timely Appeals</a:t>
            </a:r>
          </a:p>
        </p:txBody>
      </p:sp>
      <p:graphicFrame>
        <p:nvGraphicFramePr>
          <p:cNvPr id="6" name="Table 5"/>
          <p:cNvGraphicFramePr>
            <a:graphicFrameLocks noGrp="1"/>
          </p:cNvGraphicFramePr>
          <p:nvPr>
            <p:extLst>
              <p:ext uri="{D42A27DB-BD31-4B8C-83A1-F6EECF244321}">
                <p14:modId xmlns:p14="http://schemas.microsoft.com/office/powerpoint/2010/main" xmlns="" val="2179650167"/>
              </p:ext>
            </p:extLst>
          </p:nvPr>
        </p:nvGraphicFramePr>
        <p:xfrm>
          <a:off x="457200" y="2227444"/>
          <a:ext cx="8229600" cy="3870960"/>
        </p:xfrm>
        <a:graphic>
          <a:graphicData uri="http://schemas.openxmlformats.org/drawingml/2006/table">
            <a:tbl>
              <a:tblPr firstRow="1" bandRow="1">
                <a:tableStyleId>{5940675A-B579-460E-94D1-54222C63F5DA}</a:tableStyleId>
              </a:tblPr>
              <a:tblGrid>
                <a:gridCol w="2549628">
                  <a:extLst>
                    <a:ext uri="{9D8B030D-6E8A-4147-A177-3AD203B41FA5}">
                      <a16:colId xmlns:a16="http://schemas.microsoft.com/office/drawing/2014/main" xmlns="" val="1281891387"/>
                    </a:ext>
                  </a:extLst>
                </a:gridCol>
                <a:gridCol w="5679972">
                  <a:extLst>
                    <a:ext uri="{9D8B030D-6E8A-4147-A177-3AD203B41FA5}">
                      <a16:colId xmlns:a16="http://schemas.microsoft.com/office/drawing/2014/main" xmlns="" val="2395618463"/>
                    </a:ext>
                  </a:extLst>
                </a:gridCol>
              </a:tblGrid>
              <a:tr h="149597">
                <a:tc>
                  <a:txBody>
                    <a:bodyPr/>
                    <a:lstStyle/>
                    <a:p>
                      <a:r>
                        <a:rPr lang="en-US" sz="1400" b="1" i="0" u="none" strike="noStrike" cap="none" baseline="0" dirty="0" smtClean="0">
                          <a:solidFill>
                            <a:schemeClr val="tx1"/>
                          </a:solidFill>
                          <a:latin typeface="+mn-lt"/>
                          <a:ea typeface="+mn-ea"/>
                          <a:cs typeface="+mn-cs"/>
                          <a:sym typeface="Arial"/>
                        </a:rPr>
                        <a:t>Objective</a:t>
                      </a:r>
                      <a:endParaRPr lang="en-US" b="1" dirty="0"/>
                    </a:p>
                  </a:txBody>
                  <a:tcPr/>
                </a:tc>
                <a:tc>
                  <a:txBody>
                    <a:bodyPr/>
                    <a:lstStyle/>
                    <a:p>
                      <a:r>
                        <a:rPr lang="en-US" sz="1400" b="1" i="0" u="none" strike="noStrike" cap="none" baseline="0" dirty="0" smtClean="0">
                          <a:solidFill>
                            <a:schemeClr val="tx1"/>
                          </a:solidFill>
                          <a:latin typeface="+mn-lt"/>
                          <a:ea typeface="+mn-ea"/>
                          <a:cs typeface="+mn-cs"/>
                          <a:sym typeface="Arial"/>
                        </a:rPr>
                        <a:t>Campaign Theme</a:t>
                      </a:r>
                      <a:endParaRPr lang="en-US" b="1" dirty="0"/>
                    </a:p>
                  </a:txBody>
                  <a:tcPr/>
                </a:tc>
                <a:extLst>
                  <a:ext uri="{0D108BD9-81ED-4DB2-BD59-A6C34878D82A}">
                    <a16:rowId xmlns:a16="http://schemas.microsoft.com/office/drawing/2014/main" xmlns="" val="3613874661"/>
                  </a:ext>
                </a:extLst>
              </a:tr>
              <a:tr h="247474">
                <a:tc>
                  <a:txBody>
                    <a:bodyPr/>
                    <a:lstStyle/>
                    <a:p>
                      <a:r>
                        <a:rPr lang="en-US" sz="1400" b="0" i="0" u="none" strike="noStrike" cap="none" baseline="0" dirty="0" smtClean="0">
                          <a:solidFill>
                            <a:schemeClr val="tx1"/>
                          </a:solidFill>
                          <a:latin typeface="+mn-lt"/>
                          <a:ea typeface="+mn-ea"/>
                          <a:cs typeface="+mn-cs"/>
                          <a:sym typeface="Arial"/>
                        </a:rPr>
                        <a:t>Restore confidence in banks</a:t>
                      </a:r>
                      <a:endParaRPr lang="en-US" dirty="0"/>
                    </a:p>
                  </a:txBody>
                  <a:tcPr/>
                </a:tc>
                <a:tc>
                  <a:txBody>
                    <a:bodyPr/>
                    <a:lstStyle/>
                    <a:p>
                      <a:r>
                        <a:rPr lang="en-US" sz="1400" b="0" i="0" u="none" strike="noStrike" cap="none" baseline="0" dirty="0" smtClean="0">
                          <a:solidFill>
                            <a:schemeClr val="tx1"/>
                          </a:solidFill>
                          <a:latin typeface="+mn-lt"/>
                          <a:ea typeface="+mn-ea"/>
                          <a:cs typeface="+mn-cs"/>
                          <a:sym typeface="Arial"/>
                        </a:rPr>
                        <a:t>Humor: “We love Chase and not just because they have a million dollars.”</a:t>
                      </a:r>
                      <a:endParaRPr lang="en-US" dirty="0"/>
                    </a:p>
                  </a:txBody>
                  <a:tcPr/>
                </a:tc>
                <a:extLst>
                  <a:ext uri="{0D108BD9-81ED-4DB2-BD59-A6C34878D82A}">
                    <a16:rowId xmlns:a16="http://schemas.microsoft.com/office/drawing/2014/main" xmlns="" val="498213079"/>
                  </a:ext>
                </a:extLst>
              </a:tr>
              <a:tr h="451277">
                <a:tc>
                  <a:txBody>
                    <a:bodyPr/>
                    <a:lstStyle/>
                    <a:p>
                      <a:r>
                        <a:rPr lang="en-US" sz="1400" b="0" i="0" u="none" strike="noStrike" cap="none" baseline="0" dirty="0" smtClean="0">
                          <a:solidFill>
                            <a:schemeClr val="tx1"/>
                          </a:solidFill>
                          <a:latin typeface="+mn-lt"/>
                          <a:ea typeface="+mn-ea"/>
                          <a:cs typeface="+mn-cs"/>
                          <a:sym typeface="Arial"/>
                        </a:rPr>
                        <a:t>Make people feel good during down economic times</a:t>
                      </a:r>
                      <a:endParaRPr lang="en-US" dirty="0"/>
                    </a:p>
                  </a:txBody>
                  <a:tcPr/>
                </a:tc>
                <a:tc>
                  <a:txBody>
                    <a:bodyPr/>
                    <a:lstStyle/>
                    <a:p>
                      <a:r>
                        <a:rPr lang="en-US" sz="1400" b="0" i="0" u="none" strike="noStrike" cap="none" baseline="0" dirty="0" smtClean="0">
                          <a:solidFill>
                            <a:schemeClr val="tx1"/>
                          </a:solidFill>
                          <a:latin typeface="+mn-lt"/>
                          <a:ea typeface="+mn-ea"/>
                          <a:cs typeface="+mn-cs"/>
                          <a:sym typeface="Arial"/>
                        </a:rPr>
                        <a:t>Happiness: Bank of America: “Bank of opportunity”; Coca Cola: “Open happiness”; Western Union: “Yes”; Ads for a Broadway show promise “a happy moment” during “challenging times” and promises better times ahead.</a:t>
                      </a:r>
                      <a:endParaRPr lang="en-US" dirty="0"/>
                    </a:p>
                  </a:txBody>
                  <a:tcPr/>
                </a:tc>
                <a:extLst>
                  <a:ext uri="{0D108BD9-81ED-4DB2-BD59-A6C34878D82A}">
                    <a16:rowId xmlns:a16="http://schemas.microsoft.com/office/drawing/2014/main" xmlns="" val="3697802464"/>
                  </a:ext>
                </a:extLst>
              </a:tr>
              <a:tr h="421404">
                <a:tc>
                  <a:txBody>
                    <a:bodyPr/>
                    <a:lstStyle/>
                    <a:p>
                      <a:r>
                        <a:rPr lang="en-US" sz="1400" b="0" i="0" u="none" strike="noStrike" cap="none" baseline="0" dirty="0" smtClean="0">
                          <a:solidFill>
                            <a:schemeClr val="tx1"/>
                          </a:solidFill>
                          <a:latin typeface="+mn-lt"/>
                          <a:ea typeface="+mn-ea"/>
                          <a:cs typeface="+mn-cs"/>
                          <a:sym typeface="Arial"/>
                        </a:rPr>
                        <a:t>Attract consumers who became more sensible</a:t>
                      </a:r>
                      <a:endParaRPr lang="en-US" dirty="0"/>
                    </a:p>
                  </a:txBody>
                  <a:tcPr/>
                </a:tc>
                <a:tc>
                  <a:txBody>
                    <a:bodyPr/>
                    <a:lstStyle/>
                    <a:p>
                      <a:r>
                        <a:rPr lang="en-US" sz="1400" b="0" i="0" u="none" strike="noStrike" cap="none" baseline="0" dirty="0" smtClean="0">
                          <a:solidFill>
                            <a:schemeClr val="tx1"/>
                          </a:solidFill>
                          <a:latin typeface="+mn-lt"/>
                          <a:ea typeface="+mn-ea"/>
                          <a:cs typeface="+mn-cs"/>
                          <a:sym typeface="Arial"/>
                        </a:rPr>
                        <a:t>Advertising so products seem affordable and sensible rather than indulgent and fabulous. Not appealing to conspicuousness or status. Avoiding aspirational advertising.</a:t>
                      </a:r>
                      <a:endParaRPr lang="en-US" dirty="0"/>
                    </a:p>
                  </a:txBody>
                  <a:tcPr/>
                </a:tc>
                <a:extLst>
                  <a:ext uri="{0D108BD9-81ED-4DB2-BD59-A6C34878D82A}">
                    <a16:rowId xmlns:a16="http://schemas.microsoft.com/office/drawing/2014/main" xmlns="" val="1729413326"/>
                  </a:ext>
                </a:extLst>
              </a:tr>
              <a:tr h="655079">
                <a:tc>
                  <a:txBody>
                    <a:bodyPr/>
                    <a:lstStyle/>
                    <a:p>
                      <a:r>
                        <a:rPr lang="en-US" sz="1400" b="0" i="0" u="none" strike="noStrike" cap="none" baseline="0" dirty="0" smtClean="0">
                          <a:solidFill>
                            <a:schemeClr val="tx1"/>
                          </a:solidFill>
                          <a:latin typeface="+mn-lt"/>
                          <a:ea typeface="+mn-ea"/>
                          <a:cs typeface="+mn-cs"/>
                          <a:sym typeface="Arial"/>
                        </a:rPr>
                        <a:t>Attract buyers who feel uncomfortable about buying</a:t>
                      </a:r>
                    </a:p>
                    <a:p>
                      <a:r>
                        <a:rPr lang="en-US" sz="1400" b="0" i="0" u="none" strike="noStrike" cap="none" baseline="0" dirty="0" smtClean="0">
                          <a:solidFill>
                            <a:schemeClr val="tx1"/>
                          </a:solidFill>
                          <a:latin typeface="+mn-lt"/>
                          <a:ea typeface="+mn-ea"/>
                          <a:cs typeface="+mn-cs"/>
                          <a:sym typeface="Arial"/>
                        </a:rPr>
                        <a:t>real estate</a:t>
                      </a:r>
                      <a:endParaRPr lang="en-US" dirty="0"/>
                    </a:p>
                  </a:txBody>
                  <a:tcPr/>
                </a:tc>
                <a:tc>
                  <a:txBody>
                    <a:bodyPr/>
                    <a:lstStyle/>
                    <a:p>
                      <a:r>
                        <a:rPr lang="en-US" sz="1400" b="0" i="0" u="none" strike="noStrike" cap="none" baseline="0" dirty="0" smtClean="0">
                          <a:solidFill>
                            <a:schemeClr val="tx1"/>
                          </a:solidFill>
                          <a:latin typeface="+mn-lt"/>
                          <a:ea typeface="+mn-ea"/>
                          <a:cs typeface="+mn-cs"/>
                          <a:sym typeface="Arial"/>
                        </a:rPr>
                        <a:t>Initially, an ad for an N</a:t>
                      </a:r>
                      <a:r>
                        <a:rPr lang="en-US" sz="100" b="0" i="0" u="none" strike="noStrike" cap="none" baseline="0" dirty="0" smtClean="0">
                          <a:solidFill>
                            <a:schemeClr val="tx1"/>
                          </a:solidFill>
                          <a:latin typeface="+mn-lt"/>
                          <a:ea typeface="+mn-ea"/>
                          <a:cs typeface="+mn-cs"/>
                          <a:sym typeface="Arial"/>
                        </a:rPr>
                        <a:t> </a:t>
                      </a:r>
                      <a:r>
                        <a:rPr lang="en-US" sz="1400" b="0" i="0" u="none" strike="noStrike" cap="none" baseline="0" dirty="0" smtClean="0">
                          <a:solidFill>
                            <a:schemeClr val="tx1"/>
                          </a:solidFill>
                          <a:latin typeface="+mn-lt"/>
                          <a:ea typeface="+mn-ea"/>
                          <a:cs typeface="+mn-cs"/>
                          <a:sym typeface="Arial"/>
                        </a:rPr>
                        <a:t>Y</a:t>
                      </a:r>
                      <a:r>
                        <a:rPr lang="en-US" sz="100" b="0" i="0" u="none" strike="noStrike" cap="none" baseline="0" dirty="0" smtClean="0">
                          <a:solidFill>
                            <a:schemeClr val="tx1"/>
                          </a:solidFill>
                          <a:latin typeface="+mn-lt"/>
                          <a:ea typeface="+mn-ea"/>
                          <a:cs typeface="+mn-cs"/>
                          <a:sym typeface="Arial"/>
                        </a:rPr>
                        <a:t> </a:t>
                      </a:r>
                      <a:r>
                        <a:rPr lang="en-US" sz="1400" b="0" i="0" u="none" strike="noStrike" cap="none" baseline="0" dirty="0" smtClean="0">
                          <a:solidFill>
                            <a:schemeClr val="tx1"/>
                          </a:solidFill>
                          <a:latin typeface="+mn-lt"/>
                          <a:ea typeface="+mn-ea"/>
                          <a:cs typeface="+mn-cs"/>
                          <a:sym typeface="Arial"/>
                        </a:rPr>
                        <a:t>C condo proclaimed “not just an address, it’s an attitude,” and showed beautiful young people dining out or shooting pool. During the economic downturn, new marketing materials promise, “clean styling and attractive pricing,” and feature a child reaching for a juice box at a local market and an older gentleman leaving the building with his dog.</a:t>
                      </a:r>
                      <a:endParaRPr lang="en-US" dirty="0"/>
                    </a:p>
                  </a:txBody>
                  <a:tcPr/>
                </a:tc>
                <a:extLst>
                  <a:ext uri="{0D108BD9-81ED-4DB2-BD59-A6C34878D82A}">
                    <a16:rowId xmlns:a16="http://schemas.microsoft.com/office/drawing/2014/main" xmlns="" val="1401934396"/>
                  </a:ext>
                </a:extLst>
              </a:tr>
            </a:tbl>
          </a:graphicData>
        </a:graphic>
      </p:graphicFrame>
    </p:spTree>
    <p:extLst>
      <p:ext uri="{BB962C8B-B14F-4D97-AF65-F5344CB8AC3E}">
        <p14:creationId xmlns:p14="http://schemas.microsoft.com/office/powerpoint/2010/main" xmlns="" val="24383882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fontAlgn="base">
              <a:spcBef>
                <a:spcPct val="0"/>
              </a:spcBef>
              <a:spcAft>
                <a:spcPct val="0"/>
              </a:spcAft>
              <a:buClrTx/>
            </a:pPr>
            <a:r>
              <a:rPr lang="en-US" altLang="en-US" kern="1200" dirty="0" smtClean="0">
                <a:solidFill>
                  <a:srgbClr val="007FA3"/>
                </a:solidFill>
                <a:latin typeface="Times New Roman" panose="02020603050405020304" pitchFamily="18" charset="0"/>
                <a:ea typeface="+mj-ea"/>
                <a:cs typeface="+mj-cs"/>
              </a:rPr>
              <a:t>Learning Objective 7.5</a:t>
            </a:r>
            <a:endParaRPr lang="en-US" altLang="en-US" kern="1200" dirty="0">
              <a:solidFill>
                <a:srgbClr val="007FA3"/>
              </a:solidFill>
              <a:latin typeface="Times New Roman" panose="02020603050405020304" pitchFamily="18" charset="0"/>
              <a:ea typeface="+mj-ea"/>
              <a:cs typeface="+mj-cs"/>
            </a:endParaRPr>
          </a:p>
        </p:txBody>
      </p:sp>
      <p:sp>
        <p:nvSpPr>
          <p:cNvPr id="3" name="Content Placeholder 2"/>
          <p:cNvSpPr>
            <a:spLocks noGrp="1"/>
          </p:cNvSpPr>
          <p:nvPr>
            <p:ph type="body" idx="1"/>
          </p:nvPr>
        </p:nvSpPr>
        <p:spPr/>
        <p:txBody>
          <a:bodyPr wrap="square" lIns="91425" tIns="91425" rIns="91425" bIns="91425">
            <a:noAutofit/>
          </a:bodyPr>
          <a:lstStyle/>
          <a:p>
            <a:pPr marL="0" lvl="0" indent="0" eaLnBrk="0" fontAlgn="base" hangingPunct="0">
              <a:spcAft>
                <a:spcPct val="0"/>
              </a:spcAft>
              <a:buSzPts val="2400"/>
              <a:buNone/>
            </a:pPr>
            <a:r>
              <a:rPr lang="en-US" altLang="en-US" sz="2400" b="1" kern="1200" dirty="0">
                <a:solidFill>
                  <a:srgbClr val="007FA3"/>
                </a:solidFill>
                <a:latin typeface="Arial (Body)"/>
                <a:ea typeface="+mn-ea"/>
                <a:cs typeface="+mn-cs"/>
              </a:rPr>
              <a:t>7.5</a:t>
            </a:r>
            <a:r>
              <a:rPr lang="en-US" altLang="en-US" sz="2400" kern="1200" dirty="0">
                <a:solidFill>
                  <a:srgbClr val="000000"/>
                </a:solidFill>
                <a:latin typeface="Arial (Body)"/>
                <a:ea typeface="+mn-ea"/>
                <a:cs typeface="+mn-cs"/>
              </a:rPr>
              <a:t> To understand how to measure the effectiveness of advertising messages.</a:t>
            </a:r>
          </a:p>
        </p:txBody>
      </p:sp>
    </p:spTree>
    <p:extLst>
      <p:ext uri="{BB962C8B-B14F-4D97-AF65-F5344CB8AC3E}">
        <p14:creationId xmlns:p14="http://schemas.microsoft.com/office/powerpoint/2010/main" xmlns="" val="24515792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Measuring Feedback</a:t>
            </a:r>
            <a:endParaRPr lang="en-US" alt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p:txBody>
          <a:bodyPr wrap="square" lIns="91425" tIns="91425" rIns="91425" bIns="91425">
            <a:noAutofit/>
          </a:bodyPr>
          <a:lstStyle/>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Interpersonal communications </a:t>
            </a:r>
            <a:r>
              <a:rPr lang="en-US" altLang="en-US" sz="2400" kern="1200" dirty="0" smtClean="0">
                <a:solidFill>
                  <a:srgbClr val="000000"/>
                </a:solidFill>
                <a:latin typeface="Arial" panose="020B0604020202020204" pitchFamily="34" charset="0"/>
                <a:ea typeface="+mn-ea"/>
                <a:cs typeface="Arial" panose="020B0604020202020204" pitchFamily="34" charset="0"/>
                <a:sym typeface="Wingdings" panose="05000000000000000000" pitchFamily="2" charset="2"/>
              </a:rPr>
              <a:t>→</a:t>
            </a:r>
            <a:r>
              <a:rPr lang="en-US" altLang="en-US" sz="2400" kern="1200" dirty="0" smtClean="0">
                <a:solidFill>
                  <a:srgbClr val="000000"/>
                </a:solidFill>
                <a:latin typeface="Arial (Body)"/>
                <a:ea typeface="+mn-ea"/>
                <a:cs typeface="+mn-cs"/>
                <a:sym typeface="Wingdings" panose="05000000000000000000" pitchFamily="2" charset="2"/>
              </a:rPr>
              <a:t> </a:t>
            </a:r>
            <a:r>
              <a:rPr lang="en-US" altLang="en-US" sz="2400" kern="1200" dirty="0">
                <a:solidFill>
                  <a:srgbClr val="000000"/>
                </a:solidFill>
                <a:latin typeface="Arial (Body)"/>
                <a:ea typeface="+mn-ea"/>
                <a:cs typeface="+mn-cs"/>
                <a:sym typeface="Wingdings" panose="05000000000000000000" pitchFamily="2" charset="2"/>
              </a:rPr>
              <a:t>immediate feedback</a:t>
            </a:r>
          </a:p>
          <a:p>
            <a:pPr marL="255651" lvl="0" indent="-255651" eaLnBrk="0" fontAlgn="base" hangingPunct="0">
              <a:spcAft>
                <a:spcPct val="0"/>
              </a:spcAft>
              <a:buSzPts val="2400"/>
              <a:tabLst/>
            </a:pPr>
            <a:r>
              <a:rPr lang="en-US" altLang="en-US" sz="2400" b="1" kern="1200" dirty="0" smtClean="0">
                <a:solidFill>
                  <a:srgbClr val="000000"/>
                </a:solidFill>
                <a:latin typeface="Arial (Body)"/>
                <a:ea typeface="+mn-ea"/>
                <a:cs typeface="+mn-cs"/>
                <a:sym typeface="Wingdings" panose="05000000000000000000" pitchFamily="2" charset="2"/>
              </a:rPr>
              <a:t>How </a:t>
            </a:r>
            <a:r>
              <a:rPr lang="en-US" altLang="en-US" sz="2400" b="1" kern="1200" dirty="0">
                <a:solidFill>
                  <a:srgbClr val="000000"/>
                </a:solidFill>
                <a:latin typeface="Arial (Body)"/>
                <a:ea typeface="+mn-ea"/>
                <a:cs typeface="+mn-cs"/>
                <a:sym typeface="Wingdings" panose="05000000000000000000" pitchFamily="2" charset="2"/>
              </a:rPr>
              <a:t>are sales effects different from persuasion effects?</a:t>
            </a:r>
          </a:p>
          <a:p>
            <a:pPr marL="255651" lvl="0" indent="-255651" eaLnBrk="0" fontAlgn="base" hangingPunct="0">
              <a:spcAft>
                <a:spcPct val="0"/>
              </a:spcAft>
              <a:buSzPts val="2400"/>
              <a:tabLst/>
            </a:pPr>
            <a:r>
              <a:rPr lang="en-US" altLang="en-US" sz="2400" b="1" kern="1200" dirty="0">
                <a:solidFill>
                  <a:srgbClr val="000000"/>
                </a:solidFill>
                <a:latin typeface="Arial (Body)"/>
                <a:ea typeface="+mn-ea"/>
                <a:cs typeface="+mn-cs"/>
                <a:sym typeface="Wingdings" panose="05000000000000000000" pitchFamily="2" charset="2"/>
              </a:rPr>
              <a:t>How are persuasion effects different from media exposure effects</a:t>
            </a:r>
            <a:r>
              <a:rPr lang="en-US" altLang="en-US" sz="2400" b="1" kern="1200" dirty="0" smtClean="0">
                <a:solidFill>
                  <a:srgbClr val="000000"/>
                </a:solidFill>
                <a:latin typeface="Arial (Body)"/>
                <a:ea typeface="+mn-ea"/>
                <a:cs typeface="+mn-cs"/>
                <a:sym typeface="Wingdings" panose="05000000000000000000" pitchFamily="2" charset="2"/>
              </a:rPr>
              <a:t>?</a:t>
            </a:r>
            <a:endParaRPr lang="en-US" altLang="en-US" sz="2400" b="1" kern="1200" dirty="0">
              <a:solidFill>
                <a:srgbClr val="000000"/>
              </a:solidFill>
              <a:latin typeface="Arial (Body)"/>
              <a:ea typeface="+mn-ea"/>
              <a:cs typeface="+mn-cs"/>
            </a:endParaRPr>
          </a:p>
        </p:txBody>
      </p:sp>
    </p:spTree>
    <p:extLst>
      <p:ext uri="{BB962C8B-B14F-4D97-AF65-F5344CB8AC3E}">
        <p14:creationId xmlns:p14="http://schemas.microsoft.com/office/powerpoint/2010/main" xmlns="" val="42933173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kern="1200" dirty="0" smtClean="0">
                <a:latin typeface="Times New Roman" panose="02020603050405020304" pitchFamily="18" charset="0"/>
                <a:ea typeface="+mj-ea"/>
                <a:cs typeface="+mj-cs"/>
              </a:rPr>
              <a:t>Measure Emotional Appeals</a:t>
            </a:r>
            <a:endParaRPr 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p:txBody>
          <a:bodyPr wrap="square" lIns="91425" tIns="91425" rIns="91425" bIns="91425">
            <a:noAutofit/>
          </a:bodyPr>
          <a:lstStyle/>
          <a:p>
            <a:pPr marL="255651" lvl="0" indent="-255651" eaLnBrk="0" fontAlgn="base" hangingPunct="0">
              <a:spcAft>
                <a:spcPct val="0"/>
              </a:spcAft>
              <a:buSzPts val="2400"/>
              <a:tabLst/>
            </a:pPr>
            <a:r>
              <a:rPr lang="en-US" sz="2400" kern="1200" dirty="0">
                <a:solidFill>
                  <a:srgbClr val="000000"/>
                </a:solidFill>
                <a:latin typeface="Arial (Body)"/>
                <a:ea typeface="+mn-ea"/>
                <a:cs typeface="+mn-cs"/>
              </a:rPr>
              <a:t>Physiological measures</a:t>
            </a:r>
          </a:p>
          <a:p>
            <a:pPr marL="255651" lvl="0" indent="-255651" eaLnBrk="0" fontAlgn="base" hangingPunct="0">
              <a:spcAft>
                <a:spcPct val="0"/>
              </a:spcAft>
              <a:buSzPts val="2400"/>
              <a:tabLst/>
            </a:pPr>
            <a:r>
              <a:rPr lang="en-US" sz="2400" kern="1200" dirty="0">
                <a:solidFill>
                  <a:srgbClr val="000000"/>
                </a:solidFill>
                <a:latin typeface="Arial (Body)"/>
                <a:ea typeface="+mn-ea"/>
                <a:cs typeface="+mn-cs"/>
              </a:rPr>
              <a:t>Self-reports</a:t>
            </a:r>
          </a:p>
          <a:p>
            <a:pPr marL="255651" lvl="0" indent="-255651" eaLnBrk="0" fontAlgn="base" hangingPunct="0">
              <a:spcAft>
                <a:spcPct val="0"/>
              </a:spcAft>
              <a:buSzPts val="2400"/>
              <a:tabLst/>
            </a:pPr>
            <a:r>
              <a:rPr lang="en-US" sz="2400" kern="1200" dirty="0">
                <a:solidFill>
                  <a:srgbClr val="000000"/>
                </a:solidFill>
                <a:latin typeface="Arial (Body)"/>
                <a:ea typeface="+mn-ea"/>
                <a:cs typeface="+mn-cs"/>
              </a:rPr>
              <a:t>Symbolic measures</a:t>
            </a:r>
          </a:p>
        </p:txBody>
      </p:sp>
    </p:spTree>
    <p:extLst>
      <p:ext uri="{BB962C8B-B14F-4D97-AF65-F5344CB8AC3E}">
        <p14:creationId xmlns:p14="http://schemas.microsoft.com/office/powerpoint/2010/main" xmlns="" val="2368127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Communications</a:t>
            </a:r>
            <a:endParaRPr lang="en-US" alt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p:txBody>
          <a:bodyPr wrap="square" lIns="91425" tIns="91425" rIns="91425" bIns="91425">
            <a:noAutofit/>
          </a:bodyPr>
          <a:lstStyle/>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Impersonal </a:t>
            </a:r>
            <a:r>
              <a:rPr lang="en-US" altLang="en-US" sz="2400" kern="1200" dirty="0" smtClean="0">
                <a:solidFill>
                  <a:srgbClr val="000000"/>
                </a:solidFill>
                <a:latin typeface="Arial (Body)"/>
                <a:ea typeface="+mn-ea"/>
                <a:cs typeface="+mn-cs"/>
              </a:rPr>
              <a:t>v</a:t>
            </a:r>
            <a:r>
              <a:rPr lang="en-US" altLang="en-US" sz="100" kern="1200" dirty="0" smtClean="0">
                <a:solidFill>
                  <a:schemeClr val="bg1"/>
                </a:solidFill>
                <a:latin typeface="Arial (Body)"/>
                <a:ea typeface="+mn-ea"/>
                <a:cs typeface="+mn-cs"/>
              </a:rPr>
              <a:t>ersu</a:t>
            </a:r>
            <a:r>
              <a:rPr lang="en-US" altLang="en-US" sz="2400" kern="1200" dirty="0" smtClean="0">
                <a:solidFill>
                  <a:srgbClr val="000000"/>
                </a:solidFill>
                <a:latin typeface="Arial (Body)"/>
                <a:ea typeface="+mn-ea"/>
                <a:cs typeface="+mn-cs"/>
              </a:rPr>
              <a:t>s </a:t>
            </a:r>
            <a:r>
              <a:rPr lang="en-US" altLang="en-US" sz="2400" kern="1200" dirty="0">
                <a:solidFill>
                  <a:srgbClr val="000000"/>
                </a:solidFill>
                <a:latin typeface="Arial (Body)"/>
                <a:ea typeface="+mn-ea"/>
                <a:cs typeface="+mn-cs"/>
              </a:rPr>
              <a:t>interpersonal</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Formal </a:t>
            </a:r>
            <a:r>
              <a:rPr lang="en-US" altLang="en-US" sz="2400" kern="1200" dirty="0" smtClean="0">
                <a:solidFill>
                  <a:srgbClr val="000000"/>
                </a:solidFill>
                <a:latin typeface="Arial (Body)"/>
                <a:ea typeface="+mn-ea"/>
                <a:cs typeface="+mn-cs"/>
              </a:rPr>
              <a:t>v</a:t>
            </a:r>
            <a:r>
              <a:rPr lang="en-US" altLang="en-US" sz="100" kern="1200" dirty="0" smtClean="0">
                <a:solidFill>
                  <a:schemeClr val="bg1"/>
                </a:solidFill>
                <a:latin typeface="Arial (Body)"/>
                <a:ea typeface="+mn-ea"/>
                <a:cs typeface="+mn-cs"/>
              </a:rPr>
              <a:t>ersu</a:t>
            </a:r>
            <a:r>
              <a:rPr lang="en-US" altLang="en-US" sz="2400" kern="1200" dirty="0" smtClean="0">
                <a:solidFill>
                  <a:srgbClr val="000000"/>
                </a:solidFill>
                <a:latin typeface="Arial (Body)"/>
                <a:ea typeface="+mn-ea"/>
                <a:cs typeface="+mn-cs"/>
              </a:rPr>
              <a:t>s </a:t>
            </a:r>
            <a:r>
              <a:rPr lang="en-US" altLang="en-US" sz="2400" kern="1200" dirty="0">
                <a:solidFill>
                  <a:srgbClr val="000000"/>
                </a:solidFill>
                <a:latin typeface="Arial (Body)"/>
                <a:ea typeface="+mn-ea"/>
                <a:cs typeface="+mn-cs"/>
              </a:rPr>
              <a:t>informal</a:t>
            </a:r>
          </a:p>
        </p:txBody>
      </p:sp>
    </p:spTree>
    <p:extLst>
      <p:ext uri="{BB962C8B-B14F-4D97-AF65-F5344CB8AC3E}">
        <p14:creationId xmlns:p14="http://schemas.microsoft.com/office/powerpoint/2010/main" xmlns="" val="4106955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kern="1200" dirty="0" smtClean="0">
                <a:latin typeface="Times New Roman" panose="02020603050405020304" pitchFamily="18" charset="0"/>
                <a:ea typeface="+mj-ea"/>
                <a:cs typeface="+mj-cs"/>
              </a:rPr>
              <a:t>Source Credibility</a:t>
            </a:r>
            <a:endParaRPr 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p:txBody>
          <a:bodyPr wrap="square" lIns="91425" tIns="91425" rIns="91425" bIns="91425">
            <a:noAutofit/>
          </a:bodyPr>
          <a:lstStyle/>
          <a:p>
            <a:pPr marL="0" lvl="0" indent="0" eaLnBrk="0" fontAlgn="base" hangingPunct="0">
              <a:spcAft>
                <a:spcPct val="0"/>
              </a:spcAft>
              <a:buSzPts val="2400"/>
              <a:buNone/>
              <a:tabLst/>
            </a:pPr>
            <a:r>
              <a:rPr lang="en-US" sz="2400" b="1" kern="1200" dirty="0" smtClean="0">
                <a:solidFill>
                  <a:srgbClr val="000000"/>
                </a:solidFill>
                <a:latin typeface="Arial (Body)"/>
                <a:ea typeface="+mn-ea"/>
                <a:cs typeface="+mn-cs"/>
              </a:rPr>
              <a:t>Defined</a:t>
            </a:r>
          </a:p>
          <a:p>
            <a:pPr marL="0" lvl="0" indent="0" eaLnBrk="0" fontAlgn="base" hangingPunct="0">
              <a:spcAft>
                <a:spcPct val="0"/>
              </a:spcAft>
              <a:buSzPts val="2400"/>
              <a:buNone/>
              <a:tabLst/>
            </a:pPr>
            <a:r>
              <a:rPr lang="en-US" sz="2400" kern="1200" dirty="0" smtClean="0">
                <a:solidFill>
                  <a:srgbClr val="000000"/>
                </a:solidFill>
                <a:latin typeface="Arial (Body)"/>
                <a:ea typeface="+mn-ea"/>
                <a:cs typeface="+mn-cs"/>
              </a:rPr>
              <a:t>A </a:t>
            </a:r>
            <a:r>
              <a:rPr lang="en-US" sz="2400" kern="1200" dirty="0">
                <a:solidFill>
                  <a:srgbClr val="000000"/>
                </a:solidFill>
                <a:latin typeface="Arial (Body)"/>
                <a:ea typeface="+mn-ea"/>
                <a:cs typeface="+mn-cs"/>
              </a:rPr>
              <a:t>source’s persuasive impact, stemming from its perceived expertise, trustworthiness, and believability</a:t>
            </a:r>
          </a:p>
        </p:txBody>
      </p:sp>
    </p:spTree>
    <p:extLst>
      <p:ext uri="{BB962C8B-B14F-4D97-AF65-F5344CB8AC3E}">
        <p14:creationId xmlns:p14="http://schemas.microsoft.com/office/powerpoint/2010/main" xmlns="" val="1123850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kern="1200" dirty="0" smtClean="0">
                <a:latin typeface="Times New Roman" panose="02020603050405020304" pitchFamily="18" charset="0"/>
                <a:ea typeface="+mj-ea"/>
                <a:cs typeface="+mj-cs"/>
              </a:rPr>
              <a:t>Source Credibility and Time</a:t>
            </a:r>
            <a:endParaRPr 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1083039"/>
          </a:xfrm>
        </p:spPr>
        <p:txBody>
          <a:bodyPr wrap="square" lIns="91425" tIns="91425" rIns="91425" bIns="91425">
            <a:noAutofit/>
          </a:bodyPr>
          <a:lstStyle/>
          <a:p>
            <a:pPr marL="255651" lvl="0" indent="-255651" eaLnBrk="0" fontAlgn="base" hangingPunct="0">
              <a:spcAft>
                <a:spcPct val="0"/>
              </a:spcAft>
              <a:buSzPts val="2400"/>
              <a:tabLst/>
            </a:pPr>
            <a:r>
              <a:rPr lang="en-US" sz="2400" kern="1200" dirty="0">
                <a:solidFill>
                  <a:srgbClr val="000000"/>
                </a:solidFill>
                <a:latin typeface="Arial (Body)"/>
                <a:ea typeface="+mn-ea"/>
                <a:cs typeface="+mn-cs"/>
              </a:rPr>
              <a:t>Sleeper effect</a:t>
            </a:r>
          </a:p>
          <a:p>
            <a:pPr marL="255651" lvl="0" indent="-255651" eaLnBrk="0" fontAlgn="base" hangingPunct="0">
              <a:spcAft>
                <a:spcPct val="0"/>
              </a:spcAft>
              <a:buSzPts val="2400"/>
              <a:tabLst/>
            </a:pPr>
            <a:r>
              <a:rPr lang="en-US" sz="2400" kern="1200" dirty="0">
                <a:solidFill>
                  <a:srgbClr val="000000"/>
                </a:solidFill>
                <a:latin typeface="Arial (Body)"/>
                <a:ea typeface="+mn-ea"/>
                <a:cs typeface="+mn-cs"/>
              </a:rPr>
              <a:t>Differential </a:t>
            </a:r>
            <a:r>
              <a:rPr lang="en-US" sz="2400" kern="1200" dirty="0" smtClean="0">
                <a:solidFill>
                  <a:srgbClr val="000000"/>
                </a:solidFill>
                <a:latin typeface="Arial (Body)"/>
                <a:ea typeface="+mn-ea"/>
                <a:cs typeface="+mn-cs"/>
              </a:rPr>
              <a:t>decay</a:t>
            </a:r>
            <a:endParaRPr lang="en-US" sz="2400" kern="1200" dirty="0">
              <a:solidFill>
                <a:srgbClr val="000000"/>
              </a:solidFill>
              <a:latin typeface="Arial (Body)"/>
              <a:ea typeface="+mn-ea"/>
              <a:cs typeface="+mn-cs"/>
            </a:endParaRPr>
          </a:p>
        </p:txBody>
      </p:sp>
    </p:spTree>
    <p:extLst>
      <p:ext uri="{BB962C8B-B14F-4D97-AF65-F5344CB8AC3E}">
        <p14:creationId xmlns:p14="http://schemas.microsoft.com/office/powerpoint/2010/main" xmlns="" val="223674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Barriers to Communications</a:t>
            </a:r>
            <a:endParaRPr lang="en-US" alt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1637675"/>
          </a:xfrm>
        </p:spPr>
        <p:txBody>
          <a:bodyPr wrap="square" lIns="91425" tIns="91425" rIns="91425" bIns="91425">
            <a:noAutofit/>
          </a:bodyPr>
          <a:lstStyle/>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Selective exposure</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Time shift</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Psychological noise</a:t>
            </a:r>
          </a:p>
        </p:txBody>
      </p:sp>
    </p:spTree>
    <p:extLst>
      <p:ext uri="{BB962C8B-B14F-4D97-AF65-F5344CB8AC3E}">
        <p14:creationId xmlns:p14="http://schemas.microsoft.com/office/powerpoint/2010/main" xmlns="" val="144976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kern="1200" dirty="0" smtClean="0">
                <a:latin typeface="Times New Roman" panose="02020603050405020304" pitchFamily="18" charset="0"/>
                <a:ea typeface="+mj-ea"/>
                <a:cs typeface="+mj-cs"/>
              </a:rPr>
              <a:t>Sensory Input</a:t>
            </a:r>
            <a:endParaRPr 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1442803"/>
          </a:xfrm>
        </p:spPr>
        <p:txBody>
          <a:bodyPr wrap="square" lIns="91425" tIns="91425" rIns="91425" bIns="91425">
            <a:noAutofit/>
          </a:bodyPr>
          <a:lstStyle/>
          <a:p>
            <a:pPr marL="0" lvl="0" indent="0" eaLnBrk="0" fontAlgn="base" hangingPunct="0">
              <a:spcAft>
                <a:spcPct val="0"/>
              </a:spcAft>
              <a:buSzPts val="2400"/>
              <a:buNone/>
              <a:tabLst/>
            </a:pPr>
            <a:r>
              <a:rPr lang="en-US" sz="2400" b="1" kern="1200" dirty="0" smtClean="0">
                <a:solidFill>
                  <a:srgbClr val="000000"/>
                </a:solidFill>
                <a:latin typeface="Arial (Body)"/>
                <a:ea typeface="+mn-ea"/>
                <a:cs typeface="+mn-cs"/>
              </a:rPr>
              <a:t>Defined</a:t>
            </a:r>
            <a:endParaRPr lang="en-US" sz="2400" kern="1200" dirty="0" smtClean="0">
              <a:solidFill>
                <a:srgbClr val="000000"/>
              </a:solidFill>
              <a:latin typeface="Arial (Body)"/>
              <a:ea typeface="+mn-ea"/>
              <a:cs typeface="+mn-cs"/>
            </a:endParaRPr>
          </a:p>
          <a:p>
            <a:pPr marL="0" lvl="0" indent="0" eaLnBrk="0" fontAlgn="base" hangingPunct="0">
              <a:spcAft>
                <a:spcPct val="0"/>
              </a:spcAft>
              <a:buSzPts val="2400"/>
              <a:buNone/>
              <a:tabLst/>
            </a:pPr>
            <a:r>
              <a:rPr lang="en-US" sz="2400" kern="1200" dirty="0" smtClean="0">
                <a:solidFill>
                  <a:srgbClr val="000000"/>
                </a:solidFill>
                <a:latin typeface="Arial (Body)"/>
                <a:ea typeface="+mn-ea"/>
                <a:cs typeface="+mn-cs"/>
              </a:rPr>
              <a:t>The </a:t>
            </a:r>
            <a:r>
              <a:rPr lang="en-US" sz="2400" kern="1200" dirty="0">
                <a:solidFill>
                  <a:srgbClr val="000000"/>
                </a:solidFill>
                <a:latin typeface="Arial (Body)"/>
                <a:ea typeface="+mn-ea"/>
                <a:cs typeface="+mn-cs"/>
              </a:rPr>
              <a:t>stimuli that are received and perceived from our five senses: smell, sight, touch, taste, and sound</a:t>
            </a:r>
          </a:p>
        </p:txBody>
      </p:sp>
    </p:spTree>
    <p:extLst>
      <p:ext uri="{BB962C8B-B14F-4D97-AF65-F5344CB8AC3E}">
        <p14:creationId xmlns:p14="http://schemas.microsoft.com/office/powerpoint/2010/main" xmlns="" val="880794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kern="1200" dirty="0" smtClean="0">
                <a:latin typeface="Times New Roman" panose="02020603050405020304" pitchFamily="18" charset="0"/>
                <a:ea typeface="+mj-ea"/>
                <a:cs typeface="+mj-cs"/>
              </a:rPr>
              <a:t>Overcoming Noise</a:t>
            </a:r>
            <a:endParaRPr 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2297243"/>
          </a:xfrm>
        </p:spPr>
        <p:txBody>
          <a:bodyPr wrap="square" lIns="91425" tIns="91425" rIns="91425" bIns="91425">
            <a:noAutofit/>
          </a:bodyPr>
          <a:lstStyle/>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Repetition</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Contrast</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Digital technologies</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Effective positioning and providing </a:t>
            </a:r>
            <a:r>
              <a:rPr lang="en-US" altLang="en-US" sz="2400" kern="1200" dirty="0" smtClean="0">
                <a:solidFill>
                  <a:srgbClr val="000000"/>
                </a:solidFill>
                <a:latin typeface="Arial (Body)"/>
                <a:ea typeface="+mn-ea"/>
                <a:cs typeface="+mn-cs"/>
              </a:rPr>
              <a:t>value</a:t>
            </a:r>
            <a:endParaRPr lang="en-US" sz="2400" kern="1200" dirty="0">
              <a:solidFill>
                <a:srgbClr val="000000"/>
              </a:solidFill>
              <a:latin typeface="Arial (Body)"/>
              <a:ea typeface="+mn-ea"/>
              <a:cs typeface="+mn-cs"/>
            </a:endParaRPr>
          </a:p>
        </p:txBody>
      </p:sp>
    </p:spTree>
    <p:extLst>
      <p:ext uri="{BB962C8B-B14F-4D97-AF65-F5344CB8AC3E}">
        <p14:creationId xmlns:p14="http://schemas.microsoft.com/office/powerpoint/2010/main" xmlns="" val="1838436977"/>
      </p:ext>
    </p:extLst>
  </p:cSld>
  <p:clrMapOvr>
    <a:masterClrMapping/>
  </p:clrMapOvr>
</p:sld>
</file>

<file path=ppt/theme/theme1.xml><?xml version="1.0" encoding="utf-8"?>
<a:theme xmlns:a="http://schemas.openxmlformats.org/drawingml/2006/main" name="508 Lectur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508 Lectur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8585</TotalTime>
  <Words>4948</Words>
  <Application>Microsoft Office PowerPoint</Application>
  <PresentationFormat>On-screen Show (4:3)</PresentationFormat>
  <Paragraphs>294</Paragraphs>
  <Slides>35</Slides>
  <Notes>35</Notes>
  <HiddenSlides>0</HiddenSlides>
  <MMClips>0</MMClips>
  <ScaleCrop>false</ScaleCrop>
  <HeadingPairs>
    <vt:vector size="4" baseType="variant">
      <vt:variant>
        <vt:lpstr>Theme</vt:lpstr>
      </vt:variant>
      <vt:variant>
        <vt:i4>2</vt:i4>
      </vt:variant>
      <vt:variant>
        <vt:lpstr>Slide Titles</vt:lpstr>
      </vt:variant>
      <vt:variant>
        <vt:i4>35</vt:i4>
      </vt:variant>
    </vt:vector>
  </HeadingPairs>
  <TitlesOfParts>
    <vt:vector size="37" baseType="lpstr">
      <vt:lpstr>508 Lecture</vt:lpstr>
      <vt:lpstr>1_508 Lecture</vt:lpstr>
      <vt:lpstr>Consumer Behavior</vt:lpstr>
      <vt:lpstr>Learning Objectives</vt:lpstr>
      <vt:lpstr>Learning Objective 7.1</vt:lpstr>
      <vt:lpstr>Communications</vt:lpstr>
      <vt:lpstr>Source Credibility</vt:lpstr>
      <vt:lpstr>Source Credibility and Time</vt:lpstr>
      <vt:lpstr>Barriers to Communications</vt:lpstr>
      <vt:lpstr>Sensory Input</vt:lpstr>
      <vt:lpstr>Overcoming Noise</vt:lpstr>
      <vt:lpstr>Experiential Ads</vt:lpstr>
      <vt:lpstr>Learning Objective 7.2</vt:lpstr>
      <vt:lpstr>Mid-Roll Ads</vt:lpstr>
      <vt:lpstr>Comparison</vt:lpstr>
      <vt:lpstr>Addressable Advertising</vt:lpstr>
      <vt:lpstr>Learning Objective 7.3</vt:lpstr>
      <vt:lpstr>Messages</vt:lpstr>
      <vt:lpstr>Steps for Sponsors</vt:lpstr>
      <vt:lpstr>Message Decisions</vt:lpstr>
      <vt:lpstr>Images and Text (1 of 2)</vt:lpstr>
      <vt:lpstr>Images and Text (2 of 2)</vt:lpstr>
      <vt:lpstr>Message Framing</vt:lpstr>
      <vt:lpstr>One- versus Two-Sided Messages</vt:lpstr>
      <vt:lpstr>Native Advertising</vt:lpstr>
      <vt:lpstr>Order Effects</vt:lpstr>
      <vt:lpstr>Learning Objective 7.4</vt:lpstr>
      <vt:lpstr>Need for Cognition (N F C)</vt:lpstr>
      <vt:lpstr>Comparative Ads</vt:lpstr>
      <vt:lpstr>Fear Appeals</vt:lpstr>
      <vt:lpstr>Guidelines for Fear Appeals</vt:lpstr>
      <vt:lpstr>Humor Appeals</vt:lpstr>
      <vt:lpstr>Sex Appeals</vt:lpstr>
      <vt:lpstr>Timely Appeals</vt:lpstr>
      <vt:lpstr>Learning Objective 7.5</vt:lpstr>
      <vt:lpstr>Measuring Feedback</vt:lpstr>
      <vt:lpstr>Measure Emotional Appeals</vt:lpstr>
    </vt:vector>
  </TitlesOfParts>
  <Company>SPi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Consumer Behavior, Twelfth Edition</dc:title>
  <dc:subject>Business</dc:subject>
  <dc:creator>Schiffman/Wisenblit</dc:creator>
  <cp:keywords>Consumer Behavior</cp:keywords>
  <cp:lastModifiedBy>admin</cp:lastModifiedBy>
  <cp:revision>881</cp:revision>
  <dcterms:modified xsi:type="dcterms:W3CDTF">2018-08-31T11:22:20Z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682739</vt:lpwstr>
  </property>
  <property fmtid="{D5CDD505-2E9C-101B-9397-08002B2CF9AE}" pid="3" name="Offisync_ServerID">
    <vt:lpwstr>7e960520-0e88-4f05-9fa0-24079b61e486</vt:lpwstr>
  </property>
  <property fmtid="{D5CDD505-2E9C-101B-9397-08002B2CF9AE}" pid="4" name="Offisync_UpdateToken">
    <vt:lpwstr>2</vt:lpwstr>
  </property>
  <property fmtid="{D5CDD505-2E9C-101B-9397-08002B2CF9AE}" pid="5" name="Jive_VersionGuid">
    <vt:lpwstr>2e874262-9747-49d3-bf1e-677aeb587663</vt:lpwstr>
  </property>
  <property fmtid="{D5CDD505-2E9C-101B-9397-08002B2CF9AE}" pid="6" name="Offisync_ProviderInitializationData">
    <vt:lpwstr>https://neo.pearson.com</vt:lpwstr>
  </property>
  <property fmtid="{D5CDD505-2E9C-101B-9397-08002B2CF9AE}" pid="7" name="Jive_LatestUserAccountName">
    <vt:lpwstr>joel</vt:lpwstr>
  </property>
</Properties>
</file>