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docProps/custom.xml" ContentType="application/vnd.openxmlformats-officedocument.custom-properties+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 id="2147483660" r:id="rId2"/>
  </p:sldMasterIdLst>
  <p:notesMasterIdLst>
    <p:notesMasterId r:id="rId39"/>
  </p:notesMasterIdLst>
  <p:handoutMasterIdLst>
    <p:handoutMasterId r:id="rId40"/>
  </p:handoutMasterIdLst>
  <p:sldIdLst>
    <p:sldId id="332" r:id="rId3"/>
    <p:sldId id="335" r:id="rId4"/>
    <p:sldId id="336" r:id="rId5"/>
    <p:sldId id="337" r:id="rId6"/>
    <p:sldId id="338" r:id="rId7"/>
    <p:sldId id="339" r:id="rId8"/>
    <p:sldId id="340" r:id="rId9"/>
    <p:sldId id="341" r:id="rId10"/>
    <p:sldId id="370" r:id="rId11"/>
    <p:sldId id="343" r:id="rId12"/>
    <p:sldId id="371" r:id="rId13"/>
    <p:sldId id="372" r:id="rId14"/>
    <p:sldId id="346" r:id="rId15"/>
    <p:sldId id="373" r:id="rId16"/>
    <p:sldId id="378" r:id="rId17"/>
    <p:sldId id="349" r:id="rId18"/>
    <p:sldId id="350" r:id="rId19"/>
    <p:sldId id="351" r:id="rId20"/>
    <p:sldId id="352" r:id="rId21"/>
    <p:sldId id="353" r:id="rId22"/>
    <p:sldId id="376" r:id="rId23"/>
    <p:sldId id="355" r:id="rId24"/>
    <p:sldId id="356" r:id="rId25"/>
    <p:sldId id="357" r:id="rId26"/>
    <p:sldId id="358" r:id="rId27"/>
    <p:sldId id="359" r:id="rId28"/>
    <p:sldId id="360" r:id="rId29"/>
    <p:sldId id="361" r:id="rId30"/>
    <p:sldId id="362" r:id="rId31"/>
    <p:sldId id="363" r:id="rId32"/>
    <p:sldId id="364" r:id="rId33"/>
    <p:sldId id="365" r:id="rId34"/>
    <p:sldId id="366" r:id="rId35"/>
    <p:sldId id="367" r:id="rId36"/>
    <p:sldId id="368" r:id="rId37"/>
    <p:sldId id="375" r:id="rId38"/>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15:guide id="1" orient="horz" pos="4104" userDrawn="1">
          <p15:clr>
            <a:srgbClr val="A4A3A4"/>
          </p15:clr>
        </p15:guide>
        <p15:guide id="2" pos="1824"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effrey Holcomb" initials="" lastIdx="3" clrIdx="0"/>
  <p:cmAuthor id="1" name="Ruchi Sachdev" initials="" lastIdx="8" clrIdx="1"/>
  <p:cmAuthor id="2" name="Sarah Reusché" initials="" lastIdx="13" clrIdx="2"/>
  <p:cmAuthor id="3" name="Nitin Shankar" initials="" lastIdx="6" clrIdx="3"/>
  <p:cmAuthor id="4" name="Kristen Flathman" initials="" lastIdx="1" clrIdx="4"/>
  <p:cmAuthor id="5" name="Ben Schroeter" initials="" lastIdx="0"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40F9630F-82C1-40B7-BC3A-925EFCFF5E92}">
  <a:tblStyle styleId="{40F9630F-82C1-40B7-BC3A-925EFCFF5E92}" styleName="Table_0">
    <a:wholeTbl>
      <a:tcTxStyle b="off" i="off">
        <a:font>
          <a:latin typeface="Arial"/>
          <a:ea typeface="Arial"/>
          <a:cs typeface="Arial"/>
        </a:font>
        <a:schemeClr val="dk1"/>
      </a:tcTxStyle>
      <a:tcStyle>
        <a:tcBdr>
          <a:left>
            <a:ln w="9525" cap="flat" cmpd="sng">
              <a:solidFill>
                <a:srgbClr val="000000">
                  <a:alpha val="0"/>
                </a:srgbClr>
              </a:solidFill>
              <a:prstDash val="solid"/>
              <a:round/>
              <a:headEnd type="none" w="med" len="med"/>
              <a:tailEnd type="none" w="med" len="med"/>
            </a:ln>
          </a:left>
          <a:right>
            <a:ln w="9525" cap="flat" cmpd="sng">
              <a:solidFill>
                <a:srgbClr val="000000">
                  <a:alpha val="0"/>
                </a:srgbClr>
              </a:solidFill>
              <a:prstDash val="solid"/>
              <a:round/>
              <a:headEnd type="none" w="med" len="med"/>
              <a:tailEnd type="none" w="med" len="med"/>
            </a:ln>
          </a:right>
          <a:top>
            <a:ln w="12700" cap="flat" cmpd="sng">
              <a:solidFill>
                <a:schemeClr val="accent1"/>
              </a:solidFill>
              <a:prstDash val="solid"/>
              <a:round/>
              <a:headEnd type="none" w="med" len="med"/>
              <a:tailEnd type="none" w="med" len="med"/>
            </a:ln>
          </a:top>
          <a:bottom>
            <a:ln w="12700" cap="flat" cmpd="sng">
              <a:solidFill>
                <a:schemeClr val="accent1"/>
              </a:solidFill>
              <a:prstDash val="solid"/>
              <a:round/>
              <a:headEnd type="none" w="med" len="med"/>
              <a:tailEnd type="none" w="med" len="med"/>
            </a:ln>
          </a:bottom>
          <a:insideH>
            <a:ln w="9525" cap="flat" cmpd="sng">
              <a:solidFill>
                <a:srgbClr val="000000">
                  <a:alpha val="0"/>
                </a:srgbClr>
              </a:solidFill>
              <a:prstDash val="solid"/>
              <a:round/>
              <a:headEnd type="none" w="med" len="med"/>
              <a:tailEnd type="none" w="med" len="med"/>
            </a:ln>
          </a:insideH>
          <a:insideV>
            <a:ln w="9525" cap="flat" cmpd="sng">
              <a:solidFill>
                <a:srgbClr val="000000">
                  <a:alpha val="0"/>
                </a:srgbClr>
              </a:solidFill>
              <a:prstDash val="solid"/>
              <a:round/>
              <a:headEnd type="none" w="med" len="med"/>
              <a:tailEnd type="none" w="med" len="med"/>
            </a:ln>
          </a:insideV>
        </a:tcBdr>
        <a:fill>
          <a:solidFill>
            <a:srgbClr val="FFFFFF">
              <a:alpha val="0"/>
            </a:srgbClr>
          </a:solid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i="off"/>
      <a:tcStyle>
        <a:tcBdr/>
      </a:tcStyle>
    </a:lastCol>
    <a:firstCol>
      <a:tcTxStyle b="on" i="off"/>
      <a:tcStyle>
        <a:tcBdr/>
      </a:tcStyle>
    </a:firstCol>
    <a:lastRow>
      <a:tcTxStyle b="on" i="off"/>
      <a:tcStyle>
        <a:tcBdr>
          <a:top>
            <a:ln w="12700" cap="flat" cmpd="sng">
              <a:solidFill>
                <a:schemeClr val="accent1"/>
              </a:solidFill>
              <a:prstDash val="solid"/>
              <a:round/>
              <a:headEnd type="none" w="med" len="med"/>
              <a:tailEnd type="none" w="med" len="med"/>
            </a:ln>
          </a:top>
        </a:tcBdr>
        <a:fill>
          <a:solidFill>
            <a:srgbClr val="FFFFFF">
              <a:alpha val="0"/>
            </a:srgbClr>
          </a:solidFill>
        </a:fill>
      </a:tcStyle>
    </a:lastRow>
    <a:firstRow>
      <a:tcTxStyle b="on" i="off"/>
      <a:tcStyle>
        <a:tcBdr>
          <a:bottom>
            <a:ln w="12700" cap="flat" cmpd="sng">
              <a:solidFill>
                <a:schemeClr val="accent1"/>
              </a:solidFill>
              <a:prstDash val="solid"/>
              <a:round/>
              <a:headEnd type="none" w="med" len="med"/>
              <a:tailEnd type="none" w="med" len="med"/>
            </a:ln>
          </a:bottom>
        </a:tcBdr>
        <a:fill>
          <a:solidFill>
            <a:srgbClr val="FFFFFF">
              <a:alpha val="0"/>
            </a:srgbClr>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4281" autoAdjust="0"/>
    <p:restoredTop sz="94302" autoAdjust="0"/>
  </p:normalViewPr>
  <p:slideViewPr>
    <p:cSldViewPr snapToGrid="0" snapToObjects="1">
      <p:cViewPr varScale="1">
        <p:scale>
          <a:sx n="69" d="100"/>
          <a:sy n="69" d="100"/>
        </p:scale>
        <p:origin x="-840" y="-96"/>
      </p:cViewPr>
      <p:guideLst>
        <p:guide orient="horz" pos="4104"/>
        <p:guide pos="1824"/>
      </p:guideLst>
    </p:cSldViewPr>
  </p:slideViewPr>
  <p:outlineViewPr>
    <p:cViewPr>
      <p:scale>
        <a:sx n="75" d="100"/>
        <a:sy n="75" d="100"/>
      </p:scale>
      <p:origin x="0" y="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handoutMaster" Target="handoutMasters/handoutMaster1.xml"/><Relationship Id="rId45"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885CB01-6679-D646-ACB3-8B04B786C15F}" type="datetimeFigureOut">
              <a:rPr lang="en-US" smtClean="0"/>
              <a:pPr/>
              <a:t>8/31/2018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2AC0F4D-8A6F-1C4A-B6BF-1558431E4F79}" type="slidenum">
              <a:rPr lang="en-US" smtClean="0"/>
              <a:pPr/>
              <a:t>‹#›</a:t>
            </a:fld>
            <a:endParaRPr lang="en-US"/>
          </a:p>
        </p:txBody>
      </p:sp>
    </p:spTree>
    <p:extLst>
      <p:ext uri="{BB962C8B-B14F-4D97-AF65-F5344CB8AC3E}">
        <p14:creationId xmlns:p14="http://schemas.microsoft.com/office/powerpoint/2010/main" xmlns="" val="35540630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4" name="Shape 4"/>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lvl="0" indent="0" algn="r"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5" name="Shape 5"/>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200" b="0" i="0" u="none" strike="noStrike" cap="none">
                <a:solidFill>
                  <a:schemeClr val="dk1"/>
                </a:solidFill>
                <a:latin typeface="Arial"/>
                <a:ea typeface="Arial"/>
                <a:cs typeface="Arial"/>
                <a:sym typeface="Arial"/>
              </a:defRPr>
            </a:lvl2pPr>
            <a:lvl3pPr marL="914400" marR="0" lvl="2" indent="0" algn="l" rtl="0">
              <a:spcBef>
                <a:spcPts val="0"/>
              </a:spcBef>
              <a:buNone/>
              <a:defRPr sz="1200" b="0" i="0" u="none" strike="noStrike" cap="none">
                <a:solidFill>
                  <a:schemeClr val="dk1"/>
                </a:solidFill>
                <a:latin typeface="Arial"/>
                <a:ea typeface="Arial"/>
                <a:cs typeface="Arial"/>
                <a:sym typeface="Arial"/>
              </a:defRPr>
            </a:lvl3pPr>
            <a:lvl4pPr marL="1371600" marR="0" lvl="3" indent="0" algn="l" rtl="0">
              <a:spcBef>
                <a:spcPts val="0"/>
              </a:spcBef>
              <a:buNone/>
              <a:defRPr sz="1200" b="0" i="0" u="none" strike="noStrike" cap="none">
                <a:solidFill>
                  <a:schemeClr val="dk1"/>
                </a:solidFill>
                <a:latin typeface="Arial"/>
                <a:ea typeface="Arial"/>
                <a:cs typeface="Arial"/>
                <a:sym typeface="Arial"/>
              </a:defRPr>
            </a:lvl4pPr>
            <a:lvl5pPr marL="1828800" marR="0" lvl="4" indent="0" algn="l" rtl="0">
              <a:spcBef>
                <a:spcPts val="0"/>
              </a:spcBef>
              <a:buNone/>
              <a:defRPr sz="1200" b="0" i="0" u="none" strike="noStrike" cap="none">
                <a:solidFill>
                  <a:schemeClr val="dk1"/>
                </a:solidFill>
                <a:latin typeface="Arial"/>
                <a:ea typeface="Arial"/>
                <a:cs typeface="Arial"/>
                <a:sym typeface="Arial"/>
              </a:defRPr>
            </a:lvl5pPr>
            <a:lvl6pPr marL="2286000" marR="0" lvl="5" indent="0" algn="l" rtl="0">
              <a:spcBef>
                <a:spcPts val="0"/>
              </a:spcBef>
              <a:buNone/>
              <a:defRPr sz="1200" b="0" i="0" u="none" strike="noStrike" cap="none">
                <a:solidFill>
                  <a:schemeClr val="dk1"/>
                </a:solidFill>
                <a:latin typeface="Arial"/>
                <a:ea typeface="Arial"/>
                <a:cs typeface="Arial"/>
                <a:sym typeface="Arial"/>
              </a:defRPr>
            </a:lvl6pPr>
            <a:lvl7pPr marL="2743200" marR="0" lvl="6" indent="0" algn="l" rtl="0">
              <a:spcBef>
                <a:spcPts val="0"/>
              </a:spcBef>
              <a:buNone/>
              <a:defRPr sz="1200" b="0" i="0" u="none" strike="noStrike" cap="none">
                <a:solidFill>
                  <a:schemeClr val="dk1"/>
                </a:solidFill>
                <a:latin typeface="Arial"/>
                <a:ea typeface="Arial"/>
                <a:cs typeface="Arial"/>
                <a:sym typeface="Arial"/>
              </a:defRPr>
            </a:lvl7pPr>
            <a:lvl8pPr marL="3200400" marR="0" lvl="7" indent="0" algn="l" rtl="0">
              <a:spcBef>
                <a:spcPts val="0"/>
              </a:spcBef>
              <a:buNone/>
              <a:defRPr sz="1200" b="0" i="0" u="none" strike="noStrike" cap="none">
                <a:solidFill>
                  <a:schemeClr val="dk1"/>
                </a:solidFill>
                <a:latin typeface="Arial"/>
                <a:ea typeface="Arial"/>
                <a:cs typeface="Arial"/>
                <a:sym typeface="Arial"/>
              </a:defRPr>
            </a:lvl8pPr>
            <a:lvl9pPr marL="3657600" marR="0" lvl="8" indent="0" algn="l" rtl="0">
              <a:spcBef>
                <a:spcPts val="0"/>
              </a:spcBef>
              <a:buNone/>
              <a:defRPr sz="1200" b="0" i="0" u="none" strike="noStrike" cap="none">
                <a:solidFill>
                  <a:schemeClr val="dk1"/>
                </a:solidFill>
                <a:latin typeface="Arial"/>
                <a:ea typeface="Arial"/>
                <a:cs typeface="Arial"/>
                <a:sym typeface="Arial"/>
              </a:defRPr>
            </a:lvl9pPr>
          </a:lstStyle>
          <a:p>
            <a:endParaRPr/>
          </a:p>
        </p:txBody>
      </p:sp>
      <p:sp>
        <p:nvSpPr>
          <p:cNvPr id="7" name="Shape 7"/>
          <p:cNvSpPr txBox="1">
            <a:spLocks noGrp="1"/>
          </p:cNvSpPr>
          <p:nvPr>
            <p:ph type="ftr" idx="11"/>
          </p:nvPr>
        </p:nvSpPr>
        <p:spPr>
          <a:xfrm>
            <a:off x="0" y="8685213"/>
            <a:ext cx="2971799" cy="457200"/>
          </a:xfrm>
          <a:prstGeom prst="rect">
            <a:avLst/>
          </a:prstGeom>
          <a:noFill/>
          <a:ln>
            <a:noFill/>
          </a:ln>
        </p:spPr>
        <p:txBody>
          <a:bodyPr lIns="91425" tIns="91425" rIns="91425" bIns="91425" anchor="b"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8" name="Shape 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pPr marL="0" marR="0" lvl="0" indent="0" algn="r" rtl="0">
                <a:spcBef>
                  <a:spcPts val="0"/>
                </a:spcBef>
                <a:buSzPct val="25000"/>
                <a:buNone/>
              </a:pPr>
              <a:t>‹#›</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xmlns="" val="2457102709"/>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cap="none" dirty="0" smtClean="0">
                <a:solidFill>
                  <a:schemeClr val="dk1"/>
                </a:solidFill>
                <a:latin typeface="Arial"/>
                <a:ea typeface="Arial"/>
                <a:cs typeface="Arial"/>
                <a:sym typeface="Arial"/>
              </a:rPr>
              <a:t>If this PowerPoint presentation contains mathematical equations, you may need to check that your computer has the following installed:</a:t>
            </a:r>
          </a:p>
          <a:p>
            <a:r>
              <a:rPr lang="en-US" sz="1200" b="0" i="0" u="none" strike="noStrike" kern="1200" cap="none" dirty="0" smtClean="0">
                <a:solidFill>
                  <a:schemeClr val="dk1"/>
                </a:solidFill>
                <a:latin typeface="Arial"/>
                <a:ea typeface="Arial"/>
                <a:cs typeface="Arial"/>
                <a:sym typeface="Arial"/>
              </a:rPr>
              <a:t>1) MathType Plugin</a:t>
            </a:r>
          </a:p>
          <a:p>
            <a:r>
              <a:rPr lang="en-US" sz="1200" b="0" i="0" u="none" strike="noStrike" kern="1200" cap="none" dirty="0" smtClean="0">
                <a:solidFill>
                  <a:schemeClr val="dk1"/>
                </a:solidFill>
                <a:latin typeface="Arial"/>
                <a:ea typeface="Arial"/>
                <a:cs typeface="Arial"/>
                <a:sym typeface="Arial"/>
              </a:rPr>
              <a:t>2) Math Player (free versions available)</a:t>
            </a:r>
          </a:p>
          <a:p>
            <a:r>
              <a:rPr lang="en-US" sz="1200" b="0" i="0" u="none" strike="noStrike" kern="1200" cap="none" dirty="0" smtClean="0">
                <a:solidFill>
                  <a:schemeClr val="dk1"/>
                </a:solidFill>
                <a:latin typeface="Arial"/>
                <a:ea typeface="Arial"/>
                <a:cs typeface="Arial"/>
                <a:sym typeface="Arial"/>
              </a:rPr>
              <a:t>3) NVDA Reader (free versions available)</a:t>
            </a:r>
            <a:endParaRPr lang="en-US" dirty="0" smtClean="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1</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xmlns="" val="1257497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t>The </a:t>
            </a:r>
            <a:r>
              <a:rPr lang="en-US" altLang="en-US" b="1" dirty="0" smtClean="0"/>
              <a:t>cognitive component </a:t>
            </a:r>
            <a:r>
              <a:rPr lang="en-US" altLang="en-US" dirty="0" smtClean="0"/>
              <a:t>consists of a person’s knowledge and perceptions of the features of an attitude object - commonly expressed as </a:t>
            </a:r>
            <a:r>
              <a:rPr lang="en-US" altLang="en-US" i="1" dirty="0" smtClean="0"/>
              <a:t>beliefs</a:t>
            </a:r>
            <a:r>
              <a:rPr lang="en-US" altLang="en-US" dirty="0" smtClean="0"/>
              <a:t>; or whether or not the consumer believes that the attitude object possesses specific attributes.</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11</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xmlns="" val="17413191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defTabSz="914400" eaLnBrk="0" fontAlgn="base" hangingPunct="0">
              <a:spcBef>
                <a:spcPct val="30000"/>
              </a:spcBef>
              <a:spcAft>
                <a:spcPct val="0"/>
              </a:spcAft>
            </a:pPr>
            <a:r>
              <a:rPr lang="en-US" altLang="en-US">
                <a:solidFill>
                  <a:prstClr val="black"/>
                </a:solidFill>
                <a:latin typeface="Calibri"/>
                <a:ea typeface="+mn-ea"/>
                <a:cs typeface="+mn-cs"/>
              </a:rPr>
              <a:t>The </a:t>
            </a:r>
            <a:r>
              <a:rPr lang="en-US" altLang="en-US" b="1">
                <a:solidFill>
                  <a:prstClr val="black"/>
                </a:solidFill>
                <a:latin typeface="Calibri"/>
                <a:ea typeface="+mn-ea"/>
                <a:cs typeface="+mn-cs"/>
              </a:rPr>
              <a:t>affective component </a:t>
            </a:r>
            <a:r>
              <a:rPr lang="en-US" altLang="en-US">
                <a:solidFill>
                  <a:prstClr val="black"/>
                </a:solidFill>
                <a:latin typeface="Calibri"/>
                <a:ea typeface="+mn-ea"/>
                <a:cs typeface="+mn-cs"/>
              </a:rPr>
              <a:t>represents the consumer’s emotions and feelings regarding the attitude object, or </a:t>
            </a:r>
            <a:r>
              <a:rPr lang="en-US" altLang="en-US" i="1">
                <a:solidFill>
                  <a:prstClr val="black"/>
                </a:solidFill>
                <a:latin typeface="Calibri"/>
                <a:ea typeface="+mn-ea"/>
                <a:cs typeface="+mn-cs"/>
              </a:rPr>
              <a:t>evaluations</a:t>
            </a:r>
            <a:r>
              <a:rPr lang="en-US" altLang="en-US">
                <a:solidFill>
                  <a:prstClr val="black"/>
                </a:solidFill>
                <a:latin typeface="Calibri"/>
                <a:ea typeface="+mn-ea"/>
                <a:cs typeface="+mn-cs"/>
              </a:rPr>
              <a:t>.  The example shown is a </a:t>
            </a:r>
            <a:r>
              <a:rPr lang="en-US" altLang="en-US" b="1">
                <a:solidFill>
                  <a:prstClr val="black"/>
                </a:solidFill>
                <a:latin typeface="Calibri"/>
                <a:ea typeface="+mn-ea"/>
                <a:cs typeface="+mn-cs"/>
              </a:rPr>
              <a:t>Likert scale</a:t>
            </a:r>
            <a:r>
              <a:rPr lang="en-US" altLang="en-US">
                <a:solidFill>
                  <a:prstClr val="black"/>
                </a:solidFill>
                <a:latin typeface="Calibri"/>
                <a:ea typeface="+mn-ea"/>
                <a:cs typeface="+mn-cs"/>
              </a:rPr>
              <a:t>.</a:t>
            </a:r>
            <a:endParaRPr lang="en-US" altLang="en-US" dirty="0">
              <a:solidFill>
                <a:prstClr val="black"/>
              </a:solidFill>
              <a:latin typeface="Calibri"/>
              <a:ea typeface="+mn-ea"/>
              <a:cs typeface="+mn-cs"/>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12</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xmlns="" val="27739712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defTabSz="914400" eaLnBrk="0" fontAlgn="base" hangingPunct="0">
              <a:spcBef>
                <a:spcPct val="30000"/>
              </a:spcBef>
              <a:spcAft>
                <a:spcPct val="0"/>
              </a:spcAft>
            </a:pPr>
            <a:r>
              <a:rPr lang="en-US">
                <a:solidFill>
                  <a:prstClr val="black"/>
                </a:solidFill>
                <a:latin typeface="Calibri"/>
                <a:ea typeface="+mn-ea"/>
                <a:cs typeface="+mn-cs"/>
              </a:rPr>
              <a:t>The scale consists of an equal number of agreement/disagreement choices on either side of a neutral choice.  </a:t>
            </a:r>
            <a:endParaRPr lang="en-US" dirty="0">
              <a:solidFill>
                <a:prstClr val="black"/>
              </a:solidFill>
              <a:latin typeface="Calibri"/>
              <a:ea typeface="+mn-ea"/>
              <a:cs typeface="+mn-cs"/>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13</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xmlns="" val="38235549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Semantic</a:t>
            </a:r>
            <a:r>
              <a:rPr lang="en-US" baseline="0" dirty="0" smtClean="0"/>
              <a:t> differential scales use a series of bipolar adjectives anchored at ends of an odd-numbered curriculum</a:t>
            </a:r>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14</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xmlns="" val="16525929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defTabSz="914400" eaLnBrk="0" fontAlgn="base" hangingPunct="0">
              <a:spcBef>
                <a:spcPct val="30000"/>
              </a:spcBef>
              <a:spcAft>
                <a:spcPct val="0"/>
              </a:spcAft>
            </a:pPr>
            <a:r>
              <a:rPr lang="en-US" altLang="en-US">
                <a:solidFill>
                  <a:prstClr val="black"/>
                </a:solidFill>
                <a:latin typeface="Calibri"/>
                <a:ea typeface="+mn-ea"/>
                <a:cs typeface="+mn-cs"/>
              </a:rPr>
              <a:t>The </a:t>
            </a:r>
            <a:r>
              <a:rPr lang="en-US" altLang="en-US" b="1">
                <a:solidFill>
                  <a:prstClr val="black"/>
                </a:solidFill>
                <a:latin typeface="Calibri"/>
                <a:ea typeface="+mn-ea"/>
                <a:cs typeface="+mn-cs"/>
              </a:rPr>
              <a:t>conative component </a:t>
            </a:r>
            <a:r>
              <a:rPr lang="en-US" altLang="en-US">
                <a:solidFill>
                  <a:prstClr val="black"/>
                </a:solidFill>
                <a:latin typeface="Calibri"/>
                <a:ea typeface="+mn-ea"/>
                <a:cs typeface="+mn-cs"/>
              </a:rPr>
              <a:t>reflects the likelihood that an individual will undertake a specific action or behave in a particular way with regard to the attitude object - treated as an expression of the consumer’s </a:t>
            </a:r>
            <a:r>
              <a:rPr lang="en-US" altLang="en-US" i="1">
                <a:solidFill>
                  <a:prstClr val="black"/>
                </a:solidFill>
                <a:latin typeface="Calibri"/>
                <a:ea typeface="+mn-ea"/>
                <a:cs typeface="+mn-cs"/>
              </a:rPr>
              <a:t>intention to buy </a:t>
            </a:r>
            <a:r>
              <a:rPr lang="en-US" altLang="en-US">
                <a:solidFill>
                  <a:prstClr val="black"/>
                </a:solidFill>
                <a:latin typeface="Calibri"/>
                <a:ea typeface="+mn-ea"/>
                <a:cs typeface="+mn-cs"/>
              </a:rPr>
              <a:t>in consumer research</a:t>
            </a:r>
            <a:r>
              <a:rPr lang="en-US" altLang="en-US" i="1">
                <a:solidFill>
                  <a:prstClr val="black"/>
                </a:solidFill>
                <a:latin typeface="Calibri"/>
                <a:ea typeface="+mn-ea"/>
                <a:cs typeface="+mn-cs"/>
              </a:rPr>
              <a:t>. Figure 6.5</a:t>
            </a:r>
            <a:r>
              <a:rPr lang="en-US" altLang="en-US">
                <a:solidFill>
                  <a:prstClr val="black"/>
                </a:solidFill>
                <a:latin typeface="Calibri"/>
                <a:ea typeface="+mn-ea"/>
                <a:cs typeface="+mn-cs"/>
              </a:rPr>
              <a:t> shows examples of intention-to-buy measures.</a:t>
            </a:r>
            <a:endParaRPr lang="en-US" altLang="en-US" dirty="0">
              <a:solidFill>
                <a:prstClr val="black"/>
              </a:solidFill>
              <a:latin typeface="Calibri"/>
              <a:ea typeface="+mn-ea"/>
              <a:cs typeface="+mn-cs"/>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15</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xmlns="" val="19652861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defTabSz="914400" fontAlgn="base">
              <a:spcBef>
                <a:spcPct val="0"/>
              </a:spcBef>
              <a:spcAft>
                <a:spcPct val="0"/>
              </a:spcAft>
            </a:pPr>
            <a:r>
              <a:rPr lang="en-US" altLang="en-US">
                <a:solidFill>
                  <a:prstClr val="black"/>
                </a:solidFill>
                <a:latin typeface="Calibri"/>
                <a:ea typeface="+mn-ea"/>
                <a:cs typeface="+mn-cs"/>
              </a:rPr>
              <a:t>You probably have an overall positive or negative feeling toward your university.  Try to break this affective component down a bit more – what do you like and not like?  You can now look to the cognitive to determine what beliefs you have about these different parts of your university.  Finally, how does this influence what you do?  Will you come back for a graduate degree?  Recommend your little brother or sister attend?  Send your children here?  Donate money as an alumnus?</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16</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xmlns="" val="28548399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defTabSz="914400" eaLnBrk="0" fontAlgn="base" hangingPunct="0">
              <a:spcBef>
                <a:spcPct val="30000"/>
              </a:spcBef>
              <a:spcAft>
                <a:spcPct val="0"/>
              </a:spcAft>
            </a:pPr>
            <a:r>
              <a:rPr lang="en-US" altLang="en-US">
                <a:solidFill>
                  <a:prstClr val="black"/>
                </a:solidFill>
                <a:latin typeface="Calibri"/>
                <a:ea typeface="+mn-ea"/>
                <a:cs typeface="+mn-cs"/>
              </a:rPr>
              <a:t>Changing attitudes about products and brands is difficult because consumers frequently resist evidence that challenges strongly held attitudes or beliefs and tend to interpret any ambiguous information in ways that reinforce their preexisting attitudes.  Marketers may try to change beliefs or perceptions about the brand itself (the most common form of advertising appeal); alter consumers’ overall perceptions of the brand; or change beliefs about competing brands.</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17</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xmlns="" val="30783601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defTabSz="914400" eaLnBrk="0" fontAlgn="base" hangingPunct="0">
              <a:spcBef>
                <a:spcPct val="30000"/>
              </a:spcBef>
              <a:spcAft>
                <a:spcPct val="0"/>
              </a:spcAft>
            </a:pPr>
            <a:r>
              <a:rPr lang="en-US" altLang="en-US" b="1">
                <a:solidFill>
                  <a:prstClr val="black"/>
                </a:solidFill>
                <a:latin typeface="Calibri"/>
                <a:ea typeface="+mn-ea"/>
                <a:cs typeface="+mn-cs"/>
              </a:rPr>
              <a:t>Multi-attribute attitude models </a:t>
            </a:r>
            <a:r>
              <a:rPr lang="en-US" altLang="en-US">
                <a:solidFill>
                  <a:prstClr val="black"/>
                </a:solidFill>
                <a:latin typeface="Calibri"/>
                <a:ea typeface="+mn-ea"/>
                <a:cs typeface="+mn-cs"/>
              </a:rPr>
              <a:t>portray consumers’ attitudes as functions of their assessments of the objects’ prominent attributes.</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18</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xmlns="" val="24544847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defTabSz="914400" eaLnBrk="0" fontAlgn="base" hangingPunct="0">
              <a:spcBef>
                <a:spcPct val="30000"/>
              </a:spcBef>
              <a:spcAft>
                <a:spcPct val="0"/>
              </a:spcAft>
            </a:pPr>
            <a:r>
              <a:rPr lang="en-US" altLang="en-US">
                <a:solidFill>
                  <a:prstClr val="black"/>
                </a:solidFill>
                <a:latin typeface="Calibri"/>
                <a:ea typeface="+mn-ea"/>
                <a:cs typeface="+mn-cs"/>
              </a:rPr>
              <a:t>The </a:t>
            </a:r>
            <a:r>
              <a:rPr lang="en-US" altLang="en-US" b="1">
                <a:solidFill>
                  <a:prstClr val="black"/>
                </a:solidFill>
                <a:latin typeface="Calibri"/>
                <a:ea typeface="+mn-ea"/>
                <a:cs typeface="+mn-cs"/>
              </a:rPr>
              <a:t>attitude-toward-object model </a:t>
            </a:r>
            <a:r>
              <a:rPr lang="en-US" altLang="en-US">
                <a:solidFill>
                  <a:prstClr val="black"/>
                </a:solidFill>
                <a:latin typeface="Calibri"/>
                <a:ea typeface="+mn-ea"/>
                <a:cs typeface="+mn-cs"/>
              </a:rPr>
              <a:t>maintains that a consumer’s evaluation of a product is a function of: </a:t>
            </a:r>
            <a:r>
              <a:rPr lang="en-US" altLang="en-US" b="1">
                <a:solidFill>
                  <a:prstClr val="black"/>
                </a:solidFill>
                <a:latin typeface="Calibri"/>
                <a:ea typeface="+mn-ea"/>
                <a:cs typeface="+mn-cs"/>
              </a:rPr>
              <a:t>1. </a:t>
            </a:r>
            <a:r>
              <a:rPr lang="en-US" altLang="en-US">
                <a:solidFill>
                  <a:prstClr val="black"/>
                </a:solidFill>
                <a:latin typeface="Calibri"/>
                <a:ea typeface="+mn-ea"/>
                <a:cs typeface="+mn-cs"/>
              </a:rPr>
              <a:t>The extent to which the product has (or lacks) each of a given set of attributes. </a:t>
            </a:r>
            <a:r>
              <a:rPr lang="en-US" altLang="en-US" b="1">
                <a:solidFill>
                  <a:prstClr val="black"/>
                </a:solidFill>
                <a:latin typeface="Calibri"/>
                <a:ea typeface="+mn-ea"/>
                <a:cs typeface="+mn-cs"/>
              </a:rPr>
              <a:t>2. </a:t>
            </a:r>
            <a:r>
              <a:rPr lang="en-US" altLang="en-US">
                <a:solidFill>
                  <a:prstClr val="black"/>
                </a:solidFill>
                <a:latin typeface="Calibri"/>
                <a:ea typeface="+mn-ea"/>
                <a:cs typeface="+mn-cs"/>
              </a:rPr>
              <a:t>The importance of each of these attributes to the consumer.  Consumers generally have more favorable attitudes toward those brands that they believe have better performance on the attributes that they view as important than other brands.</a:t>
            </a:r>
          </a:p>
          <a:p>
            <a:pPr lvl="0" defTabSz="914400" eaLnBrk="0" fontAlgn="base" hangingPunct="0">
              <a:spcBef>
                <a:spcPct val="30000"/>
              </a:spcBef>
              <a:spcAft>
                <a:spcPct val="0"/>
              </a:spcAft>
            </a:pPr>
            <a:endParaRPr lang="en-US" altLang="en-US">
              <a:solidFill>
                <a:prstClr val="black"/>
              </a:solidFill>
              <a:latin typeface="Calibri"/>
              <a:ea typeface="+mn-ea"/>
              <a:cs typeface="+mn-cs"/>
            </a:endParaRPr>
          </a:p>
          <a:p>
            <a:pPr lvl="0" defTabSz="914400" eaLnBrk="0" fontAlgn="base" hangingPunct="0">
              <a:spcBef>
                <a:spcPct val="30000"/>
              </a:spcBef>
              <a:spcAft>
                <a:spcPct val="0"/>
              </a:spcAft>
            </a:pPr>
            <a:r>
              <a:rPr lang="en-US" altLang="en-US">
                <a:solidFill>
                  <a:prstClr val="black"/>
                </a:solidFill>
                <a:latin typeface="Calibri"/>
                <a:ea typeface="+mn-ea"/>
                <a:cs typeface="+mn-cs"/>
              </a:rPr>
              <a:t>Marketers may add an attribute that previously was ignored or one that represents an improvement or innovation; change the perceived importance of attributes; or develop new products.  Figure 6.6 shows an ad that tries to change the importance of an attribute (use of real fruit juice for packaging fruit).</a:t>
            </a:r>
          </a:p>
          <a:p>
            <a:pPr lvl="0" defTabSz="914400" eaLnBrk="0" fontAlgn="base" hangingPunct="0">
              <a:spcBef>
                <a:spcPct val="30000"/>
              </a:spcBef>
              <a:spcAft>
                <a:spcPct val="0"/>
              </a:spcAft>
            </a:pPr>
            <a:r>
              <a:rPr lang="en-US" altLang="en-US">
                <a:solidFill>
                  <a:prstClr val="black"/>
                </a:solidFill>
                <a:latin typeface="Calibri"/>
                <a:ea typeface="+mn-ea"/>
                <a:cs typeface="+mn-cs"/>
              </a:rPr>
              <a:t>Developing New Products</a:t>
            </a:r>
          </a:p>
          <a:p>
            <a:pPr lvl="0" defTabSz="914400" eaLnBrk="0" fontAlgn="base" hangingPunct="0">
              <a:spcBef>
                <a:spcPct val="30000"/>
              </a:spcBef>
              <a:spcAft>
                <a:spcPct val="0"/>
              </a:spcAft>
            </a:pPr>
            <a:r>
              <a:rPr lang="en-US" altLang="en-US">
                <a:solidFill>
                  <a:prstClr val="black"/>
                </a:solidFill>
                <a:latin typeface="Calibri"/>
                <a:ea typeface="+mn-ea"/>
                <a:cs typeface="+mn-cs"/>
              </a:rPr>
              <a:t>Marketers often use the attitude-toward-object model during the development of new products. Consider</a:t>
            </a:r>
          </a:p>
          <a:p>
            <a:pPr lvl="0" defTabSz="914400" eaLnBrk="0" fontAlgn="base" hangingPunct="0">
              <a:spcBef>
                <a:spcPct val="30000"/>
              </a:spcBef>
              <a:spcAft>
                <a:spcPct val="0"/>
              </a:spcAft>
            </a:pPr>
            <a:r>
              <a:rPr lang="en-US" altLang="en-US">
                <a:solidFill>
                  <a:prstClr val="black"/>
                </a:solidFill>
                <a:latin typeface="Calibri"/>
                <a:ea typeface="+mn-ea"/>
                <a:cs typeface="+mn-cs"/>
              </a:rPr>
              <a:t>the following hypothetical example: The Tropicana company considered adding a new item to</a:t>
            </a:r>
          </a:p>
          <a:p>
            <a:pPr lvl="0" defTabSz="914400" eaLnBrk="0" fontAlgn="base" hangingPunct="0">
              <a:spcBef>
                <a:spcPct val="30000"/>
              </a:spcBef>
              <a:spcAft>
                <a:spcPct val="0"/>
              </a:spcAft>
            </a:pPr>
            <a:r>
              <a:rPr lang="en-US" altLang="en-US">
                <a:solidFill>
                  <a:prstClr val="black"/>
                </a:solidFill>
                <a:latin typeface="Calibri"/>
                <a:ea typeface="+mn-ea"/>
                <a:cs typeface="+mn-cs"/>
              </a:rPr>
              <a:t>its product line. The company’s market researchers identified four attributes as the key determinants</a:t>
            </a:r>
          </a:p>
          <a:p>
            <a:pPr lvl="0" defTabSz="914400" eaLnBrk="0" fontAlgn="base" hangingPunct="0">
              <a:spcBef>
                <a:spcPct val="30000"/>
              </a:spcBef>
              <a:spcAft>
                <a:spcPct val="0"/>
              </a:spcAft>
            </a:pPr>
            <a:r>
              <a:rPr lang="en-US" altLang="en-US">
                <a:solidFill>
                  <a:prstClr val="black"/>
                </a:solidFill>
                <a:latin typeface="Calibri"/>
                <a:ea typeface="+mn-ea"/>
                <a:cs typeface="+mn-cs"/>
              </a:rPr>
              <a:t>in consumers’ attitudes toward orange juice: amount of pulp, degree of sweetness, strength of flavor,</a:t>
            </a:r>
          </a:p>
          <a:p>
            <a:pPr lvl="0" defTabSz="914400" eaLnBrk="0" fontAlgn="base" hangingPunct="0">
              <a:spcBef>
                <a:spcPct val="30000"/>
              </a:spcBef>
              <a:spcAft>
                <a:spcPct val="0"/>
              </a:spcAft>
            </a:pPr>
            <a:r>
              <a:rPr lang="en-US" altLang="en-US">
                <a:solidFill>
                  <a:prstClr val="black"/>
                </a:solidFill>
                <a:latin typeface="Calibri"/>
                <a:ea typeface="+mn-ea"/>
                <a:cs typeface="+mn-cs"/>
              </a:rPr>
              <a:t>and color.</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19</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xmlns="" val="12009096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defTabSz="914400" eaLnBrk="0" fontAlgn="base" hangingPunct="0">
              <a:spcBef>
                <a:spcPct val="30000"/>
              </a:spcBef>
              <a:spcAft>
                <a:spcPct val="0"/>
              </a:spcAft>
            </a:pPr>
            <a:r>
              <a:rPr lang="en-US" altLang="en-US">
                <a:solidFill>
                  <a:prstClr val="black"/>
                </a:solidFill>
                <a:latin typeface="Calibri"/>
                <a:ea typeface="+mn-ea"/>
                <a:cs typeface="+mn-cs"/>
              </a:rPr>
              <a:t>Like the tri-component model, the </a:t>
            </a:r>
            <a:r>
              <a:rPr lang="en-US" altLang="en-US" b="1">
                <a:solidFill>
                  <a:prstClr val="black"/>
                </a:solidFill>
                <a:latin typeface="Calibri"/>
                <a:ea typeface="+mn-ea"/>
                <a:cs typeface="+mn-cs"/>
              </a:rPr>
              <a:t>theory of reasoned action (TRA) </a:t>
            </a:r>
            <a:r>
              <a:rPr lang="en-US" altLang="en-US">
                <a:solidFill>
                  <a:prstClr val="black"/>
                </a:solidFill>
                <a:latin typeface="Calibri"/>
                <a:ea typeface="+mn-ea"/>
                <a:cs typeface="+mn-cs"/>
              </a:rPr>
              <a:t>incorporates the cognitive, affective, and conative components. It adds the measurement of </a:t>
            </a:r>
            <a:r>
              <a:rPr lang="en-US" altLang="en-US" i="1">
                <a:solidFill>
                  <a:prstClr val="black"/>
                </a:solidFill>
                <a:latin typeface="Calibri"/>
                <a:ea typeface="+mn-ea"/>
                <a:cs typeface="+mn-cs"/>
              </a:rPr>
              <a:t>subjective norms (</a:t>
            </a:r>
            <a:r>
              <a:rPr lang="en-US" altLang="en-US">
                <a:solidFill>
                  <a:prstClr val="black"/>
                </a:solidFill>
                <a:latin typeface="Calibri"/>
                <a:ea typeface="+mn-ea"/>
                <a:cs typeface="+mn-cs"/>
              </a:rPr>
              <a:t>feelings about what relevant others would think about the action) that influence a person’s intention to act before gauging the level of intention. </a:t>
            </a:r>
          </a:p>
          <a:p>
            <a:pPr lvl="0" defTabSz="914400" eaLnBrk="0" fontAlgn="base" hangingPunct="0">
              <a:spcBef>
                <a:spcPct val="30000"/>
              </a:spcBef>
              <a:spcAft>
                <a:spcPct val="0"/>
              </a:spcAft>
            </a:pPr>
            <a:endParaRPr lang="en-US" altLang="en-US">
              <a:solidFill>
                <a:prstClr val="black"/>
              </a:solidFill>
              <a:latin typeface="Calibri"/>
              <a:ea typeface="+mn-ea"/>
              <a:cs typeface="+mn-cs"/>
            </a:endParaRPr>
          </a:p>
          <a:p>
            <a:pPr lvl="0" defTabSz="914400" eaLnBrk="0" fontAlgn="base" hangingPunct="0">
              <a:spcBef>
                <a:spcPct val="30000"/>
              </a:spcBef>
              <a:spcAft>
                <a:spcPct val="0"/>
              </a:spcAft>
            </a:pPr>
            <a:r>
              <a:rPr lang="en-US" altLang="en-US">
                <a:solidFill>
                  <a:prstClr val="black"/>
                </a:solidFill>
                <a:latin typeface="Calibri"/>
                <a:ea typeface="+mn-ea"/>
                <a:cs typeface="+mn-cs"/>
              </a:rPr>
              <a:t>The </a:t>
            </a:r>
            <a:r>
              <a:rPr lang="en-US" altLang="en-US" b="1">
                <a:solidFill>
                  <a:prstClr val="black"/>
                </a:solidFill>
                <a:latin typeface="Calibri"/>
                <a:ea typeface="+mn-ea"/>
                <a:cs typeface="+mn-cs"/>
              </a:rPr>
              <a:t>theory of trying-to-consume </a:t>
            </a:r>
            <a:r>
              <a:rPr lang="en-US" altLang="en-US">
                <a:solidFill>
                  <a:prstClr val="black"/>
                </a:solidFill>
                <a:latin typeface="Calibri"/>
                <a:ea typeface="+mn-ea"/>
                <a:cs typeface="+mn-cs"/>
              </a:rPr>
              <a:t>represents cases where the outcome of a contemplated action (e.g., a purchase), stemming from a positive attitude, is uncertain, but is still being pursued by the consumer. A person trying to consume faces two types of obstacles that may prevent the desired outcome: </a:t>
            </a:r>
            <a:r>
              <a:rPr lang="en-US" altLang="en-US" b="1">
                <a:solidFill>
                  <a:prstClr val="black"/>
                </a:solidFill>
                <a:latin typeface="Calibri"/>
                <a:ea typeface="+mn-ea"/>
                <a:cs typeface="+mn-cs"/>
              </a:rPr>
              <a:t>1. </a:t>
            </a:r>
            <a:r>
              <a:rPr lang="en-US" altLang="en-US" i="1">
                <a:solidFill>
                  <a:prstClr val="black"/>
                </a:solidFill>
                <a:latin typeface="Calibri"/>
                <a:ea typeface="+mn-ea"/>
                <a:cs typeface="+mn-cs"/>
              </a:rPr>
              <a:t>Personal impediments </a:t>
            </a:r>
            <a:r>
              <a:rPr lang="en-US" altLang="en-US">
                <a:solidFill>
                  <a:prstClr val="black"/>
                </a:solidFill>
                <a:latin typeface="Calibri"/>
                <a:ea typeface="+mn-ea"/>
                <a:cs typeface="+mn-cs"/>
              </a:rPr>
              <a:t>and </a:t>
            </a:r>
            <a:r>
              <a:rPr lang="en-US" altLang="en-US" i="1">
                <a:solidFill>
                  <a:prstClr val="black"/>
                </a:solidFill>
                <a:latin typeface="Calibri"/>
                <a:ea typeface="+mn-ea"/>
                <a:cs typeface="+mn-cs"/>
              </a:rPr>
              <a:t> </a:t>
            </a:r>
            <a:r>
              <a:rPr lang="en-US" altLang="en-US" b="1">
                <a:solidFill>
                  <a:prstClr val="black"/>
                </a:solidFill>
                <a:latin typeface="Calibri"/>
                <a:ea typeface="+mn-ea"/>
                <a:cs typeface="+mn-cs"/>
              </a:rPr>
              <a:t>2. </a:t>
            </a:r>
            <a:r>
              <a:rPr lang="en-US" altLang="en-US" i="1">
                <a:solidFill>
                  <a:prstClr val="black"/>
                </a:solidFill>
                <a:latin typeface="Calibri"/>
                <a:ea typeface="+mn-ea"/>
                <a:cs typeface="+mn-cs"/>
              </a:rPr>
              <a:t>Environmental impediments.  </a:t>
            </a:r>
            <a:r>
              <a:rPr lang="en-US" altLang="en-US">
                <a:solidFill>
                  <a:prstClr val="black"/>
                </a:solidFill>
                <a:latin typeface="Calibri"/>
                <a:ea typeface="+mn-ea"/>
                <a:cs typeface="+mn-cs"/>
              </a:rPr>
              <a:t>Consumers who fail to try to consumer do not recognize all the consumption options available or prefer to self-sacrifice or delay gratification.</a:t>
            </a:r>
          </a:p>
          <a:p>
            <a:pPr lvl="0" defTabSz="914400" eaLnBrk="0" fontAlgn="base" hangingPunct="0">
              <a:spcBef>
                <a:spcPct val="30000"/>
              </a:spcBef>
              <a:spcAft>
                <a:spcPct val="0"/>
              </a:spcAft>
            </a:pPr>
            <a:endParaRPr lang="en-US" altLang="en-US">
              <a:solidFill>
                <a:prstClr val="black"/>
              </a:solidFill>
              <a:latin typeface="Calibri"/>
              <a:ea typeface="+mn-ea"/>
              <a:cs typeface="+mn-cs"/>
            </a:endParaRPr>
          </a:p>
          <a:p>
            <a:pPr lvl="0" defTabSz="914400" eaLnBrk="0" fontAlgn="base" hangingPunct="0">
              <a:spcBef>
                <a:spcPct val="30000"/>
              </a:spcBef>
              <a:spcAft>
                <a:spcPct val="0"/>
              </a:spcAft>
            </a:pPr>
            <a:r>
              <a:rPr lang="en-US" altLang="en-US">
                <a:solidFill>
                  <a:prstClr val="black"/>
                </a:solidFill>
                <a:latin typeface="Calibri"/>
                <a:ea typeface="+mn-ea"/>
                <a:cs typeface="+mn-cs"/>
              </a:rPr>
              <a:t>The </a:t>
            </a:r>
            <a:r>
              <a:rPr lang="en-US" altLang="en-US" b="1">
                <a:solidFill>
                  <a:prstClr val="black"/>
                </a:solidFill>
                <a:latin typeface="Calibri"/>
                <a:ea typeface="+mn-ea"/>
                <a:cs typeface="+mn-cs"/>
              </a:rPr>
              <a:t>attitude-toward-the-ad model </a:t>
            </a:r>
            <a:r>
              <a:rPr lang="en-US" altLang="en-US">
                <a:solidFill>
                  <a:prstClr val="black"/>
                </a:solidFill>
                <a:latin typeface="Calibri"/>
                <a:ea typeface="+mn-ea"/>
                <a:cs typeface="+mn-cs"/>
              </a:rPr>
              <a:t>proposes that the feelings consumers form when they see and hear ads significantly impact their attitudes towards the brands advertised.</a:t>
            </a:r>
          </a:p>
          <a:p>
            <a:pPr lvl="0" defTabSz="914400" eaLnBrk="0" fontAlgn="base" hangingPunct="0">
              <a:spcBef>
                <a:spcPct val="30000"/>
              </a:spcBef>
              <a:spcAft>
                <a:spcPct val="0"/>
              </a:spcAft>
            </a:pPr>
            <a:endParaRPr lang="en-US" altLang="en-US">
              <a:solidFill>
                <a:prstClr val="black"/>
              </a:solidFill>
              <a:latin typeface="Calibri"/>
              <a:ea typeface="+mn-ea"/>
              <a:cs typeface="+mn-cs"/>
            </a:endParaRPr>
          </a:p>
          <a:p>
            <a:pPr lvl="0" defTabSz="914400" eaLnBrk="0" fontAlgn="base" hangingPunct="0">
              <a:spcBef>
                <a:spcPct val="30000"/>
              </a:spcBef>
              <a:spcAft>
                <a:spcPct val="0"/>
              </a:spcAft>
            </a:pPr>
            <a:endParaRPr lang="en-US" altLang="en-US">
              <a:solidFill>
                <a:prstClr val="black"/>
              </a:solidFill>
              <a:latin typeface="Calibri"/>
              <a:ea typeface="+mn-ea"/>
              <a:cs typeface="+mn-cs"/>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20</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xmlns="" val="40188471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defTabSz="914400" eaLnBrk="0" fontAlgn="base" hangingPunct="0">
              <a:spcBef>
                <a:spcPct val="30000"/>
              </a:spcBef>
              <a:spcAft>
                <a:spcPct val="0"/>
              </a:spcAft>
            </a:pPr>
            <a:r>
              <a:rPr lang="en-US" altLang="en-US">
                <a:solidFill>
                  <a:prstClr val="black"/>
                </a:solidFill>
                <a:latin typeface="Calibri"/>
                <a:ea typeface="+mn-ea"/>
                <a:cs typeface="+mn-cs"/>
              </a:rPr>
              <a:t>Chapter 6 introduces attitudes, including attitude formation and attitude models, and identifies theories related to attitude change.</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2</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xmlns="" val="22883836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defTabSz="914400" eaLnBrk="0" fontAlgn="base" hangingPunct="0">
              <a:spcBef>
                <a:spcPct val="30000"/>
              </a:spcBef>
              <a:spcAft>
                <a:spcPct val="0"/>
              </a:spcAft>
            </a:pPr>
            <a:r>
              <a:rPr lang="en-US" altLang="en-US">
                <a:solidFill>
                  <a:prstClr val="black"/>
                </a:solidFill>
                <a:latin typeface="Calibri"/>
                <a:ea typeface="+mn-ea"/>
                <a:cs typeface="+mn-cs"/>
              </a:rPr>
              <a:t>Sometimes marketers must try to change negative consumer attitudes about their products, companies, or marketing practices.</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22</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xmlns="" val="16520742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defTabSz="914400" eaLnBrk="0" fontAlgn="base" hangingPunct="0">
              <a:spcBef>
                <a:spcPct val="30000"/>
              </a:spcBef>
              <a:spcAft>
                <a:spcPct val="0"/>
              </a:spcAft>
            </a:pPr>
            <a:r>
              <a:rPr lang="en-US" altLang="en-US">
                <a:solidFill>
                  <a:prstClr val="black"/>
                </a:solidFill>
                <a:latin typeface="Calibri"/>
                <a:ea typeface="+mn-ea"/>
                <a:cs typeface="+mn-cs"/>
              </a:rPr>
              <a:t>Changing attitudes by appealing to consumers’ motivations/reasons or functions behind their attitudes is known as the </a:t>
            </a:r>
            <a:r>
              <a:rPr lang="en-US" altLang="en-US" b="1">
                <a:solidFill>
                  <a:prstClr val="black"/>
                </a:solidFill>
                <a:latin typeface="Calibri"/>
                <a:ea typeface="+mn-ea"/>
                <a:cs typeface="+mn-cs"/>
              </a:rPr>
              <a:t>functional approach</a:t>
            </a:r>
            <a:r>
              <a:rPr lang="en-US" altLang="en-US">
                <a:solidFill>
                  <a:prstClr val="black"/>
                </a:solidFill>
                <a:latin typeface="Calibri"/>
                <a:ea typeface="+mn-ea"/>
                <a:cs typeface="+mn-cs"/>
              </a:rPr>
              <a:t>.  Attitudes are classified into four functions: the utilitarian function, ego-defensive function, value-expressive function, and knowledge function.</a:t>
            </a:r>
          </a:p>
          <a:p>
            <a:pPr lvl="0" defTabSz="914400" eaLnBrk="0" fontAlgn="base" hangingPunct="0">
              <a:spcBef>
                <a:spcPct val="30000"/>
              </a:spcBef>
              <a:spcAft>
                <a:spcPct val="0"/>
              </a:spcAft>
            </a:pPr>
            <a:endParaRPr lang="en-US" altLang="en-US">
              <a:solidFill>
                <a:prstClr val="black"/>
              </a:solidFill>
              <a:latin typeface="Calibri"/>
              <a:ea typeface="+mn-ea"/>
              <a:cs typeface="+mn-cs"/>
            </a:endParaRPr>
          </a:p>
          <a:p>
            <a:pPr lvl="0" defTabSz="914400" eaLnBrk="0" fontAlgn="base" hangingPunct="0">
              <a:spcBef>
                <a:spcPct val="30000"/>
              </a:spcBef>
              <a:spcAft>
                <a:spcPct val="0"/>
              </a:spcAft>
            </a:pPr>
            <a:r>
              <a:rPr lang="en-US" altLang="en-US">
                <a:solidFill>
                  <a:prstClr val="black"/>
                </a:solidFill>
                <a:latin typeface="Calibri"/>
                <a:ea typeface="+mn-ea"/>
                <a:cs typeface="+mn-cs"/>
              </a:rPr>
              <a:t>The </a:t>
            </a:r>
            <a:r>
              <a:rPr lang="en-US" altLang="en-US" b="1">
                <a:solidFill>
                  <a:prstClr val="black"/>
                </a:solidFill>
                <a:latin typeface="Calibri"/>
                <a:ea typeface="+mn-ea"/>
                <a:cs typeface="+mn-cs"/>
              </a:rPr>
              <a:t>utilitarian function </a:t>
            </a:r>
            <a:r>
              <a:rPr lang="en-US" altLang="en-US">
                <a:solidFill>
                  <a:prstClr val="black"/>
                </a:solidFill>
                <a:latin typeface="Calibri"/>
                <a:ea typeface="+mn-ea"/>
                <a:cs typeface="+mn-cs"/>
              </a:rPr>
              <a:t>stems from the belief that consumers’ attitudes reflect the utilities that brands provide. When a product has been useful or enabled us to perform certain tasks in the past, our attitude toward it tends to be favorable. The </a:t>
            </a:r>
            <a:r>
              <a:rPr lang="en-US" altLang="en-US" b="1">
                <a:solidFill>
                  <a:prstClr val="black"/>
                </a:solidFill>
                <a:latin typeface="Calibri"/>
                <a:ea typeface="+mn-ea"/>
                <a:cs typeface="+mn-cs"/>
              </a:rPr>
              <a:t>ego-defensive function </a:t>
            </a:r>
            <a:r>
              <a:rPr lang="en-US" altLang="en-US">
                <a:solidFill>
                  <a:prstClr val="black"/>
                </a:solidFill>
                <a:latin typeface="Calibri"/>
                <a:ea typeface="+mn-ea"/>
                <a:cs typeface="+mn-cs"/>
              </a:rPr>
              <a:t>maintains that people form attitudes in order to protect themselves from sensing doubt and to replace uncertainty with feelings of security and confidence. The </a:t>
            </a:r>
            <a:r>
              <a:rPr lang="en-US" altLang="en-US" b="1">
                <a:solidFill>
                  <a:prstClr val="black"/>
                </a:solidFill>
                <a:latin typeface="Calibri"/>
                <a:ea typeface="+mn-ea"/>
                <a:cs typeface="+mn-cs"/>
              </a:rPr>
              <a:t>value-expressive function </a:t>
            </a:r>
            <a:r>
              <a:rPr lang="en-US" altLang="en-US">
                <a:solidFill>
                  <a:prstClr val="black"/>
                </a:solidFill>
                <a:latin typeface="Calibri"/>
                <a:ea typeface="+mn-ea"/>
                <a:cs typeface="+mn-cs"/>
              </a:rPr>
              <a:t>maintains that attitudes reflect consumers’ values and beliefs. The </a:t>
            </a:r>
            <a:r>
              <a:rPr lang="en-US" altLang="en-US" b="1">
                <a:solidFill>
                  <a:prstClr val="black"/>
                </a:solidFill>
                <a:latin typeface="Calibri"/>
                <a:ea typeface="+mn-ea"/>
                <a:cs typeface="+mn-cs"/>
              </a:rPr>
              <a:t>knowledge function </a:t>
            </a:r>
            <a:r>
              <a:rPr lang="en-US" altLang="en-US">
                <a:solidFill>
                  <a:prstClr val="black"/>
                </a:solidFill>
                <a:latin typeface="Calibri"/>
                <a:ea typeface="+mn-ea"/>
                <a:cs typeface="+mn-cs"/>
              </a:rPr>
              <a:t>holds that people form attitudes because they have a strong need to understand the characters of the people, events, and objects they encounter. </a:t>
            </a:r>
          </a:p>
          <a:p>
            <a:pPr lvl="0" defTabSz="914400" eaLnBrk="0" fontAlgn="base" hangingPunct="0">
              <a:spcBef>
                <a:spcPct val="30000"/>
              </a:spcBef>
              <a:spcAft>
                <a:spcPct val="0"/>
              </a:spcAft>
            </a:pPr>
            <a:endParaRPr lang="en-US" altLang="en-US">
              <a:solidFill>
                <a:prstClr val="black"/>
              </a:solidFill>
              <a:latin typeface="Calibri"/>
              <a:ea typeface="+mn-ea"/>
              <a:cs typeface="+mn-cs"/>
            </a:endParaRPr>
          </a:p>
          <a:p>
            <a:pPr lvl="0" defTabSz="914400" eaLnBrk="0" fontAlgn="base" hangingPunct="0">
              <a:spcBef>
                <a:spcPct val="30000"/>
              </a:spcBef>
              <a:spcAft>
                <a:spcPct val="0"/>
              </a:spcAft>
            </a:pPr>
            <a:r>
              <a:rPr lang="en-US" altLang="en-US">
                <a:solidFill>
                  <a:prstClr val="black"/>
                </a:solidFill>
                <a:latin typeface="Calibri"/>
                <a:ea typeface="+mn-ea"/>
                <a:cs typeface="+mn-cs"/>
              </a:rPr>
              <a:t>Marketers may also associate brands with worthy causes or objects (social or cultural events).  </a:t>
            </a:r>
            <a:endParaRPr lang="en-US" altLang="en-US" dirty="0">
              <a:solidFill>
                <a:prstClr val="black"/>
              </a:solidFill>
              <a:latin typeface="Calibri"/>
              <a:ea typeface="+mn-ea"/>
              <a:cs typeface="+mn-cs"/>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23</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xmlns="" val="99889236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defTabSz="914400" eaLnBrk="0" fontAlgn="base" hangingPunct="0">
              <a:spcBef>
                <a:spcPct val="30000"/>
              </a:spcBef>
              <a:spcAft>
                <a:spcPct val="0"/>
              </a:spcAft>
            </a:pPr>
            <a:r>
              <a:rPr lang="en-US" altLang="en-US">
                <a:solidFill>
                  <a:prstClr val="black"/>
                </a:solidFill>
                <a:latin typeface="Calibri"/>
                <a:ea typeface="+mn-ea"/>
                <a:cs typeface="+mn-cs"/>
              </a:rPr>
              <a:t>The </a:t>
            </a:r>
            <a:r>
              <a:rPr lang="en-US" altLang="en-US" b="1">
                <a:solidFill>
                  <a:prstClr val="black"/>
                </a:solidFill>
                <a:latin typeface="Calibri"/>
                <a:ea typeface="+mn-ea"/>
                <a:cs typeface="+mn-cs"/>
              </a:rPr>
              <a:t>elaboration likelihood model (ELM) </a:t>
            </a:r>
            <a:r>
              <a:rPr lang="en-US" altLang="en-US">
                <a:solidFill>
                  <a:prstClr val="black"/>
                </a:solidFill>
                <a:latin typeface="Calibri"/>
                <a:ea typeface="+mn-ea"/>
                <a:cs typeface="+mn-cs"/>
              </a:rPr>
              <a:t>proposes that attitudes can sometimes be changed by either one of two different routes to persuasion—a central route or a peripheral route—and that the cognitive elaboration related to the processing of information received via each route is different.</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25</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xmlns="" val="92408715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defTabSz="914400" eaLnBrk="0" fontAlgn="base" hangingPunct="0">
              <a:spcBef>
                <a:spcPct val="30000"/>
              </a:spcBef>
              <a:spcAft>
                <a:spcPct val="0"/>
              </a:spcAft>
            </a:pPr>
            <a:r>
              <a:rPr lang="en-US" altLang="en-US">
                <a:solidFill>
                  <a:prstClr val="black"/>
                </a:solidFill>
                <a:latin typeface="Calibri"/>
                <a:ea typeface="+mn-ea"/>
                <a:cs typeface="+mn-cs"/>
              </a:rPr>
              <a:t>The central and peripheral routes to problem solving reflect extensive problem solving and limited problem solving.  They correspond with high-involvement purchases and low-involvement purchases.</a:t>
            </a:r>
            <a:endParaRPr lang="en-US" altLang="en-US" dirty="0">
              <a:solidFill>
                <a:prstClr val="black"/>
              </a:solidFill>
              <a:latin typeface="Calibri"/>
              <a:ea typeface="+mn-ea"/>
              <a:cs typeface="+mn-cs"/>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26</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xmlns="" val="324463743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defTabSz="914400" eaLnBrk="0" fontAlgn="base" hangingPunct="0">
              <a:spcBef>
                <a:spcPct val="30000"/>
              </a:spcBef>
              <a:spcAft>
                <a:spcPct val="0"/>
              </a:spcAft>
            </a:pPr>
            <a:r>
              <a:rPr lang="en-US" altLang="en-US">
                <a:solidFill>
                  <a:prstClr val="black"/>
                </a:solidFill>
                <a:latin typeface="Calibri"/>
                <a:ea typeface="+mn-ea"/>
                <a:cs typeface="+mn-cs"/>
              </a:rPr>
              <a:t>The premise of this model is that consumers carefully evaluate the merits and weaknesses of a given product when they consider the purchase to be very relevant. Conversely, consumers engage in very limited information search and evaluation (or cognitive elaboration) when the purchase holds little relevance or importance for them.</a:t>
            </a:r>
          </a:p>
          <a:p>
            <a:pPr lvl="0" defTabSz="914400" eaLnBrk="0" fontAlgn="base" hangingPunct="0">
              <a:spcBef>
                <a:spcPct val="30000"/>
              </a:spcBef>
              <a:spcAft>
                <a:spcPct val="0"/>
              </a:spcAft>
            </a:pPr>
            <a:r>
              <a:rPr lang="en-US" altLang="en-US">
                <a:solidFill>
                  <a:prstClr val="black"/>
                </a:solidFill>
                <a:latin typeface="Calibri"/>
                <a:ea typeface="+mn-ea"/>
                <a:cs typeface="+mn-cs"/>
              </a:rPr>
              <a:t>The central route to persuasion is a promotional approach that maintains highly involved consumers are best reached and persuaded through ads focused on the product’s attributes</a:t>
            </a:r>
            <a:endParaRPr lang="en-US" altLang="en-US" dirty="0">
              <a:solidFill>
                <a:prstClr val="black"/>
              </a:solidFill>
              <a:latin typeface="Calibri"/>
              <a:ea typeface="+mn-ea"/>
              <a:cs typeface="+mn-cs"/>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27</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xmlns="" val="303715967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defTabSz="914400" eaLnBrk="0" fontAlgn="base" hangingPunct="0">
              <a:spcBef>
                <a:spcPct val="30000"/>
              </a:spcBef>
              <a:spcAft>
                <a:spcPct val="0"/>
              </a:spcAft>
            </a:pPr>
            <a:r>
              <a:rPr lang="en-US" altLang="en-US">
                <a:solidFill>
                  <a:prstClr val="black"/>
                </a:solidFill>
                <a:latin typeface="Calibri"/>
                <a:ea typeface="+mn-ea"/>
                <a:cs typeface="+mn-cs"/>
              </a:rPr>
              <a:t>The peripheral route to persuasion is a promotional approach maintaining that uninvolved consumers can be best persuaded by the ad’s visual aspects rather than its informative copy.</a:t>
            </a:r>
            <a:endParaRPr lang="en-US" altLang="en-US" dirty="0">
              <a:solidFill>
                <a:prstClr val="black"/>
              </a:solidFill>
              <a:latin typeface="Calibri"/>
              <a:ea typeface="+mn-ea"/>
              <a:cs typeface="+mn-cs"/>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28</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xmlns="" val="96685864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defTabSz="914400" eaLnBrk="0" fontAlgn="base" hangingPunct="0">
              <a:spcBef>
                <a:spcPct val="30000"/>
              </a:spcBef>
              <a:spcAft>
                <a:spcPct val="0"/>
              </a:spcAft>
            </a:pPr>
            <a:r>
              <a:rPr lang="en-US" dirty="0">
                <a:solidFill>
                  <a:prstClr val="black"/>
                </a:solidFill>
                <a:latin typeface="Calibri"/>
                <a:ea typeface="+mn-ea"/>
                <a:cs typeface="+mn-cs"/>
              </a:rPr>
              <a:t>Message arguments are more likely to be processed centrally in comparative ads.  Noncomparative ads are more likely to be evaluated based on other elements.  </a:t>
            </a:r>
          </a:p>
          <a:p>
            <a:pPr lvl="0" defTabSz="914400" eaLnBrk="0" fontAlgn="base" hangingPunct="0">
              <a:spcBef>
                <a:spcPct val="30000"/>
              </a:spcBef>
              <a:spcAft>
                <a:spcPct val="0"/>
              </a:spcAft>
            </a:pPr>
            <a:r>
              <a:rPr lang="en-US" dirty="0">
                <a:solidFill>
                  <a:prstClr val="black"/>
                </a:solidFill>
                <a:latin typeface="Calibri"/>
                <a:ea typeface="+mn-ea"/>
                <a:cs typeface="+mn-cs"/>
              </a:rPr>
              <a:t>Subjective knowledge is likely to be the result of interpreting imagery presented in the ad (peripheral), which objective knowledge is the outcome of the factual information the ad provides (central).</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29</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xmlns="" val="379292467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defTabSz="914400" eaLnBrk="0" fontAlgn="base" hangingPunct="0">
              <a:spcBef>
                <a:spcPct val="30000"/>
              </a:spcBef>
              <a:spcAft>
                <a:spcPct val="0"/>
              </a:spcAft>
            </a:pPr>
            <a:r>
              <a:rPr lang="en-US" altLang="en-US">
                <a:solidFill>
                  <a:prstClr val="black"/>
                </a:solidFill>
                <a:latin typeface="Calibri"/>
                <a:ea typeface="+mn-ea"/>
                <a:cs typeface="+mn-cs"/>
              </a:rPr>
              <a:t>Cognitive dissonance theory provides an explanation as to why and how behavior sometimes precedes attitude formation.</a:t>
            </a:r>
            <a:endParaRPr lang="en-US" altLang="en-US" dirty="0">
              <a:solidFill>
                <a:prstClr val="black"/>
              </a:solidFill>
              <a:latin typeface="Calibri"/>
              <a:ea typeface="+mn-ea"/>
              <a:cs typeface="+mn-cs"/>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30</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xmlns="" val="394398443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defTabSz="914400" eaLnBrk="0" fontAlgn="base" hangingPunct="0">
              <a:spcBef>
                <a:spcPct val="30000"/>
              </a:spcBef>
              <a:spcAft>
                <a:spcPct val="0"/>
              </a:spcAft>
            </a:pPr>
            <a:r>
              <a:rPr lang="en-US" altLang="en-US" b="1">
                <a:solidFill>
                  <a:prstClr val="black"/>
                </a:solidFill>
                <a:latin typeface="Calibri"/>
                <a:ea typeface="+mn-ea"/>
                <a:cs typeface="+mn-cs"/>
              </a:rPr>
              <a:t>Cognitive dissonance </a:t>
            </a:r>
            <a:r>
              <a:rPr lang="en-US" altLang="en-US">
                <a:solidFill>
                  <a:prstClr val="black"/>
                </a:solidFill>
                <a:latin typeface="Calibri"/>
                <a:ea typeface="+mn-ea"/>
                <a:cs typeface="+mn-cs"/>
              </a:rPr>
              <a:t>occurs when a consumer holds conflicting thoughts about a belief or an attitude object. When cognitive dissonance occurs after a purchase, it is called </a:t>
            </a:r>
            <a:r>
              <a:rPr lang="en-US" altLang="en-US" b="1">
                <a:solidFill>
                  <a:prstClr val="black"/>
                </a:solidFill>
                <a:latin typeface="Calibri"/>
                <a:ea typeface="+mn-ea"/>
                <a:cs typeface="+mn-cs"/>
              </a:rPr>
              <a:t>post-purchase dissonance</a:t>
            </a:r>
            <a:r>
              <a:rPr lang="en-US" altLang="en-US">
                <a:solidFill>
                  <a:prstClr val="black"/>
                </a:solidFill>
                <a:latin typeface="Calibri"/>
                <a:ea typeface="+mn-ea"/>
                <a:cs typeface="+mn-cs"/>
              </a:rPr>
              <a:t>. Because expensive and important purchases require compromise and choice among similar alternatives (e.g., similar homes in the same community), post-purchase dissonance in such instances commonly occurs, and leaves consumers with an uneasy feeling about their behavior (the purchase decision). Thus, marketers must actively ensure that these consumers resolve conflicting cognitions by changing their attitudes to conform to their behaviors.</a:t>
            </a:r>
          </a:p>
          <a:p>
            <a:pPr lvl="0" defTabSz="914400" eaLnBrk="0" fontAlgn="base" hangingPunct="0">
              <a:spcBef>
                <a:spcPct val="30000"/>
              </a:spcBef>
              <a:spcAft>
                <a:spcPct val="0"/>
              </a:spcAft>
            </a:pPr>
            <a:endParaRPr lang="en-US" altLang="en-US">
              <a:solidFill>
                <a:prstClr val="black"/>
              </a:solidFill>
              <a:latin typeface="Calibri"/>
              <a:ea typeface="+mn-ea"/>
              <a:cs typeface="+mn-cs"/>
            </a:endParaRPr>
          </a:p>
          <a:p>
            <a:pPr lvl="0" defTabSz="914400" eaLnBrk="0" fontAlgn="base" hangingPunct="0">
              <a:spcBef>
                <a:spcPct val="30000"/>
              </a:spcBef>
              <a:spcAft>
                <a:spcPct val="0"/>
              </a:spcAft>
            </a:pPr>
            <a:r>
              <a:rPr lang="en-US" altLang="en-US" b="1">
                <a:solidFill>
                  <a:prstClr val="black"/>
                </a:solidFill>
                <a:latin typeface="Calibri"/>
                <a:ea typeface="+mn-ea"/>
                <a:cs typeface="+mn-cs"/>
              </a:rPr>
              <a:t>Ways to reduce</a:t>
            </a:r>
          </a:p>
          <a:p>
            <a:pPr lvl="0" defTabSz="914400" eaLnBrk="0" fontAlgn="base" hangingPunct="0">
              <a:spcBef>
                <a:spcPct val="30000"/>
              </a:spcBef>
              <a:spcAft>
                <a:spcPct val="0"/>
              </a:spcAft>
            </a:pPr>
            <a:r>
              <a:rPr lang="en-US" altLang="en-US" b="1">
                <a:solidFill>
                  <a:prstClr val="black"/>
                </a:solidFill>
                <a:latin typeface="Calibri"/>
                <a:ea typeface="+mn-ea"/>
                <a:cs typeface="+mn-cs"/>
              </a:rPr>
              <a:t>1. </a:t>
            </a:r>
            <a:r>
              <a:rPr lang="en-US" altLang="en-US">
                <a:solidFill>
                  <a:prstClr val="black"/>
                </a:solidFill>
                <a:latin typeface="Calibri"/>
                <a:ea typeface="+mn-ea"/>
                <a:cs typeface="+mn-cs"/>
              </a:rPr>
              <a:t>Rationalize their decisions.</a:t>
            </a:r>
          </a:p>
          <a:p>
            <a:pPr lvl="0" defTabSz="914400" eaLnBrk="0" fontAlgn="base" hangingPunct="0">
              <a:spcBef>
                <a:spcPct val="30000"/>
              </a:spcBef>
              <a:spcAft>
                <a:spcPct val="0"/>
              </a:spcAft>
            </a:pPr>
            <a:r>
              <a:rPr lang="en-US" altLang="en-US" b="1">
                <a:solidFill>
                  <a:prstClr val="black"/>
                </a:solidFill>
                <a:latin typeface="Calibri"/>
                <a:ea typeface="+mn-ea"/>
                <a:cs typeface="+mn-cs"/>
              </a:rPr>
              <a:t>2. </a:t>
            </a:r>
            <a:r>
              <a:rPr lang="en-US" altLang="en-US">
                <a:solidFill>
                  <a:prstClr val="black"/>
                </a:solidFill>
                <a:latin typeface="Calibri"/>
                <a:ea typeface="+mn-ea"/>
                <a:cs typeface="+mn-cs"/>
              </a:rPr>
              <a:t>Seek advertisements that support their choices (while avoiding dissonance-creating competitive ads).</a:t>
            </a:r>
          </a:p>
          <a:p>
            <a:pPr lvl="0" defTabSz="914400" eaLnBrk="0" fontAlgn="base" hangingPunct="0">
              <a:spcBef>
                <a:spcPct val="30000"/>
              </a:spcBef>
              <a:spcAft>
                <a:spcPct val="0"/>
              </a:spcAft>
            </a:pPr>
            <a:r>
              <a:rPr lang="en-US" altLang="en-US" b="1">
                <a:solidFill>
                  <a:prstClr val="black"/>
                </a:solidFill>
                <a:latin typeface="Calibri"/>
                <a:ea typeface="+mn-ea"/>
                <a:cs typeface="+mn-cs"/>
              </a:rPr>
              <a:t>3. </a:t>
            </a:r>
            <a:r>
              <a:rPr lang="en-US" altLang="en-US">
                <a:solidFill>
                  <a:prstClr val="black"/>
                </a:solidFill>
                <a:latin typeface="Calibri"/>
                <a:ea typeface="+mn-ea"/>
                <a:cs typeface="+mn-cs"/>
              </a:rPr>
              <a:t>Try to “sell” friends on the positive features of the purchase made (i.e., “the consumer as a sales</a:t>
            </a:r>
          </a:p>
          <a:p>
            <a:pPr lvl="0" defTabSz="914400" eaLnBrk="0" fontAlgn="base" hangingPunct="0">
              <a:spcBef>
                <a:spcPct val="30000"/>
              </a:spcBef>
              <a:spcAft>
                <a:spcPct val="0"/>
              </a:spcAft>
            </a:pPr>
            <a:r>
              <a:rPr lang="en-US" altLang="en-US">
                <a:solidFill>
                  <a:prstClr val="black"/>
                </a:solidFill>
                <a:latin typeface="Calibri"/>
                <a:ea typeface="+mn-ea"/>
                <a:cs typeface="+mn-cs"/>
              </a:rPr>
              <a:t>agent”).</a:t>
            </a:r>
          </a:p>
          <a:p>
            <a:pPr lvl="0" defTabSz="914400" eaLnBrk="0" fontAlgn="base" hangingPunct="0">
              <a:spcBef>
                <a:spcPct val="30000"/>
              </a:spcBef>
              <a:spcAft>
                <a:spcPct val="0"/>
              </a:spcAft>
            </a:pPr>
            <a:r>
              <a:rPr lang="en-US" altLang="en-US" b="1">
                <a:solidFill>
                  <a:prstClr val="black"/>
                </a:solidFill>
                <a:latin typeface="Calibri"/>
                <a:ea typeface="+mn-ea"/>
                <a:cs typeface="+mn-cs"/>
              </a:rPr>
              <a:t>4. </a:t>
            </a:r>
            <a:r>
              <a:rPr lang="en-US" altLang="en-US">
                <a:solidFill>
                  <a:prstClr val="black"/>
                </a:solidFill>
                <a:latin typeface="Calibri"/>
                <a:ea typeface="+mn-ea"/>
                <a:cs typeface="+mn-cs"/>
              </a:rPr>
              <a:t>Look to satisfied owners for reassurance (e.g., meet homeowners in the community where the</a:t>
            </a:r>
          </a:p>
          <a:p>
            <a:pPr lvl="0" defTabSz="914400" eaLnBrk="0" fontAlgn="base" hangingPunct="0">
              <a:spcBef>
                <a:spcPct val="30000"/>
              </a:spcBef>
              <a:spcAft>
                <a:spcPct val="0"/>
              </a:spcAft>
            </a:pPr>
            <a:r>
              <a:rPr lang="en-US" altLang="en-US">
                <a:solidFill>
                  <a:prstClr val="black"/>
                </a:solidFill>
                <a:latin typeface="Calibri"/>
                <a:ea typeface="+mn-ea"/>
                <a:cs typeface="+mn-cs"/>
              </a:rPr>
              <a:t>newly purchased house is located).</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31</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xmlns="" val="305850255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defTabSz="914400" eaLnBrk="0" fontAlgn="base" hangingPunct="0">
              <a:spcBef>
                <a:spcPct val="30000"/>
              </a:spcBef>
              <a:spcAft>
                <a:spcPct val="0"/>
              </a:spcAft>
            </a:pPr>
            <a:r>
              <a:rPr lang="en-US" altLang="en-US" b="1">
                <a:solidFill>
                  <a:prstClr val="black"/>
                </a:solidFill>
                <a:latin typeface="Calibri"/>
                <a:ea typeface="+mn-ea"/>
                <a:cs typeface="+mn-cs"/>
              </a:rPr>
              <a:t>Attribution theory </a:t>
            </a:r>
            <a:r>
              <a:rPr lang="en-US" altLang="en-US">
                <a:solidFill>
                  <a:prstClr val="black"/>
                </a:solidFill>
                <a:latin typeface="Calibri"/>
                <a:ea typeface="+mn-ea"/>
                <a:cs typeface="+mn-cs"/>
              </a:rPr>
              <a:t>attempts to explain how people assign </a:t>
            </a:r>
            <a:r>
              <a:rPr lang="en-US" altLang="en-US" i="1">
                <a:solidFill>
                  <a:prstClr val="black"/>
                </a:solidFill>
                <a:latin typeface="Calibri"/>
                <a:ea typeface="+mn-ea"/>
                <a:cs typeface="+mn-cs"/>
              </a:rPr>
              <a:t>causality </a:t>
            </a:r>
            <a:r>
              <a:rPr lang="en-US" altLang="en-US">
                <a:solidFill>
                  <a:prstClr val="black"/>
                </a:solidFill>
                <a:latin typeface="Calibri"/>
                <a:ea typeface="+mn-ea"/>
                <a:cs typeface="+mn-cs"/>
              </a:rPr>
              <a:t>(e.g., blame or credit) to events, on the basis of either their own behavior or the behavior of others.</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32</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xmlns="" val="32926589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defTabSz="914400" eaLnBrk="0" fontAlgn="base" hangingPunct="0">
              <a:spcBef>
                <a:spcPct val="30000"/>
              </a:spcBef>
              <a:spcAft>
                <a:spcPct val="0"/>
              </a:spcAft>
            </a:pPr>
            <a:r>
              <a:rPr lang="en-US" altLang="en-US">
                <a:solidFill>
                  <a:prstClr val="black"/>
                </a:solidFill>
                <a:latin typeface="Calibri"/>
                <a:ea typeface="+mn-ea"/>
                <a:cs typeface="+mn-cs"/>
              </a:rPr>
              <a:t>It also discusses the roles of elaboration, dissonance, and how consumers assign causality to events.</a:t>
            </a:r>
            <a:endParaRPr lang="en-US" altLang="en-US" dirty="0">
              <a:solidFill>
                <a:prstClr val="black"/>
              </a:solidFill>
              <a:latin typeface="Calibri"/>
              <a:ea typeface="+mn-ea"/>
              <a:cs typeface="+mn-cs"/>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3</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xmlns="" val="390019149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defTabSz="914400" eaLnBrk="0" fontAlgn="base" hangingPunct="0">
              <a:spcBef>
                <a:spcPct val="30000"/>
              </a:spcBef>
              <a:spcAft>
                <a:spcPct val="0"/>
              </a:spcAft>
            </a:pPr>
            <a:r>
              <a:rPr lang="en-US" dirty="0">
                <a:solidFill>
                  <a:prstClr val="black"/>
                </a:solidFill>
                <a:latin typeface="Calibri"/>
                <a:ea typeface="+mn-ea"/>
                <a:cs typeface="+mn-cs"/>
              </a:rPr>
              <a:t>Self-perception attribution reflects the way people see themselves when they try to figure out why prior events happen.  These attributions consist of internal and external attributions.</a:t>
            </a:r>
          </a:p>
          <a:p>
            <a:pPr lvl="0" defTabSz="914400" eaLnBrk="0" fontAlgn="base" hangingPunct="0">
              <a:spcBef>
                <a:spcPct val="30000"/>
              </a:spcBef>
              <a:spcAft>
                <a:spcPct val="0"/>
              </a:spcAft>
            </a:pPr>
            <a:r>
              <a:rPr lang="en-US" dirty="0">
                <a:solidFill>
                  <a:prstClr val="black"/>
                </a:solidFill>
                <a:latin typeface="Calibri"/>
                <a:ea typeface="+mn-ea"/>
                <a:cs typeface="+mn-cs"/>
              </a:rPr>
              <a:t>Defensive attribution suggests people generally accept or take credit for success (internal attribution), but assign failure to others for outside events (external attribution).</a:t>
            </a:r>
          </a:p>
          <a:p>
            <a:pPr lvl="0" defTabSz="914400" eaLnBrk="0" fontAlgn="base" hangingPunct="0">
              <a:spcBef>
                <a:spcPct val="30000"/>
              </a:spcBef>
              <a:spcAft>
                <a:spcPct val="0"/>
              </a:spcAft>
            </a:pPr>
            <a:r>
              <a:rPr lang="en-US" dirty="0">
                <a:solidFill>
                  <a:prstClr val="black"/>
                </a:solidFill>
                <a:latin typeface="Calibri"/>
                <a:ea typeface="+mn-ea"/>
                <a:cs typeface="+mn-cs"/>
              </a:rPr>
              <a:t>Foot-in-the-door technique consists of getting people to agree to large requests after convincing them to agree to a small and modest request first – the small request bonds the requester and the requestee.</a:t>
            </a:r>
          </a:p>
          <a:p>
            <a:pPr lvl="0" defTabSz="914400" eaLnBrk="0" fontAlgn="base" hangingPunct="0">
              <a:spcBef>
                <a:spcPct val="30000"/>
              </a:spcBef>
              <a:spcAft>
                <a:spcPct val="0"/>
              </a:spcAft>
            </a:pPr>
            <a:r>
              <a:rPr lang="en-US" dirty="0">
                <a:solidFill>
                  <a:prstClr val="black"/>
                </a:solidFill>
                <a:latin typeface="Calibri"/>
                <a:ea typeface="+mn-ea"/>
                <a:cs typeface="+mn-cs"/>
              </a:rPr>
              <a:t>Door-in-the-face technique consists of a large, costly first request that is likely to be refused followed by a second, more realistic, less costly request.</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33</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xmlns="" val="136062337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defTabSz="914400" eaLnBrk="0" fontAlgn="base" hangingPunct="0">
              <a:spcBef>
                <a:spcPct val="30000"/>
              </a:spcBef>
              <a:spcAft>
                <a:spcPct val="0"/>
              </a:spcAft>
            </a:pPr>
            <a:r>
              <a:rPr lang="en-US" altLang="en-US" dirty="0">
                <a:solidFill>
                  <a:prstClr val="black"/>
                </a:solidFill>
                <a:latin typeface="Calibri"/>
                <a:ea typeface="+mn-ea"/>
                <a:cs typeface="+mn-cs"/>
              </a:rPr>
              <a:t>The </a:t>
            </a:r>
            <a:r>
              <a:rPr lang="en-US" altLang="en-US" b="1" dirty="0">
                <a:solidFill>
                  <a:prstClr val="black"/>
                </a:solidFill>
                <a:latin typeface="Calibri"/>
                <a:ea typeface="+mn-ea"/>
                <a:cs typeface="+mn-cs"/>
              </a:rPr>
              <a:t>foot-in-the-door technique </a:t>
            </a:r>
            <a:r>
              <a:rPr lang="en-US" altLang="en-US" dirty="0">
                <a:solidFill>
                  <a:prstClr val="black"/>
                </a:solidFill>
                <a:latin typeface="Calibri"/>
                <a:ea typeface="+mn-ea"/>
                <a:cs typeface="+mn-cs"/>
              </a:rPr>
              <a:t>consists of getting people to agree to large requests after convincing them to agree to a small and modest request first. The rationale behind this method is that agreeing to a small request creates a bond between the requester and the requestee.  The requestee does not want to disappoint the requestor, with whom he feels he has bonded. The requestee also becomes interested in the objective of the request. People tend to develop attitudes to justify prior actions. So, when people look at their prior behavior (e.g., compliance with minor requests), they conclude that they are the kind of persons who generally agree to requests from others (i.e., an internal attributions), which increases their compliance with the larger request.</a:t>
            </a:r>
          </a:p>
          <a:p>
            <a:pPr lvl="0" defTabSz="914400" eaLnBrk="0" fontAlgn="base" hangingPunct="0">
              <a:spcBef>
                <a:spcPct val="30000"/>
              </a:spcBef>
              <a:spcAft>
                <a:spcPct val="0"/>
              </a:spcAft>
            </a:pPr>
            <a:endParaRPr lang="en-US" altLang="en-US" dirty="0">
              <a:solidFill>
                <a:prstClr val="black"/>
              </a:solidFill>
              <a:latin typeface="Calibri"/>
              <a:ea typeface="+mn-ea"/>
              <a:cs typeface="+mn-cs"/>
            </a:endParaRPr>
          </a:p>
          <a:p>
            <a:pPr lvl="0" defTabSz="914400" eaLnBrk="0" fontAlgn="base" hangingPunct="0">
              <a:spcBef>
                <a:spcPct val="30000"/>
              </a:spcBef>
              <a:spcAft>
                <a:spcPct val="0"/>
              </a:spcAft>
            </a:pPr>
            <a:r>
              <a:rPr lang="en-US" altLang="en-US" dirty="0">
                <a:solidFill>
                  <a:prstClr val="black"/>
                </a:solidFill>
                <a:latin typeface="Calibri"/>
                <a:ea typeface="+mn-ea"/>
                <a:cs typeface="+mn-cs"/>
              </a:rPr>
              <a:t>In the </a:t>
            </a:r>
            <a:r>
              <a:rPr lang="en-US" altLang="en-US" b="1" dirty="0">
                <a:solidFill>
                  <a:prstClr val="black"/>
                </a:solidFill>
                <a:latin typeface="Calibri"/>
                <a:ea typeface="+mn-ea"/>
                <a:cs typeface="+mn-cs"/>
              </a:rPr>
              <a:t>door-in-the-face technique</a:t>
            </a:r>
            <a:r>
              <a:rPr lang="en-US" altLang="en-US" dirty="0">
                <a:solidFill>
                  <a:prstClr val="black"/>
                </a:solidFill>
                <a:latin typeface="Calibri"/>
                <a:ea typeface="+mn-ea"/>
                <a:cs typeface="+mn-cs"/>
              </a:rPr>
              <a:t>, a large, costly first request that is likely to be refused is followed by a second, more realistic, and less costly request.</a:t>
            </a:r>
          </a:p>
          <a:p>
            <a:pPr lvl="0" defTabSz="914400" eaLnBrk="0" fontAlgn="base" hangingPunct="0">
              <a:spcBef>
                <a:spcPct val="30000"/>
              </a:spcBef>
              <a:spcAft>
                <a:spcPct val="0"/>
              </a:spcAft>
            </a:pPr>
            <a:endParaRPr lang="en-US" altLang="en-US" dirty="0">
              <a:solidFill>
                <a:prstClr val="black"/>
              </a:solidFill>
              <a:latin typeface="Calibri"/>
              <a:ea typeface="+mn-ea"/>
              <a:cs typeface="+mn-cs"/>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35</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xmlns="" val="256369428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defTabSz="914400" eaLnBrk="0" fontAlgn="base" hangingPunct="0">
              <a:spcBef>
                <a:spcPct val="30000"/>
              </a:spcBef>
              <a:spcAft>
                <a:spcPct val="0"/>
              </a:spcAft>
            </a:pPr>
            <a:r>
              <a:rPr lang="en-US" altLang="en-US" b="1">
                <a:solidFill>
                  <a:prstClr val="black"/>
                </a:solidFill>
                <a:latin typeface="Calibri"/>
                <a:ea typeface="+mn-ea"/>
                <a:cs typeface="+mn-cs"/>
              </a:rPr>
              <a:t>Self-attributions </a:t>
            </a:r>
            <a:r>
              <a:rPr lang="en-US" altLang="en-US">
                <a:solidFill>
                  <a:prstClr val="black"/>
                </a:solidFill>
                <a:latin typeface="Calibri"/>
                <a:ea typeface="+mn-ea"/>
                <a:cs typeface="+mn-cs"/>
              </a:rPr>
              <a:t>reflect the way people see themselves in the causalities they form about prior behaviors and the attitudes they develop thereafter.</a:t>
            </a:r>
            <a:endParaRPr lang="en-US" altLang="en-US" dirty="0">
              <a:solidFill>
                <a:prstClr val="black"/>
              </a:solidFill>
              <a:latin typeface="Calibri"/>
              <a:ea typeface="+mn-ea"/>
              <a:cs typeface="+mn-cs"/>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36</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xmlns="" val="184802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defTabSz="914400" eaLnBrk="0" fontAlgn="base" hangingPunct="0">
              <a:spcBef>
                <a:spcPct val="30000"/>
              </a:spcBef>
              <a:spcAft>
                <a:spcPct val="0"/>
              </a:spcAft>
            </a:pPr>
            <a:r>
              <a:rPr lang="en-US" altLang="en-US">
                <a:solidFill>
                  <a:prstClr val="black"/>
                </a:solidFill>
                <a:latin typeface="Calibri"/>
                <a:ea typeface="+mn-ea"/>
                <a:cs typeface="+mn-cs"/>
              </a:rPr>
              <a:t>An attitude is a learned predisposition to behave in a consistently favorable or unfavorable way toward a given object (a product, brand, service, price, package, advertisement, promotional medium, or the retailer selling the product, etc.)  Attitudes reflect either favorable or unfavorable evaluations of the object and are learned from direct experience with the product, word-of-mouth, exposure to mass media, and other information sources that consumers are exposed to. </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4</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xmlns="" val="26070113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defTabSz="914400" eaLnBrk="0" fontAlgn="base" hangingPunct="0">
              <a:spcBef>
                <a:spcPct val="30000"/>
              </a:spcBef>
              <a:spcAft>
                <a:spcPct val="0"/>
              </a:spcAft>
            </a:pPr>
            <a:r>
              <a:rPr lang="en-US" dirty="0">
                <a:solidFill>
                  <a:prstClr val="black"/>
                </a:solidFill>
                <a:latin typeface="Calibri"/>
                <a:ea typeface="+mn-ea"/>
                <a:cs typeface="+mn-cs"/>
              </a:rPr>
              <a:t>Wrangler wants to change the attitudes of millennials, many of whom have shunned jeans in favor of sweatpants or leggings, by telling them traveler jeans are comfortable.</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6</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xmlns="" val="14834338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defTabSz="914400" eaLnBrk="0" fontAlgn="base" hangingPunct="0">
              <a:spcBef>
                <a:spcPct val="30000"/>
              </a:spcBef>
              <a:spcAft>
                <a:spcPct val="0"/>
              </a:spcAft>
            </a:pPr>
            <a:r>
              <a:rPr lang="en-US" altLang="en-US">
                <a:solidFill>
                  <a:prstClr val="black"/>
                </a:solidFill>
                <a:latin typeface="Calibri"/>
                <a:ea typeface="+mn-ea"/>
                <a:cs typeface="+mn-cs"/>
              </a:rPr>
              <a:t>Consumers learn attitudes when they try new products, product models, and different brands. If such trial purchases meet or exceed their expectations, then they develop favorable attitudes toward those objects. Generally, the more information consumers have about a product or service, the more likely they are to process information and form attitudes about it, either positive or negative. Typically, only two or three prominent beliefs about a product play a role in the formation of attitudes, and less important beliefs carry little weight. </a:t>
            </a:r>
          </a:p>
          <a:p>
            <a:pPr lvl="0" defTabSz="914400" eaLnBrk="0" fontAlgn="base" hangingPunct="0">
              <a:spcBef>
                <a:spcPct val="30000"/>
              </a:spcBef>
              <a:spcAft>
                <a:spcPct val="0"/>
              </a:spcAft>
            </a:pPr>
            <a:endParaRPr lang="en-US" altLang="en-US">
              <a:solidFill>
                <a:prstClr val="black"/>
              </a:solidFill>
              <a:latin typeface="Calibri"/>
              <a:ea typeface="+mn-ea"/>
              <a:cs typeface="+mn-cs"/>
            </a:endParaRPr>
          </a:p>
          <a:p>
            <a:pPr lvl="0" defTabSz="914400" eaLnBrk="0" fontAlgn="base" hangingPunct="0">
              <a:spcBef>
                <a:spcPct val="30000"/>
              </a:spcBef>
              <a:spcAft>
                <a:spcPct val="0"/>
              </a:spcAft>
            </a:pPr>
            <a:r>
              <a:rPr lang="en-US" altLang="en-US">
                <a:solidFill>
                  <a:prstClr val="black"/>
                </a:solidFill>
                <a:latin typeface="Calibri"/>
                <a:ea typeface="+mn-ea"/>
                <a:cs typeface="+mn-cs"/>
              </a:rPr>
              <a:t>Personal experience, family and friends, media, the Internet, and (increasingly) social media strongly affect attitudes. A primary source of attitudes toward products is the consumers’ direct experiences in trying and evaluating them.</a:t>
            </a:r>
            <a:endParaRPr lang="en-US" altLang="en-US" dirty="0">
              <a:solidFill>
                <a:prstClr val="black"/>
              </a:solidFill>
              <a:latin typeface="Calibri"/>
              <a:ea typeface="+mn-ea"/>
              <a:cs typeface="+mn-cs"/>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7</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xmlns="" val="37371879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defTabSz="914400" eaLnBrk="0" fontAlgn="base" hangingPunct="0">
              <a:spcBef>
                <a:spcPct val="30000"/>
              </a:spcBef>
              <a:spcAft>
                <a:spcPct val="0"/>
              </a:spcAft>
            </a:pPr>
            <a:r>
              <a:rPr lang="en-US" altLang="en-US">
                <a:solidFill>
                  <a:prstClr val="black"/>
                </a:solidFill>
                <a:latin typeface="Calibri"/>
                <a:ea typeface="+mn-ea"/>
                <a:cs typeface="+mn-cs"/>
              </a:rPr>
              <a:t>Personality traits like need for cognition (craving information and enjoyment of thinking) and innovativeness affect consumer behavior. Individuals with</a:t>
            </a:r>
          </a:p>
          <a:p>
            <a:pPr lvl="0" defTabSz="914400" eaLnBrk="0" fontAlgn="base" hangingPunct="0">
              <a:spcBef>
                <a:spcPct val="30000"/>
              </a:spcBef>
              <a:spcAft>
                <a:spcPct val="0"/>
              </a:spcAft>
            </a:pPr>
            <a:r>
              <a:rPr lang="en-US" altLang="en-US">
                <a:solidFill>
                  <a:prstClr val="black"/>
                </a:solidFill>
                <a:latin typeface="Calibri"/>
                <a:ea typeface="+mn-ea"/>
                <a:cs typeface="+mn-cs"/>
              </a:rPr>
              <a:t>a high </a:t>
            </a:r>
            <a:r>
              <a:rPr lang="en-US" altLang="en-US" b="1">
                <a:solidFill>
                  <a:prstClr val="black"/>
                </a:solidFill>
                <a:latin typeface="Calibri"/>
                <a:ea typeface="+mn-ea"/>
                <a:cs typeface="+mn-cs"/>
              </a:rPr>
              <a:t>need for cognition </a:t>
            </a:r>
            <a:r>
              <a:rPr lang="en-US" altLang="en-US">
                <a:solidFill>
                  <a:prstClr val="black"/>
                </a:solidFill>
                <a:latin typeface="Calibri"/>
                <a:ea typeface="+mn-ea"/>
                <a:cs typeface="+mn-cs"/>
              </a:rPr>
              <a:t>are likely to form positive attitudes in response to promotions that include a lot of detailed, product-related information, while consumers who are relatively low in this need are more likely to form positive attitudes in response to ads that feature attractive models or celebrities, or other peripheral cues about the products advertised.  Innovativeness is relevant in the context of new product adoption.</a:t>
            </a:r>
            <a:endParaRPr lang="en-US" altLang="en-US" dirty="0">
              <a:solidFill>
                <a:prstClr val="black"/>
              </a:solidFill>
              <a:latin typeface="Calibri"/>
              <a:ea typeface="+mn-ea"/>
              <a:cs typeface="+mn-cs"/>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8</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xmlns="" val="23487077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defTabSz="914400" eaLnBrk="0" fontAlgn="base" hangingPunct="0">
              <a:spcBef>
                <a:spcPct val="30000"/>
              </a:spcBef>
              <a:spcAft>
                <a:spcPct val="0"/>
              </a:spcAft>
            </a:pPr>
            <a:r>
              <a:rPr lang="en-US" altLang="en-US">
                <a:solidFill>
                  <a:prstClr val="black"/>
                </a:solidFill>
                <a:latin typeface="Calibri"/>
                <a:ea typeface="+mn-ea"/>
                <a:cs typeface="+mn-cs"/>
              </a:rPr>
              <a:t>Similar attitudes consistently lead to the same behaviors. However, despite their consistency, attitudes are not permanent and can change either seldom or frequently.</a:t>
            </a:r>
          </a:p>
          <a:p>
            <a:pPr lvl="0" defTabSz="914400" eaLnBrk="0" fontAlgn="base" hangingPunct="0">
              <a:spcBef>
                <a:spcPct val="30000"/>
              </a:spcBef>
              <a:spcAft>
                <a:spcPct val="0"/>
              </a:spcAft>
            </a:pPr>
            <a:endParaRPr lang="en-US" altLang="en-US">
              <a:solidFill>
                <a:prstClr val="black"/>
              </a:solidFill>
              <a:latin typeface="Calibri"/>
              <a:ea typeface="+mn-ea"/>
              <a:cs typeface="+mn-cs"/>
            </a:endParaRPr>
          </a:p>
          <a:p>
            <a:pPr lvl="0" defTabSz="914400" eaLnBrk="0" fontAlgn="base" hangingPunct="0">
              <a:spcBef>
                <a:spcPct val="30000"/>
              </a:spcBef>
              <a:spcAft>
                <a:spcPct val="0"/>
              </a:spcAft>
            </a:pPr>
            <a:r>
              <a:rPr lang="en-US" altLang="en-US">
                <a:solidFill>
                  <a:prstClr val="black"/>
                </a:solidFill>
                <a:latin typeface="Calibri"/>
                <a:ea typeface="+mn-ea"/>
                <a:cs typeface="+mn-cs"/>
              </a:rPr>
              <a:t>Attitudes occur within and are affected by situations. In this context, “situations” are events and circumstances that influence the relationships between attitudes and behaviors at particular times. Situations can cause consumers to behave in ways seemingly inconsistent with their attitudes. Examples are included in Table 6.1.</a:t>
            </a:r>
            <a:endParaRPr lang="en-US" altLang="en-US" dirty="0">
              <a:solidFill>
                <a:prstClr val="black"/>
              </a:solidFill>
              <a:latin typeface="Calibri"/>
              <a:ea typeface="+mn-ea"/>
              <a:cs typeface="+mn-cs"/>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9</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xmlns="" val="35118955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defTabSz="914400" eaLnBrk="0" fontAlgn="base" hangingPunct="0">
              <a:spcBef>
                <a:spcPct val="30000"/>
              </a:spcBef>
              <a:spcAft>
                <a:spcPct val="0"/>
              </a:spcAft>
            </a:pPr>
            <a:r>
              <a:rPr lang="en-US" altLang="en-US">
                <a:solidFill>
                  <a:prstClr val="black"/>
                </a:solidFill>
                <a:latin typeface="Calibri"/>
                <a:ea typeface="+mn-ea"/>
                <a:cs typeface="+mn-cs"/>
              </a:rPr>
              <a:t>The </a:t>
            </a:r>
            <a:r>
              <a:rPr lang="en-US" altLang="en-US" b="1">
                <a:solidFill>
                  <a:prstClr val="black"/>
                </a:solidFill>
                <a:latin typeface="Calibri"/>
                <a:ea typeface="+mn-ea"/>
                <a:cs typeface="+mn-cs"/>
              </a:rPr>
              <a:t>tri-component attitude model </a:t>
            </a:r>
            <a:r>
              <a:rPr lang="en-US" altLang="en-US">
                <a:solidFill>
                  <a:prstClr val="black"/>
                </a:solidFill>
                <a:latin typeface="Calibri"/>
                <a:ea typeface="+mn-ea"/>
                <a:cs typeface="+mn-cs"/>
              </a:rPr>
              <a:t>maintains that attitudes consist of three components: cognitive, affective, and conative</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10</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xmlns="" val="16944689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Shape 17"/>
        <p:cNvGrpSpPr/>
        <p:nvPr/>
      </p:nvGrpSpPr>
      <p:grpSpPr>
        <a:xfrm>
          <a:off x="0" y="0"/>
          <a:ext cx="0" cy="0"/>
          <a:chOff x="0" y="0"/>
          <a:chExt cx="0" cy="0"/>
        </a:xfrm>
      </p:grpSpPr>
      <p:sp>
        <p:nvSpPr>
          <p:cNvPr id="18" name="Shape 18"/>
          <p:cNvSpPr/>
          <p:nvPr/>
        </p:nvSpPr>
        <p:spPr>
          <a:xfrm>
            <a:off x="0" y="0"/>
            <a:ext cx="9144000" cy="3886200"/>
          </a:xfrm>
          <a:prstGeom prst="rect">
            <a:avLst/>
          </a:prstGeom>
          <a:solidFill>
            <a:srgbClr val="007FA3"/>
          </a:solidFill>
          <a:ln w="25400" cap="flat" cmpd="sng">
            <a:solidFill>
              <a:srgbClr val="007FA3"/>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Arial"/>
              <a:ea typeface="Arial"/>
              <a:cs typeface="Arial"/>
              <a:sym typeface="Arial"/>
            </a:endParaRPr>
          </a:p>
        </p:txBody>
      </p:sp>
      <p:sp>
        <p:nvSpPr>
          <p:cNvPr id="19" name="Shape 19"/>
          <p:cNvSpPr txBox="1">
            <a:spLocks noGrp="1"/>
          </p:cNvSpPr>
          <p:nvPr>
            <p:ph type="ctrTitle"/>
          </p:nvPr>
        </p:nvSpPr>
        <p:spPr>
          <a:xfrm>
            <a:off x="685800" y="762000"/>
            <a:ext cx="7772400" cy="2838451"/>
          </a:xfrm>
          <a:prstGeom prst="rect">
            <a:avLst/>
          </a:prstGeom>
          <a:noFill/>
          <a:ln>
            <a:noFill/>
          </a:ln>
        </p:spPr>
        <p:txBody>
          <a:bodyPr lIns="91425" tIns="91425" rIns="91425" bIns="91425" anchor="b" anchorCtr="0"/>
          <a:lstStyle>
            <a:lvl1pPr marL="0" marR="0" lvl="0" indent="0" algn="l" rtl="0">
              <a:lnSpc>
                <a:spcPct val="100000"/>
              </a:lnSpc>
              <a:spcBef>
                <a:spcPts val="0"/>
              </a:spcBef>
              <a:buClr>
                <a:schemeClr val="lt1"/>
              </a:buClr>
              <a:buFont typeface="Times New Roman"/>
              <a:buNone/>
              <a:defRPr sz="3600" b="1" i="0" u="none" strike="noStrike" cap="none">
                <a:solidFill>
                  <a:schemeClr val="lt1"/>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0" name="Shape 20"/>
          <p:cNvSpPr txBox="1">
            <a:spLocks noGrp="1"/>
          </p:cNvSpPr>
          <p:nvPr>
            <p:ph type="subTitle" idx="1"/>
          </p:nvPr>
        </p:nvSpPr>
        <p:spPr>
          <a:xfrm>
            <a:off x="674687" y="3962400"/>
            <a:ext cx="7794625" cy="175260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1800" b="0" i="0" u="none" strike="noStrike" cap="none">
                <a:solidFill>
                  <a:schemeClr val="dk1"/>
                </a:solidFill>
                <a:latin typeface="+mn-lt"/>
                <a:ea typeface="Arial"/>
                <a:cs typeface="Arial"/>
                <a:sym typeface="Arial"/>
              </a:defRPr>
            </a:lvl1pPr>
            <a:lvl2pPr marL="457200" marR="0" lvl="1"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2pPr>
            <a:lvl3pPr marL="914400" marR="0" lvl="2" indent="0" algn="ctr" rtl="0">
              <a:spcBef>
                <a:spcPts val="600"/>
              </a:spcBef>
              <a:buClr>
                <a:srgbClr val="007FA3"/>
              </a:buClr>
              <a:buFont typeface="Noto Sans Symbols"/>
              <a:buNone/>
              <a:defRPr sz="1600" b="0" i="0" u="none" strike="noStrike" cap="none">
                <a:solidFill>
                  <a:srgbClr val="888888"/>
                </a:solidFill>
                <a:latin typeface="Arial"/>
                <a:ea typeface="Arial"/>
                <a:cs typeface="Arial"/>
                <a:sym typeface="Arial"/>
              </a:defRPr>
            </a:lvl3pPr>
            <a:lvl4pPr marL="1371600" marR="0" lvl="3"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4pPr>
            <a:lvl5pPr marL="1828800" marR="0" lvl="4"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5pPr>
            <a:lvl6pPr marL="2286000" marR="0" lvl="5"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6pPr>
            <a:lvl7pPr marL="2743200" marR="0" lvl="6"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7pPr>
            <a:lvl8pPr marL="3200400" marR="0" lvl="7"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8pPr>
            <a:lvl9pPr marL="3657600" marR="0" lvl="8"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9pPr>
          </a:lstStyle>
          <a:p>
            <a:endParaRPr dirty="0"/>
          </a:p>
        </p:txBody>
      </p:sp>
      <p:sp>
        <p:nvSpPr>
          <p:cNvPr id="21" name="Shape 21"/>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22" name="Shape 22"/>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3" name="Shape 23"/>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pPr marL="0" marR="0" lvl="0" indent="0" algn="r" rtl="0">
                <a:spcBef>
                  <a:spcPts val="0"/>
                </a:spcBef>
                <a:buSzPct val="25000"/>
                <a:buNone/>
              </a:pPr>
              <a:t>‹#›</a:t>
            </a:fld>
            <a:endParaRPr lang="en-US" sz="900" b="0" i="0" u="none" strike="noStrike" cap="none">
              <a:solidFill>
                <a:schemeClr val="lt1"/>
              </a:solidFill>
              <a:latin typeface="Arial"/>
              <a:ea typeface="Arial"/>
              <a:cs typeface="Arial"/>
              <a:sym typeface="Arial"/>
            </a:endParaRPr>
          </a:p>
        </p:txBody>
      </p:sp>
    </p:spTree>
    <p:extLst>
      <p:ext uri="{BB962C8B-B14F-4D97-AF65-F5344CB8AC3E}">
        <p14:creationId xmlns:p14="http://schemas.microsoft.com/office/powerpoint/2010/main" xmlns="" val="32457349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Two Content">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2" name="Shape 32"/>
          <p:cNvSpPr txBox="1">
            <a:spLocks noGrp="1"/>
          </p:cNvSpPr>
          <p:nvPr>
            <p:ph type="body" idx="1"/>
          </p:nvPr>
        </p:nvSpPr>
        <p:spPr>
          <a:xfrm>
            <a:off x="457200" y="1600200"/>
            <a:ext cx="8229600" cy="2163763"/>
          </a:xfrm>
          <a:prstGeom prst="rect">
            <a:avLst/>
          </a:prstGeom>
          <a:noFill/>
          <a:ln>
            <a:noFill/>
          </a:ln>
        </p:spPr>
        <p:txBody>
          <a:bodyPr lIns="91425" tIns="91425" rIns="91425" bIns="91425" anchor="t" anchorCtr="0"/>
          <a:lstStyle>
            <a:lvl1pPr marL="256032" marR="0" lvl="0" indent="-256032" algn="l" rtl="0">
              <a:spcBef>
                <a:spcPts val="1500"/>
              </a:spcBef>
              <a:buClr>
                <a:srgbClr val="007FA3"/>
              </a:buClr>
              <a:buSzPct val="100000"/>
              <a:buFont typeface="Arial"/>
              <a:buChar char="•"/>
              <a:defRPr sz="1600" b="0" i="0" u="none" strike="noStrike" cap="none">
                <a:solidFill>
                  <a:schemeClr val="dk1"/>
                </a:solidFill>
                <a:latin typeface="+mn-lt"/>
                <a:ea typeface="Arial"/>
                <a:cs typeface="Arial"/>
                <a:sym typeface="Arial"/>
              </a:defRPr>
            </a:lvl1pPr>
            <a:lvl2pPr marL="742950" marR="0" lvl="1" indent="-283464" algn="l" rtl="0">
              <a:spcBef>
                <a:spcPts val="600"/>
              </a:spcBef>
              <a:buClr>
                <a:srgbClr val="007FA3"/>
              </a:buClr>
              <a:buSzPct val="100000"/>
              <a:buFont typeface="Arial"/>
              <a:buChar char="–"/>
              <a:defRPr sz="1600" b="0" i="0" u="none" strike="noStrike" cap="none">
                <a:solidFill>
                  <a:schemeClr val="dk1"/>
                </a:solidFill>
                <a:latin typeface="+mn-lt"/>
                <a:ea typeface="Arial"/>
                <a:cs typeface="Arial"/>
                <a:sym typeface="Arial"/>
              </a:defRPr>
            </a:lvl2pPr>
            <a:lvl3pPr marL="1143000" marR="0" lvl="2" indent="-228600" algn="l" rtl="0">
              <a:spcBef>
                <a:spcPts val="600"/>
              </a:spcBef>
              <a:buClr>
                <a:srgbClr val="007FA3"/>
              </a:buClr>
              <a:buSzPct val="100000"/>
              <a:buFont typeface="Noto Sans Symbols"/>
              <a:buChar char="▪"/>
              <a:defRPr sz="1600" b="0" i="0" u="none" strike="noStrike" cap="none">
                <a:solidFill>
                  <a:schemeClr val="dk1"/>
                </a:solidFill>
                <a:latin typeface="+mn-lt"/>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6pPr>
            <a:lvl7pPr marL="2971800" marR="0" lvl="6"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7pPr>
            <a:lvl8pPr marL="3429000" marR="0" lvl="7"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8pPr>
            <a:lvl9pPr marL="3886200" marR="0" lvl="8"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9pPr>
          </a:lstStyle>
          <a:p>
            <a:endParaRPr lang="en-US" dirty="0" smtClean="0"/>
          </a:p>
          <a:p>
            <a:pPr lvl="1"/>
            <a:endParaRPr lang="en-US" dirty="0" smtClean="0"/>
          </a:p>
          <a:p>
            <a:pPr lvl="2"/>
            <a:endParaRPr dirty="0"/>
          </a:p>
        </p:txBody>
      </p:sp>
      <p:sp>
        <p:nvSpPr>
          <p:cNvPr id="33" name="Shape 33"/>
          <p:cNvSpPr txBox="1">
            <a:spLocks noGrp="1"/>
          </p:cNvSpPr>
          <p:nvPr>
            <p:ph type="body" idx="2"/>
          </p:nvPr>
        </p:nvSpPr>
        <p:spPr>
          <a:xfrm>
            <a:off x="457200" y="3962400"/>
            <a:ext cx="8229600" cy="2163763"/>
          </a:xfrm>
          <a:prstGeom prst="rect">
            <a:avLst/>
          </a:prstGeom>
          <a:noFill/>
          <a:ln>
            <a:noFill/>
          </a:ln>
        </p:spPr>
        <p:txBody>
          <a:bodyPr lIns="91425" tIns="91425" rIns="91425" bIns="91425" anchor="t" anchorCtr="0"/>
          <a:lstStyle>
            <a:lvl1pPr marL="256032" marR="0" lvl="0" indent="-256032" algn="l" rtl="0">
              <a:spcBef>
                <a:spcPts val="1500"/>
              </a:spcBef>
              <a:buClr>
                <a:srgbClr val="007FA3"/>
              </a:buClr>
              <a:buSzPct val="100000"/>
              <a:buFont typeface="Arial"/>
              <a:buChar char="•"/>
              <a:defRPr sz="1600" b="0" i="0" u="none" strike="noStrike" cap="none">
                <a:solidFill>
                  <a:schemeClr val="dk1"/>
                </a:solidFill>
                <a:latin typeface="+mn-lt"/>
                <a:ea typeface="Arial"/>
                <a:cs typeface="Arial"/>
                <a:sym typeface="Arial"/>
              </a:defRPr>
            </a:lvl1pPr>
            <a:lvl2pPr marL="742950" marR="0" lvl="1" indent="-283464" algn="l" rtl="0">
              <a:spcBef>
                <a:spcPts val="600"/>
              </a:spcBef>
              <a:buClr>
                <a:srgbClr val="007FA3"/>
              </a:buClr>
              <a:buSzPct val="100000"/>
              <a:buFont typeface="Arial"/>
              <a:buChar char="–"/>
              <a:defRPr sz="1600" b="0" i="0" u="none" strike="noStrike" cap="none">
                <a:solidFill>
                  <a:schemeClr val="dk1"/>
                </a:solidFill>
                <a:latin typeface="+mn-lt"/>
                <a:ea typeface="Arial"/>
                <a:cs typeface="Arial"/>
                <a:sym typeface="Arial"/>
              </a:defRPr>
            </a:lvl2pPr>
            <a:lvl3pPr marL="1143000" marR="0" lvl="2" indent="-228600" algn="l" rtl="0">
              <a:spcBef>
                <a:spcPts val="600"/>
              </a:spcBef>
              <a:buClr>
                <a:srgbClr val="007FA3"/>
              </a:buClr>
              <a:buSzPct val="100000"/>
              <a:buFont typeface="Noto Sans Symbols"/>
              <a:buChar char="▪"/>
              <a:defRPr sz="1600" b="0" i="0" u="none" strike="noStrike" cap="none">
                <a:solidFill>
                  <a:schemeClr val="dk1"/>
                </a:solidFill>
                <a:latin typeface="+mn-lt"/>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6pPr>
            <a:lvl7pPr marL="2971800" marR="0" lvl="6"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7pPr>
            <a:lvl8pPr marL="3429000" marR="0" lvl="7"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8pPr>
            <a:lvl9pPr marL="3886200" marR="0" lvl="8"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9pPr>
          </a:lstStyle>
          <a:p>
            <a:endParaRPr lang="en-US" dirty="0" smtClean="0"/>
          </a:p>
          <a:p>
            <a:pPr lvl="1"/>
            <a:endParaRPr lang="en-US" dirty="0" smtClean="0"/>
          </a:p>
          <a:p>
            <a:pPr lvl="2"/>
            <a:endParaRPr dirty="0"/>
          </a:p>
        </p:txBody>
      </p:sp>
      <p:sp>
        <p:nvSpPr>
          <p:cNvPr id="34" name="Shape 34"/>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pPr marL="0" marR="0" lvl="0" indent="0" algn="r" rtl="0">
                <a:spcBef>
                  <a:spcPts val="0"/>
                </a:spcBef>
                <a:buSzPct val="25000"/>
                <a:buNone/>
              </a:pPr>
              <a:t>‹#›</a:t>
            </a:fld>
            <a:endParaRPr lang="en-US" sz="900" b="0" i="0" u="none" strike="noStrike" cap="none">
              <a:solidFill>
                <a:schemeClr val="lt1"/>
              </a:solidFill>
              <a:latin typeface="Arial"/>
              <a:ea typeface="Arial"/>
              <a:cs typeface="Arial"/>
              <a:sym typeface="Arial"/>
            </a:endParaRPr>
          </a:p>
        </p:txBody>
      </p:sp>
    </p:spTree>
    <p:extLst>
      <p:ext uri="{BB962C8B-B14F-4D97-AF65-F5344CB8AC3E}">
        <p14:creationId xmlns:p14="http://schemas.microsoft.com/office/powerpoint/2010/main" xmlns="" val="146176256"/>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Blank">
    <p:spTree>
      <p:nvGrpSpPr>
        <p:cNvPr id="1" name="Shape 79"/>
        <p:cNvGrpSpPr/>
        <p:nvPr/>
      </p:nvGrpSpPr>
      <p:grpSpPr>
        <a:xfrm>
          <a:off x="0" y="0"/>
          <a:ext cx="0" cy="0"/>
          <a:chOff x="0" y="0"/>
          <a:chExt cx="0" cy="0"/>
        </a:xfrm>
      </p:grpSpPr>
      <p:sp>
        <p:nvSpPr>
          <p:cNvPr id="80" name="Shape 80"/>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81" name="Shape 81"/>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82" name="Shape 82"/>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dk1"/>
                </a:solidFill>
                <a:latin typeface="Arial"/>
                <a:ea typeface="Arial"/>
                <a:cs typeface="Arial"/>
                <a:sym typeface="Arial"/>
              </a:rPr>
              <a:pPr marL="0" marR="0" lvl="0" indent="0" algn="r" rtl="0">
                <a:spcBef>
                  <a:spcPts val="0"/>
                </a:spcBef>
                <a:buSzPct val="25000"/>
                <a:buNone/>
              </a:pPr>
              <a:t>‹#›</a:t>
            </a:fld>
            <a:endParaRPr lang="en-US" sz="900" b="0" i="0" u="none" strike="noStrike" cap="none">
              <a:solidFill>
                <a:schemeClr val="dk1"/>
              </a:solidFill>
              <a:latin typeface="Arial"/>
              <a:ea typeface="Arial"/>
              <a:cs typeface="Arial"/>
              <a:sym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a:solidFill>
                  <a:srgbClr val="3399B5"/>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rgbClr val="007FA3"/>
              </a:buClr>
              <a:buSzPct val="25000"/>
              <a:defRPr sz="1600"/>
            </a:lvl1pPr>
            <a:lvl2pPr marL="569913" indent="-285750">
              <a:buClr>
                <a:srgbClr val="007FA3"/>
              </a:buClr>
              <a:defRPr sz="1600"/>
            </a:lvl2pPr>
            <a:lvl3pPr>
              <a:buClr>
                <a:srgbClr val="007FA3"/>
              </a:buClr>
              <a:defRPr sz="1600"/>
            </a:lvl3pPr>
            <a:lvl4pPr>
              <a:buClr>
                <a:srgbClr val="007FA3"/>
              </a:buClr>
              <a:defRPr sz="1600"/>
            </a:lvl4pPr>
            <a:lvl5pPr>
              <a:buClr>
                <a:srgbClr val="007FA3"/>
              </a:buClr>
              <a:defRPr sz="1600"/>
            </a:lvl5pPr>
            <a:lvl6pPr>
              <a:buClr>
                <a:srgbClr val="007FA3"/>
              </a:buClr>
              <a:defRPr sz="1600"/>
            </a:lvl6pPr>
            <a:lvl7pPr>
              <a:buClr>
                <a:srgbClr val="007FA3"/>
              </a:buClr>
              <a:defRPr sz="1600"/>
            </a:lvl7pPr>
            <a:lvl8pPr>
              <a:buClr>
                <a:srgbClr val="007FA3"/>
              </a:buClr>
              <a:defRPr sz="1600"/>
            </a:lvl8pPr>
            <a:lvl9pPr>
              <a:buClr>
                <a:srgbClr val="007FA3"/>
              </a:buCl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8/31/2018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xmlns="" val="307689450"/>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hapter Opener">
    <p:spTree>
      <p:nvGrpSpPr>
        <p:cNvPr id="1" name="Shape 37"/>
        <p:cNvGrpSpPr/>
        <p:nvPr/>
      </p:nvGrpSpPr>
      <p:grpSpPr>
        <a:xfrm>
          <a:off x="0" y="0"/>
          <a:ext cx="0" cy="0"/>
          <a:chOff x="0" y="0"/>
          <a:chExt cx="0" cy="0"/>
        </a:xfrm>
      </p:grpSpPr>
      <p:sp>
        <p:nvSpPr>
          <p:cNvPr id="38" name="Shape 38"/>
          <p:cNvSpPr txBox="1">
            <a:spLocks noGrp="1"/>
          </p:cNvSpPr>
          <p:nvPr>
            <p:ph type="title"/>
          </p:nvPr>
        </p:nvSpPr>
        <p:spPr>
          <a:xfrm>
            <a:off x="457200" y="215371"/>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9" name="Shape 39"/>
          <p:cNvSpPr txBox="1">
            <a:spLocks noGrp="1"/>
          </p:cNvSpPr>
          <p:nvPr>
            <p:ph type="body" idx="1"/>
          </p:nvPr>
        </p:nvSpPr>
        <p:spPr>
          <a:xfrm>
            <a:off x="457200" y="816429"/>
            <a:ext cx="8229600" cy="47897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0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
        <p:nvSpPr>
          <p:cNvPr id="40" name="Shape 40"/>
          <p:cNvSpPr txBox="1">
            <a:spLocks noGrp="1"/>
          </p:cNvSpPr>
          <p:nvPr>
            <p:ph type="body" idx="2"/>
          </p:nvPr>
        </p:nvSpPr>
        <p:spPr>
          <a:xfrm>
            <a:off x="5029200" y="1600200"/>
            <a:ext cx="3657600" cy="1600198"/>
          </a:xfrm>
          <a:prstGeom prst="rect">
            <a:avLst/>
          </a:prstGeom>
          <a:noFill/>
          <a:ln>
            <a:noFill/>
          </a:ln>
        </p:spPr>
        <p:txBody>
          <a:bodyPr lIns="91425" tIns="91425" rIns="91425" bIns="91425" anchor="b" anchorCtr="0"/>
          <a:lstStyle>
            <a:lvl1pPr marL="0" marR="0" lvl="0" indent="0" algn="l" rtl="0">
              <a:spcBef>
                <a:spcPts val="0"/>
              </a:spcBef>
              <a:buClr>
                <a:srgbClr val="007FA3"/>
              </a:buClr>
              <a:buFont typeface="Arial"/>
              <a:buNone/>
              <a:defRPr sz="30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44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9pPr>
          </a:lstStyle>
          <a:p>
            <a:endParaRPr/>
          </a:p>
        </p:txBody>
      </p:sp>
      <p:sp>
        <p:nvSpPr>
          <p:cNvPr id="41" name="Shape 41"/>
          <p:cNvSpPr txBox="1">
            <a:spLocks noGrp="1"/>
          </p:cNvSpPr>
          <p:nvPr>
            <p:ph type="body" idx="3"/>
          </p:nvPr>
        </p:nvSpPr>
        <p:spPr>
          <a:xfrm>
            <a:off x="5029200" y="3200400"/>
            <a:ext cx="3657600" cy="2925763"/>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2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endParaRPr/>
          </a:p>
        </p:txBody>
      </p:sp>
      <p:sp>
        <p:nvSpPr>
          <p:cNvPr id="42" name="Shape 42"/>
          <p:cNvSpPr txBox="1">
            <a:spLocks noGrp="1"/>
          </p:cNvSpPr>
          <p:nvPr>
            <p:ph type="ftr" idx="11"/>
          </p:nvPr>
        </p:nvSpPr>
        <p:spPr>
          <a:xfrm>
            <a:off x="93969" y="6165337"/>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43" name="Shape 4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44" name="Shape 4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pPr marL="0" marR="0" lvl="0" indent="0" algn="r" rtl="0">
                <a:spcBef>
                  <a:spcPts val="0"/>
                </a:spcBef>
                <a:buSzPct val="25000"/>
                <a:buNone/>
              </a:pPr>
              <a:t>‹#›</a:t>
            </a:fld>
            <a:endParaRPr lang="en-US" sz="900" b="0" i="0" u="none" strike="noStrike" cap="none">
              <a:solidFill>
                <a:schemeClr val="lt1"/>
              </a:solidFill>
              <a:latin typeface="Arial"/>
              <a:ea typeface="Arial"/>
              <a:cs typeface="Arial"/>
              <a:sym typeface="Arial"/>
            </a:endParaRPr>
          </a:p>
        </p:txBody>
      </p:sp>
      <p:sp>
        <p:nvSpPr>
          <p:cNvPr id="9" name="Shape 39"/>
          <p:cNvSpPr txBox="1">
            <a:spLocks noGrp="1"/>
          </p:cNvSpPr>
          <p:nvPr>
            <p:ph type="body" idx="13"/>
          </p:nvPr>
        </p:nvSpPr>
        <p:spPr>
          <a:xfrm>
            <a:off x="474779" y="1500547"/>
            <a:ext cx="8229600" cy="205153"/>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0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Tree>
    <p:extLst>
      <p:ext uri="{BB962C8B-B14F-4D97-AF65-F5344CB8AC3E}">
        <p14:creationId xmlns:p14="http://schemas.microsoft.com/office/powerpoint/2010/main" xmlns="" val="30688579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idx="10"/>
          </p:nvPr>
        </p:nvSpPr>
        <p:spPr/>
        <p:txBody>
          <a:bodyPr/>
          <a:lstStyle/>
          <a:p>
            <a:endParaRPr lang="en-IN"/>
          </a:p>
        </p:txBody>
      </p:sp>
      <p:sp>
        <p:nvSpPr>
          <p:cNvPr id="3" name="Date Placeholder 2"/>
          <p:cNvSpPr>
            <a:spLocks noGrp="1"/>
          </p:cNvSpPr>
          <p:nvPr>
            <p:ph type="dt" idx="11"/>
          </p:nvPr>
        </p:nvSpPr>
        <p:spPr/>
        <p:txBody>
          <a:bodyPr/>
          <a:lstStyle/>
          <a:p>
            <a:endParaRPr lang="en-IN"/>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900" b="0" i="0" u="none" strike="noStrike" cap="none" smtClean="0">
                <a:solidFill>
                  <a:schemeClr val="lt1"/>
                </a:solidFill>
                <a:latin typeface="Arial"/>
                <a:ea typeface="Arial"/>
                <a:cs typeface="Arial"/>
                <a:sym typeface="Arial"/>
              </a:rPr>
              <a:pPr marL="0" marR="0" lvl="0" indent="0" algn="r" rtl="0">
                <a:spcBef>
                  <a:spcPts val="0"/>
                </a:spcBef>
                <a:buSzPct val="25000"/>
                <a:buNone/>
              </a:pPr>
              <a:t>‹#›</a:t>
            </a:fld>
            <a:endParaRPr lang="en-US" sz="900" b="0" i="0" u="none" strike="noStrike" cap="none">
              <a:solidFill>
                <a:schemeClr val="lt1"/>
              </a:solidFill>
              <a:latin typeface="Arial"/>
              <a:ea typeface="Arial"/>
              <a:cs typeface="Arial"/>
              <a:sym typeface="Arial"/>
            </a:endParaRPr>
          </a:p>
        </p:txBody>
      </p:sp>
    </p:spTree>
    <p:extLst>
      <p:ext uri="{BB962C8B-B14F-4D97-AF65-F5344CB8AC3E}">
        <p14:creationId xmlns:p14="http://schemas.microsoft.com/office/powerpoint/2010/main" xmlns="" val="13708063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Figure + Caption">
    <p:spTree>
      <p:nvGrpSpPr>
        <p:cNvPr id="1" name="Shape 53"/>
        <p:cNvGrpSpPr/>
        <p:nvPr/>
      </p:nvGrpSpPr>
      <p:grpSpPr>
        <a:xfrm>
          <a:off x="0" y="0"/>
          <a:ext cx="0" cy="0"/>
          <a:chOff x="0" y="0"/>
          <a:chExt cx="0" cy="0"/>
        </a:xfrm>
      </p:grpSpPr>
      <p:sp>
        <p:nvSpPr>
          <p:cNvPr id="54" name="Shape 54"/>
          <p:cNvSpPr txBox="1">
            <a:spLocks noGrp="1"/>
          </p:cNvSpPr>
          <p:nvPr>
            <p:ph type="title"/>
          </p:nvPr>
        </p:nvSpPr>
        <p:spPr>
          <a:xfrm>
            <a:off x="457200" y="228600"/>
            <a:ext cx="8229600" cy="1066799"/>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55" name="Shape 55"/>
          <p:cNvSpPr txBox="1">
            <a:spLocks noGrp="1"/>
          </p:cNvSpPr>
          <p:nvPr>
            <p:ph type="body" idx="1"/>
          </p:nvPr>
        </p:nvSpPr>
        <p:spPr>
          <a:xfrm>
            <a:off x="457200" y="5368160"/>
            <a:ext cx="8229600" cy="916856"/>
          </a:xfrm>
          <a:prstGeom prst="rect">
            <a:avLst/>
          </a:prstGeom>
          <a:noFill/>
          <a:ln>
            <a:noFill/>
          </a:ln>
        </p:spPr>
        <p:txBody>
          <a:bodyPr lIns="91425" tIns="91425" rIns="91425" bIns="91425" anchor="b" anchorCtr="0"/>
          <a:lstStyle>
            <a:lvl1pPr marL="0" marR="0" lvl="0" indent="0" algn="l" rtl="0">
              <a:spcBef>
                <a:spcPts val="0"/>
              </a:spcBef>
              <a:buClr>
                <a:srgbClr val="007FA3"/>
              </a:buClr>
              <a:buFont typeface="Arial"/>
              <a:buNone/>
              <a:defRPr sz="800" b="0" i="0" u="none" strike="noStrike" cap="none">
                <a:solidFill>
                  <a:schemeClr val="dk1"/>
                </a:solidFill>
                <a:latin typeface="+mn-lt"/>
                <a:ea typeface="Arial"/>
                <a:cs typeface="Arial"/>
                <a:sym typeface="Arial"/>
              </a:defRPr>
            </a:lvl1pPr>
            <a:lvl2pPr marL="0" marR="0" lvl="1"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endParaRPr dirty="0"/>
          </a:p>
        </p:txBody>
      </p:sp>
      <p:sp>
        <p:nvSpPr>
          <p:cNvPr id="56" name="Shape 56"/>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57" name="Shape 57"/>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58" name="Shape 58"/>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dk1"/>
                </a:solidFill>
                <a:latin typeface="Arial"/>
                <a:ea typeface="Arial"/>
                <a:cs typeface="Arial"/>
                <a:sym typeface="Arial"/>
              </a:rPr>
              <a:pPr marL="0" marR="0" lvl="0" indent="0" algn="r" rtl="0">
                <a:spcBef>
                  <a:spcPts val="0"/>
                </a:spcBef>
                <a:buSzPct val="25000"/>
                <a:buNone/>
              </a:pPr>
              <a:t>‹#›</a:t>
            </a:fld>
            <a:endParaRPr lang="en-US" sz="9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xmlns="" val="28263026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Title and Content">
    <p:spTree>
      <p:nvGrpSpPr>
        <p:cNvPr id="1" name="Shape 24"/>
        <p:cNvGrpSpPr/>
        <p:nvPr/>
      </p:nvGrpSpPr>
      <p:grpSpPr>
        <a:xfrm>
          <a:off x="0" y="0"/>
          <a:ext cx="0" cy="0"/>
          <a:chOff x="0" y="0"/>
          <a:chExt cx="0" cy="0"/>
        </a:xfrm>
      </p:grpSpPr>
      <p:sp>
        <p:nvSpPr>
          <p:cNvPr id="25" name="Title 1"/>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26" name="Content Placeholder"/>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255600" marR="0" lvl="0" indent="-255600" algn="l" rtl="0">
              <a:spcBef>
                <a:spcPts val="1500"/>
              </a:spcBef>
              <a:buClr>
                <a:srgbClr val="007FA3"/>
              </a:buClr>
              <a:buSzPct val="100000"/>
              <a:buFont typeface="Arial" panose="020B0604020202020204" pitchFamily="34" charset="0"/>
              <a:buChar char="•"/>
              <a:tabLst>
                <a:tab pos="176213" algn="l"/>
              </a:tabLst>
              <a:defRPr sz="1600" b="0" i="0" u="none" strike="noStrike" cap="none">
                <a:solidFill>
                  <a:schemeClr val="dk1"/>
                </a:solidFill>
                <a:latin typeface="+mn-lt"/>
                <a:ea typeface="Arial"/>
                <a:cs typeface="Arial"/>
                <a:sym typeface="Arial"/>
              </a:defRPr>
            </a:lvl1pPr>
            <a:lvl2pPr marL="742950" marR="0" lvl="1" indent="-283464" algn="l" rtl="0">
              <a:spcBef>
                <a:spcPts val="600"/>
              </a:spcBef>
              <a:buClr>
                <a:srgbClr val="007FA3"/>
              </a:buClr>
              <a:buSzPct val="100000"/>
              <a:buFont typeface="Arial"/>
              <a:buChar char="–"/>
              <a:defRPr sz="1600" b="0" i="0" u="none" strike="noStrike" cap="none">
                <a:solidFill>
                  <a:schemeClr val="dk1"/>
                </a:solidFill>
                <a:latin typeface="+mn-lt"/>
                <a:ea typeface="Arial"/>
                <a:cs typeface="Arial"/>
                <a:sym typeface="Arial"/>
              </a:defRPr>
            </a:lvl2pPr>
            <a:lvl3pPr marL="1143000" marR="0" lvl="2" indent="-228600" algn="l" rtl="0">
              <a:spcBef>
                <a:spcPts val="600"/>
              </a:spcBef>
              <a:buClr>
                <a:srgbClr val="007FA3"/>
              </a:buClr>
              <a:buSzPct val="100000"/>
              <a:buFont typeface="Noto Sans Symbols"/>
              <a:buChar char="▪"/>
              <a:defRPr sz="2400" b="0" i="0" u="none" strike="noStrike" cap="none">
                <a:solidFill>
                  <a:schemeClr val="dk1"/>
                </a:solidFill>
                <a:latin typeface="+mn-lt"/>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lang="en-IN" dirty="0" smtClean="0"/>
          </a:p>
          <a:p>
            <a:pPr lvl="1"/>
            <a:endParaRPr lang="en-IN" dirty="0" smtClean="0"/>
          </a:p>
          <a:p>
            <a:pPr lvl="2"/>
            <a:endParaRPr lang="en-IN" dirty="0" smtClean="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5 Content">
    <p:spTree>
      <p:nvGrpSpPr>
        <p:cNvPr id="1" name="Shape 24"/>
        <p:cNvGrpSpPr/>
        <p:nvPr/>
      </p:nvGrpSpPr>
      <p:grpSpPr>
        <a:xfrm>
          <a:off x="0" y="0"/>
          <a:ext cx="0" cy="0"/>
          <a:chOff x="0" y="0"/>
          <a:chExt cx="0" cy="0"/>
        </a:xfrm>
      </p:grpSpPr>
      <p:sp>
        <p:nvSpPr>
          <p:cNvPr id="25" name="Title 1"/>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26" name="Content Placeholder 1"/>
          <p:cNvSpPr txBox="1">
            <a:spLocks noGrp="1"/>
          </p:cNvSpPr>
          <p:nvPr>
            <p:ph type="body" idx="1"/>
          </p:nvPr>
        </p:nvSpPr>
        <p:spPr>
          <a:xfrm>
            <a:off x="457200" y="1600201"/>
            <a:ext cx="8229600" cy="533400"/>
          </a:xfrm>
          <a:prstGeom prst="rect">
            <a:avLst/>
          </a:prstGeom>
          <a:noFill/>
          <a:ln>
            <a:noFill/>
          </a:ln>
        </p:spPr>
        <p:txBody>
          <a:bodyPr lIns="91425" tIns="91425" rIns="91425" bIns="91425" anchor="t" anchorCtr="0"/>
          <a:lstStyle>
            <a:lvl1pPr marL="255600" marR="0" lvl="0" indent="-255600" algn="l" rtl="0">
              <a:spcBef>
                <a:spcPts val="1500"/>
              </a:spcBef>
              <a:buClr>
                <a:srgbClr val="007FA3"/>
              </a:buClr>
              <a:buSzPct val="100000"/>
              <a:buFont typeface="Arial" panose="020B0604020202020204" pitchFamily="34" charset="0"/>
              <a:buChar char="•"/>
              <a:defRPr sz="1600" b="0" i="0" u="none" strike="noStrike" cap="none">
                <a:solidFill>
                  <a:schemeClr val="dk1"/>
                </a:solidFill>
                <a:latin typeface="+mn-lt"/>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lang="en-IN" dirty="0" smtClean="0"/>
          </a:p>
        </p:txBody>
      </p:sp>
      <p:sp>
        <p:nvSpPr>
          <p:cNvPr id="3" name="Content Placeholder 2"/>
          <p:cNvSpPr>
            <a:spLocks noGrp="1"/>
          </p:cNvSpPr>
          <p:nvPr>
            <p:ph sz="quarter" idx="13"/>
          </p:nvPr>
        </p:nvSpPr>
        <p:spPr>
          <a:xfrm>
            <a:off x="457200" y="2278063"/>
            <a:ext cx="8229600" cy="558800"/>
          </a:xfrm>
        </p:spPr>
        <p:txBody>
          <a:bodyPr/>
          <a:lstStyle>
            <a:lvl1pPr indent="-255600">
              <a:defRPr sz="1600">
                <a:latin typeface="+mn-lt"/>
              </a:defRPr>
            </a:lvl1pPr>
            <a:lvl2pPr indent="-283464">
              <a:defRPr sz="1600">
                <a:latin typeface="+mn-lt"/>
              </a:defRPr>
            </a:lvl2pPr>
            <a:lvl3pPr>
              <a:defRPr sz="1600">
                <a:latin typeface="+mn-lt"/>
              </a:defRPr>
            </a:lvl3pPr>
            <a:lvl4pPr>
              <a:defRPr sz="1600">
                <a:latin typeface="+mn-lt"/>
              </a:defRPr>
            </a:lvl4pPr>
            <a:lvl5pPr>
              <a:defRPr sz="1600">
                <a:latin typeface="+mn-lt"/>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5" name="Content Placeholder 4"/>
          <p:cNvSpPr>
            <a:spLocks noGrp="1"/>
          </p:cNvSpPr>
          <p:nvPr>
            <p:ph sz="quarter" idx="14"/>
          </p:nvPr>
        </p:nvSpPr>
        <p:spPr>
          <a:xfrm>
            <a:off x="457200" y="2954338"/>
            <a:ext cx="8232775" cy="609600"/>
          </a:xfrm>
        </p:spPr>
        <p:txBody>
          <a:bodyPr/>
          <a:lstStyle>
            <a:lvl1pPr indent="-255600">
              <a:defRPr sz="1600">
                <a:latin typeface="+mn-lt"/>
              </a:defRPr>
            </a:lvl1pPr>
            <a:lvl2pPr indent="-283464">
              <a:defRPr sz="1600">
                <a:latin typeface="+mn-lt"/>
              </a:defRPr>
            </a:lvl2pPr>
            <a:lvl3pPr>
              <a:defRPr sz="1600">
                <a:latin typeface="+mn-lt"/>
              </a:defRPr>
            </a:lvl3pPr>
            <a:lvl4pPr>
              <a:defRPr sz="1600">
                <a:latin typeface="+mn-lt"/>
              </a:defRPr>
            </a:lvl4pPr>
            <a:lvl5pPr>
              <a:defRPr sz="1600">
                <a:latin typeface="+mn-lt"/>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7" name="Content Placeholder 6"/>
          <p:cNvSpPr>
            <a:spLocks noGrp="1"/>
          </p:cNvSpPr>
          <p:nvPr>
            <p:ph sz="quarter" idx="15"/>
          </p:nvPr>
        </p:nvSpPr>
        <p:spPr>
          <a:xfrm>
            <a:off x="457200" y="3733800"/>
            <a:ext cx="8229600" cy="550863"/>
          </a:xfrm>
        </p:spPr>
        <p:txBody>
          <a:bodyPr/>
          <a:lstStyle>
            <a:lvl1pPr marL="255588" indent="-255588">
              <a:defRPr>
                <a:latin typeface="+mn-lt"/>
              </a:defRPr>
            </a:lvl1pPr>
            <a:lvl2pPr indent="-283464">
              <a:defRPr>
                <a:latin typeface="+mn-lt"/>
              </a:defRPr>
            </a:lvl2pPr>
            <a:lvl3pPr>
              <a:defRPr>
                <a:latin typeface="+mn-lt"/>
              </a:defRPr>
            </a:lvl3pPr>
            <a:lvl4pPr>
              <a:defRPr>
                <a:latin typeface="+mn-lt"/>
              </a:defRPr>
            </a:lvl4pPr>
            <a:lvl5pPr>
              <a:defRPr>
                <a:latin typeface="+mn-lt"/>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9" name="Content Placeholder 8"/>
          <p:cNvSpPr>
            <a:spLocks noGrp="1"/>
          </p:cNvSpPr>
          <p:nvPr>
            <p:ph sz="quarter" idx="16"/>
          </p:nvPr>
        </p:nvSpPr>
        <p:spPr>
          <a:xfrm>
            <a:off x="457200" y="4427538"/>
            <a:ext cx="8229600" cy="652462"/>
          </a:xfrm>
        </p:spPr>
        <p:txBody>
          <a:bodyPr/>
          <a:lstStyle>
            <a:lvl1pPr marL="255588" indent="-255588">
              <a:defRPr>
                <a:latin typeface="+mn-lt"/>
              </a:defRPr>
            </a:lvl1pPr>
            <a:lvl2pPr indent="-283464">
              <a:defRPr>
                <a:latin typeface="+mn-lt"/>
              </a:defRPr>
            </a:lvl2pPr>
            <a:lvl3pPr>
              <a:defRPr>
                <a:latin typeface="+mn-lt"/>
              </a:defRPr>
            </a:lvl3pPr>
            <a:lvl4pPr>
              <a:defRPr>
                <a:latin typeface="+mn-lt"/>
              </a:defRPr>
            </a:lvl4pPr>
            <a:lvl5pPr>
              <a:defRPr>
                <a:latin typeface="+mn-lt"/>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11" name="Content Placeholder 10"/>
          <p:cNvSpPr>
            <a:spLocks noGrp="1"/>
          </p:cNvSpPr>
          <p:nvPr>
            <p:ph sz="quarter" idx="17"/>
          </p:nvPr>
        </p:nvSpPr>
        <p:spPr>
          <a:xfrm>
            <a:off x="457200" y="5181600"/>
            <a:ext cx="8229600" cy="500063"/>
          </a:xfrm>
        </p:spPr>
        <p:txBody>
          <a:bodyPr/>
          <a:lstStyle>
            <a:lvl1pPr marL="255588" indent="-255588">
              <a:defRPr>
                <a:latin typeface="+mn-lt"/>
              </a:defRPr>
            </a:lvl1pPr>
            <a:lvl2pPr indent="-283464">
              <a:defRPr>
                <a:latin typeface="+mn-lt"/>
              </a:defRPr>
            </a:lvl2pPr>
            <a:lvl3pPr>
              <a:defRPr>
                <a:latin typeface="+mn-lt"/>
              </a:defRPr>
            </a:lvl3pPr>
            <a:lvl4pPr>
              <a:defRPr>
                <a:latin typeface="+mn-lt"/>
              </a:defRPr>
            </a:lvl4pPr>
            <a:lvl5pPr>
              <a:defRPr>
                <a:latin typeface="+mn-lt"/>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Tree>
    <p:extLst>
      <p:ext uri="{BB962C8B-B14F-4D97-AF65-F5344CB8AC3E}">
        <p14:creationId xmlns:p14="http://schemas.microsoft.com/office/powerpoint/2010/main" xmlns="" val="34289802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and 5 Content">
    <p:spTree>
      <p:nvGrpSpPr>
        <p:cNvPr id="1" name="Shape 24"/>
        <p:cNvGrpSpPr/>
        <p:nvPr/>
      </p:nvGrpSpPr>
      <p:grpSpPr>
        <a:xfrm>
          <a:off x="0" y="0"/>
          <a:ext cx="0" cy="0"/>
          <a:chOff x="0" y="0"/>
          <a:chExt cx="0" cy="0"/>
        </a:xfrm>
      </p:grpSpPr>
      <p:sp>
        <p:nvSpPr>
          <p:cNvPr id="25" name="Title 1"/>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26" name="Content Placeholder 1"/>
          <p:cNvSpPr txBox="1">
            <a:spLocks noGrp="1"/>
          </p:cNvSpPr>
          <p:nvPr>
            <p:ph type="body" idx="1"/>
          </p:nvPr>
        </p:nvSpPr>
        <p:spPr>
          <a:xfrm>
            <a:off x="457200" y="1600201"/>
            <a:ext cx="8229600" cy="533400"/>
          </a:xfrm>
          <a:prstGeom prst="rect">
            <a:avLst/>
          </a:prstGeom>
          <a:noFill/>
          <a:ln>
            <a:noFill/>
          </a:ln>
        </p:spPr>
        <p:txBody>
          <a:bodyPr lIns="91425" tIns="91425" rIns="91425" bIns="91425" anchor="t" anchorCtr="0"/>
          <a:lstStyle>
            <a:lvl1pPr marL="255600" marR="0" lvl="0" indent="-255600" algn="l" rtl="0">
              <a:spcBef>
                <a:spcPts val="1500"/>
              </a:spcBef>
              <a:buClr>
                <a:srgbClr val="007FA3"/>
              </a:buClr>
              <a:buSzPct val="100000"/>
              <a:buFont typeface="Arial" panose="020B0604020202020204" pitchFamily="34" charset="0"/>
              <a:buChar char="•"/>
              <a:defRPr sz="1600" b="0" i="0" u="none" strike="noStrike" cap="none">
                <a:solidFill>
                  <a:schemeClr val="dk1"/>
                </a:solidFill>
                <a:latin typeface="+mn-lt"/>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lang="en-IN" dirty="0" smtClean="0"/>
          </a:p>
        </p:txBody>
      </p:sp>
      <p:sp>
        <p:nvSpPr>
          <p:cNvPr id="3" name="Content Placeholder 2"/>
          <p:cNvSpPr>
            <a:spLocks noGrp="1"/>
          </p:cNvSpPr>
          <p:nvPr>
            <p:ph sz="quarter" idx="13"/>
          </p:nvPr>
        </p:nvSpPr>
        <p:spPr>
          <a:xfrm>
            <a:off x="457200" y="2278063"/>
            <a:ext cx="8229600" cy="558800"/>
          </a:xfrm>
        </p:spPr>
        <p:txBody>
          <a:bodyPr/>
          <a:lstStyle>
            <a:lvl1pPr indent="-255600">
              <a:defRPr>
                <a:latin typeface="+mn-lt"/>
              </a:defRPr>
            </a:lvl1pPr>
            <a:lvl2pPr indent="-283464">
              <a:defRPr>
                <a:latin typeface="+mn-lt"/>
              </a:defRPr>
            </a:lvl2pPr>
            <a:lvl3pPr>
              <a:defRPr>
                <a:latin typeface="+mn-lt"/>
              </a:defRPr>
            </a:lvl3pPr>
            <a:lvl4pPr>
              <a:defRPr>
                <a:latin typeface="+mn-lt"/>
              </a:defRPr>
            </a:lvl4pPr>
            <a:lvl5pPr>
              <a:defRPr>
                <a:latin typeface="+mn-lt"/>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5" name="Content Placeholder 4"/>
          <p:cNvSpPr>
            <a:spLocks noGrp="1"/>
          </p:cNvSpPr>
          <p:nvPr>
            <p:ph sz="quarter" idx="14"/>
          </p:nvPr>
        </p:nvSpPr>
        <p:spPr>
          <a:xfrm>
            <a:off x="457200" y="2954338"/>
            <a:ext cx="8232775" cy="609600"/>
          </a:xfrm>
        </p:spPr>
        <p:txBody>
          <a:bodyPr/>
          <a:lstStyle>
            <a:lvl1pPr indent="-255600">
              <a:defRPr>
                <a:latin typeface="+mn-lt"/>
              </a:defRPr>
            </a:lvl1pPr>
            <a:lvl2pPr indent="-283464">
              <a:defRPr>
                <a:latin typeface="+mn-lt"/>
              </a:defRPr>
            </a:lvl2pPr>
            <a:lvl3pPr>
              <a:defRPr>
                <a:latin typeface="+mn-lt"/>
              </a:defRPr>
            </a:lvl3pPr>
            <a:lvl4pPr>
              <a:defRPr>
                <a:latin typeface="+mn-lt"/>
              </a:defRPr>
            </a:lvl4pPr>
            <a:lvl5pPr>
              <a:defRPr>
                <a:latin typeface="+mn-lt"/>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7" name="Content Placeholder 6"/>
          <p:cNvSpPr>
            <a:spLocks noGrp="1"/>
          </p:cNvSpPr>
          <p:nvPr>
            <p:ph sz="quarter" idx="15"/>
          </p:nvPr>
        </p:nvSpPr>
        <p:spPr>
          <a:xfrm>
            <a:off x="457200" y="3733800"/>
            <a:ext cx="8229600" cy="550863"/>
          </a:xfrm>
        </p:spPr>
        <p:txBody>
          <a:bodyPr/>
          <a:lstStyle>
            <a:lvl1pPr marL="255588" indent="-255588">
              <a:defRPr>
                <a:latin typeface="+mn-lt"/>
              </a:defRPr>
            </a:lvl1pPr>
            <a:lvl2pPr indent="-283464">
              <a:defRPr>
                <a:latin typeface="+mn-lt"/>
              </a:defRPr>
            </a:lvl2pPr>
            <a:lvl3pPr>
              <a:defRPr>
                <a:latin typeface="+mn-lt"/>
              </a:defRPr>
            </a:lvl3pPr>
            <a:lvl4pPr>
              <a:defRPr>
                <a:latin typeface="+mn-lt"/>
              </a:defRPr>
            </a:lvl4pPr>
            <a:lvl5pPr>
              <a:defRPr>
                <a:latin typeface="+mn-lt"/>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9" name="Content Placeholder 8"/>
          <p:cNvSpPr>
            <a:spLocks noGrp="1"/>
          </p:cNvSpPr>
          <p:nvPr>
            <p:ph sz="quarter" idx="16"/>
          </p:nvPr>
        </p:nvSpPr>
        <p:spPr>
          <a:xfrm>
            <a:off x="457200" y="4427538"/>
            <a:ext cx="8229600" cy="652462"/>
          </a:xfrm>
        </p:spPr>
        <p:txBody>
          <a:bodyPr/>
          <a:lstStyle>
            <a:lvl1pPr marL="255588" indent="-255588">
              <a:defRPr>
                <a:latin typeface="+mn-lt"/>
              </a:defRPr>
            </a:lvl1pPr>
            <a:lvl2pPr indent="-283464">
              <a:defRPr>
                <a:latin typeface="+mn-lt"/>
              </a:defRPr>
            </a:lvl2pPr>
            <a:lvl3pPr>
              <a:defRPr>
                <a:latin typeface="+mn-lt"/>
              </a:defRPr>
            </a:lvl3pPr>
            <a:lvl4pPr>
              <a:defRPr>
                <a:latin typeface="+mn-lt"/>
              </a:defRPr>
            </a:lvl4pPr>
            <a:lvl5pPr>
              <a:defRPr>
                <a:latin typeface="+mn-lt"/>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11" name="Content Placeholder 10"/>
          <p:cNvSpPr>
            <a:spLocks noGrp="1"/>
          </p:cNvSpPr>
          <p:nvPr>
            <p:ph sz="quarter" idx="17"/>
          </p:nvPr>
        </p:nvSpPr>
        <p:spPr>
          <a:xfrm>
            <a:off x="457200" y="5181600"/>
            <a:ext cx="8229600" cy="500063"/>
          </a:xfrm>
        </p:spPr>
        <p:txBody>
          <a:bodyPr/>
          <a:lstStyle>
            <a:lvl1pPr marL="255588" indent="-255588">
              <a:defRPr>
                <a:latin typeface="+mn-lt"/>
              </a:defRPr>
            </a:lvl1pPr>
            <a:lvl2pPr indent="-283464">
              <a:defRPr>
                <a:latin typeface="+mn-lt"/>
              </a:defRPr>
            </a:lvl2pPr>
            <a:lvl3pPr>
              <a:defRPr>
                <a:latin typeface="+mn-lt"/>
              </a:defRPr>
            </a:lvl3pPr>
            <a:lvl4pPr>
              <a:defRPr>
                <a:latin typeface="+mn-lt"/>
              </a:defRPr>
            </a:lvl4pPr>
            <a:lvl5pPr>
              <a:defRPr>
                <a:latin typeface="+mn-lt"/>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4" name="Content Placeholder 3"/>
          <p:cNvSpPr>
            <a:spLocks noGrp="1"/>
          </p:cNvSpPr>
          <p:nvPr>
            <p:ph sz="quarter" idx="18"/>
          </p:nvPr>
        </p:nvSpPr>
        <p:spPr>
          <a:xfrm>
            <a:off x="457200" y="5811838"/>
            <a:ext cx="8229600" cy="457200"/>
          </a:xfrm>
        </p:spPr>
        <p:txBody>
          <a:bodyPr/>
          <a:lstStyle>
            <a:lvl1pPr>
              <a:defRPr>
                <a:latin typeface="+mn-lt"/>
              </a:defRPr>
            </a:lvl1pPr>
            <a:lvl2pPr indent="-283464">
              <a:defRPr>
                <a:latin typeface="+mn-lt"/>
              </a:defRPr>
            </a:lvl2pPr>
            <a:lvl3pPr>
              <a:defRPr>
                <a:latin typeface="+mn-lt"/>
              </a:defRPr>
            </a:lvl3pPr>
            <a:lvl4pPr>
              <a:defRPr>
                <a:latin typeface="+mn-lt"/>
              </a:defRPr>
            </a:lvl4pPr>
            <a:lvl5pPr>
              <a:defRPr>
                <a:latin typeface="+mn-lt"/>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Content Placeholder 7"/>
          <p:cNvSpPr>
            <a:spLocks noGrp="1"/>
          </p:cNvSpPr>
          <p:nvPr>
            <p:ph sz="quarter" idx="19"/>
          </p:nvPr>
        </p:nvSpPr>
        <p:spPr>
          <a:xfrm>
            <a:off x="3657601" y="6418263"/>
            <a:ext cx="479834" cy="29845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Content Placeholder 11"/>
          <p:cNvSpPr>
            <a:spLocks noGrp="1"/>
          </p:cNvSpPr>
          <p:nvPr>
            <p:ph sz="quarter" idx="20"/>
          </p:nvPr>
        </p:nvSpPr>
        <p:spPr>
          <a:xfrm>
            <a:off x="5503863" y="6418263"/>
            <a:ext cx="453317" cy="298450"/>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Content Placeholder 13"/>
          <p:cNvSpPr>
            <a:spLocks noGrp="1"/>
          </p:cNvSpPr>
          <p:nvPr>
            <p:ph sz="quarter" idx="21"/>
          </p:nvPr>
        </p:nvSpPr>
        <p:spPr>
          <a:xfrm>
            <a:off x="7200900" y="6418263"/>
            <a:ext cx="576027" cy="298450"/>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Content Placeholder 5"/>
          <p:cNvSpPr>
            <a:spLocks noGrp="1"/>
          </p:cNvSpPr>
          <p:nvPr>
            <p:ph sz="quarter" idx="22"/>
          </p:nvPr>
        </p:nvSpPr>
        <p:spPr>
          <a:xfrm flipH="1">
            <a:off x="7976101" y="6418263"/>
            <a:ext cx="778599" cy="298450"/>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xmlns="" val="404479498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cSld name="Chapter Opener">
    <p:spTree>
      <p:nvGrpSpPr>
        <p:cNvPr id="1" name="Shape 37"/>
        <p:cNvGrpSpPr/>
        <p:nvPr/>
      </p:nvGrpSpPr>
      <p:grpSpPr>
        <a:xfrm>
          <a:off x="0" y="0"/>
          <a:ext cx="0" cy="0"/>
          <a:chOff x="0" y="0"/>
          <a:chExt cx="0" cy="0"/>
        </a:xfrm>
      </p:grpSpPr>
      <p:sp>
        <p:nvSpPr>
          <p:cNvPr id="38" name="Shape 38"/>
          <p:cNvSpPr txBox="1">
            <a:spLocks noGrp="1"/>
          </p:cNvSpPr>
          <p:nvPr>
            <p:ph type="title"/>
          </p:nvPr>
        </p:nvSpPr>
        <p:spPr>
          <a:xfrm>
            <a:off x="457200" y="215371"/>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9" name="Shape 39"/>
          <p:cNvSpPr txBox="1">
            <a:spLocks noGrp="1"/>
          </p:cNvSpPr>
          <p:nvPr>
            <p:ph type="body" idx="1"/>
          </p:nvPr>
        </p:nvSpPr>
        <p:spPr>
          <a:xfrm>
            <a:off x="457200" y="816429"/>
            <a:ext cx="8229600" cy="47897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0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
        <p:nvSpPr>
          <p:cNvPr id="40" name="Shape 40"/>
          <p:cNvSpPr txBox="1">
            <a:spLocks noGrp="1"/>
          </p:cNvSpPr>
          <p:nvPr>
            <p:ph type="body" idx="2"/>
          </p:nvPr>
        </p:nvSpPr>
        <p:spPr>
          <a:xfrm>
            <a:off x="5029200" y="1600200"/>
            <a:ext cx="3657600" cy="1600198"/>
          </a:xfrm>
          <a:prstGeom prst="rect">
            <a:avLst/>
          </a:prstGeom>
          <a:noFill/>
          <a:ln>
            <a:noFill/>
          </a:ln>
        </p:spPr>
        <p:txBody>
          <a:bodyPr lIns="91425" tIns="91425" rIns="91425" bIns="91425" anchor="b" anchorCtr="0"/>
          <a:lstStyle>
            <a:lvl1pPr marL="0" marR="0" lvl="0" indent="0" algn="l" rtl="0">
              <a:spcBef>
                <a:spcPts val="0"/>
              </a:spcBef>
              <a:buClr>
                <a:srgbClr val="007FA3"/>
              </a:buClr>
              <a:buFont typeface="Arial"/>
              <a:buNone/>
              <a:defRPr sz="30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44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9pPr>
          </a:lstStyle>
          <a:p>
            <a:endParaRPr/>
          </a:p>
        </p:txBody>
      </p:sp>
      <p:sp>
        <p:nvSpPr>
          <p:cNvPr id="41" name="Shape 41"/>
          <p:cNvSpPr txBox="1">
            <a:spLocks noGrp="1"/>
          </p:cNvSpPr>
          <p:nvPr>
            <p:ph type="body" idx="3"/>
          </p:nvPr>
        </p:nvSpPr>
        <p:spPr>
          <a:xfrm>
            <a:off x="5029200" y="3200400"/>
            <a:ext cx="3657600" cy="2925763"/>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2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endParaRPr/>
          </a:p>
        </p:txBody>
      </p:sp>
      <p:sp>
        <p:nvSpPr>
          <p:cNvPr id="42" name="Shape 42"/>
          <p:cNvSpPr txBox="1">
            <a:spLocks noGrp="1"/>
          </p:cNvSpPr>
          <p:nvPr>
            <p:ph type="ftr" idx="11"/>
          </p:nvPr>
        </p:nvSpPr>
        <p:spPr>
          <a:xfrm>
            <a:off x="93969" y="6165337"/>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43" name="Shape 4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44" name="Shape 4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pPr marL="0" marR="0" lvl="0" indent="0" algn="r" rtl="0">
                <a:spcBef>
                  <a:spcPts val="0"/>
                </a:spcBef>
                <a:buSzPct val="25000"/>
                <a:buNone/>
              </a:pPr>
              <a:t>‹#›</a:t>
            </a:fld>
            <a:endParaRPr lang="en-US" sz="9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Title + Learning Objectives and Content">
    <p:spTree>
      <p:nvGrpSpPr>
        <p:cNvPr id="1" name="Shape 61"/>
        <p:cNvGrpSpPr/>
        <p:nvPr/>
      </p:nvGrpSpPr>
      <p:grpSpPr>
        <a:xfrm>
          <a:off x="0" y="0"/>
          <a:ext cx="0" cy="0"/>
          <a:chOff x="0" y="0"/>
          <a:chExt cx="0" cy="0"/>
        </a:xfrm>
      </p:grpSpPr>
      <p:sp>
        <p:nvSpPr>
          <p:cNvPr id="62" name="Shape 62"/>
          <p:cNvSpPr txBox="1">
            <a:spLocks noGrp="1"/>
          </p:cNvSpPr>
          <p:nvPr>
            <p:ph type="title"/>
          </p:nvPr>
        </p:nvSpPr>
        <p:spPr>
          <a:xfrm>
            <a:off x="457200" y="215371"/>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3" name="Shape 63"/>
          <p:cNvSpPr txBox="1">
            <a:spLocks noGrp="1"/>
          </p:cNvSpPr>
          <p:nvPr>
            <p:ph type="body" idx="1"/>
          </p:nvPr>
        </p:nvSpPr>
        <p:spPr>
          <a:xfrm>
            <a:off x="457200" y="816429"/>
            <a:ext cx="8229600" cy="402769"/>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16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
        <p:nvSpPr>
          <p:cNvPr id="64" name="Shape 64"/>
          <p:cNvSpPr txBox="1">
            <a:spLocks noGrp="1"/>
          </p:cNvSpPr>
          <p:nvPr>
            <p:ph type="body" idx="2"/>
          </p:nvPr>
        </p:nvSpPr>
        <p:spPr>
          <a:xfrm>
            <a:off x="457200" y="1600200"/>
            <a:ext cx="8229600" cy="4525963"/>
          </a:xfrm>
          <a:prstGeom prst="rect">
            <a:avLst/>
          </a:prstGeom>
          <a:noFill/>
          <a:ln>
            <a:noFill/>
          </a:ln>
        </p:spPr>
        <p:txBody>
          <a:bodyPr lIns="91425" tIns="91425" rIns="91425" bIns="91425" anchor="t" anchorCtr="0"/>
          <a:lstStyle>
            <a:lvl1pPr marL="256032" marR="0" lvl="0" indent="-256032" algn="l" rtl="0">
              <a:spcBef>
                <a:spcPts val="1500"/>
              </a:spcBef>
              <a:buClr>
                <a:srgbClr val="007FA3"/>
              </a:buClr>
              <a:buSzPct val="100000"/>
              <a:buFont typeface="Arial"/>
              <a:buChar char="•"/>
              <a:defRPr sz="1600" b="0" i="0" u="none" strike="noStrike" cap="none">
                <a:solidFill>
                  <a:schemeClr val="dk1"/>
                </a:solidFill>
                <a:latin typeface="+mn-lt"/>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dirty="0"/>
          </a:p>
        </p:txBody>
      </p:sp>
      <p:sp>
        <p:nvSpPr>
          <p:cNvPr id="65" name="Shape 65"/>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66" name="Shape 66"/>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67" name="Shape 67"/>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pPr marL="0" marR="0" lvl="0" indent="0" algn="r" rtl="0">
                <a:spcBef>
                  <a:spcPts val="0"/>
                </a:spcBef>
                <a:buSzPct val="25000"/>
                <a:buNone/>
              </a:pPr>
              <a:t>‹#›</a:t>
            </a:fld>
            <a:endParaRPr lang="en-US" sz="9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68"/>
        <p:cNvGrpSpPr/>
        <p:nvPr/>
      </p:nvGrpSpPr>
      <p:grpSpPr>
        <a:xfrm>
          <a:off x="0" y="0"/>
          <a:ext cx="0" cy="0"/>
          <a:chOff x="0" y="0"/>
          <a:chExt cx="0" cy="0"/>
        </a:xfrm>
      </p:grpSpPr>
      <p:sp>
        <p:nvSpPr>
          <p:cNvPr id="69" name="Shape 69"/>
          <p:cNvSpPr txBox="1">
            <a:spLocks noGrp="1"/>
          </p:cNvSpPr>
          <p:nvPr>
            <p:ph type="title"/>
          </p:nvPr>
        </p:nvSpPr>
        <p:spPr>
          <a:xfrm>
            <a:off x="685800" y="1447800"/>
            <a:ext cx="7772400" cy="2152651"/>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0" name="Shape 70"/>
          <p:cNvSpPr txBox="1">
            <a:spLocks noGrp="1"/>
          </p:cNvSpPr>
          <p:nvPr>
            <p:ph type="body" idx="1"/>
          </p:nvPr>
        </p:nvSpPr>
        <p:spPr>
          <a:xfrm>
            <a:off x="674687" y="3962400"/>
            <a:ext cx="7794626" cy="175260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1600" b="0" i="0" u="none" strike="noStrike" cap="none">
                <a:solidFill>
                  <a:srgbClr val="007FA3"/>
                </a:solidFill>
                <a:latin typeface="Arial"/>
                <a:ea typeface="Arial"/>
                <a:cs typeface="Arial"/>
                <a:sym typeface="Arial"/>
              </a:defRPr>
            </a:lvl1pPr>
            <a:lvl2pPr marL="457200" marR="0" lvl="1" indent="0" algn="l" rtl="0">
              <a:spcBef>
                <a:spcPts val="600"/>
              </a:spcBef>
              <a:buClr>
                <a:srgbClr val="007FA3"/>
              </a:buClr>
              <a:buFont typeface="Arial"/>
              <a:buNone/>
              <a:defRPr sz="1800" b="0" i="0" u="none" strike="noStrike" cap="none">
                <a:solidFill>
                  <a:srgbClr val="888888"/>
                </a:solidFill>
                <a:latin typeface="Arial"/>
                <a:ea typeface="Arial"/>
                <a:cs typeface="Arial"/>
                <a:sym typeface="Arial"/>
              </a:defRPr>
            </a:lvl2pPr>
            <a:lvl3pPr marL="914400" marR="0" lvl="2" indent="0" algn="l" rtl="0">
              <a:spcBef>
                <a:spcPts val="600"/>
              </a:spcBef>
              <a:buClr>
                <a:srgbClr val="007FA3"/>
              </a:buClr>
              <a:buFont typeface="Noto Sans Symbols"/>
              <a:buNone/>
              <a:defRPr sz="1600" b="0" i="0" u="none" strike="noStrike" cap="none">
                <a:solidFill>
                  <a:srgbClr val="888888"/>
                </a:solidFill>
                <a:latin typeface="Arial"/>
                <a:ea typeface="Arial"/>
                <a:cs typeface="Arial"/>
                <a:sym typeface="Arial"/>
              </a:defRPr>
            </a:lvl3pPr>
            <a:lvl4pPr marL="1371600" marR="0" lvl="3" indent="0" algn="l" rtl="0">
              <a:spcBef>
                <a:spcPts val="600"/>
              </a:spcBef>
              <a:buClr>
                <a:srgbClr val="007FA3"/>
              </a:buClr>
              <a:buFont typeface="Arial"/>
              <a:buNone/>
              <a:defRPr sz="1400" b="0" i="0" u="none" strike="noStrike" cap="none">
                <a:solidFill>
                  <a:srgbClr val="888888"/>
                </a:solidFill>
                <a:latin typeface="Arial"/>
                <a:ea typeface="Arial"/>
                <a:cs typeface="Arial"/>
                <a:sym typeface="Arial"/>
              </a:defRPr>
            </a:lvl4pPr>
            <a:lvl5pPr marL="1828800" marR="0" lvl="4" indent="0" algn="l" rtl="0">
              <a:spcBef>
                <a:spcPts val="600"/>
              </a:spcBef>
              <a:buClr>
                <a:srgbClr val="007FA3"/>
              </a:buClr>
              <a:buFont typeface="Arial"/>
              <a:buNone/>
              <a:defRPr sz="1400" b="0" i="0" u="none" strike="noStrike" cap="none">
                <a:solidFill>
                  <a:srgbClr val="888888"/>
                </a:solidFill>
                <a:latin typeface="Arial"/>
                <a:ea typeface="Arial"/>
                <a:cs typeface="Arial"/>
                <a:sym typeface="Arial"/>
              </a:defRPr>
            </a:lvl5pPr>
            <a:lvl6pPr marL="2286000" marR="0" lvl="5"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6pPr>
            <a:lvl7pPr marL="2743200" marR="0" lvl="6"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7pPr>
            <a:lvl8pPr marL="3200400" marR="0" lvl="7"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8pPr>
            <a:lvl9pPr marL="3657600" marR="0" lvl="8"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9pPr>
          </a:lstStyle>
          <a:p>
            <a:endParaRPr/>
          </a:p>
        </p:txBody>
      </p:sp>
      <p:sp>
        <p:nvSpPr>
          <p:cNvPr id="71" name="Shape 71"/>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72" name="Shape 72"/>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73" name="Shape 73"/>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pPr marL="0" marR="0" lvl="0" indent="0" algn="r" rtl="0">
                <a:spcBef>
                  <a:spcPts val="0"/>
                </a:spcBef>
                <a:buSzPct val="25000"/>
                <a:buNone/>
              </a:pPr>
              <a:t>‹#›</a:t>
            </a:fld>
            <a:endParaRPr lang="en-US" sz="9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Title Only">
    <p:spTree>
      <p:nvGrpSpPr>
        <p:cNvPr id="1" name="Shape 74"/>
        <p:cNvGrpSpPr/>
        <p:nvPr/>
      </p:nvGrpSpPr>
      <p:grpSpPr>
        <a:xfrm>
          <a:off x="0" y="0"/>
          <a:ext cx="0" cy="0"/>
          <a:chOff x="0" y="0"/>
          <a:chExt cx="0" cy="0"/>
        </a:xfrm>
      </p:grpSpPr>
      <p:sp>
        <p:nvSpPr>
          <p:cNvPr id="75" name="Shape 75"/>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6" name="Shape 76"/>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77" name="Shape 77"/>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78" name="Shape 78"/>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pPr marL="0" marR="0" lvl="0" indent="0" algn="r" rtl="0">
                <a:spcBef>
                  <a:spcPts val="0"/>
                </a:spcBef>
                <a:buSzPct val="25000"/>
                <a:buNone/>
              </a:pPr>
              <a:t>‹#›</a:t>
            </a:fld>
            <a:endParaRPr lang="en-US" sz="900" b="0" i="0" u="none" strike="noStrike" cap="none">
              <a:solidFill>
                <a:schemeClr val="lt1"/>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11" name="Shape 11"/>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256032" marR="0" lvl="0" indent="-1544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dirty="0"/>
          </a:p>
        </p:txBody>
      </p:sp>
      <p:sp>
        <p:nvSpPr>
          <p:cNvPr id="12" name="Shape 12"/>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3" name="Shape 1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4" name="Shape 1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pPr marL="0" marR="0" lvl="0" indent="0" algn="r" rtl="0">
                <a:spcBef>
                  <a:spcPts val="0"/>
                </a:spcBef>
                <a:buSzPct val="25000"/>
                <a:buNone/>
              </a:pPr>
              <a:t>‹#›</a:t>
            </a:fld>
            <a:endParaRPr lang="en-US" sz="900" b="0" i="0" u="none" strike="noStrike" cap="none">
              <a:solidFill>
                <a:schemeClr val="lt1"/>
              </a:solidFill>
              <a:latin typeface="Arial"/>
              <a:ea typeface="Arial"/>
              <a:cs typeface="Arial"/>
              <a:sym typeface="Arial"/>
            </a:endParaRPr>
          </a:p>
        </p:txBody>
      </p:sp>
      <p:pic>
        <p:nvPicPr>
          <p:cNvPr id="15" name="Shape 15" descr="Pearson Logo"/>
          <p:cNvPicPr preferRelativeResize="0"/>
          <p:nvPr/>
        </p:nvPicPr>
        <p:blipFill rotWithShape="1">
          <a:blip r:embed="rId14">
            <a:alphaModFix/>
          </a:blip>
          <a:srcRect/>
          <a:stretch/>
        </p:blipFill>
        <p:spPr>
          <a:xfrm>
            <a:off x="443972" y="6429709"/>
            <a:ext cx="917999" cy="279914"/>
          </a:xfrm>
          <a:prstGeom prst="rect">
            <a:avLst/>
          </a:prstGeom>
          <a:noFill/>
          <a:ln>
            <a:noFill/>
          </a:ln>
        </p:spPr>
      </p:pic>
      <p:sp>
        <p:nvSpPr>
          <p:cNvPr id="17" name="Text Placeholder 5"/>
          <p:cNvSpPr txBox="1">
            <a:spLocks/>
          </p:cNvSpPr>
          <p:nvPr userDrawn="1"/>
        </p:nvSpPr>
        <p:spPr>
          <a:xfrm>
            <a:off x="2668249" y="6452413"/>
            <a:ext cx="6098022" cy="248192"/>
          </a:xfrm>
          <a:prstGeom prst="rect">
            <a:avLst/>
          </a:prstGeom>
        </p:spPr>
        <p:txBody>
          <a:bodyPr anchor="ctr"/>
          <a:lstStyle>
            <a:defPPr marR="0" lvl="0" algn="l" rtl="0">
              <a:lnSpc>
                <a:spcPct val="100000"/>
              </a:lnSpc>
              <a:spcBef>
                <a:spcPts val="0"/>
              </a:spcBef>
              <a:spcAft>
                <a:spcPts val="0"/>
              </a:spcAft>
            </a:defPPr>
            <a:lvl1pPr marL="255588" marR="0" lvl="0" indent="-255588" algn="l" rtl="0">
              <a:lnSpc>
                <a:spcPct val="100000"/>
              </a:lnSpc>
              <a:spcBef>
                <a:spcPts val="0"/>
              </a:spcBef>
              <a:spcAft>
                <a:spcPts val="0"/>
              </a:spcAft>
              <a:buNone/>
              <a:defRPr sz="2400" b="0" i="0" u="none" strike="noStrike" cap="none">
                <a:solidFill>
                  <a:srgbClr val="000000"/>
                </a:solidFill>
                <a:latin typeface="+mn-lt"/>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algn="r"/>
            <a:r>
              <a:rPr lang="en-US" altLang="en-US" sz="1200" dirty="0" smtClean="0">
                <a:solidFill>
                  <a:schemeClr val="tx1"/>
                </a:solidFill>
                <a:latin typeface="Verdana"/>
                <a:ea typeface="Verdana" panose="020B0604030504040204" pitchFamily="34" charset="0"/>
                <a:cs typeface="Verdana" panose="020B0604030504040204" pitchFamily="34" charset="0"/>
              </a:rPr>
              <a:t>Copyright © 2019 Pearson Education, Ltd. All Rights Reserved.</a:t>
            </a:r>
            <a:endParaRPr lang="en-US" altLang="en-US" sz="1200" dirty="0">
              <a:solidFill>
                <a:schemeClr val="tx1"/>
              </a:solidFill>
              <a:latin typeface="Verdana"/>
              <a:ea typeface="Verdana" panose="020B0604030504040204" pitchFamily="34" charset="0"/>
              <a:cs typeface="Verdana" panose="020B0604030504040204" pitchFamily="34" charset="0"/>
            </a:endParaRPr>
          </a:p>
        </p:txBody>
      </p:sp>
    </p:spTree>
  </p:cSld>
  <p:clrMap bg1="lt1" tx1="dk1" bg2="dk2" tx2="lt2" accent1="accent1" accent2="accent2" accent3="accent3" accent4="accent4" accent5="accent5" accent6="accent6" hlink="hlink" folHlink="folHlink"/>
  <p:sldLayoutIdLst>
    <p:sldLayoutId id="2147483665" r:id="rId1"/>
    <p:sldLayoutId id="2147483666" r:id="rId2"/>
    <p:sldLayoutId id="2147483649" r:id="rId3"/>
    <p:sldLayoutId id="2147483668" r:id="rId4"/>
    <p:sldLayoutId id="2147483669" r:id="rId5"/>
    <p:sldLayoutId id="2147483651" r:id="rId6"/>
    <p:sldLayoutId id="2147483654" r:id="rId7"/>
    <p:sldLayoutId id="2147483655" r:id="rId8"/>
    <p:sldLayoutId id="2147483656" r:id="rId9"/>
    <p:sldLayoutId id="2147483667" r:id="rId10"/>
    <p:sldLayoutId id="2147483657" r:id="rId11"/>
    <p:sldLayoutId id="2147483674"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L="255588" marR="0" lvl="0" indent="-255588" algn="l" rtl="0">
        <a:lnSpc>
          <a:spcPct val="100000"/>
        </a:lnSpc>
        <a:spcBef>
          <a:spcPts val="0"/>
        </a:spcBef>
        <a:spcAft>
          <a:spcPts val="0"/>
        </a:spcAft>
        <a:buNone/>
        <a:defRPr sz="2400" b="0" i="0" u="none" strike="noStrike" cap="none">
          <a:solidFill>
            <a:srgbClr val="000000"/>
          </a:solidFill>
          <a:latin typeface="+mn-lt"/>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1" name="Shape 11"/>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256032" marR="0" lvl="0" indent="-1544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dirty="0"/>
          </a:p>
        </p:txBody>
      </p:sp>
      <p:sp>
        <p:nvSpPr>
          <p:cNvPr id="12" name="Shape 12"/>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3" name="Shape 1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4" name="Shape 1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pPr marL="0" marR="0" lvl="0" indent="0" algn="r" rtl="0">
                <a:spcBef>
                  <a:spcPts val="0"/>
                </a:spcBef>
                <a:buSzPct val="25000"/>
                <a:buNone/>
              </a:pPr>
              <a:t>‹#›</a:t>
            </a:fld>
            <a:endParaRPr lang="en-US" sz="900" b="0" i="0" u="none" strike="noStrike" cap="none">
              <a:solidFill>
                <a:schemeClr val="lt1"/>
              </a:solidFill>
              <a:latin typeface="Arial"/>
              <a:ea typeface="Arial"/>
              <a:cs typeface="Arial"/>
              <a:sym typeface="Arial"/>
            </a:endParaRPr>
          </a:p>
        </p:txBody>
      </p:sp>
      <p:pic>
        <p:nvPicPr>
          <p:cNvPr id="15" name="Shape 15" descr="Pearson Logo"/>
          <p:cNvPicPr preferRelativeResize="0"/>
          <p:nvPr/>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xmlns="" val="200283969"/>
      </p:ext>
    </p:extLst>
  </p:cSld>
  <p:clrMap bg1="lt1" tx1="dk1" bg2="dk2" tx2="lt2" accent1="accent1" accent2="accent2" accent3="accent3" accent4="accent4" accent5="accent5" accent6="accent6" hlink="hlink" folHlink="folHlink"/>
  <p:sldLayoutIdLst>
    <p:sldLayoutId id="2147483664" r:id="rId1"/>
    <p:sldLayoutId id="2147483694"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L="255588" marR="0" lvl="0" indent="-256032" algn="l" rtl="0">
        <a:lnSpc>
          <a:spcPct val="100000"/>
        </a:lnSpc>
        <a:spcBef>
          <a:spcPts val="0"/>
        </a:spcBef>
        <a:spcAft>
          <a:spcPts val="0"/>
        </a:spcAft>
        <a:buNone/>
        <a:defRPr sz="1400" b="0" i="0" u="none" strike="noStrike" cap="none">
          <a:solidFill>
            <a:srgbClr val="000000"/>
          </a:solidFill>
          <a:latin typeface="+mn-lt"/>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hyperlink" Target="https://www.cnet.com/" TargetMode="External"/><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0"/>
            <a:ext cx="8388220" cy="1045386"/>
          </a:xfrm>
        </p:spPr>
        <p:txBody>
          <a:bodyPr anchor="b"/>
          <a:lstStyle/>
          <a:p>
            <a:pPr>
              <a:defRPr/>
            </a:pPr>
            <a:r>
              <a:rPr lang="en-US" dirty="0" smtClean="0"/>
              <a:t>Consumer Behavior</a:t>
            </a:r>
            <a:endParaRPr lang="en-US" altLang="en-US" dirty="0">
              <a:solidFill>
                <a:schemeClr val="tx2"/>
              </a:solidFill>
              <a:latin typeface="Times New Roman" panose="02020603050405020304" pitchFamily="18" charset="0"/>
              <a:cs typeface="Times New Roman" panose="02020603050405020304" pitchFamily="18" charset="0"/>
            </a:endParaRPr>
          </a:p>
        </p:txBody>
      </p:sp>
      <p:sp>
        <p:nvSpPr>
          <p:cNvPr id="3" name="Text Placeholder 2"/>
          <p:cNvSpPr>
            <a:spLocks noGrp="1"/>
          </p:cNvSpPr>
          <p:nvPr>
            <p:ph type="body" idx="1"/>
          </p:nvPr>
        </p:nvSpPr>
        <p:spPr>
          <a:xfrm>
            <a:off x="457200" y="1350134"/>
            <a:ext cx="8388220" cy="389592"/>
          </a:xfrm>
        </p:spPr>
        <p:txBody>
          <a:bodyPr/>
          <a:lstStyle/>
          <a:p>
            <a:r>
              <a:rPr lang="en-US" dirty="0" smtClean="0"/>
              <a:t>Twelfth Edition, Global Edition</a:t>
            </a:r>
            <a:endParaRPr lang="en-US" dirty="0"/>
          </a:p>
        </p:txBody>
      </p:sp>
      <p:sp>
        <p:nvSpPr>
          <p:cNvPr id="4" name="Text Placeholder 3"/>
          <p:cNvSpPr>
            <a:spLocks noGrp="1"/>
          </p:cNvSpPr>
          <p:nvPr>
            <p:ph type="body" idx="2"/>
          </p:nvPr>
        </p:nvSpPr>
        <p:spPr>
          <a:xfrm>
            <a:off x="4773168" y="1923051"/>
            <a:ext cx="3913631" cy="1102032"/>
          </a:xfrm>
        </p:spPr>
        <p:txBody>
          <a:bodyPr/>
          <a:lstStyle/>
          <a:p>
            <a:pPr lvl="0" algn="ctr"/>
            <a:r>
              <a:rPr lang="en-US" b="1" dirty="0">
                <a:latin typeface="+mn-lt"/>
              </a:rPr>
              <a:t>Chapter </a:t>
            </a:r>
            <a:r>
              <a:rPr lang="en-US" b="1" dirty="0" smtClean="0">
                <a:latin typeface="+mn-lt"/>
              </a:rPr>
              <a:t>6</a:t>
            </a:r>
            <a:endParaRPr lang="en-US" b="1" dirty="0">
              <a:latin typeface="+mn-lt"/>
            </a:endParaRPr>
          </a:p>
        </p:txBody>
      </p:sp>
      <p:sp>
        <p:nvSpPr>
          <p:cNvPr id="5" name="Text Placeholder 4"/>
          <p:cNvSpPr>
            <a:spLocks noGrp="1"/>
          </p:cNvSpPr>
          <p:nvPr>
            <p:ph type="body" idx="3"/>
          </p:nvPr>
        </p:nvSpPr>
        <p:spPr>
          <a:xfrm>
            <a:off x="4773168" y="3114460"/>
            <a:ext cx="3913631" cy="1105847"/>
          </a:xfrm>
        </p:spPr>
        <p:txBody>
          <a:bodyPr/>
          <a:lstStyle/>
          <a:p>
            <a:pPr lvl="0" algn="ctr">
              <a:buSzPct val="25000"/>
            </a:pPr>
            <a:r>
              <a:rPr lang="en-US" dirty="0">
                <a:latin typeface="+mn-lt"/>
              </a:rPr>
              <a:t>Consumer </a:t>
            </a:r>
            <a:r>
              <a:rPr lang="en-US" dirty="0" smtClean="0">
                <a:latin typeface="+mn-lt"/>
              </a:rPr>
              <a:t>Attitude Formation and </a:t>
            </a:r>
            <a:r>
              <a:rPr lang="en-US" dirty="0">
                <a:latin typeface="+mn-lt"/>
              </a:rPr>
              <a:t>Change</a:t>
            </a:r>
          </a:p>
        </p:txBody>
      </p:sp>
      <p:sp>
        <p:nvSpPr>
          <p:cNvPr id="6" name="Text Placeholder 5"/>
          <p:cNvSpPr>
            <a:spLocks noGrp="1"/>
          </p:cNvSpPr>
          <p:nvPr>
            <p:ph type="body" idx="13"/>
          </p:nvPr>
        </p:nvSpPr>
        <p:spPr>
          <a:xfrm>
            <a:off x="2668249" y="6452413"/>
            <a:ext cx="6098022" cy="248192"/>
          </a:xfrm>
        </p:spPr>
        <p:txBody>
          <a:bodyPr anchor="ctr"/>
          <a:lstStyle/>
          <a:p>
            <a:pPr algn="r"/>
            <a:r>
              <a:rPr lang="en-US" altLang="en-US" sz="1200" dirty="0" smtClean="0">
                <a:solidFill>
                  <a:schemeClr val="tx1"/>
                </a:solidFill>
                <a:latin typeface="Verdana"/>
                <a:ea typeface="Verdana" panose="020B0604030504040204" pitchFamily="34" charset="0"/>
                <a:cs typeface="Verdana" panose="020B0604030504040204" pitchFamily="34" charset="0"/>
              </a:rPr>
              <a:t>Copyright © 2019 Pearson Education, Ltd. All Rights Reserved.</a:t>
            </a:r>
            <a:endParaRPr lang="en-US" altLang="en-US" sz="1200" dirty="0">
              <a:solidFill>
                <a:schemeClr val="tx1"/>
              </a:solidFill>
              <a:latin typeface="Verdana"/>
              <a:ea typeface="Verdana" panose="020B0604030504040204" pitchFamily="34" charset="0"/>
              <a:cs typeface="Verdana" panose="020B0604030504040204" pitchFamily="34" charset="0"/>
            </a:endParaRPr>
          </a:p>
        </p:txBody>
      </p:sp>
      <p:sp>
        <p:nvSpPr>
          <p:cNvPr id="8" name="TextBox 7"/>
          <p:cNvSpPr txBox="1"/>
          <p:nvPr/>
        </p:nvSpPr>
        <p:spPr>
          <a:xfrm>
            <a:off x="5177788" y="4520725"/>
            <a:ext cx="3104389" cy="646331"/>
          </a:xfrm>
          <a:prstGeom prst="rect">
            <a:avLst/>
          </a:prstGeom>
          <a:noFill/>
        </p:spPr>
        <p:txBody>
          <a:bodyPr wrap="square" rtlCol="0">
            <a:spAutoFit/>
          </a:bodyPr>
          <a:lstStyle/>
          <a:p>
            <a:r>
              <a:rPr lang="en-US" sz="1200" dirty="0">
                <a:solidFill>
                  <a:schemeClr val="bg1"/>
                </a:solidFill>
                <a:latin typeface="+mn-lt"/>
              </a:rPr>
              <a:t>Slides in this presentation contain hyperlinks. JAWS users should be able to get a list of links by using INSERT+F7</a:t>
            </a:r>
          </a:p>
        </p:txBody>
      </p:sp>
      <p:pic>
        <p:nvPicPr>
          <p:cNvPr id="10" name="Picture 9" descr="Front Cover: Consumer Behavior Twelfth Edition by Schiffman and Wisenblit."/>
          <p:cNvPicPr>
            <a:picLocks noChangeAspect="1"/>
          </p:cNvPicPr>
          <p:nvPr/>
        </p:nvPicPr>
        <p:blipFill>
          <a:blip r:embed="rId3"/>
          <a:stretch>
            <a:fillRect/>
          </a:stretch>
        </p:blipFill>
        <p:spPr>
          <a:xfrm>
            <a:off x="614759" y="1894405"/>
            <a:ext cx="3399290" cy="4387072"/>
          </a:xfrm>
          <a:prstGeom prst="rect">
            <a:avLst/>
          </a:prstGeom>
          <a:ln w="9525">
            <a:solidFill>
              <a:schemeClr val="tx1"/>
            </a:solidFill>
          </a:ln>
          <a:effectLst/>
        </p:spPr>
      </p:pic>
    </p:spTree>
    <p:extLst>
      <p:ext uri="{BB962C8B-B14F-4D97-AF65-F5344CB8AC3E}">
        <p14:creationId xmlns:p14="http://schemas.microsoft.com/office/powerpoint/2010/main" xmlns="" val="363511845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fontAlgn="base">
              <a:spcBef>
                <a:spcPct val="0"/>
              </a:spcBef>
              <a:spcAft>
                <a:spcPct val="0"/>
              </a:spcAft>
              <a:buClrTx/>
            </a:pPr>
            <a:r>
              <a:rPr lang="en-US" altLang="en-US" kern="1200" dirty="0" smtClean="0">
                <a:solidFill>
                  <a:schemeClr val="tx2"/>
                </a:solidFill>
                <a:latin typeface="Times New Roman" panose="02020603050405020304" pitchFamily="18" charset="0"/>
                <a:ea typeface="+mj-ea"/>
                <a:cs typeface="+mj-cs"/>
              </a:rPr>
              <a:t>Learning Objective 6.2</a:t>
            </a:r>
            <a:endParaRPr lang="en-US" altLang="en-US" kern="1200" dirty="0">
              <a:solidFill>
                <a:schemeClr val="tx2"/>
              </a:solidFill>
              <a:latin typeface="Times New Roman" panose="02020603050405020304" pitchFamily="18" charset="0"/>
              <a:ea typeface="+mj-ea"/>
              <a:cs typeface="+mj-cs"/>
            </a:endParaRPr>
          </a:p>
        </p:txBody>
      </p:sp>
      <p:sp>
        <p:nvSpPr>
          <p:cNvPr id="3" name="Text Placeholder 2"/>
          <p:cNvSpPr>
            <a:spLocks noGrp="1"/>
          </p:cNvSpPr>
          <p:nvPr>
            <p:ph type="body" idx="1"/>
          </p:nvPr>
        </p:nvSpPr>
        <p:spPr>
          <a:xfrm>
            <a:off x="457200" y="1600201"/>
            <a:ext cx="8229600" cy="512064"/>
          </a:xfrm>
        </p:spPr>
        <p:txBody>
          <a:bodyPr wrap="square" lIns="91425" tIns="91425" rIns="91425" bIns="91425">
            <a:noAutofit/>
          </a:bodyPr>
          <a:lstStyle/>
          <a:p>
            <a:pPr marL="0" indent="0" eaLnBrk="0" fontAlgn="base" hangingPunct="0">
              <a:spcAft>
                <a:spcPct val="0"/>
              </a:spcAft>
              <a:buSzPts val="2400"/>
              <a:buNone/>
            </a:pPr>
            <a:r>
              <a:rPr lang="en-US" altLang="en-US" sz="2400" b="1" kern="1200" dirty="0">
                <a:solidFill>
                  <a:srgbClr val="007FA3"/>
                </a:solidFill>
                <a:latin typeface="Arial (Body)"/>
              </a:rPr>
              <a:t>6.2</a:t>
            </a:r>
            <a:r>
              <a:rPr lang="en-US" altLang="en-US" sz="2400" kern="1200" dirty="0">
                <a:solidFill>
                  <a:srgbClr val="000000"/>
                </a:solidFill>
                <a:latin typeface="Arial (Body)"/>
              </a:rPr>
              <a:t> To understand the tri-component attitude model</a:t>
            </a:r>
            <a:r>
              <a:rPr lang="en-US" altLang="en-US" sz="2400" kern="1200" dirty="0" smtClean="0">
                <a:solidFill>
                  <a:srgbClr val="000000"/>
                </a:solidFill>
                <a:latin typeface="Arial (Body)"/>
              </a:rPr>
              <a:t>.</a:t>
            </a:r>
            <a:endParaRPr lang="en-US" altLang="en-US" sz="2400" kern="1200" dirty="0">
              <a:solidFill>
                <a:srgbClr val="000000"/>
              </a:solidFill>
              <a:latin typeface="Arial (Body)"/>
            </a:endParaRPr>
          </a:p>
        </p:txBody>
      </p:sp>
      <p:pic>
        <p:nvPicPr>
          <p:cNvPr id="5" name="Picture 4" descr="The lists below depict the 3 sections of the tri component attitude model as follows. &#10;Cognitive.&#10;• Knowledge and perception of product or brand features&#10;• Expressed as beliefs about a brand&#10;Affective.&#10;• Emotions and feelings about a product or brand&#10;• Expressed as favorable or unfavorable attitude toward a brand&#10;Conative.&#10;• Actions or behavior toward a product or brand&#10;• Expressed as intention to purchase a brand"/>
          <p:cNvPicPr>
            <a:picLocks noChangeAspect="1"/>
          </p:cNvPicPr>
          <p:nvPr/>
        </p:nvPicPr>
        <p:blipFill rotWithShape="1">
          <a:blip r:embed="rId3"/>
          <a:srcRect l="618"/>
          <a:stretch/>
        </p:blipFill>
        <p:spPr>
          <a:xfrm>
            <a:off x="1638807" y="2230365"/>
            <a:ext cx="5866386" cy="4061538"/>
          </a:xfrm>
          <a:prstGeom prst="rect">
            <a:avLst/>
          </a:prstGeom>
        </p:spPr>
      </p:pic>
    </p:spTree>
    <p:extLst>
      <p:ext uri="{BB962C8B-B14F-4D97-AF65-F5344CB8AC3E}">
        <p14:creationId xmlns:p14="http://schemas.microsoft.com/office/powerpoint/2010/main" xmlns="" val="141423726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pPr>
            <a:r>
              <a:rPr lang="en-US" altLang="en-US" kern="1200" dirty="0">
                <a:latin typeface="Times New Roman" panose="02020603050405020304" pitchFamily="18" charset="0"/>
              </a:rPr>
              <a:t>The Cognitive Component</a:t>
            </a:r>
            <a:endParaRPr lang="en-US" altLang="en-US" kern="1200" dirty="0">
              <a:latin typeface="Times New Roman" panose="02020603050405020304" pitchFamily="18" charset="0"/>
              <a:ea typeface="+mj-ea"/>
              <a:cs typeface="+mj-cs"/>
            </a:endParaRPr>
          </a:p>
        </p:txBody>
      </p:sp>
      <p:sp>
        <p:nvSpPr>
          <p:cNvPr id="3" name="Text Placeholder 2"/>
          <p:cNvSpPr>
            <a:spLocks noGrp="1"/>
          </p:cNvSpPr>
          <p:nvPr>
            <p:ph type="body" idx="1"/>
          </p:nvPr>
        </p:nvSpPr>
        <p:spPr>
          <a:xfrm>
            <a:off x="457200" y="1600200"/>
            <a:ext cx="8229600" cy="409143"/>
          </a:xfrm>
        </p:spPr>
        <p:txBody>
          <a:bodyPr wrap="square" lIns="91425" tIns="91425" rIns="91425" bIns="91425">
            <a:noAutofit/>
          </a:bodyPr>
          <a:lstStyle/>
          <a:p>
            <a:pPr marL="0" lvl="0" indent="0" eaLnBrk="0" fontAlgn="base" hangingPunct="0">
              <a:spcAft>
                <a:spcPct val="0"/>
              </a:spcAft>
              <a:buSzPts val="2400"/>
              <a:buNone/>
            </a:pPr>
            <a:r>
              <a:rPr lang="en-US" sz="2000" b="1" dirty="0" smtClean="0"/>
              <a:t>Table </a:t>
            </a:r>
            <a:r>
              <a:rPr lang="en-US" sz="2000" b="1" dirty="0"/>
              <a:t>6.2 </a:t>
            </a:r>
            <a:r>
              <a:rPr lang="en-US" sz="2000" dirty="0"/>
              <a:t>Beliefs about Two Smart Speakers</a:t>
            </a:r>
            <a:endParaRPr lang="en-US" altLang="en-US" sz="2000" kern="1200" dirty="0">
              <a:solidFill>
                <a:srgbClr val="000000"/>
              </a:solidFill>
              <a:latin typeface="Arial (Body)"/>
              <a:ea typeface="+mn-ea"/>
              <a:cs typeface="+mn-cs"/>
            </a:endParaRPr>
          </a:p>
        </p:txBody>
      </p:sp>
      <p:graphicFrame>
        <p:nvGraphicFramePr>
          <p:cNvPr id="4" name="Table 3"/>
          <p:cNvGraphicFramePr>
            <a:graphicFrameLocks noGrp="1"/>
          </p:cNvGraphicFramePr>
          <p:nvPr>
            <p:extLst>
              <p:ext uri="{D42A27DB-BD31-4B8C-83A1-F6EECF244321}">
                <p14:modId xmlns:p14="http://schemas.microsoft.com/office/powerpoint/2010/main" xmlns="" val="2871774073"/>
              </p:ext>
            </p:extLst>
          </p:nvPr>
        </p:nvGraphicFramePr>
        <p:xfrm>
          <a:off x="504386" y="2272399"/>
          <a:ext cx="8229600" cy="3200400"/>
        </p:xfrm>
        <a:graphic>
          <a:graphicData uri="http://schemas.openxmlformats.org/drawingml/2006/table">
            <a:tbl>
              <a:tblPr firstRow="1" bandRow="1">
                <a:tableStyleId>{2D5ABB26-0587-4C30-8999-92F81FD0307C}</a:tableStyleId>
              </a:tblPr>
              <a:tblGrid>
                <a:gridCol w="2723446">
                  <a:extLst>
                    <a:ext uri="{9D8B030D-6E8A-4147-A177-3AD203B41FA5}">
                      <a16:colId xmlns:a16="http://schemas.microsoft.com/office/drawing/2014/main" xmlns="" val="2776986739"/>
                    </a:ext>
                  </a:extLst>
                </a:gridCol>
                <a:gridCol w="2953512">
                  <a:extLst>
                    <a:ext uri="{9D8B030D-6E8A-4147-A177-3AD203B41FA5}">
                      <a16:colId xmlns:a16="http://schemas.microsoft.com/office/drawing/2014/main" xmlns="" val="3546236539"/>
                    </a:ext>
                  </a:extLst>
                </a:gridCol>
                <a:gridCol w="2552642">
                  <a:extLst>
                    <a:ext uri="{9D8B030D-6E8A-4147-A177-3AD203B41FA5}">
                      <a16:colId xmlns:a16="http://schemas.microsoft.com/office/drawing/2014/main" xmlns="" val="3196356866"/>
                    </a:ext>
                  </a:extLst>
                </a:gridCol>
              </a:tblGrid>
              <a:tr h="211060">
                <a:tc>
                  <a:txBody>
                    <a:bodyPr/>
                    <a:lstStyle/>
                    <a:p>
                      <a:r>
                        <a:rPr lang="en-US" sz="1400" b="1" i="0" u="none" strike="noStrike" cap="none" baseline="0" dirty="0" smtClean="0">
                          <a:solidFill>
                            <a:schemeClr val="tx1"/>
                          </a:solidFill>
                          <a:latin typeface="+mn-lt"/>
                          <a:ea typeface="+mn-ea"/>
                          <a:cs typeface="+mn-cs"/>
                          <a:sym typeface="Arial"/>
                        </a:rPr>
                        <a:t>Product Attribute</a:t>
                      </a:r>
                      <a:endParaRPr lang="en-US" sz="1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b="1" i="0" u="none" strike="noStrike" cap="none" baseline="0" dirty="0" smtClean="0">
                          <a:solidFill>
                            <a:schemeClr val="tx1"/>
                          </a:solidFill>
                          <a:latin typeface="+mn-lt"/>
                          <a:ea typeface="+mn-ea"/>
                          <a:cs typeface="+mn-cs"/>
                          <a:sym typeface="Arial"/>
                        </a:rPr>
                        <a:t>Google Home</a:t>
                      </a:r>
                      <a:endParaRPr lang="en-US" sz="1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b="1" i="0" u="none" strike="noStrike" cap="none" baseline="0" dirty="0" smtClean="0">
                          <a:solidFill>
                            <a:schemeClr val="tx1"/>
                          </a:solidFill>
                          <a:latin typeface="+mn-lt"/>
                          <a:ea typeface="+mn-ea"/>
                          <a:cs typeface="+mn-cs"/>
                          <a:sym typeface="Arial"/>
                        </a:rPr>
                        <a:t>Amazon Echo</a:t>
                      </a:r>
                      <a:endParaRPr lang="en-US" sz="1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746680018"/>
                  </a:ext>
                </a:extLst>
              </a:tr>
              <a:tr h="238695">
                <a:tc>
                  <a:txBody>
                    <a:bodyPr/>
                    <a:lstStyle/>
                    <a:p>
                      <a:r>
                        <a:rPr lang="en-US" sz="1400" b="0" i="0" u="none" strike="noStrike" cap="none" baseline="0" dirty="0" smtClean="0">
                          <a:solidFill>
                            <a:schemeClr val="tx1"/>
                          </a:solidFill>
                          <a:latin typeface="+mn-lt"/>
                          <a:ea typeface="+mn-ea"/>
                          <a:cs typeface="+mn-cs"/>
                          <a:sym typeface="Arial"/>
                        </a:rPr>
                        <a:t>Responds to Voice Commands</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b="0" i="0" u="none" strike="noStrike" cap="none" baseline="0" dirty="0" smtClean="0">
                          <a:solidFill>
                            <a:schemeClr val="tx1"/>
                          </a:solidFill>
                          <a:latin typeface="+mn-lt"/>
                          <a:ea typeface="+mn-ea"/>
                          <a:cs typeface="+mn-cs"/>
                          <a:sym typeface="Arial"/>
                        </a:rPr>
                        <a:t>Yes</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b="0" i="0" u="none" strike="noStrike" cap="none" baseline="0" dirty="0" smtClean="0">
                          <a:solidFill>
                            <a:schemeClr val="tx1"/>
                          </a:solidFill>
                          <a:latin typeface="+mn-lt"/>
                          <a:ea typeface="+mn-ea"/>
                          <a:cs typeface="+mn-cs"/>
                          <a:sym typeface="Arial"/>
                        </a:rPr>
                        <a:t>Yes</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78668701"/>
                  </a:ext>
                </a:extLst>
              </a:tr>
              <a:tr h="358803">
                <a:tc>
                  <a:txBody>
                    <a:bodyPr/>
                    <a:lstStyle/>
                    <a:p>
                      <a:r>
                        <a:rPr lang="en-US" sz="1400" b="0" i="0" u="none" strike="noStrike" cap="none" baseline="0" dirty="0" smtClean="0">
                          <a:solidFill>
                            <a:schemeClr val="tx1"/>
                          </a:solidFill>
                          <a:latin typeface="+mn-lt"/>
                          <a:ea typeface="+mn-ea"/>
                          <a:cs typeface="+mn-cs"/>
                          <a:sym typeface="Arial"/>
                        </a:rPr>
                        <a:t>Prompt Word</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b="0" i="0" u="none" strike="noStrike" cap="none" baseline="0" dirty="0" smtClean="0">
                          <a:solidFill>
                            <a:schemeClr val="tx1"/>
                          </a:solidFill>
                          <a:latin typeface="+mn-lt"/>
                          <a:ea typeface="+mn-ea"/>
                          <a:cs typeface="+mn-cs"/>
                          <a:sym typeface="Arial"/>
                        </a:rPr>
                        <a:t>“OK Google” or “Hey Google”</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b="0" i="0" u="none" strike="noStrike" cap="none" baseline="0" dirty="0" smtClean="0">
                          <a:solidFill>
                            <a:schemeClr val="tx1"/>
                          </a:solidFill>
                          <a:latin typeface="+mn-lt"/>
                          <a:ea typeface="+mn-ea"/>
                          <a:cs typeface="+mn-cs"/>
                          <a:sym typeface="Arial"/>
                        </a:rPr>
                        <a:t>“Alexa,” “Echo,” “Amazon,” or “Computer”</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750003163"/>
                  </a:ext>
                </a:extLst>
              </a:tr>
              <a:tr h="358803">
                <a:tc>
                  <a:txBody>
                    <a:bodyPr/>
                    <a:lstStyle/>
                    <a:p>
                      <a:r>
                        <a:rPr lang="en-US" sz="1400" b="0" i="0" u="none" strike="noStrike" cap="none" baseline="0" dirty="0" smtClean="0">
                          <a:solidFill>
                            <a:schemeClr val="tx1"/>
                          </a:solidFill>
                          <a:latin typeface="+mn-lt"/>
                          <a:ea typeface="+mn-ea"/>
                          <a:cs typeface="+mn-cs"/>
                          <a:sym typeface="Arial"/>
                        </a:rPr>
                        <a:t>Works with my Smart Home (Ecobee)</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b="0" i="0" u="none" strike="noStrike" cap="none" baseline="0" dirty="0" smtClean="0">
                          <a:solidFill>
                            <a:schemeClr val="tx1"/>
                          </a:solidFill>
                          <a:latin typeface="+mn-lt"/>
                          <a:ea typeface="+mn-ea"/>
                          <a:cs typeface="+mn-cs"/>
                          <a:sym typeface="Arial"/>
                        </a:rPr>
                        <a:t>No</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b="0" i="0" u="none" strike="noStrike" cap="none" baseline="0" dirty="0" smtClean="0">
                          <a:solidFill>
                            <a:schemeClr val="tx1"/>
                          </a:solidFill>
                          <a:latin typeface="+mn-lt"/>
                          <a:ea typeface="+mn-ea"/>
                          <a:cs typeface="+mn-cs"/>
                          <a:sym typeface="Arial"/>
                        </a:rPr>
                        <a:t>Yes</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310442598"/>
                  </a:ext>
                </a:extLst>
              </a:tr>
              <a:tr h="211060">
                <a:tc>
                  <a:txBody>
                    <a:bodyPr/>
                    <a:lstStyle/>
                    <a:p>
                      <a:r>
                        <a:rPr lang="en-US" sz="1400" b="0" i="0" u="none" strike="noStrike" cap="none" baseline="0" dirty="0" smtClean="0">
                          <a:solidFill>
                            <a:schemeClr val="tx1"/>
                          </a:solidFill>
                          <a:latin typeface="+mn-lt"/>
                          <a:ea typeface="+mn-ea"/>
                          <a:cs typeface="+mn-cs"/>
                          <a:sym typeface="Arial"/>
                        </a:rPr>
                        <a:t>Customizable Appearance</a:t>
                      </a:r>
                      <a:endParaRPr lang="en-US" sz="1200" b="1" i="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b="0" i="0" u="none" strike="noStrike" cap="none" baseline="0" dirty="0" smtClean="0">
                          <a:solidFill>
                            <a:schemeClr val="tx1"/>
                          </a:solidFill>
                          <a:latin typeface="+mn-lt"/>
                          <a:ea typeface="+mn-ea"/>
                          <a:cs typeface="+mn-cs"/>
                          <a:sym typeface="Arial"/>
                        </a:rPr>
                        <a:t>Yes</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b="0" i="0" u="none" strike="noStrike" cap="none" baseline="0" dirty="0" smtClean="0">
                          <a:solidFill>
                            <a:schemeClr val="tx1"/>
                          </a:solidFill>
                          <a:latin typeface="+mn-lt"/>
                          <a:ea typeface="+mn-ea"/>
                          <a:cs typeface="+mn-cs"/>
                          <a:sym typeface="Arial"/>
                        </a:rPr>
                        <a:t>No</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45509216"/>
                  </a:ext>
                </a:extLst>
              </a:tr>
              <a:tr h="654287">
                <a:tc>
                  <a:txBody>
                    <a:bodyPr/>
                    <a:lstStyle/>
                    <a:p>
                      <a:r>
                        <a:rPr lang="en-US" sz="1400" b="0" i="0" u="none" strike="noStrike" cap="none" baseline="0" dirty="0" smtClean="0">
                          <a:solidFill>
                            <a:schemeClr val="tx1"/>
                          </a:solidFill>
                          <a:latin typeface="+mn-lt"/>
                          <a:ea typeface="+mn-ea"/>
                          <a:cs typeface="+mn-cs"/>
                          <a:sym typeface="Arial"/>
                        </a:rPr>
                        <a:t>Personal Assistant</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b="0" i="0" u="none" strike="noStrike" cap="none" baseline="0" dirty="0" smtClean="0">
                          <a:solidFill>
                            <a:schemeClr val="tx1"/>
                          </a:solidFill>
                          <a:latin typeface="+mn-lt"/>
                          <a:ea typeface="+mn-ea"/>
                          <a:cs typeface="+mn-cs"/>
                          <a:sym typeface="Arial"/>
                        </a:rPr>
                        <a:t>Search Google, daily briefing, check traffic, calendar, flights, make shopping list, track packages</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b="0" i="0" u="none" strike="noStrike" cap="none" baseline="0" dirty="0" smtClean="0">
                          <a:solidFill>
                            <a:schemeClr val="tx1"/>
                          </a:solidFill>
                          <a:latin typeface="+mn-lt"/>
                          <a:ea typeface="+mn-ea"/>
                          <a:cs typeface="+mn-cs"/>
                          <a:sym typeface="Arial"/>
                        </a:rPr>
                        <a:t>Add items to calendar, make shopping and to-do lists, check flights, track a package</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584295254"/>
                  </a:ext>
                </a:extLst>
              </a:tr>
              <a:tr h="358803">
                <a:tc>
                  <a:txBody>
                    <a:bodyPr/>
                    <a:lstStyle/>
                    <a:p>
                      <a:r>
                        <a:rPr lang="en-US" sz="1400" b="0" i="0" u="none" strike="noStrike" cap="none" baseline="0" dirty="0" smtClean="0">
                          <a:solidFill>
                            <a:schemeClr val="tx1"/>
                          </a:solidFill>
                          <a:latin typeface="+mn-lt"/>
                          <a:ea typeface="+mn-ea"/>
                          <a:cs typeface="+mn-cs"/>
                          <a:sym typeface="Arial"/>
                        </a:rPr>
                        <a:t>Works with my Music Streaming Preference (YouTube Music)</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b="0" i="0" u="none" strike="noStrike" cap="none" baseline="0" dirty="0" smtClean="0">
                          <a:solidFill>
                            <a:schemeClr val="tx1"/>
                          </a:solidFill>
                          <a:latin typeface="+mn-lt"/>
                          <a:ea typeface="+mn-ea"/>
                          <a:cs typeface="+mn-cs"/>
                          <a:sym typeface="Arial"/>
                        </a:rPr>
                        <a:t>Yes</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b="0" i="0" u="none" strike="noStrike" cap="none" baseline="0" dirty="0" smtClean="0">
                          <a:solidFill>
                            <a:schemeClr val="tx1"/>
                          </a:solidFill>
                          <a:latin typeface="+mn-lt"/>
                          <a:ea typeface="+mn-ea"/>
                          <a:cs typeface="+mn-cs"/>
                          <a:sym typeface="Arial"/>
                        </a:rPr>
                        <a:t>No</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18875794"/>
                  </a:ext>
                </a:extLst>
              </a:tr>
            </a:tbl>
          </a:graphicData>
        </a:graphic>
      </p:graphicFrame>
      <p:sp>
        <p:nvSpPr>
          <p:cNvPr id="8" name="Text Placeholder 7"/>
          <p:cNvSpPr>
            <a:spLocks noGrp="1"/>
          </p:cNvSpPr>
          <p:nvPr>
            <p:ph type="body" idx="2"/>
          </p:nvPr>
        </p:nvSpPr>
        <p:spPr>
          <a:xfrm>
            <a:off x="457200" y="5737264"/>
            <a:ext cx="8229600" cy="589794"/>
          </a:xfrm>
        </p:spPr>
        <p:txBody>
          <a:bodyPr/>
          <a:lstStyle/>
          <a:p>
            <a:pPr marL="0" indent="0">
              <a:buNone/>
            </a:pPr>
            <a:r>
              <a:rPr lang="en-US" b="1" dirty="0"/>
              <a:t>Source:</a:t>
            </a:r>
            <a:r>
              <a:rPr lang="en-US" dirty="0"/>
              <a:t> Adapted from: Andrew Gebhart, “Google Home </a:t>
            </a:r>
            <a:r>
              <a:rPr lang="en-US" dirty="0" smtClean="0"/>
              <a:t>v</a:t>
            </a:r>
            <a:r>
              <a:rPr lang="en-US" sz="100" dirty="0" smtClean="0">
                <a:solidFill>
                  <a:schemeClr val="bg1"/>
                </a:solidFill>
              </a:rPr>
              <a:t>ersu</a:t>
            </a:r>
            <a:r>
              <a:rPr lang="en-US" dirty="0" smtClean="0"/>
              <a:t>s </a:t>
            </a:r>
            <a:r>
              <a:rPr lang="en-US" dirty="0"/>
              <a:t>Amazon Echo: Round 2—Google strikes back,” </a:t>
            </a:r>
            <a:r>
              <a:rPr lang="en-US" dirty="0">
                <a:hlinkClick r:id="rId3" tooltip="https://www.cnet.com/"/>
              </a:rPr>
              <a:t>CNET.com</a:t>
            </a:r>
            <a:r>
              <a:rPr lang="en-US" dirty="0"/>
              <a:t>, 28, 2017.</a:t>
            </a:r>
          </a:p>
        </p:txBody>
      </p:sp>
    </p:spTree>
    <p:extLst>
      <p:ext uri="{BB962C8B-B14F-4D97-AF65-F5344CB8AC3E}">
        <p14:creationId xmlns:p14="http://schemas.microsoft.com/office/powerpoint/2010/main" xmlns="" val="133774387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pPr>
            <a:r>
              <a:rPr lang="en-US" altLang="en-US" kern="1200" dirty="0" smtClean="0">
                <a:latin typeface="Times New Roman" panose="02020603050405020304" pitchFamily="18" charset="0"/>
                <a:ea typeface="+mj-ea"/>
                <a:cs typeface="+mj-cs"/>
              </a:rPr>
              <a:t>The Affective Component</a:t>
            </a:r>
            <a:endParaRPr lang="en-US" altLang="en-US" kern="1200" dirty="0">
              <a:latin typeface="Times New Roman" panose="02020603050405020304" pitchFamily="18" charset="0"/>
              <a:ea typeface="+mj-ea"/>
              <a:cs typeface="+mj-cs"/>
            </a:endParaRPr>
          </a:p>
        </p:txBody>
      </p:sp>
      <p:sp>
        <p:nvSpPr>
          <p:cNvPr id="3" name="Text Placeholder 2"/>
          <p:cNvSpPr>
            <a:spLocks noGrp="1"/>
          </p:cNvSpPr>
          <p:nvPr>
            <p:ph type="body" idx="1"/>
          </p:nvPr>
        </p:nvSpPr>
        <p:spPr>
          <a:xfrm>
            <a:off x="457200" y="1600201"/>
            <a:ext cx="8229600" cy="1673352"/>
          </a:xfrm>
        </p:spPr>
        <p:txBody>
          <a:bodyPr/>
          <a:lstStyle/>
          <a:p>
            <a:pPr marL="0" indent="0">
              <a:buNone/>
            </a:pPr>
            <a:r>
              <a:rPr lang="en-US" sz="2400" dirty="0"/>
              <a:t>For the past 30 days, you have been using Dapper Dan Aftershave Balm. Please tell us how </a:t>
            </a:r>
            <a:r>
              <a:rPr lang="en-US" sz="2400" dirty="0" smtClean="0"/>
              <a:t>your skin </a:t>
            </a:r>
            <a:r>
              <a:rPr lang="en-US" sz="2400" dirty="0"/>
              <a:t>felt after using the product. Please indicate your level of agreement or disagreement </a:t>
            </a:r>
            <a:r>
              <a:rPr lang="en-US" sz="2400" dirty="0" smtClean="0"/>
              <a:t>with each </a:t>
            </a:r>
            <a:r>
              <a:rPr lang="en-US" sz="2400" dirty="0"/>
              <a:t>of the statements listed here.</a:t>
            </a:r>
          </a:p>
        </p:txBody>
      </p:sp>
      <p:graphicFrame>
        <p:nvGraphicFramePr>
          <p:cNvPr id="6" name="Table 5"/>
          <p:cNvGraphicFramePr>
            <a:graphicFrameLocks noGrp="1"/>
          </p:cNvGraphicFramePr>
          <p:nvPr>
            <p:extLst>
              <p:ext uri="{D42A27DB-BD31-4B8C-83A1-F6EECF244321}">
                <p14:modId xmlns:p14="http://schemas.microsoft.com/office/powerpoint/2010/main" xmlns="" val="1440215563"/>
              </p:ext>
            </p:extLst>
          </p:nvPr>
        </p:nvGraphicFramePr>
        <p:xfrm>
          <a:off x="457200" y="3436817"/>
          <a:ext cx="8229600" cy="2372360"/>
        </p:xfrm>
        <a:graphic>
          <a:graphicData uri="http://schemas.openxmlformats.org/drawingml/2006/table">
            <a:tbl>
              <a:tblPr firstRow="1" bandRow="1">
                <a:tableStyleId>{2D5ABB26-0587-4C30-8999-92F81FD0307C}</a:tableStyleId>
              </a:tblPr>
              <a:tblGrid>
                <a:gridCol w="3327009">
                  <a:extLst>
                    <a:ext uri="{9D8B030D-6E8A-4147-A177-3AD203B41FA5}">
                      <a16:colId xmlns:a16="http://schemas.microsoft.com/office/drawing/2014/main" xmlns="" val="31351363"/>
                    </a:ext>
                  </a:extLst>
                </a:gridCol>
                <a:gridCol w="1083213">
                  <a:extLst>
                    <a:ext uri="{9D8B030D-6E8A-4147-A177-3AD203B41FA5}">
                      <a16:colId xmlns:a16="http://schemas.microsoft.com/office/drawing/2014/main" xmlns="" val="2217012218"/>
                    </a:ext>
                  </a:extLst>
                </a:gridCol>
                <a:gridCol w="872978">
                  <a:extLst>
                    <a:ext uri="{9D8B030D-6E8A-4147-A177-3AD203B41FA5}">
                      <a16:colId xmlns:a16="http://schemas.microsoft.com/office/drawing/2014/main" xmlns="" val="615570919"/>
                    </a:ext>
                  </a:extLst>
                </a:gridCol>
                <a:gridCol w="899551">
                  <a:extLst>
                    <a:ext uri="{9D8B030D-6E8A-4147-A177-3AD203B41FA5}">
                      <a16:colId xmlns:a16="http://schemas.microsoft.com/office/drawing/2014/main" xmlns="" val="998050171"/>
                    </a:ext>
                  </a:extLst>
                </a:gridCol>
                <a:gridCol w="1005449">
                  <a:extLst>
                    <a:ext uri="{9D8B030D-6E8A-4147-A177-3AD203B41FA5}">
                      <a16:colId xmlns:a16="http://schemas.microsoft.com/office/drawing/2014/main" xmlns="" val="3956648500"/>
                    </a:ext>
                  </a:extLst>
                </a:gridCol>
                <a:gridCol w="1041400">
                  <a:extLst>
                    <a:ext uri="{9D8B030D-6E8A-4147-A177-3AD203B41FA5}">
                      <a16:colId xmlns:a16="http://schemas.microsoft.com/office/drawing/2014/main" xmlns="" val="1166840521"/>
                    </a:ext>
                  </a:extLst>
                </a:gridCol>
              </a:tblGrid>
              <a:tr h="370840">
                <a:tc>
                  <a:txBody>
                    <a:bodyPr/>
                    <a:lstStyle/>
                    <a:p>
                      <a:r>
                        <a:rPr lang="en-US" dirty="0" smtClean="0">
                          <a:solidFill>
                            <a:schemeClr val="bg1"/>
                          </a:solidFill>
                        </a:rPr>
                        <a:t>Blank</a:t>
                      </a:r>
                      <a:endParaRPr lang="en-US"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b="1" i="0" u="none" strike="noStrike" cap="none" baseline="0" dirty="0" smtClean="0">
                          <a:solidFill>
                            <a:schemeClr val="tx1"/>
                          </a:solidFill>
                          <a:latin typeface="+mn-lt"/>
                          <a:ea typeface="+mn-ea"/>
                          <a:cs typeface="+mn-cs"/>
                          <a:sym typeface="Arial"/>
                        </a:rPr>
                        <a:t>Strongly</a:t>
                      </a:r>
                    </a:p>
                    <a:p>
                      <a:pPr algn="ctr"/>
                      <a:r>
                        <a:rPr lang="en-US" sz="1400" b="1" i="0" u="none" strike="noStrike" cap="none" baseline="0" dirty="0" smtClean="0">
                          <a:solidFill>
                            <a:schemeClr val="tx1"/>
                          </a:solidFill>
                          <a:latin typeface="+mn-lt"/>
                          <a:ea typeface="+mn-ea"/>
                          <a:cs typeface="+mn-cs"/>
                          <a:sym typeface="Arial"/>
                        </a:rPr>
                        <a:t>Agree</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b="1" i="0" u="none" strike="noStrike" cap="none" baseline="0" dirty="0" smtClean="0">
                          <a:solidFill>
                            <a:schemeClr val="tx1"/>
                          </a:solidFill>
                          <a:latin typeface="+mn-lt"/>
                          <a:ea typeface="+mn-ea"/>
                          <a:cs typeface="+mn-cs"/>
                          <a:sym typeface="Arial"/>
                        </a:rPr>
                        <a:t>Agree</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b="1" i="0" u="none" strike="noStrike" cap="none" baseline="0" dirty="0" smtClean="0">
                          <a:solidFill>
                            <a:schemeClr val="tx1"/>
                          </a:solidFill>
                          <a:latin typeface="+mn-lt"/>
                          <a:ea typeface="+mn-ea"/>
                          <a:cs typeface="+mn-cs"/>
                          <a:sym typeface="Arial"/>
                        </a:rPr>
                        <a:t>Neutral</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b="1" i="0" u="none" strike="noStrike" cap="none" baseline="0" dirty="0" smtClean="0">
                          <a:solidFill>
                            <a:schemeClr val="tx1"/>
                          </a:solidFill>
                          <a:latin typeface="+mn-lt"/>
                          <a:ea typeface="+mn-ea"/>
                          <a:cs typeface="+mn-cs"/>
                          <a:sym typeface="Arial"/>
                        </a:rPr>
                        <a:t>Disagree</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b="1" i="0" u="none" strike="noStrike" cap="none" baseline="0" dirty="0" smtClean="0">
                          <a:solidFill>
                            <a:schemeClr val="tx1"/>
                          </a:solidFill>
                          <a:latin typeface="+mn-lt"/>
                          <a:ea typeface="+mn-ea"/>
                          <a:cs typeface="+mn-cs"/>
                          <a:sym typeface="Arial"/>
                        </a:rPr>
                        <a:t>Strongly</a:t>
                      </a:r>
                    </a:p>
                    <a:p>
                      <a:pPr algn="ctr"/>
                      <a:r>
                        <a:rPr lang="en-US" sz="1400" b="1" i="0" u="none" strike="noStrike" cap="none" baseline="0" dirty="0" smtClean="0">
                          <a:solidFill>
                            <a:schemeClr val="tx1"/>
                          </a:solidFill>
                          <a:latin typeface="+mn-lt"/>
                          <a:ea typeface="+mn-ea"/>
                          <a:cs typeface="+mn-cs"/>
                          <a:sym typeface="Arial"/>
                        </a:rPr>
                        <a:t>Disagree</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821235812"/>
                  </a:ext>
                </a:extLst>
              </a:tr>
              <a:tr h="370840">
                <a:tc>
                  <a:txBody>
                    <a:bodyPr/>
                    <a:lstStyle/>
                    <a:p>
                      <a:r>
                        <a:rPr lang="en-US" sz="1400" b="0" i="0" u="none" strike="noStrike" cap="none" baseline="0" dirty="0" smtClean="0">
                          <a:solidFill>
                            <a:schemeClr val="tx1"/>
                          </a:solidFill>
                          <a:latin typeface="+mn-lt"/>
                          <a:ea typeface="+mn-ea"/>
                          <a:cs typeface="+mn-cs"/>
                          <a:sym typeface="Arial"/>
                        </a:rPr>
                        <a:t>Dapper Dan Balm refreshed my skin.</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b="0" i="0" u="none" strike="noStrike" cap="none" baseline="0" dirty="0" smtClean="0">
                          <a:solidFill>
                            <a:schemeClr val="tx1"/>
                          </a:solidFill>
                          <a:latin typeface="+mn-lt"/>
                          <a:ea typeface="+mn-ea"/>
                          <a:cs typeface="+mn-cs"/>
                          <a:sym typeface="Arial"/>
                        </a:rPr>
                        <a:t>[1]</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b="0" i="0" u="none" strike="noStrike" cap="none" baseline="0" dirty="0" smtClean="0">
                          <a:solidFill>
                            <a:schemeClr val="tx1"/>
                          </a:solidFill>
                          <a:latin typeface="+mn-lt"/>
                          <a:ea typeface="+mn-ea"/>
                          <a:cs typeface="+mn-cs"/>
                          <a:sym typeface="Arial"/>
                        </a:rPr>
                        <a:t>[2]</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b="0" i="0" u="none" strike="noStrike" cap="none" baseline="0" dirty="0" smtClean="0">
                          <a:solidFill>
                            <a:schemeClr val="tx1"/>
                          </a:solidFill>
                          <a:latin typeface="+mn-lt"/>
                          <a:ea typeface="+mn-ea"/>
                          <a:cs typeface="+mn-cs"/>
                          <a:sym typeface="Arial"/>
                        </a:rPr>
                        <a:t>[3]</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b="0" i="0" u="none" strike="noStrike" cap="none" baseline="0" dirty="0" smtClean="0">
                          <a:solidFill>
                            <a:schemeClr val="tx1"/>
                          </a:solidFill>
                          <a:latin typeface="+mn-lt"/>
                          <a:ea typeface="+mn-ea"/>
                          <a:cs typeface="+mn-cs"/>
                          <a:sym typeface="Arial"/>
                        </a:rPr>
                        <a:t>[4]</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b="0" i="0" u="none" strike="noStrike" cap="none" baseline="0" dirty="0" smtClean="0">
                          <a:solidFill>
                            <a:schemeClr val="tx1"/>
                          </a:solidFill>
                          <a:latin typeface="+mn-lt"/>
                          <a:ea typeface="+mn-ea"/>
                          <a:cs typeface="+mn-cs"/>
                          <a:sym typeface="Arial"/>
                        </a:rPr>
                        <a:t>[5]</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547036191"/>
                  </a:ext>
                </a:extLst>
              </a:tr>
              <a:tr h="370840">
                <a:tc>
                  <a:txBody>
                    <a:bodyPr/>
                    <a:lstStyle/>
                    <a:p>
                      <a:r>
                        <a:rPr lang="en-US" sz="1400" b="0" i="0" u="none" strike="noStrike" cap="none" baseline="0" dirty="0" smtClean="0">
                          <a:solidFill>
                            <a:schemeClr val="tx1"/>
                          </a:solidFill>
                          <a:latin typeface="+mn-lt"/>
                          <a:ea typeface="+mn-ea"/>
                          <a:cs typeface="+mn-cs"/>
                          <a:sym typeface="Arial"/>
                        </a:rPr>
                        <a:t>Dapper Dan Balm tightened my skin.</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b="0" i="0" u="none" strike="noStrike" cap="none" baseline="0" dirty="0" smtClean="0">
                          <a:solidFill>
                            <a:schemeClr val="tx1"/>
                          </a:solidFill>
                          <a:latin typeface="+mn-lt"/>
                          <a:ea typeface="+mn-ea"/>
                          <a:cs typeface="+mn-cs"/>
                          <a:sym typeface="Arial"/>
                        </a:rPr>
                        <a:t>[1]</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b="0" i="0" u="none" strike="noStrike" cap="none" baseline="0" dirty="0" smtClean="0">
                          <a:solidFill>
                            <a:schemeClr val="tx1"/>
                          </a:solidFill>
                          <a:latin typeface="+mn-lt"/>
                          <a:ea typeface="+mn-ea"/>
                          <a:cs typeface="+mn-cs"/>
                          <a:sym typeface="Arial"/>
                        </a:rPr>
                        <a:t>[2]</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b="0" i="0" u="none" strike="noStrike" cap="none" baseline="0" dirty="0" smtClean="0">
                          <a:solidFill>
                            <a:schemeClr val="tx1"/>
                          </a:solidFill>
                          <a:latin typeface="+mn-lt"/>
                          <a:ea typeface="+mn-ea"/>
                          <a:cs typeface="+mn-cs"/>
                          <a:sym typeface="Arial"/>
                        </a:rPr>
                        <a:t>[3]</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b="0" i="0" u="none" strike="noStrike" cap="none" baseline="0" dirty="0" smtClean="0">
                          <a:solidFill>
                            <a:schemeClr val="tx1"/>
                          </a:solidFill>
                          <a:latin typeface="+mn-lt"/>
                          <a:ea typeface="+mn-ea"/>
                          <a:cs typeface="+mn-cs"/>
                          <a:sym typeface="Arial"/>
                        </a:rPr>
                        <a:t>[4]</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b="0" i="0" u="none" strike="noStrike" cap="none" baseline="0" dirty="0" smtClean="0">
                          <a:solidFill>
                            <a:schemeClr val="tx1"/>
                          </a:solidFill>
                          <a:latin typeface="+mn-lt"/>
                          <a:ea typeface="+mn-ea"/>
                          <a:cs typeface="+mn-cs"/>
                          <a:sym typeface="Arial"/>
                        </a:rPr>
                        <a:t>[5]</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611257269"/>
                  </a:ext>
                </a:extLst>
              </a:tr>
              <a:tr h="370840">
                <a:tc>
                  <a:txBody>
                    <a:bodyPr/>
                    <a:lstStyle/>
                    <a:p>
                      <a:r>
                        <a:rPr lang="en-US" sz="1400" b="0" i="0" u="none" strike="noStrike" cap="none" baseline="0" dirty="0" smtClean="0">
                          <a:solidFill>
                            <a:schemeClr val="tx1"/>
                          </a:solidFill>
                          <a:latin typeface="+mn-lt"/>
                          <a:ea typeface="+mn-ea"/>
                          <a:cs typeface="+mn-cs"/>
                          <a:sym typeface="Arial"/>
                        </a:rPr>
                        <a:t>Dapper Dan Balm smoothed my skin.</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b="0" i="0" u="none" strike="noStrike" cap="none" baseline="0" dirty="0" smtClean="0">
                          <a:solidFill>
                            <a:schemeClr val="tx1"/>
                          </a:solidFill>
                          <a:latin typeface="+mn-lt"/>
                          <a:ea typeface="+mn-ea"/>
                          <a:cs typeface="+mn-cs"/>
                          <a:sym typeface="Arial"/>
                        </a:rPr>
                        <a:t>[1]</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b="0" i="0" u="none" strike="noStrike" cap="none" baseline="0" dirty="0" smtClean="0">
                          <a:solidFill>
                            <a:schemeClr val="tx1"/>
                          </a:solidFill>
                          <a:latin typeface="+mn-lt"/>
                          <a:ea typeface="+mn-ea"/>
                          <a:cs typeface="+mn-cs"/>
                          <a:sym typeface="Arial"/>
                        </a:rPr>
                        <a:t>[2]</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b="0" i="0" u="none" strike="noStrike" cap="none" baseline="0" dirty="0" smtClean="0">
                          <a:solidFill>
                            <a:schemeClr val="tx1"/>
                          </a:solidFill>
                          <a:latin typeface="+mn-lt"/>
                          <a:ea typeface="+mn-ea"/>
                          <a:cs typeface="+mn-cs"/>
                          <a:sym typeface="Arial"/>
                        </a:rPr>
                        <a:t>[3]</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b="0" i="0" u="none" strike="noStrike" cap="none" baseline="0" dirty="0" smtClean="0">
                          <a:solidFill>
                            <a:schemeClr val="tx1"/>
                          </a:solidFill>
                          <a:latin typeface="+mn-lt"/>
                          <a:ea typeface="+mn-ea"/>
                          <a:cs typeface="+mn-cs"/>
                          <a:sym typeface="Arial"/>
                        </a:rPr>
                        <a:t>[4]</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b="0" i="0" u="none" strike="noStrike" cap="none" baseline="0" dirty="0" smtClean="0">
                          <a:solidFill>
                            <a:schemeClr val="tx1"/>
                          </a:solidFill>
                          <a:latin typeface="+mn-lt"/>
                          <a:ea typeface="+mn-ea"/>
                          <a:cs typeface="+mn-cs"/>
                          <a:sym typeface="Arial"/>
                        </a:rPr>
                        <a:t>[5]</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421613022"/>
                  </a:ext>
                </a:extLst>
              </a:tr>
              <a:tr h="370840">
                <a:tc>
                  <a:txBody>
                    <a:bodyPr/>
                    <a:lstStyle/>
                    <a:p>
                      <a:r>
                        <a:rPr lang="en-US" sz="1400" b="0" i="0" u="none" strike="noStrike" cap="none" baseline="0" dirty="0" smtClean="0">
                          <a:solidFill>
                            <a:schemeClr val="tx1"/>
                          </a:solidFill>
                          <a:latin typeface="+mn-lt"/>
                          <a:ea typeface="+mn-ea"/>
                          <a:cs typeface="+mn-cs"/>
                          <a:sym typeface="Arial"/>
                        </a:rPr>
                        <a:t>Dapper Dan Balm suppled my skin.</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b="0" i="0" u="none" strike="noStrike" cap="none" baseline="0" dirty="0" smtClean="0">
                          <a:solidFill>
                            <a:schemeClr val="tx1"/>
                          </a:solidFill>
                          <a:latin typeface="+mn-lt"/>
                          <a:ea typeface="+mn-ea"/>
                          <a:cs typeface="+mn-cs"/>
                          <a:sym typeface="Arial"/>
                        </a:rPr>
                        <a:t>[1]</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b="0" i="0" u="none" strike="noStrike" cap="none" baseline="0" dirty="0" smtClean="0">
                          <a:solidFill>
                            <a:schemeClr val="tx1"/>
                          </a:solidFill>
                          <a:latin typeface="+mn-lt"/>
                          <a:ea typeface="+mn-ea"/>
                          <a:cs typeface="+mn-cs"/>
                          <a:sym typeface="Arial"/>
                        </a:rPr>
                        <a:t>[2]</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b="0" i="0" u="none" strike="noStrike" cap="none" baseline="0" dirty="0" smtClean="0">
                          <a:solidFill>
                            <a:schemeClr val="tx1"/>
                          </a:solidFill>
                          <a:latin typeface="+mn-lt"/>
                          <a:ea typeface="+mn-ea"/>
                          <a:cs typeface="+mn-cs"/>
                          <a:sym typeface="Arial"/>
                        </a:rPr>
                        <a:t>[3]</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b="0" i="0" u="none" strike="noStrike" cap="none" baseline="0" dirty="0" smtClean="0">
                          <a:solidFill>
                            <a:schemeClr val="tx1"/>
                          </a:solidFill>
                          <a:latin typeface="+mn-lt"/>
                          <a:ea typeface="+mn-ea"/>
                          <a:cs typeface="+mn-cs"/>
                          <a:sym typeface="Arial"/>
                        </a:rPr>
                        <a:t>[4]</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b="0" i="0" u="none" strike="noStrike" cap="none" baseline="0" dirty="0" smtClean="0">
                          <a:solidFill>
                            <a:schemeClr val="tx1"/>
                          </a:solidFill>
                          <a:latin typeface="+mn-lt"/>
                          <a:ea typeface="+mn-ea"/>
                          <a:cs typeface="+mn-cs"/>
                          <a:sym typeface="Arial"/>
                        </a:rPr>
                        <a:t>[5]</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677655537"/>
                  </a:ext>
                </a:extLst>
              </a:tr>
              <a:tr h="370840">
                <a:tc>
                  <a:txBody>
                    <a:bodyPr/>
                    <a:lstStyle/>
                    <a:p>
                      <a:r>
                        <a:rPr lang="en-US" sz="1400" b="0" i="0" u="none" strike="noStrike" cap="none" baseline="0" dirty="0" smtClean="0">
                          <a:solidFill>
                            <a:schemeClr val="tx1"/>
                          </a:solidFill>
                          <a:latin typeface="+mn-lt"/>
                          <a:ea typeface="+mn-ea"/>
                          <a:cs typeface="+mn-cs"/>
                          <a:sym typeface="Arial"/>
                        </a:rPr>
                        <a:t>Dapper Dan Balm revived my skin.</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b="0" i="0" u="none" strike="noStrike" cap="none" baseline="0" dirty="0" smtClean="0">
                          <a:solidFill>
                            <a:schemeClr val="tx1"/>
                          </a:solidFill>
                          <a:latin typeface="+mn-lt"/>
                          <a:ea typeface="+mn-ea"/>
                          <a:cs typeface="+mn-cs"/>
                          <a:sym typeface="Arial"/>
                        </a:rPr>
                        <a:t>[1]</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b="0" i="0" u="none" strike="noStrike" cap="none" baseline="0" dirty="0" smtClean="0">
                          <a:solidFill>
                            <a:schemeClr val="tx1"/>
                          </a:solidFill>
                          <a:latin typeface="+mn-lt"/>
                          <a:ea typeface="+mn-ea"/>
                          <a:cs typeface="+mn-cs"/>
                          <a:sym typeface="Arial"/>
                        </a:rPr>
                        <a:t>[2]</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b="0" i="0" u="none" strike="noStrike" cap="none" baseline="0" dirty="0" smtClean="0">
                          <a:solidFill>
                            <a:schemeClr val="tx1"/>
                          </a:solidFill>
                          <a:latin typeface="+mn-lt"/>
                          <a:ea typeface="+mn-ea"/>
                          <a:cs typeface="+mn-cs"/>
                          <a:sym typeface="Arial"/>
                        </a:rPr>
                        <a:t>[3]</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b="0" i="0" u="none" strike="noStrike" cap="none" baseline="0" dirty="0" smtClean="0">
                          <a:solidFill>
                            <a:schemeClr val="tx1"/>
                          </a:solidFill>
                          <a:latin typeface="+mn-lt"/>
                          <a:ea typeface="+mn-ea"/>
                          <a:cs typeface="+mn-cs"/>
                          <a:sym typeface="Arial"/>
                        </a:rPr>
                        <a:t>[4]</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b="0" i="0" u="none" strike="noStrike" cap="none" baseline="0" dirty="0" smtClean="0">
                          <a:solidFill>
                            <a:schemeClr val="tx1"/>
                          </a:solidFill>
                          <a:latin typeface="+mn-lt"/>
                          <a:ea typeface="+mn-ea"/>
                          <a:cs typeface="+mn-cs"/>
                          <a:sym typeface="Arial"/>
                        </a:rPr>
                        <a:t>[5]</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61152741"/>
                  </a:ext>
                </a:extLst>
              </a:tr>
            </a:tbl>
          </a:graphicData>
        </a:graphic>
      </p:graphicFrame>
    </p:spTree>
    <p:extLst>
      <p:ext uri="{BB962C8B-B14F-4D97-AF65-F5344CB8AC3E}">
        <p14:creationId xmlns:p14="http://schemas.microsoft.com/office/powerpoint/2010/main" xmlns="" val="285436449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pPr>
            <a:r>
              <a:rPr lang="en-US" kern="1200" dirty="0" smtClean="0">
                <a:latin typeface="Times New Roman" panose="02020603050405020304" pitchFamily="18" charset="0"/>
                <a:ea typeface="+mj-ea"/>
                <a:cs typeface="+mj-cs"/>
              </a:rPr>
              <a:t>Likert Scale</a:t>
            </a:r>
            <a:endParaRPr lang="en-US" kern="1200" dirty="0">
              <a:latin typeface="Times New Roman" panose="02020603050405020304" pitchFamily="18" charset="0"/>
              <a:ea typeface="+mj-ea"/>
              <a:cs typeface="+mj-cs"/>
            </a:endParaRPr>
          </a:p>
        </p:txBody>
      </p:sp>
      <p:sp>
        <p:nvSpPr>
          <p:cNvPr id="3" name="Text Placeholder 2"/>
          <p:cNvSpPr>
            <a:spLocks noGrp="1"/>
          </p:cNvSpPr>
          <p:nvPr>
            <p:ph type="body" idx="1"/>
          </p:nvPr>
        </p:nvSpPr>
        <p:spPr>
          <a:xfrm>
            <a:off x="457200" y="1600200"/>
            <a:ext cx="8229600" cy="2204883"/>
          </a:xfrm>
        </p:spPr>
        <p:txBody>
          <a:bodyPr wrap="square" lIns="91425" tIns="91425" rIns="91425" bIns="91425">
            <a:noAutofit/>
          </a:bodyPr>
          <a:lstStyle/>
          <a:p>
            <a:pPr marL="0" lvl="0" indent="0" eaLnBrk="0" fontAlgn="base" hangingPunct="0">
              <a:spcAft>
                <a:spcPct val="0"/>
              </a:spcAft>
              <a:buSzPts val="2400"/>
              <a:buNone/>
              <a:tabLst/>
            </a:pPr>
            <a:r>
              <a:rPr lang="en-US" altLang="en-US" sz="2400" b="1" kern="1200" dirty="0">
                <a:solidFill>
                  <a:srgbClr val="000000"/>
                </a:solidFill>
                <a:latin typeface="Arial (Body)"/>
              </a:rPr>
              <a:t>Defined</a:t>
            </a:r>
            <a:endParaRPr lang="en-US" sz="2400" kern="1200" dirty="0" smtClean="0">
              <a:solidFill>
                <a:srgbClr val="000000"/>
              </a:solidFill>
              <a:latin typeface="Arial (Body)"/>
              <a:ea typeface="+mn-ea"/>
              <a:cs typeface="+mn-cs"/>
            </a:endParaRPr>
          </a:p>
          <a:p>
            <a:pPr marL="0" lvl="0" indent="0" eaLnBrk="0" fontAlgn="base" hangingPunct="0">
              <a:spcAft>
                <a:spcPct val="0"/>
              </a:spcAft>
              <a:buSzPts val="2400"/>
              <a:buNone/>
              <a:tabLst/>
            </a:pPr>
            <a:r>
              <a:rPr lang="en-US" sz="2400" kern="1200" dirty="0" smtClean="0">
                <a:solidFill>
                  <a:srgbClr val="000000"/>
                </a:solidFill>
                <a:latin typeface="Arial (Body)"/>
                <a:ea typeface="+mn-ea"/>
                <a:cs typeface="+mn-cs"/>
              </a:rPr>
              <a:t>The </a:t>
            </a:r>
            <a:r>
              <a:rPr lang="en-US" sz="2400" kern="1200" dirty="0">
                <a:solidFill>
                  <a:srgbClr val="000000"/>
                </a:solidFill>
                <a:latin typeface="Arial (Body)"/>
                <a:ea typeface="+mn-ea"/>
                <a:cs typeface="+mn-cs"/>
              </a:rPr>
              <a:t>most popular form of attitude scale, where consumers are asked to check numbers corresponding to their level of “agreement” or “disagreement” with a series of statements about the studied </a:t>
            </a:r>
            <a:r>
              <a:rPr lang="en-US" sz="2400" kern="1200" dirty="0" smtClean="0">
                <a:solidFill>
                  <a:srgbClr val="000000"/>
                </a:solidFill>
                <a:latin typeface="Arial (Body)"/>
                <a:ea typeface="+mn-ea"/>
                <a:cs typeface="+mn-cs"/>
              </a:rPr>
              <a:t>object.</a:t>
            </a:r>
            <a:endParaRPr lang="en-US" sz="2400" kern="1200" dirty="0">
              <a:solidFill>
                <a:srgbClr val="000000"/>
              </a:solidFill>
              <a:latin typeface="Arial (Body)"/>
              <a:ea typeface="+mn-ea"/>
              <a:cs typeface="+mn-cs"/>
            </a:endParaRPr>
          </a:p>
        </p:txBody>
      </p:sp>
    </p:spTree>
    <p:extLst>
      <p:ext uri="{BB962C8B-B14F-4D97-AF65-F5344CB8AC3E}">
        <p14:creationId xmlns:p14="http://schemas.microsoft.com/office/powerpoint/2010/main" xmlns="" val="24259018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pPr>
            <a:r>
              <a:rPr lang="en-US" kern="1200" dirty="0">
                <a:latin typeface="Times New Roman" panose="02020603050405020304" pitchFamily="18" charset="0"/>
              </a:rPr>
              <a:t>Semantic Differential Scale</a:t>
            </a:r>
            <a:endParaRPr lang="en-US" altLang="en-US" kern="1200" dirty="0">
              <a:latin typeface="Times New Roman" panose="02020603050405020304" pitchFamily="18" charset="0"/>
              <a:ea typeface="+mj-ea"/>
              <a:cs typeface="+mj-cs"/>
            </a:endParaRPr>
          </a:p>
        </p:txBody>
      </p:sp>
      <p:sp>
        <p:nvSpPr>
          <p:cNvPr id="3" name="Text Placeholder 2"/>
          <p:cNvSpPr>
            <a:spLocks noGrp="1"/>
          </p:cNvSpPr>
          <p:nvPr>
            <p:ph type="body" idx="1"/>
          </p:nvPr>
        </p:nvSpPr>
        <p:spPr>
          <a:xfrm>
            <a:off x="457200" y="1600201"/>
            <a:ext cx="8229600" cy="2048256"/>
          </a:xfrm>
        </p:spPr>
        <p:txBody>
          <a:bodyPr/>
          <a:lstStyle/>
          <a:p>
            <a:pPr marL="0" indent="0">
              <a:buNone/>
            </a:pPr>
            <a:r>
              <a:rPr lang="en-US" sz="2400" dirty="0"/>
              <a:t>For the past 30 days, you have been using </a:t>
            </a:r>
            <a:r>
              <a:rPr lang="en-US" sz="2400" dirty="0" smtClean="0"/>
              <a:t>H</a:t>
            </a:r>
            <a:r>
              <a:rPr lang="en-US" sz="100" dirty="0" smtClean="0"/>
              <a:t> </a:t>
            </a:r>
            <a:r>
              <a:rPr lang="en-US" sz="2400" dirty="0" smtClean="0"/>
              <a:t>I </a:t>
            </a:r>
            <a:r>
              <a:rPr lang="en-US" sz="2400" dirty="0"/>
              <a:t>Lipgloss. Please tell us how your lips felt after </a:t>
            </a:r>
            <a:r>
              <a:rPr lang="en-US" sz="2400" dirty="0" smtClean="0"/>
              <a:t>using the </a:t>
            </a:r>
            <a:r>
              <a:rPr lang="en-US" sz="2400" dirty="0"/>
              <a:t>product. For each of the adjectives listed here, please mark an “X” in the box corresponding </a:t>
            </a:r>
            <a:r>
              <a:rPr lang="en-US" sz="2400" dirty="0" smtClean="0"/>
              <a:t>to how </a:t>
            </a:r>
            <a:r>
              <a:rPr lang="en-US" sz="2400" dirty="0"/>
              <a:t>your lips felt after using </a:t>
            </a:r>
            <a:r>
              <a:rPr lang="en-US" sz="2400" dirty="0" smtClean="0"/>
              <a:t>H</a:t>
            </a:r>
            <a:r>
              <a:rPr lang="en-US" sz="100" dirty="0" smtClean="0"/>
              <a:t> </a:t>
            </a:r>
            <a:r>
              <a:rPr lang="en-US" sz="2400" dirty="0" smtClean="0"/>
              <a:t>I </a:t>
            </a:r>
            <a:r>
              <a:rPr lang="en-US" sz="2400" dirty="0"/>
              <a:t>Lipgloss.</a:t>
            </a:r>
          </a:p>
        </p:txBody>
      </p:sp>
      <p:graphicFrame>
        <p:nvGraphicFramePr>
          <p:cNvPr id="6" name="Table 5"/>
          <p:cNvGraphicFramePr>
            <a:graphicFrameLocks noGrp="1"/>
          </p:cNvGraphicFramePr>
          <p:nvPr>
            <p:extLst>
              <p:ext uri="{D42A27DB-BD31-4B8C-83A1-F6EECF244321}">
                <p14:modId xmlns:p14="http://schemas.microsoft.com/office/powerpoint/2010/main" xmlns="" val="428673916"/>
              </p:ext>
            </p:extLst>
          </p:nvPr>
        </p:nvGraphicFramePr>
        <p:xfrm>
          <a:off x="640083" y="3858849"/>
          <a:ext cx="7645789" cy="1854200"/>
        </p:xfrm>
        <a:graphic>
          <a:graphicData uri="http://schemas.openxmlformats.org/drawingml/2006/table">
            <a:tbl>
              <a:tblPr firstRow="1" bandRow="1">
                <a:tableStyleId>{2D5ABB26-0587-4C30-8999-92F81FD0307C}</a:tableStyleId>
              </a:tblPr>
              <a:tblGrid>
                <a:gridCol w="1261228">
                  <a:extLst>
                    <a:ext uri="{9D8B030D-6E8A-4147-A177-3AD203B41FA5}">
                      <a16:colId xmlns:a16="http://schemas.microsoft.com/office/drawing/2014/main" xmlns="" val="31351363"/>
                    </a:ext>
                  </a:extLst>
                </a:gridCol>
                <a:gridCol w="836463">
                  <a:extLst>
                    <a:ext uri="{9D8B030D-6E8A-4147-A177-3AD203B41FA5}">
                      <a16:colId xmlns:a16="http://schemas.microsoft.com/office/drawing/2014/main" xmlns="" val="2217012218"/>
                    </a:ext>
                  </a:extLst>
                </a:gridCol>
                <a:gridCol w="823392">
                  <a:extLst>
                    <a:ext uri="{9D8B030D-6E8A-4147-A177-3AD203B41FA5}">
                      <a16:colId xmlns:a16="http://schemas.microsoft.com/office/drawing/2014/main" xmlns="" val="615570919"/>
                    </a:ext>
                  </a:extLst>
                </a:gridCol>
                <a:gridCol w="849532">
                  <a:extLst>
                    <a:ext uri="{9D8B030D-6E8A-4147-A177-3AD203B41FA5}">
                      <a16:colId xmlns:a16="http://schemas.microsoft.com/office/drawing/2014/main" xmlns="" val="998050171"/>
                    </a:ext>
                  </a:extLst>
                </a:gridCol>
                <a:gridCol w="823393">
                  <a:extLst>
                    <a:ext uri="{9D8B030D-6E8A-4147-A177-3AD203B41FA5}">
                      <a16:colId xmlns:a16="http://schemas.microsoft.com/office/drawing/2014/main" xmlns="" val="3956648500"/>
                    </a:ext>
                  </a:extLst>
                </a:gridCol>
                <a:gridCol w="829085">
                  <a:extLst>
                    <a:ext uri="{9D8B030D-6E8A-4147-A177-3AD203B41FA5}">
                      <a16:colId xmlns:a16="http://schemas.microsoft.com/office/drawing/2014/main" xmlns="" val="1846064377"/>
                    </a:ext>
                  </a:extLst>
                </a:gridCol>
                <a:gridCol w="2222696">
                  <a:extLst>
                    <a:ext uri="{9D8B030D-6E8A-4147-A177-3AD203B41FA5}">
                      <a16:colId xmlns:a16="http://schemas.microsoft.com/office/drawing/2014/main" xmlns="" val="1166840521"/>
                    </a:ext>
                  </a:extLst>
                </a:gridCol>
              </a:tblGrid>
              <a:tr h="370840">
                <a:tc>
                  <a:txBody>
                    <a:bodyPr/>
                    <a:lstStyle/>
                    <a:p>
                      <a:r>
                        <a:rPr lang="en-US" sz="1800" b="0" i="0" u="none" strike="noStrike" cap="none" baseline="0" dirty="0" smtClean="0">
                          <a:solidFill>
                            <a:schemeClr val="tx1"/>
                          </a:solidFill>
                          <a:latin typeface="+mn-lt"/>
                          <a:ea typeface="+mn-ea"/>
                          <a:cs typeface="+mn-cs"/>
                          <a:sym typeface="Arial"/>
                        </a:rPr>
                        <a:t>Refreshed</a:t>
                      </a:r>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b="0" i="0" u="none" strike="noStrike" cap="none" baseline="0" dirty="0" smtClean="0">
                          <a:solidFill>
                            <a:schemeClr val="tx1"/>
                          </a:solidFill>
                          <a:latin typeface="+mn-lt"/>
                          <a:ea typeface="+mn-ea"/>
                          <a:cs typeface="+mn-cs"/>
                          <a:sym typeface="Arial"/>
                        </a:rPr>
                        <a:t>[1]</a:t>
                      </a:r>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b="0" i="0" u="none" strike="noStrike" cap="none" baseline="0" dirty="0" smtClean="0">
                          <a:solidFill>
                            <a:schemeClr val="tx1"/>
                          </a:solidFill>
                          <a:latin typeface="+mn-lt"/>
                          <a:ea typeface="+mn-ea"/>
                          <a:cs typeface="+mn-cs"/>
                          <a:sym typeface="Arial"/>
                        </a:rPr>
                        <a:t>[2]</a:t>
                      </a:r>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b="0" i="0" u="none" strike="noStrike" cap="none" baseline="0" dirty="0" smtClean="0">
                          <a:solidFill>
                            <a:schemeClr val="tx1"/>
                          </a:solidFill>
                          <a:latin typeface="+mn-lt"/>
                          <a:ea typeface="+mn-ea"/>
                          <a:cs typeface="+mn-cs"/>
                          <a:sym typeface="Arial"/>
                        </a:rPr>
                        <a:t>[3]</a:t>
                      </a:r>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b="0" i="0" u="none" strike="noStrike" cap="none" baseline="0" dirty="0" smtClean="0">
                          <a:solidFill>
                            <a:schemeClr val="tx1"/>
                          </a:solidFill>
                          <a:latin typeface="+mn-lt"/>
                          <a:ea typeface="+mn-ea"/>
                          <a:cs typeface="+mn-cs"/>
                          <a:sym typeface="Arial"/>
                        </a:rPr>
                        <a:t>[4]</a:t>
                      </a:r>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0" i="0" u="none" strike="noStrike" cap="none" baseline="0" dirty="0" smtClean="0">
                          <a:solidFill>
                            <a:schemeClr val="tx1"/>
                          </a:solidFill>
                          <a:latin typeface="+mn-lt"/>
                          <a:ea typeface="+mn-ea"/>
                          <a:cs typeface="+mn-cs"/>
                          <a:sym typeface="Arial"/>
                        </a:rPr>
                        <a:t>[5]</a:t>
                      </a:r>
                      <a:endParaRPr lang="en-US" sz="180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800" b="0" i="0" u="none" strike="noStrike" cap="none" baseline="0" dirty="0" smtClean="0">
                          <a:solidFill>
                            <a:schemeClr val="tx1"/>
                          </a:solidFill>
                          <a:latin typeface="+mn-lt"/>
                          <a:ea typeface="+mn-ea"/>
                          <a:cs typeface="+mn-cs"/>
                          <a:sym typeface="Arial"/>
                        </a:rPr>
                        <a:t>Not refreshed</a:t>
                      </a:r>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547036191"/>
                  </a:ext>
                </a:extLst>
              </a:tr>
              <a:tr h="370840">
                <a:tc>
                  <a:txBody>
                    <a:bodyPr/>
                    <a:lstStyle/>
                    <a:p>
                      <a:r>
                        <a:rPr lang="en-US" sz="1800" b="0" i="0" u="none" strike="noStrike" cap="none" baseline="0" dirty="0" smtClean="0">
                          <a:solidFill>
                            <a:schemeClr val="tx1"/>
                          </a:solidFill>
                          <a:latin typeface="+mn-lt"/>
                          <a:ea typeface="+mn-ea"/>
                          <a:cs typeface="+mn-cs"/>
                          <a:sym typeface="Arial"/>
                        </a:rPr>
                        <a:t>Refreshed</a:t>
                      </a:r>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b="0" i="0" u="none" strike="noStrike" cap="none" baseline="0" dirty="0" smtClean="0">
                          <a:solidFill>
                            <a:schemeClr val="tx1"/>
                          </a:solidFill>
                          <a:latin typeface="+mn-lt"/>
                          <a:ea typeface="+mn-ea"/>
                          <a:cs typeface="+mn-cs"/>
                          <a:sym typeface="Arial"/>
                        </a:rPr>
                        <a:t>[1]</a:t>
                      </a:r>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b="0" i="0" u="none" strike="noStrike" cap="none" baseline="0" dirty="0" smtClean="0">
                          <a:solidFill>
                            <a:schemeClr val="tx1"/>
                          </a:solidFill>
                          <a:latin typeface="+mn-lt"/>
                          <a:ea typeface="+mn-ea"/>
                          <a:cs typeface="+mn-cs"/>
                          <a:sym typeface="Arial"/>
                        </a:rPr>
                        <a:t>[2]</a:t>
                      </a:r>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b="0" i="0" u="none" strike="noStrike" cap="none" baseline="0" dirty="0" smtClean="0">
                          <a:solidFill>
                            <a:schemeClr val="tx1"/>
                          </a:solidFill>
                          <a:latin typeface="+mn-lt"/>
                          <a:ea typeface="+mn-ea"/>
                          <a:cs typeface="+mn-cs"/>
                          <a:sym typeface="Arial"/>
                        </a:rPr>
                        <a:t>[3]</a:t>
                      </a:r>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b="0" i="0" u="none" strike="noStrike" cap="none" baseline="0" dirty="0" smtClean="0">
                          <a:solidFill>
                            <a:schemeClr val="tx1"/>
                          </a:solidFill>
                          <a:latin typeface="+mn-lt"/>
                          <a:ea typeface="+mn-ea"/>
                          <a:cs typeface="+mn-cs"/>
                          <a:sym typeface="Arial"/>
                        </a:rPr>
                        <a:t>[4]</a:t>
                      </a:r>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0" i="0" u="none" strike="noStrike" cap="none" baseline="0" dirty="0" smtClean="0">
                          <a:solidFill>
                            <a:schemeClr val="tx1"/>
                          </a:solidFill>
                          <a:latin typeface="+mn-lt"/>
                          <a:ea typeface="+mn-ea"/>
                          <a:cs typeface="+mn-cs"/>
                          <a:sym typeface="Arial"/>
                        </a:rPr>
                        <a:t>[5]</a:t>
                      </a:r>
                      <a:endParaRPr lang="en-US" sz="180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800" b="0" i="0" u="none" strike="noStrike" cap="none" baseline="0" dirty="0" smtClean="0">
                          <a:solidFill>
                            <a:schemeClr val="tx1"/>
                          </a:solidFill>
                          <a:latin typeface="+mn-lt"/>
                          <a:ea typeface="+mn-ea"/>
                          <a:cs typeface="+mn-cs"/>
                          <a:sym typeface="Arial"/>
                        </a:rPr>
                        <a:t>Not tight</a:t>
                      </a:r>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611257269"/>
                  </a:ext>
                </a:extLst>
              </a:tr>
              <a:tr h="370840">
                <a:tc>
                  <a:txBody>
                    <a:bodyPr/>
                    <a:lstStyle/>
                    <a:p>
                      <a:r>
                        <a:rPr lang="en-US" sz="1800" b="0" i="0" u="none" strike="noStrike" cap="none" baseline="0" dirty="0" smtClean="0">
                          <a:solidFill>
                            <a:schemeClr val="tx1"/>
                          </a:solidFill>
                          <a:latin typeface="+mn-lt"/>
                          <a:ea typeface="+mn-ea"/>
                          <a:cs typeface="+mn-cs"/>
                          <a:sym typeface="Arial"/>
                        </a:rPr>
                        <a:t>Refreshed</a:t>
                      </a:r>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b="0" i="0" u="none" strike="noStrike" cap="none" baseline="0" dirty="0" smtClean="0">
                          <a:solidFill>
                            <a:schemeClr val="tx1"/>
                          </a:solidFill>
                          <a:latin typeface="+mn-lt"/>
                          <a:ea typeface="+mn-ea"/>
                          <a:cs typeface="+mn-cs"/>
                          <a:sym typeface="Arial"/>
                        </a:rPr>
                        <a:t>[1]</a:t>
                      </a:r>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b="0" i="0" u="none" strike="noStrike" cap="none" baseline="0" dirty="0" smtClean="0">
                          <a:solidFill>
                            <a:schemeClr val="tx1"/>
                          </a:solidFill>
                          <a:latin typeface="+mn-lt"/>
                          <a:ea typeface="+mn-ea"/>
                          <a:cs typeface="+mn-cs"/>
                          <a:sym typeface="Arial"/>
                        </a:rPr>
                        <a:t>[2]</a:t>
                      </a:r>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b="0" i="0" u="none" strike="noStrike" cap="none" baseline="0" dirty="0" smtClean="0">
                          <a:solidFill>
                            <a:schemeClr val="tx1"/>
                          </a:solidFill>
                          <a:latin typeface="+mn-lt"/>
                          <a:ea typeface="+mn-ea"/>
                          <a:cs typeface="+mn-cs"/>
                          <a:sym typeface="Arial"/>
                        </a:rPr>
                        <a:t>[3]</a:t>
                      </a:r>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b="0" i="0" u="none" strike="noStrike" cap="none" baseline="0" dirty="0" smtClean="0">
                          <a:solidFill>
                            <a:schemeClr val="tx1"/>
                          </a:solidFill>
                          <a:latin typeface="+mn-lt"/>
                          <a:ea typeface="+mn-ea"/>
                          <a:cs typeface="+mn-cs"/>
                          <a:sym typeface="Arial"/>
                        </a:rPr>
                        <a:t>[4]</a:t>
                      </a:r>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0" i="0" u="none" strike="noStrike" cap="none" baseline="0" dirty="0" smtClean="0">
                          <a:solidFill>
                            <a:schemeClr val="tx1"/>
                          </a:solidFill>
                          <a:latin typeface="+mn-lt"/>
                          <a:ea typeface="+mn-ea"/>
                          <a:cs typeface="+mn-cs"/>
                          <a:sym typeface="Arial"/>
                        </a:rPr>
                        <a:t>[5]</a:t>
                      </a:r>
                      <a:endParaRPr lang="en-US" sz="180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800" b="0" i="0" u="none" strike="noStrike" cap="none" baseline="0" dirty="0" smtClean="0">
                          <a:solidFill>
                            <a:schemeClr val="tx1"/>
                          </a:solidFill>
                          <a:latin typeface="+mn-lt"/>
                          <a:ea typeface="+mn-ea"/>
                          <a:cs typeface="+mn-cs"/>
                          <a:sym typeface="Arial"/>
                        </a:rPr>
                        <a:t>Not smooth</a:t>
                      </a:r>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421613022"/>
                  </a:ext>
                </a:extLst>
              </a:tr>
              <a:tr h="370840">
                <a:tc>
                  <a:txBody>
                    <a:bodyPr/>
                    <a:lstStyle/>
                    <a:p>
                      <a:r>
                        <a:rPr lang="en-US" sz="1800" b="0" i="0" u="none" strike="noStrike" cap="none" baseline="0" dirty="0" smtClean="0">
                          <a:solidFill>
                            <a:schemeClr val="tx1"/>
                          </a:solidFill>
                          <a:latin typeface="+mn-lt"/>
                          <a:ea typeface="+mn-ea"/>
                          <a:cs typeface="+mn-cs"/>
                          <a:sym typeface="Arial"/>
                        </a:rPr>
                        <a:t>Supple</a:t>
                      </a:r>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b="0" i="0" u="none" strike="noStrike" cap="none" baseline="0" dirty="0" smtClean="0">
                          <a:solidFill>
                            <a:schemeClr val="tx1"/>
                          </a:solidFill>
                          <a:latin typeface="+mn-lt"/>
                          <a:ea typeface="+mn-ea"/>
                          <a:cs typeface="+mn-cs"/>
                          <a:sym typeface="Arial"/>
                        </a:rPr>
                        <a:t>[1]</a:t>
                      </a:r>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b="0" i="0" u="none" strike="noStrike" cap="none" baseline="0" dirty="0" smtClean="0">
                          <a:solidFill>
                            <a:schemeClr val="tx1"/>
                          </a:solidFill>
                          <a:latin typeface="+mn-lt"/>
                          <a:ea typeface="+mn-ea"/>
                          <a:cs typeface="+mn-cs"/>
                          <a:sym typeface="Arial"/>
                        </a:rPr>
                        <a:t>[2]</a:t>
                      </a:r>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b="0" i="0" u="none" strike="noStrike" cap="none" baseline="0" dirty="0" smtClean="0">
                          <a:solidFill>
                            <a:schemeClr val="tx1"/>
                          </a:solidFill>
                          <a:latin typeface="+mn-lt"/>
                          <a:ea typeface="+mn-ea"/>
                          <a:cs typeface="+mn-cs"/>
                          <a:sym typeface="Arial"/>
                        </a:rPr>
                        <a:t>[3]</a:t>
                      </a:r>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b="0" i="0" u="none" strike="noStrike" cap="none" baseline="0" dirty="0" smtClean="0">
                          <a:solidFill>
                            <a:schemeClr val="tx1"/>
                          </a:solidFill>
                          <a:latin typeface="+mn-lt"/>
                          <a:ea typeface="+mn-ea"/>
                          <a:cs typeface="+mn-cs"/>
                          <a:sym typeface="Arial"/>
                        </a:rPr>
                        <a:t>[4]</a:t>
                      </a:r>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0" i="0" u="none" strike="noStrike" cap="none" baseline="0" dirty="0" smtClean="0">
                          <a:solidFill>
                            <a:schemeClr val="tx1"/>
                          </a:solidFill>
                          <a:latin typeface="+mn-lt"/>
                          <a:ea typeface="+mn-ea"/>
                          <a:cs typeface="+mn-cs"/>
                          <a:sym typeface="Arial"/>
                        </a:rPr>
                        <a:t>[5]</a:t>
                      </a:r>
                      <a:endParaRPr lang="en-US" sz="180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800" b="0" i="0" u="none" strike="noStrike" cap="none" baseline="0" dirty="0" smtClean="0">
                          <a:solidFill>
                            <a:schemeClr val="tx1"/>
                          </a:solidFill>
                          <a:latin typeface="+mn-lt"/>
                          <a:ea typeface="+mn-ea"/>
                          <a:cs typeface="+mn-cs"/>
                          <a:sym typeface="Arial"/>
                        </a:rPr>
                        <a:t>Not supple</a:t>
                      </a:r>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677655537"/>
                  </a:ext>
                </a:extLst>
              </a:tr>
              <a:tr h="370840">
                <a:tc>
                  <a:txBody>
                    <a:bodyPr/>
                    <a:lstStyle/>
                    <a:p>
                      <a:r>
                        <a:rPr lang="en-US" sz="1800" b="0" i="0" u="none" strike="noStrike" cap="none" baseline="0" dirty="0" smtClean="0">
                          <a:solidFill>
                            <a:schemeClr val="tx1"/>
                          </a:solidFill>
                          <a:latin typeface="+mn-lt"/>
                          <a:ea typeface="+mn-ea"/>
                          <a:cs typeface="+mn-cs"/>
                          <a:sym typeface="Arial"/>
                        </a:rPr>
                        <a:t>Revived</a:t>
                      </a:r>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b="0" i="0" u="none" strike="noStrike" cap="none" baseline="0" dirty="0" smtClean="0">
                          <a:solidFill>
                            <a:schemeClr val="tx1"/>
                          </a:solidFill>
                          <a:latin typeface="+mn-lt"/>
                          <a:ea typeface="+mn-ea"/>
                          <a:cs typeface="+mn-cs"/>
                          <a:sym typeface="Arial"/>
                        </a:rPr>
                        <a:t>[1]</a:t>
                      </a:r>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b="0" i="0" u="none" strike="noStrike" cap="none" baseline="0" dirty="0" smtClean="0">
                          <a:solidFill>
                            <a:schemeClr val="tx1"/>
                          </a:solidFill>
                          <a:latin typeface="+mn-lt"/>
                          <a:ea typeface="+mn-ea"/>
                          <a:cs typeface="+mn-cs"/>
                          <a:sym typeface="Arial"/>
                        </a:rPr>
                        <a:t>[2]</a:t>
                      </a:r>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b="0" i="0" u="none" strike="noStrike" cap="none" baseline="0" dirty="0" smtClean="0">
                          <a:solidFill>
                            <a:schemeClr val="tx1"/>
                          </a:solidFill>
                          <a:latin typeface="+mn-lt"/>
                          <a:ea typeface="+mn-ea"/>
                          <a:cs typeface="+mn-cs"/>
                          <a:sym typeface="Arial"/>
                        </a:rPr>
                        <a:t>[3]</a:t>
                      </a:r>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b="0" i="0" u="none" strike="noStrike" cap="none" baseline="0" dirty="0" smtClean="0">
                          <a:solidFill>
                            <a:schemeClr val="tx1"/>
                          </a:solidFill>
                          <a:latin typeface="+mn-lt"/>
                          <a:ea typeface="+mn-ea"/>
                          <a:cs typeface="+mn-cs"/>
                          <a:sym typeface="Arial"/>
                        </a:rPr>
                        <a:t>[4]</a:t>
                      </a:r>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0" i="0" u="none" strike="noStrike" cap="none" baseline="0" dirty="0" smtClean="0">
                          <a:solidFill>
                            <a:schemeClr val="tx1"/>
                          </a:solidFill>
                          <a:latin typeface="+mn-lt"/>
                          <a:ea typeface="+mn-ea"/>
                          <a:cs typeface="+mn-cs"/>
                          <a:sym typeface="Arial"/>
                        </a:rPr>
                        <a:t>[5]</a:t>
                      </a:r>
                      <a:endParaRPr lang="en-US" sz="180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800" b="0" i="0" u="none" strike="noStrike" cap="none" baseline="0" dirty="0" smtClean="0">
                          <a:solidFill>
                            <a:schemeClr val="tx1"/>
                          </a:solidFill>
                          <a:latin typeface="+mn-lt"/>
                          <a:ea typeface="+mn-ea"/>
                          <a:cs typeface="+mn-cs"/>
                          <a:sym typeface="Arial"/>
                        </a:rPr>
                        <a:t>Not revived</a:t>
                      </a:r>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61152741"/>
                  </a:ext>
                </a:extLst>
              </a:tr>
            </a:tbl>
          </a:graphicData>
        </a:graphic>
      </p:graphicFrame>
    </p:spTree>
    <p:extLst>
      <p:ext uri="{BB962C8B-B14F-4D97-AF65-F5344CB8AC3E}">
        <p14:creationId xmlns:p14="http://schemas.microsoft.com/office/powerpoint/2010/main" xmlns="" val="3291652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pPr>
            <a:r>
              <a:rPr lang="en-US" altLang="en-US" kern="1200" dirty="0" smtClean="0">
                <a:latin typeface="Times New Roman" panose="02020603050405020304" pitchFamily="18" charset="0"/>
                <a:ea typeface="+mj-ea"/>
                <a:cs typeface="+mj-cs"/>
              </a:rPr>
              <a:t>The Conative Component</a:t>
            </a:r>
            <a:endParaRPr lang="en-US" altLang="en-US" kern="1200" dirty="0">
              <a:latin typeface="Times New Roman" panose="02020603050405020304" pitchFamily="18" charset="0"/>
              <a:ea typeface="+mj-ea"/>
              <a:cs typeface="+mj-cs"/>
            </a:endParaRPr>
          </a:p>
        </p:txBody>
      </p:sp>
      <p:sp>
        <p:nvSpPr>
          <p:cNvPr id="3" name="Text Placeholder 2"/>
          <p:cNvSpPr>
            <a:spLocks noGrp="1"/>
          </p:cNvSpPr>
          <p:nvPr>
            <p:ph type="body" idx="1"/>
          </p:nvPr>
        </p:nvSpPr>
        <p:spPr>
          <a:xfrm>
            <a:off x="457200" y="1600200"/>
            <a:ext cx="8229600" cy="4474029"/>
          </a:xfrm>
        </p:spPr>
        <p:txBody>
          <a:bodyPr/>
          <a:lstStyle/>
          <a:p>
            <a:pPr marL="0" indent="0">
              <a:spcBef>
                <a:spcPts val="1000"/>
              </a:spcBef>
              <a:buNone/>
            </a:pPr>
            <a:r>
              <a:rPr lang="en-US" dirty="0">
                <a:solidFill>
                  <a:schemeClr val="tx1"/>
                </a:solidFill>
              </a:rPr>
              <a:t>Which of the following statements best describes the chance that you would buy Dapper </a:t>
            </a:r>
            <a:r>
              <a:rPr lang="en-US" dirty="0" smtClean="0">
                <a:solidFill>
                  <a:schemeClr val="tx1"/>
                </a:solidFill>
              </a:rPr>
              <a:t>Dan Aftershave </a:t>
            </a:r>
            <a:r>
              <a:rPr lang="en-US" dirty="0">
                <a:solidFill>
                  <a:schemeClr val="tx1"/>
                </a:solidFill>
              </a:rPr>
              <a:t>Balm the next time you purchase an aftershave product?</a:t>
            </a:r>
          </a:p>
          <a:p>
            <a:pPr marL="0" indent="0">
              <a:spcBef>
                <a:spcPts val="800"/>
              </a:spcBef>
              <a:buNone/>
            </a:pPr>
            <a:r>
              <a:rPr lang="en-US" sz="500" dirty="0" smtClean="0">
                <a:solidFill>
                  <a:schemeClr val="bg1"/>
                </a:solidFill>
              </a:rPr>
              <a:t>Fill </a:t>
            </a:r>
            <a:r>
              <a:rPr lang="en-US" sz="500" dirty="0">
                <a:solidFill>
                  <a:schemeClr val="bg1"/>
                </a:solidFill>
              </a:rPr>
              <a:t>in </a:t>
            </a:r>
            <a:r>
              <a:rPr lang="en-US" sz="500" dirty="0" smtClean="0">
                <a:solidFill>
                  <a:schemeClr val="bg1"/>
                </a:solidFill>
              </a:rPr>
              <a:t>the </a:t>
            </a:r>
            <a:r>
              <a:rPr lang="en-US" sz="500" dirty="0">
                <a:solidFill>
                  <a:schemeClr val="bg1"/>
                </a:solidFill>
              </a:rPr>
              <a:t>blank</a:t>
            </a:r>
            <a:r>
              <a:rPr lang="en-US" dirty="0">
                <a:solidFill>
                  <a:schemeClr val="tx1"/>
                </a:solidFill>
              </a:rPr>
              <a:t> I definitely will buy it</a:t>
            </a:r>
            <a:r>
              <a:rPr lang="en-US" dirty="0" smtClean="0">
                <a:solidFill>
                  <a:schemeClr val="tx1"/>
                </a:solidFill>
              </a:rPr>
              <a:t>.</a:t>
            </a:r>
          </a:p>
          <a:p>
            <a:pPr marL="0" indent="0">
              <a:spcBef>
                <a:spcPts val="800"/>
              </a:spcBef>
              <a:buNone/>
            </a:pPr>
            <a:r>
              <a:rPr lang="en-US" sz="500" dirty="0">
                <a:solidFill>
                  <a:schemeClr val="bg1"/>
                </a:solidFill>
              </a:rPr>
              <a:t>Fill in the blank</a:t>
            </a:r>
            <a:r>
              <a:rPr lang="en-US" dirty="0">
                <a:solidFill>
                  <a:schemeClr val="tx1"/>
                </a:solidFill>
              </a:rPr>
              <a:t> I probably will buy it.</a:t>
            </a:r>
          </a:p>
          <a:p>
            <a:pPr marL="0" indent="0">
              <a:spcBef>
                <a:spcPts val="800"/>
              </a:spcBef>
              <a:buNone/>
            </a:pPr>
            <a:r>
              <a:rPr lang="en-US" sz="500" dirty="0">
                <a:solidFill>
                  <a:schemeClr val="bg1"/>
                </a:solidFill>
              </a:rPr>
              <a:t>Fill in the blank</a:t>
            </a:r>
            <a:r>
              <a:rPr lang="en-US" dirty="0">
                <a:solidFill>
                  <a:schemeClr val="tx1"/>
                </a:solidFill>
              </a:rPr>
              <a:t> I am uncertain whether I will buy it or not.</a:t>
            </a:r>
          </a:p>
          <a:p>
            <a:pPr marL="0" indent="0">
              <a:spcBef>
                <a:spcPts val="800"/>
              </a:spcBef>
              <a:buNone/>
            </a:pPr>
            <a:r>
              <a:rPr lang="en-US" sz="500" dirty="0">
                <a:solidFill>
                  <a:schemeClr val="bg1"/>
                </a:solidFill>
              </a:rPr>
              <a:t>Fill in the blank</a:t>
            </a:r>
            <a:r>
              <a:rPr lang="en-US" dirty="0">
                <a:solidFill>
                  <a:schemeClr val="tx1"/>
                </a:solidFill>
              </a:rPr>
              <a:t> I probably will not buy it.</a:t>
            </a:r>
          </a:p>
          <a:p>
            <a:pPr marL="0" indent="0">
              <a:spcBef>
                <a:spcPts val="800"/>
              </a:spcBef>
              <a:buNone/>
            </a:pPr>
            <a:r>
              <a:rPr lang="en-US" sz="500" dirty="0">
                <a:solidFill>
                  <a:schemeClr val="bg1"/>
                </a:solidFill>
              </a:rPr>
              <a:t>Fill in the blank</a:t>
            </a:r>
            <a:r>
              <a:rPr lang="en-US" dirty="0">
                <a:solidFill>
                  <a:schemeClr val="tx1"/>
                </a:solidFill>
              </a:rPr>
              <a:t> I definitely will not buy it.</a:t>
            </a:r>
          </a:p>
          <a:p>
            <a:pPr marL="0" indent="0">
              <a:spcBef>
                <a:spcPts val="1000"/>
              </a:spcBef>
              <a:buNone/>
            </a:pPr>
            <a:r>
              <a:rPr lang="en-US" dirty="0" smtClean="0">
                <a:solidFill>
                  <a:schemeClr val="tx1"/>
                </a:solidFill>
              </a:rPr>
              <a:t>How </a:t>
            </a:r>
            <a:r>
              <a:rPr lang="en-US" dirty="0">
                <a:solidFill>
                  <a:schemeClr val="tx1"/>
                </a:solidFill>
              </a:rPr>
              <a:t>likely are you to buy Dapper Dan Aftershave Balm during the next three months?</a:t>
            </a:r>
          </a:p>
          <a:p>
            <a:pPr marL="0" indent="0">
              <a:spcBef>
                <a:spcPts val="800"/>
              </a:spcBef>
              <a:buNone/>
            </a:pPr>
            <a:r>
              <a:rPr lang="en-US" sz="500" dirty="0" smtClean="0">
                <a:solidFill>
                  <a:schemeClr val="bg1"/>
                </a:solidFill>
              </a:rPr>
              <a:t>Fill in the blank</a:t>
            </a:r>
            <a:r>
              <a:rPr lang="en-US" dirty="0" smtClean="0">
                <a:solidFill>
                  <a:schemeClr val="tx1"/>
                </a:solidFill>
              </a:rPr>
              <a:t> Very </a:t>
            </a:r>
            <a:r>
              <a:rPr lang="en-US" dirty="0">
                <a:solidFill>
                  <a:schemeClr val="tx1"/>
                </a:solidFill>
              </a:rPr>
              <a:t>likely</a:t>
            </a:r>
          </a:p>
          <a:p>
            <a:pPr marL="0" indent="0">
              <a:spcBef>
                <a:spcPts val="800"/>
              </a:spcBef>
              <a:buNone/>
            </a:pPr>
            <a:r>
              <a:rPr lang="en-US" sz="500" dirty="0">
                <a:solidFill>
                  <a:schemeClr val="bg1"/>
                </a:solidFill>
              </a:rPr>
              <a:t>Fill in the </a:t>
            </a:r>
            <a:r>
              <a:rPr lang="en-US" sz="500" dirty="0" smtClean="0">
                <a:solidFill>
                  <a:schemeClr val="bg1"/>
                </a:solidFill>
              </a:rPr>
              <a:t>blank</a:t>
            </a:r>
            <a:r>
              <a:rPr lang="en-US" dirty="0" smtClean="0">
                <a:solidFill>
                  <a:schemeClr val="tx1"/>
                </a:solidFill>
              </a:rPr>
              <a:t> Likely</a:t>
            </a:r>
          </a:p>
          <a:p>
            <a:pPr marL="0" indent="0">
              <a:spcBef>
                <a:spcPts val="800"/>
              </a:spcBef>
              <a:buNone/>
            </a:pPr>
            <a:r>
              <a:rPr lang="en-US" sz="500" dirty="0">
                <a:solidFill>
                  <a:schemeClr val="bg1"/>
                </a:solidFill>
              </a:rPr>
              <a:t>Fill in the blank</a:t>
            </a:r>
            <a:r>
              <a:rPr lang="en-US" dirty="0">
                <a:solidFill>
                  <a:schemeClr val="tx1"/>
                </a:solidFill>
              </a:rPr>
              <a:t> </a:t>
            </a:r>
            <a:r>
              <a:rPr lang="en-US" dirty="0" smtClean="0">
                <a:solidFill>
                  <a:schemeClr val="tx1"/>
                </a:solidFill>
              </a:rPr>
              <a:t>Uncertain</a:t>
            </a:r>
            <a:endParaRPr lang="en-US" dirty="0">
              <a:solidFill>
                <a:schemeClr val="tx1"/>
              </a:solidFill>
            </a:endParaRPr>
          </a:p>
          <a:p>
            <a:pPr marL="0" indent="0">
              <a:spcBef>
                <a:spcPts val="800"/>
              </a:spcBef>
              <a:buNone/>
            </a:pPr>
            <a:r>
              <a:rPr lang="en-US" sz="500" dirty="0">
                <a:solidFill>
                  <a:schemeClr val="bg1"/>
                </a:solidFill>
              </a:rPr>
              <a:t>Fill in the blank</a:t>
            </a:r>
            <a:r>
              <a:rPr lang="en-US" dirty="0">
                <a:solidFill>
                  <a:schemeClr val="tx1"/>
                </a:solidFill>
              </a:rPr>
              <a:t> </a:t>
            </a:r>
            <a:r>
              <a:rPr lang="en-US" dirty="0" smtClean="0">
                <a:solidFill>
                  <a:schemeClr val="tx1"/>
                </a:solidFill>
              </a:rPr>
              <a:t>Unlikely</a:t>
            </a:r>
            <a:endParaRPr lang="en-US" dirty="0">
              <a:solidFill>
                <a:schemeClr val="tx1"/>
              </a:solidFill>
            </a:endParaRPr>
          </a:p>
          <a:p>
            <a:pPr marL="0" indent="0">
              <a:spcBef>
                <a:spcPts val="800"/>
              </a:spcBef>
              <a:buNone/>
            </a:pPr>
            <a:r>
              <a:rPr lang="en-US" sz="500" dirty="0">
                <a:solidFill>
                  <a:schemeClr val="bg1"/>
                </a:solidFill>
              </a:rPr>
              <a:t>Fill in the blank</a:t>
            </a:r>
            <a:r>
              <a:rPr lang="en-US" dirty="0">
                <a:solidFill>
                  <a:schemeClr val="tx1"/>
                </a:solidFill>
              </a:rPr>
              <a:t> </a:t>
            </a:r>
            <a:r>
              <a:rPr lang="en-US" dirty="0" smtClean="0">
                <a:solidFill>
                  <a:schemeClr val="tx1"/>
                </a:solidFill>
              </a:rPr>
              <a:t>Very </a:t>
            </a:r>
            <a:r>
              <a:rPr lang="en-US" dirty="0">
                <a:solidFill>
                  <a:schemeClr val="tx1"/>
                </a:solidFill>
              </a:rPr>
              <a:t>unlikely</a:t>
            </a:r>
          </a:p>
        </p:txBody>
      </p:sp>
      <p:cxnSp>
        <p:nvCxnSpPr>
          <p:cNvPr id="19" name="Straight Connector 18"/>
          <p:cNvCxnSpPr/>
          <p:nvPr/>
        </p:nvCxnSpPr>
        <p:spPr>
          <a:xfrm>
            <a:off x="548249" y="2461262"/>
            <a:ext cx="45016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529199" y="2804162"/>
            <a:ext cx="45016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541899" y="3153412"/>
            <a:ext cx="45016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529199" y="3489962"/>
            <a:ext cx="45016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522849" y="3839212"/>
            <a:ext cx="45016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529199" y="4550412"/>
            <a:ext cx="45016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522849" y="4893312"/>
            <a:ext cx="45016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522849" y="5248912"/>
            <a:ext cx="45016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522849" y="5591812"/>
            <a:ext cx="45016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519674" y="5928362"/>
            <a:ext cx="45016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1865405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fontAlgn="base">
              <a:spcBef>
                <a:spcPct val="0"/>
              </a:spcBef>
              <a:spcAft>
                <a:spcPct val="0"/>
              </a:spcAft>
              <a:buClrTx/>
            </a:pPr>
            <a:r>
              <a:rPr lang="en-US" altLang="en-US" kern="1200" dirty="0" smtClean="0">
                <a:latin typeface="Times New Roman" panose="02020603050405020304" pitchFamily="18" charset="0"/>
                <a:ea typeface="+mj-ea"/>
                <a:cs typeface="+mj-cs"/>
              </a:rPr>
              <a:t>Discussion Questions</a:t>
            </a:r>
            <a:endParaRPr lang="en-US" altLang="en-US" kern="1200" dirty="0">
              <a:latin typeface="Times New Roman" panose="02020603050405020304" pitchFamily="18" charset="0"/>
              <a:ea typeface="+mj-ea"/>
              <a:cs typeface="+mj-cs"/>
            </a:endParaRPr>
          </a:p>
        </p:txBody>
      </p:sp>
      <p:sp>
        <p:nvSpPr>
          <p:cNvPr id="3" name="Text Placeholder 2"/>
          <p:cNvSpPr>
            <a:spLocks noGrp="1"/>
          </p:cNvSpPr>
          <p:nvPr>
            <p:ph type="body" idx="1"/>
          </p:nvPr>
        </p:nvSpPr>
        <p:spPr>
          <a:xfrm>
            <a:off x="457200" y="1600200"/>
            <a:ext cx="8229600" cy="1854323"/>
          </a:xfrm>
        </p:spPr>
        <p:txBody>
          <a:bodyPr wrap="square" lIns="91425" tIns="91425" rIns="91425" bIns="91425">
            <a:noAutofit/>
          </a:bodyPr>
          <a:lstStyle/>
          <a:p>
            <a:pPr marL="255651" lvl="0" indent="-255651" fontAlgn="base">
              <a:spcAft>
                <a:spcPct val="0"/>
              </a:spcAft>
              <a:buSzPts val="2400"/>
              <a:tabLst/>
            </a:pPr>
            <a:r>
              <a:rPr lang="en-US" altLang="en-US" sz="2400" kern="1200" dirty="0">
                <a:solidFill>
                  <a:srgbClr val="000000"/>
                </a:solidFill>
                <a:latin typeface="Arial (Body)"/>
                <a:ea typeface="+mn-ea"/>
                <a:cs typeface="+mn-cs"/>
              </a:rPr>
              <a:t>Explain your attitude toward your college/university based on the tricomponent attribute </a:t>
            </a:r>
            <a:r>
              <a:rPr lang="en-US" altLang="en-US" sz="2400" kern="1200" dirty="0" smtClean="0">
                <a:solidFill>
                  <a:srgbClr val="000000"/>
                </a:solidFill>
                <a:latin typeface="Arial (Body)"/>
                <a:ea typeface="+mn-ea"/>
                <a:cs typeface="+mn-cs"/>
              </a:rPr>
              <a:t>model.</a:t>
            </a:r>
            <a:endParaRPr lang="en-US" altLang="en-US" sz="2400" kern="1200" dirty="0">
              <a:solidFill>
                <a:srgbClr val="000000"/>
              </a:solidFill>
              <a:latin typeface="Arial (Body)"/>
              <a:ea typeface="+mn-ea"/>
              <a:cs typeface="+mn-cs"/>
            </a:endParaRPr>
          </a:p>
          <a:p>
            <a:pPr marL="255651" lvl="0" indent="-255651" fontAlgn="base">
              <a:spcAft>
                <a:spcPct val="0"/>
              </a:spcAft>
              <a:buSzPts val="2400"/>
              <a:tabLst/>
            </a:pPr>
            <a:r>
              <a:rPr lang="en-US" altLang="en-US" sz="2400" kern="1200" dirty="0">
                <a:solidFill>
                  <a:srgbClr val="000000"/>
                </a:solidFill>
                <a:latin typeface="Arial (Body)"/>
                <a:ea typeface="+mn-ea"/>
                <a:cs typeface="+mn-cs"/>
              </a:rPr>
              <a:t>Be sure to isolate the cognitive, affective, and conative elements.</a:t>
            </a:r>
          </a:p>
        </p:txBody>
      </p:sp>
    </p:spTree>
    <p:extLst>
      <p:ext uri="{BB962C8B-B14F-4D97-AF65-F5344CB8AC3E}">
        <p14:creationId xmlns:p14="http://schemas.microsoft.com/office/powerpoint/2010/main" xmlns="" val="13376669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pPr>
            <a:r>
              <a:rPr lang="en-US" altLang="en-US" kern="1200" dirty="0" smtClean="0">
                <a:latin typeface="Times New Roman" panose="02020603050405020304" pitchFamily="18" charset="0"/>
                <a:ea typeface="+mj-ea"/>
                <a:cs typeface="+mj-cs"/>
              </a:rPr>
              <a:t>Altering Consumer Attitudes</a:t>
            </a:r>
            <a:endParaRPr lang="en-US" altLang="en-US" kern="1200" dirty="0">
              <a:latin typeface="Times New Roman" panose="02020603050405020304" pitchFamily="18" charset="0"/>
              <a:ea typeface="+mj-ea"/>
              <a:cs typeface="+mj-cs"/>
            </a:endParaRPr>
          </a:p>
        </p:txBody>
      </p:sp>
      <p:sp>
        <p:nvSpPr>
          <p:cNvPr id="3" name="Text Placeholder 2"/>
          <p:cNvSpPr>
            <a:spLocks noGrp="1"/>
          </p:cNvSpPr>
          <p:nvPr>
            <p:ph type="body" idx="1"/>
          </p:nvPr>
        </p:nvSpPr>
        <p:spPr>
          <a:xfrm>
            <a:off x="457200" y="1600200"/>
            <a:ext cx="3644900" cy="2400300"/>
          </a:xfrm>
        </p:spPr>
        <p:txBody>
          <a:bodyPr wrap="square" lIns="91425" tIns="91425" rIns="91425" bIns="91425">
            <a:noAutofit/>
          </a:bodyPr>
          <a:lstStyle/>
          <a:p>
            <a:pPr marL="255651" lvl="0" indent="-255651" eaLnBrk="0" fontAlgn="base" hangingPunct="0">
              <a:spcAft>
                <a:spcPct val="0"/>
              </a:spcAft>
              <a:buSzPts val="2400"/>
            </a:pPr>
            <a:r>
              <a:rPr lang="en-US" altLang="en-US" sz="2400" kern="1200" dirty="0">
                <a:solidFill>
                  <a:srgbClr val="000000"/>
                </a:solidFill>
                <a:latin typeface="Arial (Body)"/>
                <a:ea typeface="+mn-ea"/>
                <a:cs typeface="+mn-cs"/>
              </a:rPr>
              <a:t>Changing beliefs about products</a:t>
            </a:r>
          </a:p>
          <a:p>
            <a:pPr marL="255651" lvl="0" indent="-255651" eaLnBrk="0" fontAlgn="base" hangingPunct="0">
              <a:spcAft>
                <a:spcPct val="0"/>
              </a:spcAft>
              <a:buSzPts val="2400"/>
            </a:pPr>
            <a:r>
              <a:rPr lang="en-US" altLang="en-US" sz="2400" kern="1200" dirty="0">
                <a:solidFill>
                  <a:srgbClr val="000000"/>
                </a:solidFill>
                <a:latin typeface="Arial (Body)"/>
                <a:ea typeface="+mn-ea"/>
                <a:cs typeface="+mn-cs"/>
              </a:rPr>
              <a:t>Changing brand image</a:t>
            </a:r>
          </a:p>
          <a:p>
            <a:pPr marL="255651" lvl="0" indent="-255651" eaLnBrk="0" fontAlgn="base" hangingPunct="0">
              <a:spcAft>
                <a:spcPct val="0"/>
              </a:spcAft>
              <a:buSzPts val="2400"/>
            </a:pPr>
            <a:r>
              <a:rPr lang="en-US" altLang="en-US" sz="2400" kern="1200" dirty="0">
                <a:solidFill>
                  <a:srgbClr val="000000"/>
                </a:solidFill>
                <a:latin typeface="Arial (Body)"/>
                <a:ea typeface="+mn-ea"/>
                <a:cs typeface="+mn-cs"/>
              </a:rPr>
              <a:t>Changing beliefs about competing brands</a:t>
            </a:r>
          </a:p>
        </p:txBody>
      </p:sp>
      <p:pic>
        <p:nvPicPr>
          <p:cNvPr id="7" name="Picture 6" descr="The advertisement shows a half of an avocado reclining in a hammock. The text reads as follows. Relax, it’s the good fats. Your body needs the monounsaturated fats found in Avocados from Mexico. So add substance to your salad or natural, satisfying creaminess to any sandwich, and rest easy knowing it’s only 50 calories per 3 slice, 1 ounce serving. Recipes, health benefits and more at the amazing avocado dot com. A turkey sandwich with avocado slices is in the lower right corner of the advertisement. The logo for Avocados from Mexico is in the upper right corner of the advertisement, as well as the tagline, the amazing avocado."/>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5083754" y="1585586"/>
            <a:ext cx="3534268" cy="4677428"/>
          </a:xfrm>
          <a:prstGeom prst="rect">
            <a:avLst/>
          </a:prstGeom>
        </p:spPr>
      </p:pic>
      <p:sp>
        <p:nvSpPr>
          <p:cNvPr id="4" name="Text Placeholder 3"/>
          <p:cNvSpPr>
            <a:spLocks noGrp="1"/>
          </p:cNvSpPr>
          <p:nvPr>
            <p:ph type="body" idx="2"/>
          </p:nvPr>
        </p:nvSpPr>
        <p:spPr>
          <a:xfrm>
            <a:off x="457200" y="5493681"/>
            <a:ext cx="4517136" cy="656188"/>
          </a:xfrm>
        </p:spPr>
        <p:txBody>
          <a:bodyPr/>
          <a:lstStyle/>
          <a:p>
            <a:pPr marL="0" indent="0">
              <a:buNone/>
            </a:pPr>
            <a:r>
              <a:rPr lang="en-US" sz="1800" b="1" dirty="0"/>
              <a:t>Source:</a:t>
            </a:r>
            <a:r>
              <a:rPr lang="en-US" sz="1800" dirty="0"/>
              <a:t> Avocados From Mexico, Mexican Hass Avocado Importers Association</a:t>
            </a:r>
          </a:p>
        </p:txBody>
      </p:sp>
    </p:spTree>
    <p:extLst>
      <p:ext uri="{BB962C8B-B14F-4D97-AF65-F5344CB8AC3E}">
        <p14:creationId xmlns:p14="http://schemas.microsoft.com/office/powerpoint/2010/main" xmlns="" val="17494420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fontAlgn="base">
              <a:spcBef>
                <a:spcPct val="0"/>
              </a:spcBef>
              <a:spcAft>
                <a:spcPct val="0"/>
              </a:spcAft>
              <a:buClrTx/>
            </a:pPr>
            <a:r>
              <a:rPr lang="en-US" altLang="en-US" kern="1200" dirty="0" smtClean="0">
                <a:solidFill>
                  <a:srgbClr val="007FA3"/>
                </a:solidFill>
                <a:latin typeface="Times New Roman" panose="02020603050405020304" pitchFamily="18" charset="0"/>
                <a:ea typeface="+mj-ea"/>
                <a:cs typeface="+mj-cs"/>
              </a:rPr>
              <a:t>Learning Objective 6.3</a:t>
            </a:r>
            <a:endParaRPr lang="en-US" altLang="en-US" kern="1200" dirty="0">
              <a:solidFill>
                <a:srgbClr val="007FA3"/>
              </a:solidFill>
              <a:latin typeface="Times New Roman" panose="02020603050405020304" pitchFamily="18" charset="0"/>
              <a:ea typeface="+mj-ea"/>
              <a:cs typeface="+mj-cs"/>
            </a:endParaRPr>
          </a:p>
        </p:txBody>
      </p:sp>
      <p:sp>
        <p:nvSpPr>
          <p:cNvPr id="3" name="Content Placeholder 2"/>
          <p:cNvSpPr>
            <a:spLocks noGrp="1"/>
          </p:cNvSpPr>
          <p:nvPr>
            <p:ph type="body" idx="1"/>
          </p:nvPr>
        </p:nvSpPr>
        <p:spPr/>
        <p:txBody>
          <a:bodyPr wrap="square" lIns="91425" tIns="91425" rIns="91425" bIns="91425">
            <a:noAutofit/>
          </a:bodyPr>
          <a:lstStyle/>
          <a:p>
            <a:pPr marL="0" indent="0" eaLnBrk="0" fontAlgn="base" hangingPunct="0">
              <a:spcAft>
                <a:spcPct val="0"/>
              </a:spcAft>
              <a:buSzPts val="2400"/>
              <a:buNone/>
            </a:pPr>
            <a:r>
              <a:rPr lang="en-US" altLang="en-US" sz="2400" b="1" kern="1200" dirty="0">
                <a:solidFill>
                  <a:srgbClr val="007FA3"/>
                </a:solidFill>
                <a:latin typeface="Arial (Body)"/>
              </a:rPr>
              <a:t>6.3</a:t>
            </a:r>
            <a:r>
              <a:rPr lang="en-US" altLang="en-US" sz="2400" kern="1200" dirty="0">
                <a:solidFill>
                  <a:srgbClr val="000000"/>
                </a:solidFill>
                <a:latin typeface="Arial (Body)"/>
              </a:rPr>
              <a:t> To understand how to apply </a:t>
            </a:r>
            <a:r>
              <a:rPr lang="en-US" altLang="en-US" sz="2400" kern="1200" dirty="0" err="1">
                <a:solidFill>
                  <a:srgbClr val="000000"/>
                </a:solidFill>
                <a:latin typeface="Arial (Body)"/>
              </a:rPr>
              <a:t>multiattribute</a:t>
            </a:r>
            <a:r>
              <a:rPr lang="en-US" altLang="en-US" sz="2400" kern="1200" dirty="0">
                <a:solidFill>
                  <a:srgbClr val="000000"/>
                </a:solidFill>
                <a:latin typeface="Arial (Body)"/>
              </a:rPr>
              <a:t> models to change consumers’ attitudes</a:t>
            </a:r>
            <a:r>
              <a:rPr lang="en-US" altLang="en-US" sz="2400" kern="1200" dirty="0" smtClean="0">
                <a:solidFill>
                  <a:srgbClr val="000000"/>
                </a:solidFill>
                <a:latin typeface="Arial (Body)"/>
              </a:rPr>
              <a:t>.</a:t>
            </a:r>
            <a:endParaRPr lang="en-US" altLang="en-US" sz="2400" kern="1200" dirty="0">
              <a:solidFill>
                <a:srgbClr val="000000"/>
              </a:solidFill>
              <a:latin typeface="Arial (Body)"/>
            </a:endParaRPr>
          </a:p>
        </p:txBody>
      </p:sp>
    </p:spTree>
    <p:extLst>
      <p:ext uri="{BB962C8B-B14F-4D97-AF65-F5344CB8AC3E}">
        <p14:creationId xmlns:p14="http://schemas.microsoft.com/office/powerpoint/2010/main" xmlns="" val="23187278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pPr>
            <a:r>
              <a:rPr lang="en-US" altLang="en-US" kern="1200" dirty="0" smtClean="0">
                <a:latin typeface="Times New Roman" panose="02020603050405020304" pitchFamily="18" charset="0"/>
                <a:ea typeface="+mj-ea"/>
                <a:cs typeface="+mj-cs"/>
              </a:rPr>
              <a:t>Attitude-Toward-Object Model</a:t>
            </a:r>
            <a:endParaRPr lang="en-US" altLang="en-US" kern="1200" dirty="0">
              <a:latin typeface="Times New Roman" panose="02020603050405020304" pitchFamily="18" charset="0"/>
              <a:ea typeface="+mj-ea"/>
              <a:cs typeface="+mj-cs"/>
            </a:endParaRPr>
          </a:p>
        </p:txBody>
      </p:sp>
      <p:sp>
        <p:nvSpPr>
          <p:cNvPr id="3" name="Text Placeholder 2"/>
          <p:cNvSpPr>
            <a:spLocks noGrp="1"/>
          </p:cNvSpPr>
          <p:nvPr>
            <p:ph type="body" idx="1"/>
          </p:nvPr>
        </p:nvSpPr>
        <p:spPr>
          <a:xfrm>
            <a:off x="457200" y="1600200"/>
            <a:ext cx="4013200" cy="3073400"/>
          </a:xfrm>
        </p:spPr>
        <p:txBody>
          <a:bodyPr wrap="square" lIns="91425" tIns="91425" rIns="91425" bIns="91425">
            <a:noAutofit/>
          </a:bodyPr>
          <a:lstStyle/>
          <a:p>
            <a:pPr marL="255651" lvl="0" indent="-255651" eaLnBrk="0" fontAlgn="base" hangingPunct="0">
              <a:spcAft>
                <a:spcPct val="0"/>
              </a:spcAft>
              <a:buSzPts val="2400"/>
            </a:pPr>
            <a:r>
              <a:rPr lang="en-US" altLang="en-US" sz="2400" kern="1200" dirty="0">
                <a:solidFill>
                  <a:srgbClr val="000000"/>
                </a:solidFill>
                <a:latin typeface="Arial (Body)"/>
                <a:ea typeface="+mn-ea"/>
                <a:cs typeface="+mn-cs"/>
              </a:rPr>
              <a:t>Used to change attitudes</a:t>
            </a:r>
          </a:p>
          <a:p>
            <a:pPr marL="255651" lvl="0" indent="-255651" eaLnBrk="0" fontAlgn="base" hangingPunct="0">
              <a:spcAft>
                <a:spcPct val="0"/>
              </a:spcAft>
              <a:buSzPts val="2400"/>
            </a:pPr>
            <a:r>
              <a:rPr lang="en-US" altLang="en-US" sz="2400" kern="1200" dirty="0">
                <a:solidFill>
                  <a:srgbClr val="000000"/>
                </a:solidFill>
                <a:latin typeface="Arial (Body)"/>
                <a:ea typeface="+mn-ea"/>
                <a:cs typeface="+mn-cs"/>
              </a:rPr>
              <a:t>Ways</a:t>
            </a:r>
          </a:p>
          <a:p>
            <a:pPr marL="741553" lvl="1" indent="-284353" eaLnBrk="0" fontAlgn="base" hangingPunct="0">
              <a:spcAft>
                <a:spcPct val="0"/>
              </a:spcAft>
              <a:buSzPts val="2400"/>
            </a:pPr>
            <a:r>
              <a:rPr lang="en-US" altLang="en-US" sz="2400" kern="1200" dirty="0">
                <a:solidFill>
                  <a:srgbClr val="000000"/>
                </a:solidFill>
                <a:latin typeface="Arial (Body)"/>
                <a:ea typeface="+mn-ea"/>
                <a:cs typeface="+mn-cs"/>
              </a:rPr>
              <a:t>Add an attribute</a:t>
            </a:r>
          </a:p>
          <a:p>
            <a:pPr marL="741553" lvl="1" indent="-284353" eaLnBrk="0" fontAlgn="base" hangingPunct="0">
              <a:spcAft>
                <a:spcPct val="0"/>
              </a:spcAft>
              <a:buSzPts val="2400"/>
            </a:pPr>
            <a:r>
              <a:rPr lang="en-US" altLang="en-US" sz="2400" kern="1200" dirty="0">
                <a:solidFill>
                  <a:srgbClr val="000000"/>
                </a:solidFill>
                <a:latin typeface="Arial (Body)"/>
                <a:ea typeface="+mn-ea"/>
                <a:cs typeface="+mn-cs"/>
              </a:rPr>
              <a:t>Change perceived importance of an attribute</a:t>
            </a:r>
          </a:p>
          <a:p>
            <a:pPr marL="741553" lvl="1" indent="-284353" eaLnBrk="0" fontAlgn="base" hangingPunct="0">
              <a:spcAft>
                <a:spcPct val="0"/>
              </a:spcAft>
              <a:buSzPts val="2400"/>
            </a:pPr>
            <a:r>
              <a:rPr lang="en-US" altLang="en-US" sz="2400" kern="1200" dirty="0">
                <a:solidFill>
                  <a:srgbClr val="000000"/>
                </a:solidFill>
                <a:latin typeface="Arial (Body)"/>
                <a:ea typeface="+mn-ea"/>
                <a:cs typeface="+mn-cs"/>
              </a:rPr>
              <a:t>Develop new </a:t>
            </a:r>
            <a:r>
              <a:rPr lang="en-US" altLang="en-US" sz="2400" kern="1200" dirty="0" smtClean="0">
                <a:solidFill>
                  <a:srgbClr val="000000"/>
                </a:solidFill>
                <a:latin typeface="Arial (Body)"/>
                <a:ea typeface="+mn-ea"/>
                <a:cs typeface="+mn-cs"/>
              </a:rPr>
              <a:t>products</a:t>
            </a:r>
            <a:endParaRPr lang="en-US" altLang="en-US" sz="2400" kern="1200" dirty="0">
              <a:solidFill>
                <a:srgbClr val="000000"/>
              </a:solidFill>
              <a:latin typeface="Arial (Body)"/>
              <a:ea typeface="+mn-ea"/>
              <a:cs typeface="+mn-cs"/>
            </a:endParaRPr>
          </a:p>
        </p:txBody>
      </p:sp>
      <p:pic>
        <p:nvPicPr>
          <p:cNvPr id="6" name="Picture 5" descr="The advertisement shows a forkful of macaroni and cheese. The header text reads as follows. It’s changed. But it hasn’t. Smaller text reads as follows. Good news. Kraft macaroni and cheese has no artificial flavors, preservatives or dyes. But do you want to hear something even better? This Kraft mac and cheese still tastes like the Kraft mac and cheese you know and love. So now you can enjoy each bit even more. Or just like you always have. A box of Kraft macaroni and cheese is in the lower left corner of the advertisement. The tagline, you know you love it, appears at the bottom of the advertisement, just below a macaroni shaped like a smile."/>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4981788" y="1600200"/>
            <a:ext cx="3346025" cy="4393134"/>
          </a:xfrm>
          <a:prstGeom prst="rect">
            <a:avLst/>
          </a:prstGeom>
        </p:spPr>
      </p:pic>
      <p:sp>
        <p:nvSpPr>
          <p:cNvPr id="4" name="Text Placeholder 3"/>
          <p:cNvSpPr>
            <a:spLocks noGrp="1"/>
          </p:cNvSpPr>
          <p:nvPr>
            <p:ph type="body" idx="2"/>
          </p:nvPr>
        </p:nvSpPr>
        <p:spPr>
          <a:xfrm>
            <a:off x="4787900" y="6053822"/>
            <a:ext cx="3733800" cy="379407"/>
          </a:xfrm>
        </p:spPr>
        <p:txBody>
          <a:bodyPr/>
          <a:lstStyle/>
          <a:p>
            <a:pPr marL="0" indent="0">
              <a:buNone/>
            </a:pPr>
            <a:r>
              <a:rPr lang="en-US" sz="1800" b="1" dirty="0"/>
              <a:t>Source</a:t>
            </a:r>
            <a:r>
              <a:rPr lang="en-US" sz="1800" dirty="0"/>
              <a:t>: The Kraft Heinz Company</a:t>
            </a:r>
          </a:p>
        </p:txBody>
      </p:sp>
    </p:spTree>
    <p:extLst>
      <p:ext uri="{BB962C8B-B14F-4D97-AF65-F5344CB8AC3E}">
        <p14:creationId xmlns:p14="http://schemas.microsoft.com/office/powerpoint/2010/main" xmlns="" val="3842495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fontAlgn="base">
              <a:spcBef>
                <a:spcPct val="0"/>
              </a:spcBef>
              <a:spcAft>
                <a:spcPct val="0"/>
              </a:spcAft>
              <a:buClrTx/>
            </a:pPr>
            <a:r>
              <a:rPr lang="en-US" altLang="en-US" kern="1200" dirty="0" smtClean="0">
                <a:solidFill>
                  <a:srgbClr val="007FA3"/>
                </a:solidFill>
                <a:latin typeface="Times New Roman" panose="02020603050405020304" pitchFamily="18" charset="0"/>
                <a:ea typeface="+mj-ea"/>
                <a:cs typeface="+mj-cs"/>
              </a:rPr>
              <a:t>Learning Objectives </a:t>
            </a:r>
            <a:r>
              <a:rPr lang="en-US" altLang="en-US" sz="2000" b="0" kern="1200" dirty="0" smtClean="0">
                <a:solidFill>
                  <a:srgbClr val="007FA3"/>
                </a:solidFill>
                <a:latin typeface="Times New Roman" panose="02020603050405020304" pitchFamily="18" charset="0"/>
                <a:ea typeface="+mj-ea"/>
                <a:cs typeface="+mj-cs"/>
              </a:rPr>
              <a:t>(1 of 2)</a:t>
            </a:r>
            <a:endParaRPr lang="en-US" altLang="en-US" sz="2000" b="0" kern="1200" dirty="0">
              <a:solidFill>
                <a:srgbClr val="007FA3"/>
              </a:solidFill>
              <a:latin typeface="Times New Roman" panose="02020603050405020304" pitchFamily="18" charset="0"/>
              <a:ea typeface="+mj-ea"/>
              <a:cs typeface="+mj-cs"/>
            </a:endParaRPr>
          </a:p>
        </p:txBody>
      </p:sp>
      <p:sp>
        <p:nvSpPr>
          <p:cNvPr id="3" name="Content Placeholder 2"/>
          <p:cNvSpPr>
            <a:spLocks noGrp="1"/>
          </p:cNvSpPr>
          <p:nvPr>
            <p:ph idx="1"/>
          </p:nvPr>
        </p:nvSpPr>
        <p:spPr/>
        <p:txBody>
          <a:bodyPr wrap="square" lIns="91425" tIns="91425" rIns="91425" bIns="91425">
            <a:noAutofit/>
          </a:bodyPr>
          <a:lstStyle/>
          <a:p>
            <a:pPr marL="0" lvl="0" indent="0" eaLnBrk="0" fontAlgn="base" hangingPunct="0">
              <a:spcAft>
                <a:spcPct val="0"/>
              </a:spcAft>
              <a:buSzPts val="2400"/>
              <a:buNone/>
            </a:pPr>
            <a:r>
              <a:rPr lang="en-US" altLang="en-US" sz="2400" b="1" kern="1200" dirty="0">
                <a:solidFill>
                  <a:srgbClr val="007FA3"/>
                </a:solidFill>
                <a:latin typeface="Arial (Body)"/>
                <a:ea typeface="+mn-ea"/>
                <a:cs typeface="+mn-cs"/>
              </a:rPr>
              <a:t>6.1</a:t>
            </a:r>
            <a:r>
              <a:rPr lang="en-US" altLang="en-US" sz="2400" kern="1200" dirty="0">
                <a:solidFill>
                  <a:srgbClr val="000000"/>
                </a:solidFill>
                <a:latin typeface="Arial (Body)"/>
                <a:ea typeface="+mn-ea"/>
                <a:cs typeface="+mn-cs"/>
              </a:rPr>
              <a:t> To understand </a:t>
            </a:r>
            <a:r>
              <a:rPr lang="en-US" altLang="en-US" sz="2400" kern="1200" dirty="0" smtClean="0">
                <a:solidFill>
                  <a:srgbClr val="000000"/>
                </a:solidFill>
                <a:latin typeface="Arial (Body)"/>
                <a:ea typeface="+mn-ea"/>
                <a:cs typeface="+mn-cs"/>
              </a:rPr>
              <a:t>h</a:t>
            </a:r>
            <a:r>
              <a:rPr lang="en-US" altLang="en-US" sz="2400" kern="1200" dirty="0">
                <a:solidFill>
                  <a:srgbClr val="000000"/>
                </a:solidFill>
                <a:latin typeface="Arial (Body)"/>
              </a:rPr>
              <a:t>o</a:t>
            </a:r>
            <a:r>
              <a:rPr lang="en-US" altLang="en-US" sz="2400" kern="1200" dirty="0" smtClean="0">
                <a:solidFill>
                  <a:srgbClr val="000000"/>
                </a:solidFill>
                <a:latin typeface="Arial (Body)"/>
                <a:ea typeface="+mn-ea"/>
                <a:cs typeface="+mn-cs"/>
              </a:rPr>
              <a:t>w </a:t>
            </a:r>
            <a:r>
              <a:rPr lang="en-US" altLang="en-US" sz="2400" kern="1200" dirty="0">
                <a:solidFill>
                  <a:srgbClr val="000000"/>
                </a:solidFill>
                <a:latin typeface="Arial (Body)"/>
                <a:ea typeface="+mn-ea"/>
                <a:cs typeface="+mn-cs"/>
              </a:rPr>
              <a:t>consumers’ attitudes influence their decision-making.</a:t>
            </a:r>
          </a:p>
          <a:p>
            <a:pPr marL="0" lvl="0" indent="0" eaLnBrk="0" fontAlgn="base" hangingPunct="0">
              <a:spcAft>
                <a:spcPct val="0"/>
              </a:spcAft>
              <a:buSzPts val="2400"/>
              <a:buNone/>
            </a:pPr>
            <a:r>
              <a:rPr lang="en-US" altLang="en-US" sz="2400" b="1" kern="1200" dirty="0">
                <a:solidFill>
                  <a:srgbClr val="007FA3"/>
                </a:solidFill>
                <a:latin typeface="Arial (Body)"/>
                <a:ea typeface="+mn-ea"/>
                <a:cs typeface="+mn-cs"/>
              </a:rPr>
              <a:t>6.2</a:t>
            </a:r>
            <a:r>
              <a:rPr lang="en-US" altLang="en-US" sz="2400" kern="1200" dirty="0">
                <a:solidFill>
                  <a:srgbClr val="000000"/>
                </a:solidFill>
                <a:latin typeface="Arial (Body)"/>
                <a:ea typeface="+mn-ea"/>
                <a:cs typeface="+mn-cs"/>
              </a:rPr>
              <a:t> To understand the tri-component attitude model.</a:t>
            </a:r>
          </a:p>
          <a:p>
            <a:pPr marL="0" lvl="0" indent="0" eaLnBrk="0" fontAlgn="base" hangingPunct="0">
              <a:spcAft>
                <a:spcPct val="0"/>
              </a:spcAft>
              <a:buSzPts val="2400"/>
              <a:buNone/>
            </a:pPr>
            <a:r>
              <a:rPr lang="en-US" altLang="en-US" sz="2400" b="1" kern="1200" dirty="0">
                <a:solidFill>
                  <a:srgbClr val="007FA3"/>
                </a:solidFill>
                <a:latin typeface="Arial (Body)"/>
                <a:ea typeface="+mn-ea"/>
                <a:cs typeface="+mn-cs"/>
              </a:rPr>
              <a:t>6.3</a:t>
            </a:r>
            <a:r>
              <a:rPr lang="en-US" altLang="en-US" sz="2400" kern="1200" dirty="0">
                <a:solidFill>
                  <a:srgbClr val="000000"/>
                </a:solidFill>
                <a:latin typeface="Arial (Body)"/>
                <a:ea typeface="+mn-ea"/>
                <a:cs typeface="+mn-cs"/>
              </a:rPr>
              <a:t> To understand how to apply </a:t>
            </a:r>
            <a:r>
              <a:rPr lang="en-US" altLang="en-US" sz="2400" kern="1200" dirty="0" err="1">
                <a:solidFill>
                  <a:srgbClr val="000000"/>
                </a:solidFill>
                <a:latin typeface="Arial (Body)"/>
                <a:ea typeface="+mn-ea"/>
                <a:cs typeface="+mn-cs"/>
              </a:rPr>
              <a:t>multiattribute</a:t>
            </a:r>
            <a:r>
              <a:rPr lang="en-US" altLang="en-US" sz="2400" kern="1200" dirty="0">
                <a:solidFill>
                  <a:srgbClr val="000000"/>
                </a:solidFill>
                <a:latin typeface="Arial (Body)"/>
                <a:ea typeface="+mn-ea"/>
                <a:cs typeface="+mn-cs"/>
              </a:rPr>
              <a:t> models to change consumers’ attitudes.</a:t>
            </a:r>
          </a:p>
          <a:p>
            <a:pPr marL="0" lvl="0" indent="0" eaLnBrk="0" fontAlgn="base" hangingPunct="0">
              <a:spcAft>
                <a:spcPct val="0"/>
              </a:spcAft>
              <a:buSzPts val="2400"/>
              <a:buNone/>
            </a:pPr>
            <a:r>
              <a:rPr lang="en-US" altLang="en-US" sz="2400" b="1" kern="1200" dirty="0">
                <a:solidFill>
                  <a:srgbClr val="007FA3"/>
                </a:solidFill>
                <a:latin typeface="Arial (Body)"/>
                <a:ea typeface="+mn-ea"/>
                <a:cs typeface="+mn-cs"/>
              </a:rPr>
              <a:t>6.4</a:t>
            </a:r>
            <a:r>
              <a:rPr lang="en-US" altLang="en-US" sz="2400" kern="1200" dirty="0">
                <a:solidFill>
                  <a:srgbClr val="000000"/>
                </a:solidFill>
                <a:latin typeface="Arial (Body)"/>
                <a:ea typeface="+mn-ea"/>
                <a:cs typeface="+mn-cs"/>
              </a:rPr>
              <a:t> To understand how to alter consumers’ attitudes by making particular needs prominent.</a:t>
            </a:r>
          </a:p>
        </p:txBody>
      </p:sp>
    </p:spTree>
    <p:extLst>
      <p:ext uri="{BB962C8B-B14F-4D97-AF65-F5344CB8AC3E}">
        <p14:creationId xmlns:p14="http://schemas.microsoft.com/office/powerpoint/2010/main" xmlns="" val="19943583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pPr>
            <a:r>
              <a:rPr lang="en-US" altLang="en-US" kern="1200" dirty="0" smtClean="0">
                <a:latin typeface="Times New Roman" panose="02020603050405020304" pitchFamily="18" charset="0"/>
                <a:ea typeface="+mj-ea"/>
                <a:cs typeface="+mj-cs"/>
              </a:rPr>
              <a:t>Other Multi-Attribute Models</a:t>
            </a:r>
            <a:endParaRPr lang="en-US" altLang="en-US" kern="1200" dirty="0">
              <a:latin typeface="Times New Roman" panose="02020603050405020304" pitchFamily="18" charset="0"/>
              <a:ea typeface="+mj-ea"/>
              <a:cs typeface="+mj-cs"/>
            </a:endParaRPr>
          </a:p>
        </p:txBody>
      </p:sp>
      <p:sp>
        <p:nvSpPr>
          <p:cNvPr id="3" name="Text Placeholder 2"/>
          <p:cNvSpPr>
            <a:spLocks noGrp="1"/>
          </p:cNvSpPr>
          <p:nvPr>
            <p:ph type="body" idx="1"/>
          </p:nvPr>
        </p:nvSpPr>
        <p:spPr>
          <a:xfrm>
            <a:off x="457200" y="1600200"/>
            <a:ext cx="8229600" cy="1629697"/>
          </a:xfrm>
        </p:spPr>
        <p:txBody>
          <a:bodyPr wrap="square" lIns="91425" tIns="91425" rIns="91425" bIns="91425">
            <a:noAutofit/>
          </a:bodyPr>
          <a:lstStyle/>
          <a:p>
            <a:pPr marL="255651" lvl="0" indent="-255651" eaLnBrk="0" fontAlgn="base" hangingPunct="0">
              <a:spcAft>
                <a:spcPct val="0"/>
              </a:spcAft>
              <a:buSzPts val="2400"/>
              <a:tabLst/>
              <a:defRPr/>
            </a:pPr>
            <a:r>
              <a:rPr lang="en-US" sz="2400" kern="1200" dirty="0">
                <a:solidFill>
                  <a:srgbClr val="000000"/>
                </a:solidFill>
                <a:latin typeface="Arial (Body)"/>
                <a:ea typeface="+mn-ea"/>
                <a:cs typeface="+mn-cs"/>
              </a:rPr>
              <a:t>Theory of Reasoned Action</a:t>
            </a:r>
          </a:p>
          <a:p>
            <a:pPr marL="255651" lvl="0" indent="-255651" eaLnBrk="0" fontAlgn="base" hangingPunct="0">
              <a:spcAft>
                <a:spcPct val="0"/>
              </a:spcAft>
              <a:buSzPts val="2400"/>
              <a:tabLst/>
              <a:defRPr/>
            </a:pPr>
            <a:r>
              <a:rPr lang="en-US" sz="2400" kern="1200" dirty="0">
                <a:solidFill>
                  <a:srgbClr val="000000"/>
                </a:solidFill>
                <a:latin typeface="Arial (Body)"/>
                <a:ea typeface="+mn-ea"/>
                <a:cs typeface="+mn-cs"/>
              </a:rPr>
              <a:t>Theory of trying-to-consume</a:t>
            </a:r>
          </a:p>
          <a:p>
            <a:pPr marL="255651" lvl="0" indent="-255651" eaLnBrk="0" fontAlgn="base" hangingPunct="0">
              <a:spcAft>
                <a:spcPct val="0"/>
              </a:spcAft>
              <a:buSzPts val="2400"/>
              <a:tabLst/>
              <a:defRPr/>
            </a:pPr>
            <a:r>
              <a:rPr lang="en-US" sz="2400" kern="1200" dirty="0">
                <a:solidFill>
                  <a:srgbClr val="000000"/>
                </a:solidFill>
                <a:latin typeface="Arial (Body)"/>
                <a:ea typeface="+mn-ea"/>
                <a:cs typeface="+mn-cs"/>
              </a:rPr>
              <a:t>Attitude-toward-the-ad </a:t>
            </a:r>
            <a:r>
              <a:rPr lang="en-US" sz="2400" kern="1200" dirty="0" smtClean="0">
                <a:solidFill>
                  <a:srgbClr val="000000"/>
                </a:solidFill>
                <a:latin typeface="Arial (Body)"/>
                <a:ea typeface="+mn-ea"/>
                <a:cs typeface="+mn-cs"/>
              </a:rPr>
              <a:t>model</a:t>
            </a:r>
            <a:endParaRPr lang="en-US" sz="2400" kern="1200" dirty="0">
              <a:solidFill>
                <a:srgbClr val="000000"/>
              </a:solidFill>
              <a:latin typeface="Arial (Body)"/>
              <a:ea typeface="+mn-ea"/>
              <a:cs typeface="+mn-cs"/>
            </a:endParaRPr>
          </a:p>
        </p:txBody>
      </p:sp>
      <p:sp>
        <p:nvSpPr>
          <p:cNvPr id="4" name="Text Placeholder 3"/>
          <p:cNvSpPr>
            <a:spLocks noGrp="1"/>
          </p:cNvSpPr>
          <p:nvPr>
            <p:ph type="body" idx="2"/>
          </p:nvPr>
        </p:nvSpPr>
        <p:spPr>
          <a:xfrm>
            <a:off x="457200" y="3239736"/>
            <a:ext cx="8229600" cy="904568"/>
          </a:xfrm>
        </p:spPr>
        <p:txBody>
          <a:bodyPr/>
          <a:lstStyle/>
          <a:p>
            <a:pPr marL="0" indent="0">
              <a:buNone/>
            </a:pPr>
            <a:r>
              <a:rPr lang="en-US" sz="2400" b="1" kern="1200" dirty="0">
                <a:solidFill>
                  <a:srgbClr val="000000"/>
                </a:solidFill>
                <a:latin typeface="Arial (Body)"/>
              </a:rPr>
              <a:t>How are the models different from the attitude-toward-object model? From each other</a:t>
            </a:r>
            <a:r>
              <a:rPr lang="en-US" sz="2400" b="1" kern="1200" dirty="0" smtClean="0">
                <a:solidFill>
                  <a:srgbClr val="000000"/>
                </a:solidFill>
                <a:latin typeface="Arial (Body)"/>
              </a:rPr>
              <a:t>?</a:t>
            </a:r>
            <a:endParaRPr lang="en-US" sz="2400" b="1" kern="1200" dirty="0">
              <a:solidFill>
                <a:srgbClr val="000000"/>
              </a:solidFill>
              <a:latin typeface="Arial (Body)"/>
            </a:endParaRPr>
          </a:p>
        </p:txBody>
      </p:sp>
    </p:spTree>
    <p:extLst>
      <p:ext uri="{BB962C8B-B14F-4D97-AF65-F5344CB8AC3E}">
        <p14:creationId xmlns:p14="http://schemas.microsoft.com/office/powerpoint/2010/main" xmlns="" val="5666625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pPr>
            <a:r>
              <a:rPr lang="en-US" kern="1200" dirty="0" smtClean="0">
                <a:latin typeface="Times New Roman" panose="02020603050405020304" pitchFamily="18" charset="0"/>
                <a:ea typeface="+mj-ea"/>
                <a:cs typeface="+mj-cs"/>
              </a:rPr>
              <a:t>Multiattribute Models</a:t>
            </a:r>
            <a:endParaRPr lang="en-US" sz="2000" b="0" kern="1200" dirty="0">
              <a:latin typeface="Times New Roman" panose="02020603050405020304" pitchFamily="18" charset="0"/>
              <a:ea typeface="+mj-ea"/>
              <a:cs typeface="+mj-cs"/>
            </a:endParaRPr>
          </a:p>
        </p:txBody>
      </p:sp>
      <p:sp>
        <p:nvSpPr>
          <p:cNvPr id="3" name="Text Placeholder 2"/>
          <p:cNvSpPr>
            <a:spLocks noGrp="1"/>
          </p:cNvSpPr>
          <p:nvPr>
            <p:ph type="body" idx="1"/>
          </p:nvPr>
        </p:nvSpPr>
        <p:spPr>
          <a:xfrm>
            <a:off x="457200" y="1600201"/>
            <a:ext cx="2532888" cy="1976805"/>
          </a:xfrm>
        </p:spPr>
        <p:txBody>
          <a:bodyPr/>
          <a:lstStyle/>
          <a:p>
            <a:pPr marL="0" indent="0">
              <a:buNone/>
            </a:pPr>
            <a:r>
              <a:rPr lang="en-US" b="1" dirty="0"/>
              <a:t>Attitude Toward the Object</a:t>
            </a:r>
          </a:p>
          <a:p>
            <a:pPr>
              <a:spcBef>
                <a:spcPts val="1000"/>
              </a:spcBef>
            </a:pPr>
            <a:r>
              <a:rPr lang="en-US" dirty="0" smtClean="0"/>
              <a:t>Does </a:t>
            </a:r>
            <a:r>
              <a:rPr lang="en-US" dirty="0"/>
              <a:t>a brand have the needed attribute?</a:t>
            </a:r>
          </a:p>
          <a:p>
            <a:pPr>
              <a:spcBef>
                <a:spcPts val="1000"/>
              </a:spcBef>
            </a:pPr>
            <a:r>
              <a:rPr lang="en-US" dirty="0" smtClean="0"/>
              <a:t>What </a:t>
            </a:r>
            <a:r>
              <a:rPr lang="en-US" dirty="0"/>
              <a:t>is the importance of </a:t>
            </a:r>
            <a:r>
              <a:rPr lang="en-US" dirty="0" smtClean="0"/>
              <a:t>that attribute?</a:t>
            </a:r>
          </a:p>
        </p:txBody>
      </p:sp>
      <p:sp>
        <p:nvSpPr>
          <p:cNvPr id="22" name="Content Placeholder 21"/>
          <p:cNvSpPr>
            <a:spLocks noGrp="1"/>
          </p:cNvSpPr>
          <p:nvPr>
            <p:ph sz="quarter" idx="13"/>
          </p:nvPr>
        </p:nvSpPr>
        <p:spPr>
          <a:xfrm>
            <a:off x="457200" y="3805111"/>
            <a:ext cx="2532888" cy="2220785"/>
          </a:xfrm>
        </p:spPr>
        <p:txBody>
          <a:bodyPr/>
          <a:lstStyle/>
          <a:p>
            <a:pPr marL="0" indent="0">
              <a:buNone/>
            </a:pPr>
            <a:r>
              <a:rPr lang="en-US" b="1" dirty="0"/>
              <a:t>Theory of Trying to Consume</a:t>
            </a:r>
          </a:p>
          <a:p>
            <a:pPr marL="255600">
              <a:spcBef>
                <a:spcPts val="1000"/>
              </a:spcBef>
            </a:pPr>
            <a:r>
              <a:rPr lang="en-US" dirty="0"/>
              <a:t>Attitude toward the behavior</a:t>
            </a:r>
          </a:p>
          <a:p>
            <a:pPr marL="255600">
              <a:spcBef>
                <a:spcPts val="1000"/>
              </a:spcBef>
            </a:pPr>
            <a:r>
              <a:rPr lang="en-US" dirty="0"/>
              <a:t>Personal impediments</a:t>
            </a:r>
          </a:p>
          <a:p>
            <a:pPr marL="255600">
              <a:spcBef>
                <a:spcPts val="1000"/>
              </a:spcBef>
            </a:pPr>
            <a:r>
              <a:rPr lang="en-US" dirty="0"/>
              <a:t>Environmental </a:t>
            </a:r>
            <a:r>
              <a:rPr lang="en-US" dirty="0" smtClean="0"/>
              <a:t>impediments</a:t>
            </a:r>
            <a:endParaRPr lang="en-US" dirty="0"/>
          </a:p>
        </p:txBody>
      </p:sp>
      <p:sp>
        <p:nvSpPr>
          <p:cNvPr id="23" name="Content Placeholder 22"/>
          <p:cNvSpPr>
            <a:spLocks noGrp="1"/>
          </p:cNvSpPr>
          <p:nvPr>
            <p:ph sz="quarter" idx="14"/>
          </p:nvPr>
        </p:nvSpPr>
        <p:spPr>
          <a:xfrm>
            <a:off x="3125863" y="1602615"/>
            <a:ext cx="2698866" cy="1974391"/>
          </a:xfrm>
        </p:spPr>
        <p:txBody>
          <a:bodyPr/>
          <a:lstStyle/>
          <a:p>
            <a:pPr marL="432" indent="0">
              <a:buNone/>
            </a:pPr>
            <a:r>
              <a:rPr lang="en-US" b="1" dirty="0"/>
              <a:t>Attitude Toward Behavior</a:t>
            </a:r>
          </a:p>
          <a:p>
            <a:pPr marL="255600">
              <a:spcBef>
                <a:spcPts val="1000"/>
              </a:spcBef>
            </a:pPr>
            <a:r>
              <a:rPr lang="en-US" dirty="0"/>
              <a:t>Attitude toward the brand</a:t>
            </a:r>
          </a:p>
          <a:p>
            <a:pPr marL="255600">
              <a:spcBef>
                <a:spcPts val="1000"/>
              </a:spcBef>
            </a:pPr>
            <a:r>
              <a:rPr lang="en-US" dirty="0"/>
              <a:t>How do I feel about buying this brand</a:t>
            </a:r>
            <a:r>
              <a:rPr lang="en-US" dirty="0" smtClean="0"/>
              <a:t>?</a:t>
            </a:r>
            <a:endParaRPr lang="en-US" dirty="0"/>
          </a:p>
        </p:txBody>
      </p:sp>
      <p:sp>
        <p:nvSpPr>
          <p:cNvPr id="4" name="Content Placeholder 3"/>
          <p:cNvSpPr>
            <a:spLocks noGrp="1"/>
          </p:cNvSpPr>
          <p:nvPr>
            <p:ph sz="quarter" idx="15"/>
          </p:nvPr>
        </p:nvSpPr>
        <p:spPr>
          <a:xfrm>
            <a:off x="3092564" y="3805112"/>
            <a:ext cx="2732164" cy="2220784"/>
          </a:xfrm>
        </p:spPr>
        <p:txBody>
          <a:bodyPr/>
          <a:lstStyle/>
          <a:p>
            <a:pPr marL="432" indent="0">
              <a:buNone/>
            </a:pPr>
            <a:r>
              <a:rPr lang="en-US" b="1" dirty="0"/>
              <a:t>Attitude Toward the </a:t>
            </a:r>
            <a:r>
              <a:rPr lang="en-US" b="1" dirty="0" smtClean="0"/>
              <a:t>Ad</a:t>
            </a:r>
            <a:endParaRPr lang="en-US" sz="100" b="1" dirty="0" smtClean="0">
              <a:solidFill>
                <a:schemeClr val="bg1"/>
              </a:solidFill>
            </a:endParaRPr>
          </a:p>
          <a:p>
            <a:r>
              <a:rPr lang="en-US" dirty="0" smtClean="0"/>
              <a:t>Attitudes toward brands are formed based on how consumers feel about the advertisements for these brands.</a:t>
            </a:r>
            <a:endParaRPr lang="en-US" dirty="0"/>
          </a:p>
        </p:txBody>
      </p:sp>
      <p:sp>
        <p:nvSpPr>
          <p:cNvPr id="5" name="Content Placeholder 4"/>
          <p:cNvSpPr>
            <a:spLocks noGrp="1"/>
          </p:cNvSpPr>
          <p:nvPr>
            <p:ph sz="quarter" idx="16"/>
          </p:nvPr>
        </p:nvSpPr>
        <p:spPr>
          <a:xfrm>
            <a:off x="5920829" y="1602615"/>
            <a:ext cx="2906077" cy="1977319"/>
          </a:xfrm>
        </p:spPr>
        <p:txBody>
          <a:bodyPr/>
          <a:lstStyle/>
          <a:p>
            <a:pPr marL="432" indent="0">
              <a:buNone/>
            </a:pPr>
            <a:r>
              <a:rPr lang="en-US" b="1" dirty="0"/>
              <a:t>Theory of Reasoned Action</a:t>
            </a:r>
          </a:p>
          <a:p>
            <a:pPr marL="255600">
              <a:spcBef>
                <a:spcPts val="1000"/>
              </a:spcBef>
            </a:pPr>
            <a:r>
              <a:rPr lang="en-US" dirty="0"/>
              <a:t>Tri-component attitude model</a:t>
            </a:r>
          </a:p>
          <a:p>
            <a:pPr marL="255600">
              <a:spcBef>
                <a:spcPts val="1000"/>
              </a:spcBef>
            </a:pPr>
            <a:r>
              <a:rPr lang="en-US" dirty="0"/>
              <a:t>Normative beliefs</a:t>
            </a:r>
          </a:p>
          <a:p>
            <a:pPr marL="255600">
              <a:spcBef>
                <a:spcPts val="1000"/>
              </a:spcBef>
            </a:pPr>
            <a:r>
              <a:rPr lang="en-US" dirty="0"/>
              <a:t>Motivation to comply with norms</a:t>
            </a:r>
          </a:p>
        </p:txBody>
      </p:sp>
      <p:sp>
        <p:nvSpPr>
          <p:cNvPr id="6" name="Content Placeholder 5"/>
          <p:cNvSpPr>
            <a:spLocks noGrp="1"/>
          </p:cNvSpPr>
          <p:nvPr>
            <p:ph sz="quarter" idx="17"/>
          </p:nvPr>
        </p:nvSpPr>
        <p:spPr>
          <a:xfrm>
            <a:off x="6038990" y="3805112"/>
            <a:ext cx="2737447" cy="2220784"/>
          </a:xfrm>
        </p:spPr>
        <p:txBody>
          <a:bodyPr/>
          <a:lstStyle/>
          <a:p>
            <a:pPr marL="432" indent="0">
              <a:buNone/>
            </a:pPr>
            <a:r>
              <a:rPr lang="en-US" b="1" dirty="0"/>
              <a:t>Attitude-Toward-Social-Media Posts</a:t>
            </a:r>
          </a:p>
          <a:p>
            <a:pPr marL="255600">
              <a:spcBef>
                <a:spcPts val="1000"/>
              </a:spcBef>
            </a:pPr>
            <a:r>
              <a:rPr lang="en-US" dirty="0"/>
              <a:t>Attitudes toward brands are formed based on how consumers feel about what they see on social media about the brands.</a:t>
            </a:r>
          </a:p>
        </p:txBody>
      </p:sp>
    </p:spTree>
    <p:extLst>
      <p:ext uri="{BB962C8B-B14F-4D97-AF65-F5344CB8AC3E}">
        <p14:creationId xmlns:p14="http://schemas.microsoft.com/office/powerpoint/2010/main" xmlns="" val="2671159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fontAlgn="base">
              <a:spcBef>
                <a:spcPct val="0"/>
              </a:spcBef>
              <a:spcAft>
                <a:spcPct val="0"/>
              </a:spcAft>
              <a:buClrTx/>
            </a:pPr>
            <a:r>
              <a:rPr lang="en-US" altLang="en-US" kern="1200" dirty="0" smtClean="0">
                <a:solidFill>
                  <a:srgbClr val="007FA3"/>
                </a:solidFill>
                <a:latin typeface="Times New Roman" panose="02020603050405020304" pitchFamily="18" charset="0"/>
                <a:ea typeface="+mj-ea"/>
                <a:cs typeface="+mj-cs"/>
              </a:rPr>
              <a:t>Learning Objective 6.4</a:t>
            </a:r>
            <a:endParaRPr lang="en-US" altLang="en-US" kern="1200" dirty="0">
              <a:solidFill>
                <a:srgbClr val="007FA3"/>
              </a:solidFill>
              <a:latin typeface="Times New Roman" panose="02020603050405020304" pitchFamily="18" charset="0"/>
              <a:ea typeface="+mj-ea"/>
              <a:cs typeface="+mj-cs"/>
            </a:endParaRPr>
          </a:p>
        </p:txBody>
      </p:sp>
      <p:sp>
        <p:nvSpPr>
          <p:cNvPr id="3" name="Content Placeholder 2"/>
          <p:cNvSpPr>
            <a:spLocks noGrp="1"/>
          </p:cNvSpPr>
          <p:nvPr>
            <p:ph type="body" idx="1"/>
          </p:nvPr>
        </p:nvSpPr>
        <p:spPr/>
        <p:txBody>
          <a:bodyPr wrap="square" lIns="91425" tIns="91425" rIns="91425" bIns="91425">
            <a:noAutofit/>
          </a:bodyPr>
          <a:lstStyle/>
          <a:p>
            <a:pPr marL="0" indent="0" eaLnBrk="0" fontAlgn="base" hangingPunct="0">
              <a:spcAft>
                <a:spcPct val="0"/>
              </a:spcAft>
              <a:buSzPts val="2400"/>
              <a:buNone/>
            </a:pPr>
            <a:r>
              <a:rPr lang="en-US" altLang="en-US" sz="2400" b="1" kern="1200" dirty="0">
                <a:solidFill>
                  <a:srgbClr val="007FA3"/>
                </a:solidFill>
                <a:latin typeface="Arial (Body)"/>
              </a:rPr>
              <a:t>6.4</a:t>
            </a:r>
            <a:r>
              <a:rPr lang="en-US" altLang="en-US" sz="2400" kern="1200" dirty="0">
                <a:solidFill>
                  <a:srgbClr val="000000"/>
                </a:solidFill>
                <a:latin typeface="Arial (Body)"/>
              </a:rPr>
              <a:t> To understand how to alter consumers’ attitudes by making particular needs prominent</a:t>
            </a:r>
            <a:r>
              <a:rPr lang="en-US" altLang="en-US" sz="2400" kern="1200" dirty="0" smtClean="0">
                <a:solidFill>
                  <a:srgbClr val="000000"/>
                </a:solidFill>
                <a:latin typeface="Arial (Body)"/>
              </a:rPr>
              <a:t>.</a:t>
            </a:r>
            <a:endParaRPr lang="en-US" altLang="en-US" sz="2400" kern="1200" dirty="0">
              <a:solidFill>
                <a:srgbClr val="000000"/>
              </a:solidFill>
              <a:latin typeface="Arial (Body)"/>
            </a:endParaRPr>
          </a:p>
        </p:txBody>
      </p:sp>
    </p:spTree>
    <p:extLst>
      <p:ext uri="{BB962C8B-B14F-4D97-AF65-F5344CB8AC3E}">
        <p14:creationId xmlns:p14="http://schemas.microsoft.com/office/powerpoint/2010/main" xmlns="" val="29314204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pPr>
            <a:r>
              <a:rPr lang="en-US" altLang="en-US" kern="1200" dirty="0" smtClean="0">
                <a:latin typeface="Times New Roman" panose="02020603050405020304" pitchFamily="18" charset="0"/>
                <a:ea typeface="+mj-ea"/>
                <a:cs typeface="+mj-cs"/>
              </a:rPr>
              <a:t>Functional Approach</a:t>
            </a:r>
            <a:endParaRPr lang="en-US" altLang="en-US" kern="1200" dirty="0">
              <a:latin typeface="Times New Roman" panose="02020603050405020304" pitchFamily="18" charset="0"/>
              <a:ea typeface="+mj-ea"/>
              <a:cs typeface="+mj-cs"/>
            </a:endParaRPr>
          </a:p>
        </p:txBody>
      </p:sp>
      <p:sp>
        <p:nvSpPr>
          <p:cNvPr id="3" name="Text Placeholder 2"/>
          <p:cNvSpPr>
            <a:spLocks noGrp="1"/>
          </p:cNvSpPr>
          <p:nvPr>
            <p:ph type="body" idx="1"/>
          </p:nvPr>
        </p:nvSpPr>
        <p:spPr>
          <a:xfrm>
            <a:off x="457200" y="1600200"/>
            <a:ext cx="8229600" cy="2800736"/>
          </a:xfrm>
        </p:spPr>
        <p:txBody>
          <a:bodyPr wrap="square" lIns="91425" tIns="91425" rIns="91425" bIns="91425">
            <a:noAutofit/>
          </a:bodyPr>
          <a:lstStyle/>
          <a:p>
            <a:pPr marL="255651" lvl="0" indent="-255651" eaLnBrk="0" fontAlgn="base" hangingPunct="0">
              <a:spcAft>
                <a:spcPct val="0"/>
              </a:spcAft>
              <a:buSzPts val="2400"/>
              <a:tabLst/>
            </a:pPr>
            <a:r>
              <a:rPr lang="en-US" altLang="en-US" sz="2400" kern="1200" dirty="0">
                <a:solidFill>
                  <a:srgbClr val="000000"/>
                </a:solidFill>
                <a:latin typeface="Arial (Body)"/>
                <a:ea typeface="+mn-ea"/>
                <a:cs typeface="+mn-cs"/>
              </a:rPr>
              <a:t>Utilitarian function</a:t>
            </a:r>
          </a:p>
          <a:p>
            <a:pPr marL="255651" lvl="0" indent="-255651" eaLnBrk="0" fontAlgn="base" hangingPunct="0">
              <a:spcAft>
                <a:spcPct val="0"/>
              </a:spcAft>
              <a:buSzPts val="2400"/>
              <a:tabLst/>
            </a:pPr>
            <a:r>
              <a:rPr lang="en-US" altLang="en-US" sz="2400" kern="1200" dirty="0">
                <a:solidFill>
                  <a:srgbClr val="000000"/>
                </a:solidFill>
                <a:latin typeface="Arial (Body)"/>
                <a:ea typeface="+mn-ea"/>
                <a:cs typeface="+mn-cs"/>
              </a:rPr>
              <a:t>Ego-defensive function</a:t>
            </a:r>
          </a:p>
          <a:p>
            <a:pPr marL="255651" lvl="0" indent="-255651" eaLnBrk="0" fontAlgn="base" hangingPunct="0">
              <a:spcAft>
                <a:spcPct val="0"/>
              </a:spcAft>
              <a:buSzPts val="2400"/>
              <a:tabLst/>
            </a:pPr>
            <a:r>
              <a:rPr lang="en-US" altLang="en-US" sz="2400" kern="1200" dirty="0">
                <a:solidFill>
                  <a:srgbClr val="000000"/>
                </a:solidFill>
                <a:latin typeface="Arial (Body)"/>
                <a:ea typeface="+mn-ea"/>
                <a:cs typeface="+mn-cs"/>
              </a:rPr>
              <a:t>Value-expressive function</a:t>
            </a:r>
          </a:p>
          <a:p>
            <a:pPr marL="255651" lvl="0" indent="-255651" eaLnBrk="0" fontAlgn="base" hangingPunct="0">
              <a:spcAft>
                <a:spcPct val="0"/>
              </a:spcAft>
              <a:buSzPts val="2400"/>
              <a:tabLst/>
            </a:pPr>
            <a:r>
              <a:rPr lang="en-US" altLang="en-US" sz="2400" kern="1200" dirty="0">
                <a:solidFill>
                  <a:srgbClr val="000000"/>
                </a:solidFill>
                <a:latin typeface="Arial (Body)"/>
                <a:ea typeface="+mn-ea"/>
                <a:cs typeface="+mn-cs"/>
              </a:rPr>
              <a:t>Knowledge function</a:t>
            </a:r>
          </a:p>
          <a:p>
            <a:pPr marL="255651" lvl="0" indent="-255651" eaLnBrk="0" fontAlgn="base" hangingPunct="0">
              <a:spcAft>
                <a:spcPct val="0"/>
              </a:spcAft>
              <a:buSzPts val="2400"/>
              <a:tabLst/>
            </a:pPr>
            <a:r>
              <a:rPr lang="en-US" altLang="en-US" sz="2400" kern="1200" dirty="0">
                <a:solidFill>
                  <a:srgbClr val="000000"/>
                </a:solidFill>
                <a:latin typeface="Arial (Body)"/>
                <a:ea typeface="+mn-ea"/>
                <a:cs typeface="+mn-cs"/>
              </a:rPr>
              <a:t>Associate brands with worthy causes and events</a:t>
            </a:r>
          </a:p>
        </p:txBody>
      </p:sp>
    </p:spTree>
    <p:extLst>
      <p:ext uri="{BB962C8B-B14F-4D97-AF65-F5344CB8AC3E}">
        <p14:creationId xmlns:p14="http://schemas.microsoft.com/office/powerpoint/2010/main" xmlns="" val="34398067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chor="b">
            <a:noAutofit/>
          </a:bodyPr>
          <a:lstStyle/>
          <a:p>
            <a:pPr lvl="0" eaLnBrk="0" fontAlgn="base" hangingPunct="0">
              <a:spcBef>
                <a:spcPct val="0"/>
              </a:spcBef>
              <a:spcAft>
                <a:spcPct val="0"/>
              </a:spcAft>
              <a:buClrTx/>
            </a:pPr>
            <a:r>
              <a:rPr lang="en-US" kern="1200" dirty="0" smtClean="0">
                <a:latin typeface="Times New Roman" panose="02020603050405020304" pitchFamily="18" charset="0"/>
                <a:ea typeface="+mj-ea"/>
                <a:cs typeface="+mj-cs"/>
              </a:rPr>
              <a:t>Example: Utilitarian Function</a:t>
            </a:r>
            <a:endParaRPr lang="en-US" kern="1200" dirty="0">
              <a:latin typeface="Times New Roman" panose="02020603050405020304" pitchFamily="18" charset="0"/>
              <a:ea typeface="+mj-ea"/>
              <a:cs typeface="+mj-cs"/>
            </a:endParaRPr>
          </a:p>
        </p:txBody>
      </p:sp>
      <p:pic>
        <p:nvPicPr>
          <p:cNvPr id="6" name="Picture 5" descr="An advertisement shows a roll of paper towels and a container of Lysol sanitizing wipes. The text next to the paper towels reads, spread harmful germs. The text next to the Lysol wipes reads, kill harmful germs. Text at the bottom of the advertisement reads, only LYSOL sanitizing wipes contain the power of LYSOL to clean and disinfect. So don’t just wipe up, wipe out 99 point 9 % of germs."/>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3118104" y="1572979"/>
            <a:ext cx="2907792" cy="4308446"/>
          </a:xfrm>
          <a:prstGeom prst="rect">
            <a:avLst/>
          </a:prstGeom>
        </p:spPr>
      </p:pic>
      <p:sp>
        <p:nvSpPr>
          <p:cNvPr id="3" name="Text Placeholder 2"/>
          <p:cNvSpPr>
            <a:spLocks noGrp="1"/>
          </p:cNvSpPr>
          <p:nvPr>
            <p:ph type="body" idx="1"/>
          </p:nvPr>
        </p:nvSpPr>
        <p:spPr>
          <a:xfrm>
            <a:off x="457200" y="5945270"/>
            <a:ext cx="8229600" cy="361785"/>
          </a:xfrm>
        </p:spPr>
        <p:txBody>
          <a:bodyPr/>
          <a:lstStyle/>
          <a:p>
            <a:pPr marL="0" indent="0">
              <a:buNone/>
            </a:pPr>
            <a:r>
              <a:rPr lang="en-US" sz="1800" b="1" dirty="0"/>
              <a:t>Source:</a:t>
            </a:r>
            <a:r>
              <a:rPr lang="en-US" sz="1800" dirty="0"/>
              <a:t> LYSOL is a registered trademark of Reckitt Benckiser </a:t>
            </a:r>
            <a:r>
              <a:rPr lang="en-US" sz="1800" dirty="0" smtClean="0"/>
              <a:t>L</a:t>
            </a:r>
            <a:r>
              <a:rPr lang="en-US" sz="100" dirty="0" smtClean="0"/>
              <a:t> </a:t>
            </a:r>
            <a:r>
              <a:rPr lang="en-US" sz="1800" dirty="0" smtClean="0"/>
              <a:t>L</a:t>
            </a:r>
            <a:r>
              <a:rPr lang="en-US" sz="100" dirty="0" smtClean="0"/>
              <a:t> </a:t>
            </a:r>
            <a:r>
              <a:rPr lang="en-US" sz="1800" dirty="0" smtClean="0"/>
              <a:t>C</a:t>
            </a:r>
            <a:r>
              <a:rPr lang="en-US" sz="1800" dirty="0"/>
              <a:t>.</a:t>
            </a:r>
          </a:p>
        </p:txBody>
      </p:sp>
    </p:spTree>
    <p:extLst>
      <p:ext uri="{BB962C8B-B14F-4D97-AF65-F5344CB8AC3E}">
        <p14:creationId xmlns:p14="http://schemas.microsoft.com/office/powerpoint/2010/main" xmlns="" val="16662421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fontAlgn="base">
              <a:spcBef>
                <a:spcPct val="0"/>
              </a:spcBef>
              <a:spcAft>
                <a:spcPct val="0"/>
              </a:spcAft>
              <a:buClrTx/>
            </a:pPr>
            <a:r>
              <a:rPr lang="en-US" altLang="en-US" kern="1200" dirty="0" smtClean="0">
                <a:solidFill>
                  <a:srgbClr val="007FA3"/>
                </a:solidFill>
                <a:latin typeface="Times New Roman" panose="02020603050405020304" pitchFamily="18" charset="0"/>
                <a:ea typeface="+mj-ea"/>
                <a:cs typeface="+mj-cs"/>
              </a:rPr>
              <a:t>Learning Objective 6.5</a:t>
            </a:r>
            <a:endParaRPr lang="en-US" altLang="en-US" kern="1200" dirty="0">
              <a:solidFill>
                <a:srgbClr val="007FA3"/>
              </a:solidFill>
              <a:latin typeface="Times New Roman" panose="02020603050405020304" pitchFamily="18" charset="0"/>
              <a:ea typeface="+mj-ea"/>
              <a:cs typeface="+mj-cs"/>
            </a:endParaRPr>
          </a:p>
        </p:txBody>
      </p:sp>
      <p:sp>
        <p:nvSpPr>
          <p:cNvPr id="3" name="Content Placeholder 2"/>
          <p:cNvSpPr>
            <a:spLocks noGrp="1"/>
          </p:cNvSpPr>
          <p:nvPr>
            <p:ph type="body" idx="1"/>
          </p:nvPr>
        </p:nvSpPr>
        <p:spPr/>
        <p:txBody>
          <a:bodyPr wrap="square" lIns="91425" tIns="91425" rIns="91425" bIns="91425">
            <a:noAutofit/>
          </a:bodyPr>
          <a:lstStyle/>
          <a:p>
            <a:pPr marL="0" indent="0" eaLnBrk="0" fontAlgn="base" hangingPunct="0">
              <a:spcAft>
                <a:spcPct val="0"/>
              </a:spcAft>
              <a:buSzPts val="2400"/>
              <a:buNone/>
            </a:pPr>
            <a:r>
              <a:rPr lang="en-US" altLang="en-US" sz="2400" b="1" kern="1200" dirty="0">
                <a:solidFill>
                  <a:schemeClr val="tx2"/>
                </a:solidFill>
                <a:latin typeface="Arial (Body)"/>
              </a:rPr>
              <a:t>6.5</a:t>
            </a:r>
            <a:r>
              <a:rPr lang="en-US" altLang="en-US" sz="2400" kern="1200" dirty="0">
                <a:solidFill>
                  <a:srgbClr val="000000"/>
                </a:solidFill>
                <a:latin typeface="Arial (Body)"/>
              </a:rPr>
              <a:t> To understand cognitive elaboration and the two routes to persuasion</a:t>
            </a:r>
            <a:r>
              <a:rPr lang="en-US" altLang="en-US" sz="2400" kern="1200" dirty="0" smtClean="0">
                <a:solidFill>
                  <a:srgbClr val="000000"/>
                </a:solidFill>
                <a:latin typeface="Arial (Body)"/>
              </a:rPr>
              <a:t>.</a:t>
            </a:r>
            <a:endParaRPr lang="en-US" altLang="en-US" sz="2400" kern="1200" dirty="0">
              <a:solidFill>
                <a:srgbClr val="000000"/>
              </a:solidFill>
              <a:latin typeface="Arial (Body)"/>
            </a:endParaRPr>
          </a:p>
        </p:txBody>
      </p:sp>
    </p:spTree>
    <p:extLst>
      <p:ext uri="{BB962C8B-B14F-4D97-AF65-F5344CB8AC3E}">
        <p14:creationId xmlns:p14="http://schemas.microsoft.com/office/powerpoint/2010/main" xmlns="" val="5934811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pPr>
            <a:r>
              <a:rPr lang="en-US" altLang="en-US" kern="1200" dirty="0" smtClean="0">
                <a:latin typeface="Times New Roman" panose="02020603050405020304" pitchFamily="18" charset="0"/>
                <a:ea typeface="+mj-ea"/>
                <a:cs typeface="+mj-cs"/>
              </a:rPr>
              <a:t>Elaboration Likelihood Model</a:t>
            </a:r>
            <a:endParaRPr lang="en-US" altLang="en-US" kern="1200" dirty="0">
              <a:latin typeface="Times New Roman" panose="02020603050405020304" pitchFamily="18" charset="0"/>
              <a:ea typeface="+mj-ea"/>
              <a:cs typeface="+mj-cs"/>
            </a:endParaRPr>
          </a:p>
        </p:txBody>
      </p:sp>
      <p:sp>
        <p:nvSpPr>
          <p:cNvPr id="3" name="Text Placeholder 2"/>
          <p:cNvSpPr>
            <a:spLocks noGrp="1"/>
          </p:cNvSpPr>
          <p:nvPr>
            <p:ph type="body" idx="1"/>
          </p:nvPr>
        </p:nvSpPr>
        <p:spPr>
          <a:xfrm>
            <a:off x="457200" y="1600200"/>
            <a:ext cx="8229600" cy="2529348"/>
          </a:xfrm>
        </p:spPr>
        <p:txBody>
          <a:bodyPr wrap="square" lIns="91425" tIns="91425" rIns="91425" bIns="91425">
            <a:noAutofit/>
          </a:bodyPr>
          <a:lstStyle/>
          <a:p>
            <a:pPr marL="0" lvl="0" indent="0" eaLnBrk="0" fontAlgn="base" hangingPunct="0">
              <a:spcAft>
                <a:spcPct val="0"/>
              </a:spcAft>
              <a:buSzPts val="2400"/>
              <a:buNone/>
              <a:tabLst/>
            </a:pPr>
            <a:r>
              <a:rPr lang="en-US" altLang="en-US" sz="2400" b="1" kern="1200" dirty="0">
                <a:solidFill>
                  <a:srgbClr val="000000"/>
                </a:solidFill>
                <a:latin typeface="Arial (Body)"/>
              </a:rPr>
              <a:t>Defined</a:t>
            </a:r>
            <a:endParaRPr lang="en-US" sz="2400" kern="1200" dirty="0" smtClean="0">
              <a:solidFill>
                <a:srgbClr val="000000"/>
              </a:solidFill>
              <a:latin typeface="Arial (Body)"/>
              <a:ea typeface="+mn-ea"/>
              <a:cs typeface="+mn-cs"/>
            </a:endParaRPr>
          </a:p>
          <a:p>
            <a:pPr marL="0" lvl="0" indent="0" eaLnBrk="0" fontAlgn="base" hangingPunct="0">
              <a:spcAft>
                <a:spcPct val="0"/>
              </a:spcAft>
              <a:buSzPts val="2400"/>
              <a:buNone/>
              <a:tabLst/>
            </a:pPr>
            <a:r>
              <a:rPr lang="en-US" sz="2400" kern="1200" dirty="0" smtClean="0">
                <a:solidFill>
                  <a:srgbClr val="000000"/>
                </a:solidFill>
                <a:latin typeface="Arial (Body)"/>
                <a:ea typeface="+mn-ea"/>
                <a:cs typeface="+mn-cs"/>
              </a:rPr>
              <a:t>The </a:t>
            </a:r>
            <a:r>
              <a:rPr lang="en-US" sz="2400" kern="1200" dirty="0">
                <a:solidFill>
                  <a:srgbClr val="000000"/>
                </a:solidFill>
                <a:latin typeface="Arial (Body)"/>
                <a:ea typeface="+mn-ea"/>
                <a:cs typeface="+mn-cs"/>
              </a:rPr>
              <a:t>proposition that attitudes can be changed by either one of two different routes to persuasion – a central route or a peripheral route – and that the cognitive elaboration related to the processing of information received via each route is different</a:t>
            </a:r>
          </a:p>
        </p:txBody>
      </p:sp>
    </p:spTree>
    <p:extLst>
      <p:ext uri="{BB962C8B-B14F-4D97-AF65-F5344CB8AC3E}">
        <p14:creationId xmlns:p14="http://schemas.microsoft.com/office/powerpoint/2010/main" xmlns="" val="36558025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pPr>
            <a:r>
              <a:rPr lang="en-US" altLang="en-US" kern="1200" dirty="0" smtClean="0">
                <a:latin typeface="Times New Roman" panose="02020603050405020304" pitchFamily="18" charset="0"/>
                <a:ea typeface="+mj-ea"/>
                <a:cs typeface="+mj-cs"/>
              </a:rPr>
              <a:t>Central Route</a:t>
            </a:r>
            <a:endParaRPr lang="en-US" altLang="en-US" kern="1200" dirty="0">
              <a:latin typeface="Times New Roman" panose="02020603050405020304" pitchFamily="18" charset="0"/>
              <a:ea typeface="+mj-ea"/>
              <a:cs typeface="+mj-cs"/>
            </a:endParaRPr>
          </a:p>
        </p:txBody>
      </p:sp>
      <p:sp>
        <p:nvSpPr>
          <p:cNvPr id="3" name="Text Placeholder 2"/>
          <p:cNvSpPr>
            <a:spLocks noGrp="1"/>
          </p:cNvSpPr>
          <p:nvPr>
            <p:ph type="body" idx="1"/>
          </p:nvPr>
        </p:nvSpPr>
        <p:spPr/>
        <p:txBody>
          <a:bodyPr wrap="square" lIns="91425" tIns="91425" rIns="91425" bIns="91425">
            <a:noAutofit/>
          </a:bodyPr>
          <a:lstStyle/>
          <a:p>
            <a:pPr marL="255651" lvl="0" indent="-255651" eaLnBrk="0" fontAlgn="base" hangingPunct="0">
              <a:spcAft>
                <a:spcPct val="0"/>
              </a:spcAft>
              <a:buSzPts val="2400"/>
              <a:tabLst/>
              <a:defRPr/>
            </a:pPr>
            <a:r>
              <a:rPr lang="en-US" sz="2400" kern="1200" dirty="0">
                <a:solidFill>
                  <a:srgbClr val="000000"/>
                </a:solidFill>
                <a:latin typeface="Arial (Body)"/>
                <a:ea typeface="+mn-ea"/>
                <a:cs typeface="+mn-cs"/>
              </a:rPr>
              <a:t>High involvement</a:t>
            </a:r>
          </a:p>
          <a:p>
            <a:pPr marL="255651" lvl="0" indent="-255651" eaLnBrk="0" fontAlgn="base" hangingPunct="0">
              <a:spcAft>
                <a:spcPct val="0"/>
              </a:spcAft>
              <a:buSzPts val="2400"/>
              <a:tabLst/>
              <a:defRPr/>
            </a:pPr>
            <a:r>
              <a:rPr lang="en-US" sz="2400" kern="1200" dirty="0">
                <a:solidFill>
                  <a:srgbClr val="000000"/>
                </a:solidFill>
                <a:latin typeface="Arial (Body)"/>
                <a:ea typeface="+mn-ea"/>
                <a:cs typeface="+mn-cs"/>
              </a:rPr>
              <a:t>Considered thought and cognitive processing</a:t>
            </a:r>
          </a:p>
          <a:p>
            <a:pPr marL="255651" lvl="0" indent="-255651" eaLnBrk="0" fontAlgn="base" hangingPunct="0">
              <a:spcAft>
                <a:spcPct val="0"/>
              </a:spcAft>
              <a:buSzPts val="2400"/>
              <a:tabLst/>
              <a:defRPr/>
            </a:pPr>
            <a:r>
              <a:rPr lang="en-US" sz="2400" kern="1200" dirty="0">
                <a:solidFill>
                  <a:srgbClr val="000000"/>
                </a:solidFill>
                <a:latin typeface="Arial (Body)"/>
                <a:ea typeface="+mn-ea"/>
                <a:cs typeface="+mn-cs"/>
              </a:rPr>
              <a:t>Learning through</a:t>
            </a:r>
          </a:p>
          <a:p>
            <a:pPr marL="741553" lvl="1" indent="-284353" eaLnBrk="0" fontAlgn="base" hangingPunct="0">
              <a:spcAft>
                <a:spcPct val="0"/>
              </a:spcAft>
              <a:buSzPts val="2400"/>
              <a:defRPr/>
            </a:pPr>
            <a:r>
              <a:rPr lang="en-US" sz="2400" kern="1200" dirty="0">
                <a:solidFill>
                  <a:srgbClr val="000000"/>
                </a:solidFill>
                <a:latin typeface="Arial (Body)"/>
                <a:ea typeface="+mn-ea"/>
                <a:cs typeface="+mn-cs"/>
              </a:rPr>
              <a:t>Attribute-based information</a:t>
            </a:r>
          </a:p>
          <a:p>
            <a:pPr marL="741553" lvl="1" indent="-284353" eaLnBrk="0" fontAlgn="base" hangingPunct="0">
              <a:spcAft>
                <a:spcPct val="0"/>
              </a:spcAft>
              <a:buSzPts val="2400"/>
              <a:defRPr/>
            </a:pPr>
            <a:r>
              <a:rPr lang="en-US" sz="2400" kern="1200" dirty="0">
                <a:solidFill>
                  <a:srgbClr val="000000"/>
                </a:solidFill>
                <a:latin typeface="Arial (Body)"/>
                <a:ea typeface="+mn-ea"/>
                <a:cs typeface="+mn-cs"/>
              </a:rPr>
              <a:t>High quality arguments</a:t>
            </a:r>
          </a:p>
          <a:p>
            <a:pPr marL="741553" lvl="1" indent="-284353" eaLnBrk="0" fontAlgn="base" hangingPunct="0">
              <a:spcAft>
                <a:spcPct val="0"/>
              </a:spcAft>
              <a:buSzPts val="2400"/>
              <a:defRPr/>
            </a:pPr>
            <a:r>
              <a:rPr lang="en-US" sz="2400" kern="1200" dirty="0">
                <a:solidFill>
                  <a:srgbClr val="000000"/>
                </a:solidFill>
                <a:latin typeface="Arial (Body)"/>
                <a:ea typeface="+mn-ea"/>
                <a:cs typeface="+mn-cs"/>
              </a:rPr>
              <a:t>Exertion of effort to learn, comprehend, evaluate</a:t>
            </a:r>
          </a:p>
          <a:p>
            <a:pPr marL="255651" lvl="0" indent="-255651" eaLnBrk="0" fontAlgn="base" hangingPunct="0">
              <a:spcAft>
                <a:spcPct val="0"/>
              </a:spcAft>
              <a:buSzPts val="2400"/>
              <a:tabLst/>
              <a:defRPr/>
            </a:pPr>
            <a:r>
              <a:rPr lang="en-US" sz="2400" kern="1200" dirty="0">
                <a:solidFill>
                  <a:srgbClr val="000000"/>
                </a:solidFill>
                <a:latin typeface="Arial (Body)"/>
                <a:ea typeface="+mn-ea"/>
                <a:cs typeface="+mn-cs"/>
              </a:rPr>
              <a:t>Comparative ads</a:t>
            </a:r>
          </a:p>
          <a:p>
            <a:pPr marL="255651" lvl="0" indent="-255651" eaLnBrk="0" fontAlgn="base" hangingPunct="0">
              <a:spcAft>
                <a:spcPct val="0"/>
              </a:spcAft>
              <a:buSzPts val="2400"/>
              <a:tabLst/>
              <a:defRPr/>
            </a:pPr>
            <a:r>
              <a:rPr lang="en-US" sz="2400" kern="1200" dirty="0">
                <a:solidFill>
                  <a:srgbClr val="000000"/>
                </a:solidFill>
                <a:latin typeface="Arial (Body)"/>
                <a:ea typeface="+mn-ea"/>
                <a:cs typeface="+mn-cs"/>
              </a:rPr>
              <a:t>Objective </a:t>
            </a:r>
            <a:r>
              <a:rPr lang="en-US" sz="2400" kern="1200" dirty="0" smtClean="0">
                <a:solidFill>
                  <a:srgbClr val="000000"/>
                </a:solidFill>
                <a:latin typeface="Arial (Body)"/>
                <a:ea typeface="+mn-ea"/>
                <a:cs typeface="+mn-cs"/>
              </a:rPr>
              <a:t>knowledge</a:t>
            </a:r>
            <a:endParaRPr lang="en-US" sz="2400" kern="1200" dirty="0">
              <a:solidFill>
                <a:srgbClr val="000000"/>
              </a:solidFill>
              <a:latin typeface="Arial (Body)"/>
              <a:ea typeface="+mn-ea"/>
              <a:cs typeface="+mn-cs"/>
            </a:endParaRPr>
          </a:p>
        </p:txBody>
      </p:sp>
    </p:spTree>
    <p:extLst>
      <p:ext uri="{BB962C8B-B14F-4D97-AF65-F5344CB8AC3E}">
        <p14:creationId xmlns:p14="http://schemas.microsoft.com/office/powerpoint/2010/main" xmlns="" val="9162454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pPr>
            <a:r>
              <a:rPr lang="en-US" altLang="en-US" kern="1200" dirty="0" smtClean="0">
                <a:latin typeface="Times New Roman" panose="02020603050405020304" pitchFamily="18" charset="0"/>
                <a:ea typeface="+mj-ea"/>
                <a:cs typeface="+mj-cs"/>
              </a:rPr>
              <a:t>Peripheral Route</a:t>
            </a:r>
            <a:endParaRPr lang="en-US" altLang="en-US" kern="1200" dirty="0">
              <a:latin typeface="Times New Roman" panose="02020603050405020304" pitchFamily="18" charset="0"/>
              <a:ea typeface="+mj-ea"/>
              <a:cs typeface="+mj-cs"/>
            </a:endParaRPr>
          </a:p>
        </p:txBody>
      </p:sp>
      <p:sp>
        <p:nvSpPr>
          <p:cNvPr id="3" name="Text Placeholder 2"/>
          <p:cNvSpPr>
            <a:spLocks noGrp="1"/>
          </p:cNvSpPr>
          <p:nvPr>
            <p:ph type="body" idx="1"/>
          </p:nvPr>
        </p:nvSpPr>
        <p:spPr>
          <a:xfrm>
            <a:off x="457200" y="1600200"/>
            <a:ext cx="8229600" cy="4139564"/>
          </a:xfrm>
        </p:spPr>
        <p:txBody>
          <a:bodyPr wrap="square" lIns="91425" tIns="91425" rIns="91425" bIns="91425">
            <a:noAutofit/>
          </a:bodyPr>
          <a:lstStyle/>
          <a:p>
            <a:pPr marL="255651" lvl="0" indent="-255651" eaLnBrk="0" fontAlgn="base" hangingPunct="0">
              <a:spcAft>
                <a:spcPct val="0"/>
              </a:spcAft>
              <a:buSzPts val="2400"/>
              <a:tabLst/>
              <a:defRPr/>
            </a:pPr>
            <a:r>
              <a:rPr lang="en-US" sz="2400" kern="1200" dirty="0">
                <a:solidFill>
                  <a:srgbClr val="000000"/>
                </a:solidFill>
                <a:latin typeface="Arial (Body)"/>
                <a:ea typeface="+mn-ea"/>
                <a:cs typeface="+mn-cs"/>
              </a:rPr>
              <a:t>Low involvement</a:t>
            </a:r>
          </a:p>
          <a:p>
            <a:pPr marL="255651" lvl="0" indent="-255651" eaLnBrk="0" fontAlgn="base" hangingPunct="0">
              <a:spcAft>
                <a:spcPct val="0"/>
              </a:spcAft>
              <a:buSzPts val="2400"/>
              <a:tabLst/>
              <a:defRPr/>
            </a:pPr>
            <a:r>
              <a:rPr lang="en-US" sz="2400" kern="1200" dirty="0">
                <a:solidFill>
                  <a:srgbClr val="000000"/>
                </a:solidFill>
                <a:latin typeface="Arial (Body)"/>
                <a:ea typeface="+mn-ea"/>
                <a:cs typeface="+mn-cs"/>
              </a:rPr>
              <a:t>Little thought and little information processing</a:t>
            </a:r>
          </a:p>
          <a:p>
            <a:pPr marL="255651" lvl="0" indent="-255651" eaLnBrk="0" fontAlgn="base" hangingPunct="0">
              <a:spcAft>
                <a:spcPct val="0"/>
              </a:spcAft>
              <a:buSzPts val="2400"/>
              <a:tabLst/>
              <a:defRPr/>
            </a:pPr>
            <a:r>
              <a:rPr lang="en-US" sz="2400" kern="1200" dirty="0">
                <a:solidFill>
                  <a:srgbClr val="000000"/>
                </a:solidFill>
                <a:latin typeface="Arial (Body)"/>
                <a:ea typeface="+mn-ea"/>
                <a:cs typeface="+mn-cs"/>
              </a:rPr>
              <a:t>Learning through</a:t>
            </a:r>
          </a:p>
          <a:p>
            <a:pPr marL="741553" lvl="1" indent="-284353" eaLnBrk="0" fontAlgn="base" hangingPunct="0">
              <a:spcAft>
                <a:spcPct val="0"/>
              </a:spcAft>
              <a:buSzPts val="2400"/>
              <a:defRPr/>
            </a:pPr>
            <a:r>
              <a:rPr lang="en-US" sz="2400" kern="1200" dirty="0">
                <a:solidFill>
                  <a:srgbClr val="000000"/>
                </a:solidFill>
                <a:latin typeface="Arial (Body)"/>
                <a:ea typeface="+mn-ea"/>
                <a:cs typeface="+mn-cs"/>
              </a:rPr>
              <a:t>Repetition</a:t>
            </a:r>
          </a:p>
          <a:p>
            <a:pPr marL="741553" lvl="1" indent="-284353" eaLnBrk="0" fontAlgn="base" hangingPunct="0">
              <a:spcAft>
                <a:spcPct val="0"/>
              </a:spcAft>
              <a:buSzPts val="2400"/>
              <a:defRPr/>
            </a:pPr>
            <a:r>
              <a:rPr lang="en-US" sz="2400" kern="1200" dirty="0">
                <a:solidFill>
                  <a:srgbClr val="000000"/>
                </a:solidFill>
                <a:latin typeface="Arial (Body)"/>
                <a:ea typeface="+mn-ea"/>
                <a:cs typeface="+mn-cs"/>
              </a:rPr>
              <a:t>Passive processing of visual cues</a:t>
            </a:r>
          </a:p>
          <a:p>
            <a:pPr marL="741553" lvl="1" indent="-284353" eaLnBrk="0" fontAlgn="base" hangingPunct="0">
              <a:spcAft>
                <a:spcPct val="0"/>
              </a:spcAft>
              <a:buSzPts val="2400"/>
              <a:defRPr/>
            </a:pPr>
            <a:r>
              <a:rPr lang="en-US" sz="2400" kern="1200" dirty="0">
                <a:solidFill>
                  <a:srgbClr val="000000"/>
                </a:solidFill>
                <a:latin typeface="Arial (Body)"/>
                <a:ea typeface="+mn-ea"/>
                <a:cs typeface="+mn-cs"/>
              </a:rPr>
              <a:t>Holistic processing</a:t>
            </a:r>
          </a:p>
          <a:p>
            <a:pPr marL="255651" lvl="0" indent="-255651" eaLnBrk="0" fontAlgn="base" hangingPunct="0">
              <a:spcAft>
                <a:spcPct val="0"/>
              </a:spcAft>
              <a:buSzPts val="2400"/>
              <a:tabLst/>
              <a:defRPr/>
            </a:pPr>
            <a:r>
              <a:rPr lang="en-US" sz="2400" kern="1200" dirty="0">
                <a:solidFill>
                  <a:srgbClr val="000000"/>
                </a:solidFill>
                <a:latin typeface="Arial (Body)"/>
                <a:ea typeface="+mn-ea"/>
                <a:cs typeface="+mn-cs"/>
              </a:rPr>
              <a:t>Non-comparative ads</a:t>
            </a:r>
          </a:p>
          <a:p>
            <a:pPr marL="255651" lvl="0" indent="-255651" eaLnBrk="0" fontAlgn="base" hangingPunct="0">
              <a:spcAft>
                <a:spcPct val="0"/>
              </a:spcAft>
              <a:buSzPts val="2400"/>
              <a:tabLst/>
              <a:defRPr/>
            </a:pPr>
            <a:r>
              <a:rPr lang="en-US" sz="2400" kern="1200" dirty="0">
                <a:solidFill>
                  <a:srgbClr val="000000"/>
                </a:solidFill>
                <a:latin typeface="Arial (Body)"/>
                <a:ea typeface="+mn-ea"/>
                <a:cs typeface="+mn-cs"/>
              </a:rPr>
              <a:t>Subjective knowledge</a:t>
            </a:r>
          </a:p>
        </p:txBody>
      </p:sp>
    </p:spTree>
    <p:extLst>
      <p:ext uri="{BB962C8B-B14F-4D97-AF65-F5344CB8AC3E}">
        <p14:creationId xmlns:p14="http://schemas.microsoft.com/office/powerpoint/2010/main" xmlns="" val="38724627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pPr>
            <a:r>
              <a:rPr lang="en-US" kern="1200" dirty="0" smtClean="0">
                <a:latin typeface="Times New Roman" panose="02020603050405020304" pitchFamily="18" charset="0"/>
                <a:ea typeface="+mj-ea"/>
                <a:cs typeface="+mj-cs"/>
              </a:rPr>
              <a:t>Applications </a:t>
            </a:r>
            <a:r>
              <a:rPr lang="en-US" sz="2000" b="0" kern="1200" dirty="0" smtClean="0">
                <a:latin typeface="Times New Roman" panose="02020603050405020304" pitchFamily="18" charset="0"/>
                <a:ea typeface="+mj-ea"/>
                <a:cs typeface="+mj-cs"/>
              </a:rPr>
              <a:t>(1 of 2)</a:t>
            </a:r>
            <a:endParaRPr lang="en-US" sz="2000" b="0" kern="1200" dirty="0">
              <a:latin typeface="Times New Roman" panose="02020603050405020304" pitchFamily="18" charset="0"/>
              <a:ea typeface="+mj-ea"/>
              <a:cs typeface="+mj-cs"/>
            </a:endParaRPr>
          </a:p>
        </p:txBody>
      </p:sp>
      <p:sp>
        <p:nvSpPr>
          <p:cNvPr id="3" name="Text Placeholder 2"/>
          <p:cNvSpPr>
            <a:spLocks noGrp="1"/>
          </p:cNvSpPr>
          <p:nvPr>
            <p:ph type="body" idx="1"/>
          </p:nvPr>
        </p:nvSpPr>
        <p:spPr>
          <a:xfrm>
            <a:off x="457200" y="1600200"/>
            <a:ext cx="8229600" cy="3639428"/>
          </a:xfrm>
        </p:spPr>
        <p:txBody>
          <a:bodyPr wrap="square" lIns="91425" tIns="91425" rIns="91425" bIns="91425">
            <a:noAutofit/>
          </a:bodyPr>
          <a:lstStyle/>
          <a:p>
            <a:pPr marL="255651" lvl="0" indent="-255651" eaLnBrk="0" fontAlgn="base" hangingPunct="0">
              <a:spcAft>
                <a:spcPct val="0"/>
              </a:spcAft>
              <a:buSzPts val="2400"/>
              <a:tabLst/>
            </a:pPr>
            <a:r>
              <a:rPr lang="en-US" sz="2400" kern="1200" dirty="0">
                <a:solidFill>
                  <a:srgbClr val="000000"/>
                </a:solidFill>
                <a:latin typeface="Arial (Body)"/>
                <a:ea typeface="+mn-ea"/>
                <a:cs typeface="+mn-cs"/>
              </a:rPr>
              <a:t>Comparative ads</a:t>
            </a:r>
          </a:p>
          <a:p>
            <a:pPr marL="741553" lvl="1" indent="-284353" eaLnBrk="0" fontAlgn="base" hangingPunct="0">
              <a:spcAft>
                <a:spcPct val="0"/>
              </a:spcAft>
              <a:buSzPts val="2400"/>
            </a:pPr>
            <a:r>
              <a:rPr lang="en-US" sz="2400" kern="1200" dirty="0">
                <a:solidFill>
                  <a:srgbClr val="000000"/>
                </a:solidFill>
                <a:latin typeface="Arial (Body)"/>
                <a:ea typeface="+mn-ea"/>
                <a:cs typeface="+mn-cs"/>
              </a:rPr>
              <a:t>Comparative ads processed centrally</a:t>
            </a:r>
          </a:p>
          <a:p>
            <a:pPr marL="741553" lvl="1" indent="-284353" eaLnBrk="0" fontAlgn="base" hangingPunct="0">
              <a:spcAft>
                <a:spcPct val="0"/>
              </a:spcAft>
              <a:buSzPts val="2400"/>
            </a:pPr>
            <a:r>
              <a:rPr lang="en-US" sz="2400" kern="1200" dirty="0">
                <a:solidFill>
                  <a:srgbClr val="000000"/>
                </a:solidFill>
                <a:latin typeface="Arial (Body)"/>
                <a:ea typeface="+mn-ea"/>
                <a:cs typeface="+mn-cs"/>
              </a:rPr>
              <a:t>Noncomparative ads processed peripherally</a:t>
            </a:r>
          </a:p>
          <a:p>
            <a:pPr marL="255651" lvl="0" indent="-255651" eaLnBrk="0" fontAlgn="base" hangingPunct="0">
              <a:spcAft>
                <a:spcPct val="0"/>
              </a:spcAft>
              <a:buSzPts val="2400"/>
              <a:tabLst/>
            </a:pPr>
            <a:r>
              <a:rPr lang="en-US" sz="2400" kern="1200" dirty="0">
                <a:solidFill>
                  <a:srgbClr val="000000"/>
                </a:solidFill>
                <a:latin typeface="Arial (Body)"/>
                <a:ea typeface="+mn-ea"/>
                <a:cs typeface="+mn-cs"/>
              </a:rPr>
              <a:t>Product knowledge</a:t>
            </a:r>
          </a:p>
          <a:p>
            <a:pPr marL="741553" lvl="1" indent="-284353" eaLnBrk="0" fontAlgn="base" hangingPunct="0">
              <a:spcAft>
                <a:spcPct val="0"/>
              </a:spcAft>
              <a:buSzPts val="2400"/>
            </a:pPr>
            <a:r>
              <a:rPr lang="en-US" sz="2400" kern="1200" dirty="0">
                <a:solidFill>
                  <a:srgbClr val="000000"/>
                </a:solidFill>
                <a:latin typeface="Arial (Body)"/>
                <a:ea typeface="+mn-ea"/>
                <a:cs typeface="+mn-cs"/>
              </a:rPr>
              <a:t>Higher objective knowledge for utilitarian products than hedonic products</a:t>
            </a:r>
          </a:p>
          <a:p>
            <a:pPr marL="741553" lvl="1" indent="-284353" eaLnBrk="0" fontAlgn="base" hangingPunct="0">
              <a:spcAft>
                <a:spcPct val="0"/>
              </a:spcAft>
              <a:buSzPts val="2400"/>
            </a:pPr>
            <a:r>
              <a:rPr lang="en-US" sz="2400" kern="1200" dirty="0">
                <a:solidFill>
                  <a:srgbClr val="000000"/>
                </a:solidFill>
                <a:latin typeface="Arial (Body)"/>
                <a:ea typeface="+mn-ea"/>
                <a:cs typeface="+mn-cs"/>
              </a:rPr>
              <a:t>Higher subjective knowledge for hedonic products than utilitarian </a:t>
            </a:r>
            <a:r>
              <a:rPr lang="en-US" sz="2400" kern="1200" dirty="0" smtClean="0">
                <a:solidFill>
                  <a:srgbClr val="000000"/>
                </a:solidFill>
                <a:latin typeface="Arial (Body)"/>
                <a:ea typeface="+mn-ea"/>
                <a:cs typeface="+mn-cs"/>
              </a:rPr>
              <a:t>products</a:t>
            </a:r>
            <a:endParaRPr lang="en-US" sz="2400" kern="1200" dirty="0">
              <a:solidFill>
                <a:srgbClr val="000000"/>
              </a:solidFill>
              <a:latin typeface="Arial (Body)"/>
              <a:ea typeface="+mn-ea"/>
              <a:cs typeface="+mn-cs"/>
            </a:endParaRPr>
          </a:p>
        </p:txBody>
      </p:sp>
    </p:spTree>
    <p:extLst>
      <p:ext uri="{BB962C8B-B14F-4D97-AF65-F5344CB8AC3E}">
        <p14:creationId xmlns:p14="http://schemas.microsoft.com/office/powerpoint/2010/main" xmlns="" val="42780193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fontAlgn="base">
              <a:spcBef>
                <a:spcPct val="0"/>
              </a:spcBef>
              <a:spcAft>
                <a:spcPct val="0"/>
              </a:spcAft>
              <a:buClrTx/>
            </a:pPr>
            <a:r>
              <a:rPr lang="en-US" altLang="en-US" kern="1200" dirty="0" smtClean="0">
                <a:solidFill>
                  <a:srgbClr val="007FA3"/>
                </a:solidFill>
                <a:latin typeface="Times New Roman" panose="02020603050405020304" pitchFamily="18" charset="0"/>
                <a:ea typeface="+mj-ea"/>
                <a:cs typeface="+mj-cs"/>
              </a:rPr>
              <a:t>Learning Objectives </a:t>
            </a:r>
            <a:r>
              <a:rPr lang="en-US" altLang="en-US" sz="2000" b="0" kern="1200" dirty="0" smtClean="0">
                <a:solidFill>
                  <a:srgbClr val="007FA3"/>
                </a:solidFill>
                <a:latin typeface="Times New Roman" panose="02020603050405020304" pitchFamily="18" charset="0"/>
                <a:ea typeface="+mj-ea"/>
                <a:cs typeface="+mj-cs"/>
              </a:rPr>
              <a:t>(2 of 2)</a:t>
            </a:r>
            <a:endParaRPr lang="en-US" altLang="en-US" sz="2000" b="0" kern="1200" dirty="0">
              <a:solidFill>
                <a:srgbClr val="007FA3"/>
              </a:solidFill>
              <a:latin typeface="Times New Roman" panose="02020603050405020304" pitchFamily="18" charset="0"/>
              <a:ea typeface="+mj-ea"/>
              <a:cs typeface="+mj-cs"/>
            </a:endParaRPr>
          </a:p>
        </p:txBody>
      </p:sp>
      <p:sp>
        <p:nvSpPr>
          <p:cNvPr id="3" name="Content Placeholder 2"/>
          <p:cNvSpPr>
            <a:spLocks noGrp="1"/>
          </p:cNvSpPr>
          <p:nvPr>
            <p:ph idx="1"/>
          </p:nvPr>
        </p:nvSpPr>
        <p:spPr>
          <a:xfrm>
            <a:off x="457200" y="1600199"/>
            <a:ext cx="8229600" cy="2470355"/>
          </a:xfrm>
        </p:spPr>
        <p:txBody>
          <a:bodyPr wrap="square" lIns="91425" tIns="91425" rIns="91425" bIns="91425">
            <a:noAutofit/>
          </a:bodyPr>
          <a:lstStyle/>
          <a:p>
            <a:pPr marL="0" lvl="0" indent="0" eaLnBrk="0" fontAlgn="base" hangingPunct="0">
              <a:spcAft>
                <a:spcPct val="0"/>
              </a:spcAft>
              <a:buSzPts val="2400"/>
              <a:buNone/>
            </a:pPr>
            <a:r>
              <a:rPr lang="en-US" altLang="en-US" sz="2400" b="1" kern="1200" dirty="0">
                <a:solidFill>
                  <a:srgbClr val="007FA3"/>
                </a:solidFill>
                <a:latin typeface="Arial (Body)"/>
                <a:ea typeface="+mn-ea"/>
                <a:cs typeface="+mn-cs"/>
              </a:rPr>
              <a:t>6.5</a:t>
            </a:r>
            <a:r>
              <a:rPr lang="en-US" altLang="en-US" sz="2400" kern="1200" dirty="0">
                <a:solidFill>
                  <a:srgbClr val="000000"/>
                </a:solidFill>
                <a:latin typeface="Arial (Body)"/>
                <a:ea typeface="+mn-ea"/>
                <a:cs typeface="+mn-cs"/>
              </a:rPr>
              <a:t> To understand cognitive elaboration and the two routes to persuasion.</a:t>
            </a:r>
          </a:p>
          <a:p>
            <a:pPr marL="0" lvl="0" indent="0" eaLnBrk="0" fontAlgn="base" hangingPunct="0">
              <a:spcAft>
                <a:spcPct val="0"/>
              </a:spcAft>
              <a:buSzPts val="2400"/>
              <a:buNone/>
            </a:pPr>
            <a:r>
              <a:rPr lang="en-US" altLang="en-US" sz="2400" b="1" kern="1200" dirty="0">
                <a:solidFill>
                  <a:srgbClr val="007FA3"/>
                </a:solidFill>
                <a:latin typeface="Arial (Body)"/>
                <a:ea typeface="+mn-ea"/>
                <a:cs typeface="+mn-cs"/>
              </a:rPr>
              <a:t>6.6</a:t>
            </a:r>
            <a:r>
              <a:rPr lang="en-US" altLang="en-US" sz="2400" kern="1200" dirty="0">
                <a:solidFill>
                  <a:srgbClr val="000000"/>
                </a:solidFill>
                <a:latin typeface="Arial (Body)"/>
                <a:ea typeface="+mn-ea"/>
                <a:cs typeface="+mn-cs"/>
              </a:rPr>
              <a:t> To understand cognitive dissonance and resolving cognitive conflicts.</a:t>
            </a:r>
          </a:p>
          <a:p>
            <a:pPr marL="0" lvl="0" indent="0" eaLnBrk="0" fontAlgn="base" hangingPunct="0">
              <a:spcAft>
                <a:spcPct val="0"/>
              </a:spcAft>
              <a:buSzPts val="2400"/>
              <a:buNone/>
            </a:pPr>
            <a:r>
              <a:rPr lang="en-US" altLang="en-US" sz="2400" b="1" kern="1200" dirty="0">
                <a:solidFill>
                  <a:srgbClr val="007FA3"/>
                </a:solidFill>
                <a:latin typeface="Arial (Body)"/>
                <a:ea typeface="+mn-ea"/>
                <a:cs typeface="+mn-cs"/>
              </a:rPr>
              <a:t>6.7</a:t>
            </a:r>
            <a:r>
              <a:rPr lang="en-US" altLang="en-US" sz="2400" kern="1200" dirty="0">
                <a:solidFill>
                  <a:srgbClr val="000000"/>
                </a:solidFill>
                <a:latin typeface="Arial (Body)"/>
                <a:ea typeface="+mn-ea"/>
                <a:cs typeface="+mn-cs"/>
              </a:rPr>
              <a:t> To understand how people assign causality to events.</a:t>
            </a:r>
          </a:p>
        </p:txBody>
      </p:sp>
    </p:spTree>
    <p:extLst>
      <p:ext uri="{BB962C8B-B14F-4D97-AF65-F5344CB8AC3E}">
        <p14:creationId xmlns:p14="http://schemas.microsoft.com/office/powerpoint/2010/main" xmlns="" val="19050769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fontAlgn="base">
              <a:spcBef>
                <a:spcPct val="0"/>
              </a:spcBef>
              <a:spcAft>
                <a:spcPct val="0"/>
              </a:spcAft>
              <a:buClrTx/>
            </a:pPr>
            <a:r>
              <a:rPr lang="en-US" altLang="en-US" kern="1200" dirty="0" smtClean="0">
                <a:solidFill>
                  <a:srgbClr val="007FA3"/>
                </a:solidFill>
                <a:latin typeface="Times New Roman" panose="02020603050405020304" pitchFamily="18" charset="0"/>
                <a:ea typeface="+mj-ea"/>
                <a:cs typeface="+mj-cs"/>
              </a:rPr>
              <a:t>Learning Objective 6.6</a:t>
            </a:r>
            <a:endParaRPr lang="en-US" altLang="en-US" kern="1200" dirty="0">
              <a:solidFill>
                <a:srgbClr val="007FA3"/>
              </a:solidFill>
              <a:latin typeface="Times New Roman" panose="02020603050405020304" pitchFamily="18" charset="0"/>
              <a:ea typeface="+mj-ea"/>
              <a:cs typeface="+mj-cs"/>
            </a:endParaRPr>
          </a:p>
        </p:txBody>
      </p:sp>
      <p:sp>
        <p:nvSpPr>
          <p:cNvPr id="3" name="Content Placeholder 2"/>
          <p:cNvSpPr>
            <a:spLocks noGrp="1"/>
          </p:cNvSpPr>
          <p:nvPr>
            <p:ph type="body" idx="1"/>
          </p:nvPr>
        </p:nvSpPr>
        <p:spPr/>
        <p:txBody>
          <a:bodyPr wrap="square" lIns="91425" tIns="91425" rIns="91425" bIns="91425">
            <a:noAutofit/>
          </a:bodyPr>
          <a:lstStyle/>
          <a:p>
            <a:pPr marL="0" indent="0" eaLnBrk="0" fontAlgn="base" hangingPunct="0">
              <a:spcAft>
                <a:spcPct val="0"/>
              </a:spcAft>
              <a:buSzPts val="2400"/>
              <a:buNone/>
            </a:pPr>
            <a:r>
              <a:rPr lang="en-US" altLang="en-US" sz="2400" b="1" kern="1200" dirty="0" smtClean="0">
                <a:solidFill>
                  <a:srgbClr val="007FA3"/>
                </a:solidFill>
                <a:latin typeface="Arial (Body)"/>
              </a:rPr>
              <a:t>6.6</a:t>
            </a:r>
            <a:r>
              <a:rPr lang="en-US" altLang="en-US" sz="2400" kern="1200" dirty="0" smtClean="0">
                <a:solidFill>
                  <a:srgbClr val="000000"/>
                </a:solidFill>
                <a:latin typeface="Arial (Body)"/>
              </a:rPr>
              <a:t> To understand cognitive dissonance and resolving cognitive conflicts.</a:t>
            </a:r>
            <a:endParaRPr lang="en-US" altLang="en-US" sz="2400" kern="1200" dirty="0">
              <a:solidFill>
                <a:srgbClr val="000000"/>
              </a:solidFill>
              <a:latin typeface="Arial (Body)"/>
            </a:endParaRPr>
          </a:p>
        </p:txBody>
      </p:sp>
    </p:spTree>
    <p:extLst>
      <p:ext uri="{BB962C8B-B14F-4D97-AF65-F5344CB8AC3E}">
        <p14:creationId xmlns:p14="http://schemas.microsoft.com/office/powerpoint/2010/main" xmlns="" val="319812004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pPr>
            <a:r>
              <a:rPr lang="en-US" altLang="en-US" kern="1200" dirty="0" smtClean="0">
                <a:latin typeface="Times New Roman" panose="02020603050405020304" pitchFamily="18" charset="0"/>
                <a:ea typeface="+mj-ea"/>
                <a:cs typeface="+mj-cs"/>
              </a:rPr>
              <a:t>Dissonance</a:t>
            </a:r>
            <a:endParaRPr lang="en-US" altLang="en-US" kern="1200" dirty="0">
              <a:latin typeface="Times New Roman" panose="02020603050405020304" pitchFamily="18" charset="0"/>
              <a:ea typeface="+mj-ea"/>
              <a:cs typeface="+mj-cs"/>
            </a:endParaRPr>
          </a:p>
        </p:txBody>
      </p:sp>
      <p:sp>
        <p:nvSpPr>
          <p:cNvPr id="3" name="Text Placeholder 2"/>
          <p:cNvSpPr>
            <a:spLocks noGrp="1"/>
          </p:cNvSpPr>
          <p:nvPr>
            <p:ph type="body" idx="1"/>
          </p:nvPr>
        </p:nvSpPr>
        <p:spPr/>
        <p:txBody>
          <a:bodyPr wrap="square" lIns="91425" tIns="91425" rIns="91425" bIns="91425">
            <a:noAutofit/>
          </a:bodyPr>
          <a:lstStyle/>
          <a:p>
            <a:pPr marL="255651" lvl="0" indent="-255651" eaLnBrk="0" fontAlgn="base" hangingPunct="0">
              <a:spcAft>
                <a:spcPct val="0"/>
              </a:spcAft>
              <a:buSzPts val="2400"/>
              <a:tabLst/>
            </a:pPr>
            <a:r>
              <a:rPr lang="en-US" altLang="en-US" sz="2400" kern="1200" dirty="0">
                <a:solidFill>
                  <a:srgbClr val="000000"/>
                </a:solidFill>
                <a:latin typeface="Arial (Body)"/>
                <a:ea typeface="+mn-ea"/>
                <a:cs typeface="+mn-cs"/>
              </a:rPr>
              <a:t>Cognitive dissonance</a:t>
            </a:r>
          </a:p>
          <a:p>
            <a:pPr marL="255651" lvl="0" indent="-255651" eaLnBrk="0" fontAlgn="base" hangingPunct="0">
              <a:spcAft>
                <a:spcPct val="0"/>
              </a:spcAft>
              <a:buSzPts val="2400"/>
              <a:tabLst/>
            </a:pPr>
            <a:r>
              <a:rPr lang="en-US" altLang="en-US" sz="2400" kern="1200" dirty="0">
                <a:solidFill>
                  <a:srgbClr val="000000"/>
                </a:solidFill>
                <a:latin typeface="Arial (Body)"/>
                <a:ea typeface="+mn-ea"/>
                <a:cs typeface="+mn-cs"/>
              </a:rPr>
              <a:t>Post-purchase dissonance</a:t>
            </a:r>
          </a:p>
          <a:p>
            <a:pPr marL="255651" lvl="0" indent="-255651" eaLnBrk="0" fontAlgn="base" hangingPunct="0">
              <a:spcAft>
                <a:spcPct val="0"/>
              </a:spcAft>
              <a:buSzPts val="2400"/>
              <a:tabLst/>
            </a:pPr>
            <a:r>
              <a:rPr lang="en-US" altLang="en-US" sz="2400" kern="1200" dirty="0">
                <a:solidFill>
                  <a:srgbClr val="000000"/>
                </a:solidFill>
                <a:latin typeface="Arial (Body)"/>
                <a:ea typeface="+mn-ea"/>
                <a:cs typeface="+mn-cs"/>
              </a:rPr>
              <a:t>Ways to reduce post-purchase </a:t>
            </a:r>
            <a:r>
              <a:rPr lang="en-US" altLang="en-US" sz="2400" kern="1200" dirty="0" smtClean="0">
                <a:solidFill>
                  <a:srgbClr val="000000"/>
                </a:solidFill>
                <a:latin typeface="Arial (Body)"/>
                <a:ea typeface="+mn-ea"/>
                <a:cs typeface="+mn-cs"/>
              </a:rPr>
              <a:t>dissonance</a:t>
            </a:r>
          </a:p>
          <a:p>
            <a:pPr marL="741600" lvl="1" indent="-284400" eaLnBrk="0" fontAlgn="base" hangingPunct="0">
              <a:spcAft>
                <a:spcPct val="0"/>
              </a:spcAft>
              <a:buSzPts val="2400"/>
            </a:pPr>
            <a:r>
              <a:rPr lang="en-US" altLang="en-US" sz="2400" kern="1200" dirty="0" smtClean="0">
                <a:solidFill>
                  <a:srgbClr val="000000"/>
                </a:solidFill>
                <a:latin typeface="Arial (Body)"/>
              </a:rPr>
              <a:t>1. Rationalize </a:t>
            </a:r>
            <a:r>
              <a:rPr lang="en-US" altLang="en-US" sz="2400" kern="1200" dirty="0">
                <a:solidFill>
                  <a:srgbClr val="000000"/>
                </a:solidFill>
                <a:latin typeface="Arial (Body)"/>
              </a:rPr>
              <a:t>decision</a:t>
            </a:r>
          </a:p>
          <a:p>
            <a:pPr marL="741600" lvl="1" indent="-284400" eaLnBrk="0" fontAlgn="base" hangingPunct="0">
              <a:spcAft>
                <a:spcPct val="0"/>
              </a:spcAft>
              <a:buSzPts val="2400"/>
            </a:pPr>
            <a:r>
              <a:rPr lang="en-US" altLang="en-US" sz="2400" kern="1200" dirty="0" smtClean="0">
                <a:solidFill>
                  <a:srgbClr val="000000"/>
                </a:solidFill>
                <a:latin typeface="Arial (Body)"/>
              </a:rPr>
              <a:t>2. Seek </a:t>
            </a:r>
            <a:r>
              <a:rPr lang="en-US" altLang="en-US" sz="2400" kern="1200" dirty="0">
                <a:solidFill>
                  <a:srgbClr val="000000"/>
                </a:solidFill>
                <a:latin typeface="Arial (Body)"/>
              </a:rPr>
              <a:t>advertisements that support choices (avoid competitive ads).</a:t>
            </a:r>
          </a:p>
          <a:p>
            <a:pPr marL="741600" lvl="1" indent="-284400" eaLnBrk="0" fontAlgn="base" hangingPunct="0">
              <a:spcAft>
                <a:spcPct val="0"/>
              </a:spcAft>
              <a:buSzPts val="2400"/>
            </a:pPr>
            <a:r>
              <a:rPr lang="en-US" altLang="en-US" sz="2400" kern="1200" dirty="0" smtClean="0">
                <a:solidFill>
                  <a:srgbClr val="000000"/>
                </a:solidFill>
                <a:latin typeface="Arial (Body)"/>
              </a:rPr>
              <a:t>3. “Sell</a:t>
            </a:r>
            <a:r>
              <a:rPr lang="en-US" altLang="en-US" sz="2400" kern="1200" dirty="0">
                <a:solidFill>
                  <a:srgbClr val="000000"/>
                </a:solidFill>
                <a:latin typeface="Arial (Body)"/>
              </a:rPr>
              <a:t>” friends on the positive features of the purchase.</a:t>
            </a:r>
          </a:p>
          <a:p>
            <a:pPr marL="741600" lvl="1" indent="-284400" eaLnBrk="0" fontAlgn="base" hangingPunct="0">
              <a:spcAft>
                <a:spcPct val="0"/>
              </a:spcAft>
              <a:buSzPts val="2400"/>
            </a:pPr>
            <a:r>
              <a:rPr lang="en-US" altLang="en-US" sz="2400" kern="1200" dirty="0" smtClean="0">
                <a:solidFill>
                  <a:srgbClr val="000000"/>
                </a:solidFill>
                <a:latin typeface="Arial (Body)"/>
              </a:rPr>
              <a:t>4. Seek </a:t>
            </a:r>
            <a:r>
              <a:rPr lang="en-US" altLang="en-US" sz="2400" kern="1200" dirty="0">
                <a:solidFill>
                  <a:srgbClr val="000000"/>
                </a:solidFill>
                <a:latin typeface="Arial (Body)"/>
              </a:rPr>
              <a:t>reassurance from satisfied owners</a:t>
            </a:r>
            <a:endParaRPr lang="en-US" altLang="en-US" sz="2400" kern="1200" dirty="0">
              <a:solidFill>
                <a:srgbClr val="000000"/>
              </a:solidFill>
              <a:latin typeface="Arial (Body)"/>
              <a:ea typeface="+mn-ea"/>
              <a:cs typeface="+mn-cs"/>
            </a:endParaRPr>
          </a:p>
        </p:txBody>
      </p:sp>
    </p:spTree>
    <p:extLst>
      <p:ext uri="{BB962C8B-B14F-4D97-AF65-F5344CB8AC3E}">
        <p14:creationId xmlns:p14="http://schemas.microsoft.com/office/powerpoint/2010/main" xmlns="" val="4288386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fontAlgn="base">
              <a:spcBef>
                <a:spcPct val="0"/>
              </a:spcBef>
              <a:spcAft>
                <a:spcPct val="0"/>
              </a:spcAft>
              <a:buClrTx/>
            </a:pPr>
            <a:r>
              <a:rPr lang="en-US" altLang="en-US" kern="1200" dirty="0" smtClean="0">
                <a:solidFill>
                  <a:srgbClr val="007FA3"/>
                </a:solidFill>
                <a:latin typeface="Times New Roman" panose="02020603050405020304" pitchFamily="18" charset="0"/>
                <a:ea typeface="+mj-ea"/>
                <a:cs typeface="+mj-cs"/>
              </a:rPr>
              <a:t>Learning Objective 6.7</a:t>
            </a:r>
            <a:endParaRPr lang="en-US" altLang="en-US" kern="1200" dirty="0">
              <a:solidFill>
                <a:srgbClr val="007FA3"/>
              </a:solidFill>
              <a:latin typeface="Times New Roman" panose="02020603050405020304" pitchFamily="18" charset="0"/>
              <a:ea typeface="+mj-ea"/>
              <a:cs typeface="+mj-cs"/>
            </a:endParaRPr>
          </a:p>
        </p:txBody>
      </p:sp>
      <p:sp>
        <p:nvSpPr>
          <p:cNvPr id="3" name="Content Placeholder 2"/>
          <p:cNvSpPr>
            <a:spLocks noGrp="1"/>
          </p:cNvSpPr>
          <p:nvPr>
            <p:ph type="body" idx="1"/>
          </p:nvPr>
        </p:nvSpPr>
        <p:spPr/>
        <p:txBody>
          <a:bodyPr wrap="square" lIns="91425" tIns="91425" rIns="91425" bIns="91425">
            <a:noAutofit/>
          </a:bodyPr>
          <a:lstStyle/>
          <a:p>
            <a:pPr marL="0" indent="0" eaLnBrk="0" fontAlgn="base" hangingPunct="0">
              <a:spcAft>
                <a:spcPct val="0"/>
              </a:spcAft>
              <a:buSzPts val="2400"/>
              <a:buNone/>
            </a:pPr>
            <a:r>
              <a:rPr lang="en-US" altLang="en-US" sz="2400" b="1" kern="1200" dirty="0">
                <a:solidFill>
                  <a:srgbClr val="007FA3"/>
                </a:solidFill>
                <a:latin typeface="Arial (Body)"/>
              </a:rPr>
              <a:t>6.7</a:t>
            </a:r>
            <a:r>
              <a:rPr lang="en-US" altLang="en-US" sz="2400" kern="1200" dirty="0">
                <a:solidFill>
                  <a:srgbClr val="000000"/>
                </a:solidFill>
                <a:latin typeface="Arial (Body)"/>
              </a:rPr>
              <a:t> To understand how people assign causality to events</a:t>
            </a:r>
            <a:r>
              <a:rPr lang="en-US" altLang="en-US" sz="2400" kern="1200" dirty="0" smtClean="0">
                <a:solidFill>
                  <a:srgbClr val="000000"/>
                </a:solidFill>
                <a:latin typeface="Arial (Body)"/>
              </a:rPr>
              <a:t>.</a:t>
            </a:r>
            <a:endParaRPr lang="en-US" altLang="en-US" sz="2400" kern="1200" dirty="0">
              <a:solidFill>
                <a:srgbClr val="000000"/>
              </a:solidFill>
              <a:latin typeface="Arial (Body)"/>
            </a:endParaRPr>
          </a:p>
        </p:txBody>
      </p:sp>
    </p:spTree>
    <p:extLst>
      <p:ext uri="{BB962C8B-B14F-4D97-AF65-F5344CB8AC3E}">
        <p14:creationId xmlns:p14="http://schemas.microsoft.com/office/powerpoint/2010/main" xmlns="" val="71879278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pPr>
            <a:r>
              <a:rPr lang="en-US" kern="1200" dirty="0" smtClean="0">
                <a:latin typeface="Times New Roman" panose="02020603050405020304" pitchFamily="18" charset="0"/>
                <a:ea typeface="+mj-ea"/>
                <a:cs typeface="+mj-cs"/>
              </a:rPr>
              <a:t>Attribution Theory</a:t>
            </a:r>
            <a:endParaRPr lang="en-US" kern="1200" dirty="0">
              <a:latin typeface="Times New Roman" panose="02020603050405020304" pitchFamily="18" charset="0"/>
              <a:ea typeface="+mj-ea"/>
              <a:cs typeface="+mj-cs"/>
            </a:endParaRPr>
          </a:p>
        </p:txBody>
      </p:sp>
      <p:sp>
        <p:nvSpPr>
          <p:cNvPr id="3" name="Text Placeholder 2"/>
          <p:cNvSpPr>
            <a:spLocks noGrp="1"/>
          </p:cNvSpPr>
          <p:nvPr>
            <p:ph type="body" idx="1"/>
          </p:nvPr>
        </p:nvSpPr>
        <p:spPr>
          <a:xfrm>
            <a:off x="457200" y="1600200"/>
            <a:ext cx="8229600" cy="2239044"/>
          </a:xfrm>
        </p:spPr>
        <p:txBody>
          <a:bodyPr wrap="square" lIns="91425" tIns="91425" rIns="91425" bIns="91425">
            <a:noAutofit/>
          </a:bodyPr>
          <a:lstStyle/>
          <a:p>
            <a:pPr marL="255651" lvl="0" indent="-255651" eaLnBrk="0" fontAlgn="base" hangingPunct="0">
              <a:spcAft>
                <a:spcPct val="0"/>
              </a:spcAft>
              <a:buSzPts val="2400"/>
              <a:tabLst/>
            </a:pPr>
            <a:r>
              <a:rPr lang="en-US" sz="2400" kern="1200" dirty="0">
                <a:solidFill>
                  <a:srgbClr val="000000"/>
                </a:solidFill>
                <a:latin typeface="Arial (Body)"/>
                <a:ea typeface="+mn-ea"/>
                <a:cs typeface="+mn-cs"/>
              </a:rPr>
              <a:t>Self-perception attribution</a:t>
            </a:r>
          </a:p>
          <a:p>
            <a:pPr marL="255651" lvl="0" indent="-255651" eaLnBrk="0" fontAlgn="base" hangingPunct="0">
              <a:spcAft>
                <a:spcPct val="0"/>
              </a:spcAft>
              <a:buSzPts val="2400"/>
              <a:tabLst/>
            </a:pPr>
            <a:r>
              <a:rPr lang="en-US" sz="2400" kern="1200" dirty="0">
                <a:solidFill>
                  <a:srgbClr val="000000"/>
                </a:solidFill>
                <a:latin typeface="Arial (Body)"/>
                <a:ea typeface="+mn-ea"/>
                <a:cs typeface="+mn-cs"/>
              </a:rPr>
              <a:t>Defensive attribution</a:t>
            </a:r>
          </a:p>
          <a:p>
            <a:pPr marL="255651" lvl="0" indent="-255651" eaLnBrk="0" fontAlgn="base" hangingPunct="0">
              <a:spcAft>
                <a:spcPct val="0"/>
              </a:spcAft>
              <a:buSzPts val="2400"/>
              <a:tabLst/>
            </a:pPr>
            <a:r>
              <a:rPr lang="en-US" sz="2400" kern="1200" dirty="0">
                <a:solidFill>
                  <a:srgbClr val="000000"/>
                </a:solidFill>
                <a:latin typeface="Arial (Body)"/>
                <a:ea typeface="+mn-ea"/>
                <a:cs typeface="+mn-cs"/>
              </a:rPr>
              <a:t>Foot-in-the-door technique</a:t>
            </a:r>
          </a:p>
          <a:p>
            <a:pPr marL="255651" lvl="0" indent="-255651" eaLnBrk="0" fontAlgn="base" hangingPunct="0">
              <a:spcAft>
                <a:spcPct val="0"/>
              </a:spcAft>
              <a:buSzPts val="2400"/>
              <a:tabLst/>
            </a:pPr>
            <a:r>
              <a:rPr lang="en-US" sz="2400" kern="1200" dirty="0">
                <a:solidFill>
                  <a:srgbClr val="000000"/>
                </a:solidFill>
                <a:latin typeface="Arial (Body)"/>
                <a:ea typeface="+mn-ea"/>
                <a:cs typeface="+mn-cs"/>
              </a:rPr>
              <a:t>Door-in-the-face </a:t>
            </a:r>
            <a:r>
              <a:rPr lang="en-US" sz="2400" kern="1200" dirty="0" smtClean="0">
                <a:solidFill>
                  <a:srgbClr val="000000"/>
                </a:solidFill>
                <a:latin typeface="Arial (Body)"/>
                <a:ea typeface="+mn-ea"/>
                <a:cs typeface="+mn-cs"/>
              </a:rPr>
              <a:t>technique</a:t>
            </a:r>
            <a:endParaRPr lang="en-US" sz="2400" kern="1200" dirty="0">
              <a:solidFill>
                <a:srgbClr val="000000"/>
              </a:solidFill>
              <a:latin typeface="Arial (Body)"/>
              <a:ea typeface="+mn-ea"/>
              <a:cs typeface="+mn-cs"/>
            </a:endParaRPr>
          </a:p>
        </p:txBody>
      </p:sp>
    </p:spTree>
    <p:extLst>
      <p:ext uri="{BB962C8B-B14F-4D97-AF65-F5344CB8AC3E}">
        <p14:creationId xmlns:p14="http://schemas.microsoft.com/office/powerpoint/2010/main" xmlns="" val="321247537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pPr>
            <a:r>
              <a:rPr lang="en-US" altLang="en-US" kern="1200" dirty="0" smtClean="0">
                <a:latin typeface="Times New Roman" panose="02020603050405020304" pitchFamily="18" charset="0"/>
                <a:ea typeface="+mj-ea"/>
                <a:cs typeface="+mj-cs"/>
              </a:rPr>
              <a:t>Defensive Attribution</a:t>
            </a:r>
            <a:endParaRPr lang="en-US" altLang="en-US" kern="1200" dirty="0">
              <a:latin typeface="Times New Roman" panose="02020603050405020304" pitchFamily="18" charset="0"/>
              <a:ea typeface="+mj-ea"/>
              <a:cs typeface="+mj-cs"/>
            </a:endParaRPr>
          </a:p>
        </p:txBody>
      </p:sp>
      <p:sp>
        <p:nvSpPr>
          <p:cNvPr id="3" name="Text Placeholder 2"/>
          <p:cNvSpPr>
            <a:spLocks noGrp="1"/>
          </p:cNvSpPr>
          <p:nvPr>
            <p:ph type="body" idx="1"/>
          </p:nvPr>
        </p:nvSpPr>
        <p:spPr>
          <a:xfrm>
            <a:off x="457200" y="1600201"/>
            <a:ext cx="8229600" cy="1865670"/>
          </a:xfrm>
        </p:spPr>
        <p:txBody>
          <a:bodyPr wrap="square" lIns="91425" tIns="91425" rIns="91425" bIns="91425">
            <a:noAutofit/>
          </a:bodyPr>
          <a:lstStyle/>
          <a:p>
            <a:pPr marL="0" lvl="0" indent="0" eaLnBrk="0" fontAlgn="base" hangingPunct="0">
              <a:spcAft>
                <a:spcPct val="0"/>
              </a:spcAft>
              <a:buSzPts val="2400"/>
              <a:buNone/>
              <a:tabLst/>
            </a:pPr>
            <a:r>
              <a:rPr lang="en-US" altLang="en-US" sz="2400" b="1" kern="1200" dirty="0">
                <a:solidFill>
                  <a:srgbClr val="000000"/>
                </a:solidFill>
                <a:latin typeface="Arial (Body)"/>
              </a:rPr>
              <a:t>Defined</a:t>
            </a:r>
            <a:endParaRPr lang="en-US" altLang="en-US" sz="2400" kern="1200" dirty="0" smtClean="0">
              <a:solidFill>
                <a:srgbClr val="000000"/>
              </a:solidFill>
              <a:latin typeface="Arial (Body)"/>
              <a:ea typeface="+mn-ea"/>
              <a:cs typeface="+mn-cs"/>
            </a:endParaRPr>
          </a:p>
          <a:p>
            <a:pPr marL="0" lvl="0" indent="0" eaLnBrk="0" fontAlgn="base" hangingPunct="0">
              <a:spcAft>
                <a:spcPct val="0"/>
              </a:spcAft>
              <a:buSzPts val="2400"/>
              <a:buNone/>
              <a:tabLst/>
            </a:pPr>
            <a:r>
              <a:rPr lang="en-US" altLang="en-US" sz="2400" kern="1200" dirty="0" smtClean="0">
                <a:solidFill>
                  <a:srgbClr val="000000"/>
                </a:solidFill>
                <a:latin typeface="Arial (Body)"/>
                <a:ea typeface="+mn-ea"/>
                <a:cs typeface="+mn-cs"/>
              </a:rPr>
              <a:t>People </a:t>
            </a:r>
            <a:r>
              <a:rPr lang="en-US" altLang="en-US" sz="2400" kern="1200" dirty="0">
                <a:solidFill>
                  <a:srgbClr val="000000"/>
                </a:solidFill>
                <a:latin typeface="Arial (Body)"/>
                <a:ea typeface="+mn-ea"/>
                <a:cs typeface="+mn-cs"/>
              </a:rPr>
              <a:t>generally accept (or take) credit for success (internal attribution), but assign failure to others or outside events (external attribution)</a:t>
            </a:r>
          </a:p>
        </p:txBody>
      </p:sp>
    </p:spTree>
    <p:extLst>
      <p:ext uri="{BB962C8B-B14F-4D97-AF65-F5344CB8AC3E}">
        <p14:creationId xmlns:p14="http://schemas.microsoft.com/office/powerpoint/2010/main" xmlns="" val="22721343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pPr>
            <a:r>
              <a:rPr lang="en-US" altLang="en-US" kern="1200" dirty="0" smtClean="0">
                <a:latin typeface="Times New Roman" panose="02020603050405020304" pitchFamily="18" charset="0"/>
                <a:ea typeface="+mj-ea"/>
                <a:cs typeface="+mj-cs"/>
              </a:rPr>
              <a:t>Applications </a:t>
            </a:r>
            <a:r>
              <a:rPr lang="en-US" altLang="en-US" sz="2000" b="0" kern="1200" dirty="0" smtClean="0">
                <a:latin typeface="Times New Roman" panose="02020603050405020304" pitchFamily="18" charset="0"/>
                <a:ea typeface="+mj-ea"/>
                <a:cs typeface="+mj-cs"/>
              </a:rPr>
              <a:t>(2 of 2)</a:t>
            </a:r>
            <a:endParaRPr lang="en-US" altLang="en-US" sz="2000" b="0" kern="1200" dirty="0">
              <a:latin typeface="Times New Roman" panose="02020603050405020304" pitchFamily="18" charset="0"/>
              <a:ea typeface="+mj-ea"/>
              <a:cs typeface="+mj-cs"/>
            </a:endParaRPr>
          </a:p>
        </p:txBody>
      </p:sp>
      <p:sp>
        <p:nvSpPr>
          <p:cNvPr id="3" name="Text Placeholder 2"/>
          <p:cNvSpPr>
            <a:spLocks noGrp="1"/>
          </p:cNvSpPr>
          <p:nvPr>
            <p:ph type="body" idx="1"/>
          </p:nvPr>
        </p:nvSpPr>
        <p:spPr>
          <a:xfrm>
            <a:off x="457200" y="1600200"/>
            <a:ext cx="8229600" cy="1484992"/>
          </a:xfrm>
        </p:spPr>
        <p:txBody>
          <a:bodyPr wrap="square" lIns="91425" tIns="91425" rIns="91425" bIns="91425">
            <a:noAutofit/>
          </a:bodyPr>
          <a:lstStyle/>
          <a:p>
            <a:pPr marL="255651" lvl="0" indent="-255651" eaLnBrk="0" fontAlgn="base" hangingPunct="0">
              <a:spcAft>
                <a:spcPct val="0"/>
              </a:spcAft>
              <a:buSzPts val="2400"/>
              <a:tabLst/>
            </a:pPr>
            <a:r>
              <a:rPr lang="en-US" altLang="en-US" sz="2400" kern="1200" dirty="0">
                <a:solidFill>
                  <a:srgbClr val="000000"/>
                </a:solidFill>
                <a:latin typeface="Arial (Body)"/>
                <a:ea typeface="+mn-ea"/>
                <a:cs typeface="+mn-cs"/>
              </a:rPr>
              <a:t>Why does the </a:t>
            </a:r>
            <a:r>
              <a:rPr lang="en-US" altLang="en-US" sz="2400" b="1" kern="1200" dirty="0">
                <a:solidFill>
                  <a:srgbClr val="000000"/>
                </a:solidFill>
                <a:latin typeface="Arial (Body)"/>
                <a:ea typeface="+mn-ea"/>
                <a:cs typeface="+mn-cs"/>
              </a:rPr>
              <a:t>foot-in-the door technique </a:t>
            </a:r>
            <a:r>
              <a:rPr lang="en-US" altLang="en-US" sz="2400" kern="1200" dirty="0">
                <a:solidFill>
                  <a:srgbClr val="000000"/>
                </a:solidFill>
                <a:latin typeface="Arial (Body)"/>
                <a:ea typeface="+mn-ea"/>
                <a:cs typeface="+mn-cs"/>
              </a:rPr>
              <a:t>increase the likelihood that the requestee will fulfill a larger request?</a:t>
            </a:r>
          </a:p>
          <a:p>
            <a:pPr marL="255651" lvl="0" indent="-255651" eaLnBrk="0" fontAlgn="base" hangingPunct="0">
              <a:spcAft>
                <a:spcPct val="0"/>
              </a:spcAft>
              <a:buSzPts val="2400"/>
              <a:tabLst/>
            </a:pPr>
            <a:r>
              <a:rPr lang="en-US" altLang="en-US" sz="2400" kern="1200" dirty="0">
                <a:solidFill>
                  <a:srgbClr val="000000"/>
                </a:solidFill>
                <a:latin typeface="Arial (Body)"/>
                <a:ea typeface="+mn-ea"/>
                <a:cs typeface="+mn-cs"/>
              </a:rPr>
              <a:t>How is it different from the </a:t>
            </a:r>
            <a:r>
              <a:rPr lang="en-US" altLang="en-US" sz="2400" b="1" kern="1200" dirty="0">
                <a:solidFill>
                  <a:srgbClr val="000000"/>
                </a:solidFill>
                <a:latin typeface="Arial (Body)"/>
                <a:ea typeface="+mn-ea"/>
                <a:cs typeface="+mn-cs"/>
              </a:rPr>
              <a:t>door-in-face technique</a:t>
            </a:r>
            <a:r>
              <a:rPr lang="en-US" altLang="en-US" sz="2400" kern="1200" dirty="0">
                <a:solidFill>
                  <a:srgbClr val="000000"/>
                </a:solidFill>
                <a:latin typeface="Arial (Body)"/>
                <a:ea typeface="+mn-ea"/>
                <a:cs typeface="+mn-cs"/>
              </a:rPr>
              <a:t>?</a:t>
            </a:r>
          </a:p>
        </p:txBody>
      </p:sp>
    </p:spTree>
    <p:extLst>
      <p:ext uri="{BB962C8B-B14F-4D97-AF65-F5344CB8AC3E}">
        <p14:creationId xmlns:p14="http://schemas.microsoft.com/office/powerpoint/2010/main" xmlns="" val="378025618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pPr>
            <a:r>
              <a:rPr lang="en-US" altLang="en-US" kern="1200" dirty="0" smtClean="0">
                <a:latin typeface="Times New Roman" panose="02020603050405020304" pitchFamily="18" charset="0"/>
                <a:ea typeface="+mj-ea"/>
                <a:cs typeface="+mj-cs"/>
              </a:rPr>
              <a:t>Analyzing Self-Attributions</a:t>
            </a:r>
            <a:endParaRPr lang="en-US" altLang="en-US" kern="1200" dirty="0">
              <a:latin typeface="Times New Roman" panose="02020603050405020304" pitchFamily="18" charset="0"/>
              <a:ea typeface="+mj-ea"/>
              <a:cs typeface="+mj-cs"/>
            </a:endParaRPr>
          </a:p>
        </p:txBody>
      </p:sp>
      <p:sp>
        <p:nvSpPr>
          <p:cNvPr id="3" name="Text Placeholder 2"/>
          <p:cNvSpPr>
            <a:spLocks noGrp="1"/>
          </p:cNvSpPr>
          <p:nvPr>
            <p:ph type="body" idx="1"/>
          </p:nvPr>
        </p:nvSpPr>
        <p:spPr>
          <a:xfrm>
            <a:off x="457200" y="1600201"/>
            <a:ext cx="8229600" cy="425548"/>
          </a:xfrm>
        </p:spPr>
        <p:txBody>
          <a:bodyPr/>
          <a:lstStyle/>
          <a:p>
            <a:pPr marL="0" indent="0">
              <a:buNone/>
            </a:pPr>
            <a:r>
              <a:rPr lang="en-US" sz="2000" b="1" dirty="0" smtClean="0"/>
              <a:t>Table </a:t>
            </a:r>
            <a:r>
              <a:rPr lang="en-US" sz="2000" b="1" dirty="0"/>
              <a:t>6.4 </a:t>
            </a:r>
            <a:r>
              <a:rPr lang="en-US" sz="2000" dirty="0"/>
              <a:t>Reviewing Self-Attributions</a:t>
            </a:r>
          </a:p>
        </p:txBody>
      </p:sp>
      <p:graphicFrame>
        <p:nvGraphicFramePr>
          <p:cNvPr id="5" name="Table 4"/>
          <p:cNvGraphicFramePr>
            <a:graphicFrameLocks noGrp="1"/>
          </p:cNvGraphicFramePr>
          <p:nvPr>
            <p:extLst>
              <p:ext uri="{D42A27DB-BD31-4B8C-83A1-F6EECF244321}">
                <p14:modId xmlns:p14="http://schemas.microsoft.com/office/powerpoint/2010/main" xmlns="" val="2048462025"/>
              </p:ext>
            </p:extLst>
          </p:nvPr>
        </p:nvGraphicFramePr>
        <p:xfrm>
          <a:off x="457200" y="2269195"/>
          <a:ext cx="8229600" cy="3474720"/>
        </p:xfrm>
        <a:graphic>
          <a:graphicData uri="http://schemas.openxmlformats.org/drawingml/2006/table">
            <a:tbl>
              <a:tblPr firstRow="1" bandRow="1">
                <a:tableStyleId>{2D5ABB26-0587-4C30-8999-92F81FD0307C}</a:tableStyleId>
              </a:tblPr>
              <a:tblGrid>
                <a:gridCol w="1645920">
                  <a:extLst>
                    <a:ext uri="{9D8B030D-6E8A-4147-A177-3AD203B41FA5}">
                      <a16:colId xmlns:a16="http://schemas.microsoft.com/office/drawing/2014/main" xmlns="" val="32551028"/>
                    </a:ext>
                  </a:extLst>
                </a:gridCol>
                <a:gridCol w="2029968">
                  <a:extLst>
                    <a:ext uri="{9D8B030D-6E8A-4147-A177-3AD203B41FA5}">
                      <a16:colId xmlns:a16="http://schemas.microsoft.com/office/drawing/2014/main" xmlns="" val="557695614"/>
                    </a:ext>
                  </a:extLst>
                </a:gridCol>
                <a:gridCol w="2359152">
                  <a:extLst>
                    <a:ext uri="{9D8B030D-6E8A-4147-A177-3AD203B41FA5}">
                      <a16:colId xmlns:a16="http://schemas.microsoft.com/office/drawing/2014/main" xmlns="" val="2367307064"/>
                    </a:ext>
                  </a:extLst>
                </a:gridCol>
                <a:gridCol w="2194560">
                  <a:extLst>
                    <a:ext uri="{9D8B030D-6E8A-4147-A177-3AD203B41FA5}">
                      <a16:colId xmlns:a16="http://schemas.microsoft.com/office/drawing/2014/main" xmlns="" val="3415512770"/>
                    </a:ext>
                  </a:extLst>
                </a:gridCol>
              </a:tblGrid>
              <a:tr h="370840">
                <a:tc>
                  <a:txBody>
                    <a:bodyPr/>
                    <a:lstStyle/>
                    <a:p>
                      <a:r>
                        <a:rPr lang="en-US" sz="1400" b="1" i="0" u="none" strike="noStrike" cap="none" baseline="0" dirty="0" smtClean="0">
                          <a:solidFill>
                            <a:schemeClr val="tx1"/>
                          </a:solidFill>
                          <a:latin typeface="+mn-lt"/>
                          <a:ea typeface="+mn-ea"/>
                          <a:cs typeface="+mn-cs"/>
                          <a:sym typeface="Arial"/>
                        </a:rPr>
                        <a:t>Scenario</a:t>
                      </a:r>
                      <a:endParaRPr lang="en-US"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b="1" i="0" u="none" strike="noStrike" cap="none" baseline="0" dirty="0" smtClean="0">
                          <a:solidFill>
                            <a:schemeClr val="tx1"/>
                          </a:solidFill>
                          <a:latin typeface="+mn-lt"/>
                          <a:ea typeface="+mn-ea"/>
                          <a:cs typeface="+mn-cs"/>
                          <a:sym typeface="Arial"/>
                        </a:rPr>
                        <a:t>Distinctiveness</a:t>
                      </a:r>
                      <a:endParaRPr lang="en-US"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b="1" i="0" u="none" strike="noStrike" cap="none" baseline="0" dirty="0" smtClean="0">
                          <a:solidFill>
                            <a:schemeClr val="tx1"/>
                          </a:solidFill>
                          <a:latin typeface="+mn-lt"/>
                          <a:ea typeface="+mn-ea"/>
                          <a:cs typeface="+mn-cs"/>
                          <a:sym typeface="Arial"/>
                        </a:rPr>
                        <a:t>Consistency Over Time and Varied Situations</a:t>
                      </a:r>
                      <a:endParaRPr lang="en-US"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b="1" i="0" u="none" strike="noStrike" cap="none" baseline="0" dirty="0" smtClean="0">
                          <a:solidFill>
                            <a:schemeClr val="tx1"/>
                          </a:solidFill>
                          <a:latin typeface="+mn-lt"/>
                          <a:ea typeface="+mn-ea"/>
                          <a:cs typeface="+mn-cs"/>
                          <a:sym typeface="Arial"/>
                        </a:rPr>
                        <a:t>Consensus</a:t>
                      </a:r>
                      <a:endParaRPr lang="en-US"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374890468"/>
                  </a:ext>
                </a:extLst>
              </a:tr>
              <a:tr h="370840">
                <a:tc>
                  <a:txBody>
                    <a:bodyPr/>
                    <a:lstStyle/>
                    <a:p>
                      <a:r>
                        <a:rPr lang="en-US" sz="1400" b="0" i="0" u="none" strike="noStrike" cap="none" baseline="0" dirty="0" smtClean="0">
                          <a:solidFill>
                            <a:schemeClr val="tx1"/>
                          </a:solidFill>
                          <a:latin typeface="+mn-lt"/>
                          <a:ea typeface="+mn-ea"/>
                          <a:cs typeface="+mn-cs"/>
                          <a:sym typeface="Arial"/>
                        </a:rPr>
                        <a:t>An alumnus considering donating money to his M</a:t>
                      </a:r>
                      <a:r>
                        <a:rPr lang="en-US" sz="100" b="0" i="0" u="none" strike="noStrike" cap="none" baseline="0" dirty="0" smtClean="0">
                          <a:solidFill>
                            <a:schemeClr val="tx1"/>
                          </a:solidFill>
                          <a:latin typeface="+mn-lt"/>
                          <a:ea typeface="+mn-ea"/>
                          <a:cs typeface="+mn-cs"/>
                          <a:sym typeface="Arial"/>
                        </a:rPr>
                        <a:t> </a:t>
                      </a:r>
                      <a:r>
                        <a:rPr lang="en-US" sz="1400" b="0" i="0" u="none" strike="noStrike" cap="none" baseline="0" dirty="0" smtClean="0">
                          <a:solidFill>
                            <a:schemeClr val="tx1"/>
                          </a:solidFill>
                          <a:latin typeface="+mn-lt"/>
                          <a:ea typeface="+mn-ea"/>
                          <a:cs typeface="+mn-cs"/>
                          <a:sym typeface="Arial"/>
                        </a:rPr>
                        <a:t>B</a:t>
                      </a:r>
                      <a:r>
                        <a:rPr lang="en-US" sz="100" b="0" i="0" u="none" strike="noStrike" cap="none" baseline="0" dirty="0" smtClean="0">
                          <a:solidFill>
                            <a:schemeClr val="tx1"/>
                          </a:solidFill>
                          <a:latin typeface="+mn-lt"/>
                          <a:ea typeface="+mn-ea"/>
                          <a:cs typeface="+mn-cs"/>
                          <a:sym typeface="Arial"/>
                        </a:rPr>
                        <a:t> </a:t>
                      </a:r>
                      <a:r>
                        <a:rPr lang="en-US" sz="1400" b="0" i="0" u="none" strike="noStrike" cap="none" baseline="0" dirty="0" smtClean="0">
                          <a:solidFill>
                            <a:schemeClr val="tx1"/>
                          </a:solidFill>
                          <a:latin typeface="+mn-lt"/>
                          <a:ea typeface="+mn-ea"/>
                          <a:cs typeface="+mn-cs"/>
                          <a:sym typeface="Arial"/>
                        </a:rPr>
                        <a:t>A program</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b="0" i="0" u="none" strike="noStrike" cap="none" baseline="0" dirty="0" smtClean="0">
                          <a:solidFill>
                            <a:schemeClr val="tx1"/>
                          </a:solidFill>
                          <a:latin typeface="+mn-lt"/>
                          <a:ea typeface="+mn-ea"/>
                          <a:cs typeface="+mn-cs"/>
                          <a:sym typeface="Arial"/>
                        </a:rPr>
                        <a:t>How distinctive will my contribution be? Do many others make larger donations? Will I become part of a select group if I donate?</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b="0" i="0" u="none" strike="noStrike" cap="none" baseline="0" dirty="0" smtClean="0">
                          <a:solidFill>
                            <a:schemeClr val="tx1"/>
                          </a:solidFill>
                          <a:latin typeface="+mn-lt"/>
                          <a:ea typeface="+mn-ea"/>
                          <a:cs typeface="+mn-cs"/>
                          <a:sym typeface="Arial"/>
                        </a:rPr>
                        <a:t>Can I afford to donate regularly? Will I be able to contribute money if the university asks for a special donation (e.g., for building a new student center)?</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b="0" i="0" u="none" strike="noStrike" cap="none" baseline="0" dirty="0" smtClean="0">
                          <a:solidFill>
                            <a:schemeClr val="tx1"/>
                          </a:solidFill>
                          <a:latin typeface="+mn-lt"/>
                          <a:ea typeface="+mn-ea"/>
                          <a:cs typeface="+mn-cs"/>
                          <a:sym typeface="Arial"/>
                        </a:rPr>
                        <a:t>If I ask my friends, would most of them agree that I should make a donation, or will their opinions vary?</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812952634"/>
                  </a:ext>
                </a:extLst>
              </a:tr>
              <a:tr h="370840">
                <a:tc>
                  <a:txBody>
                    <a:bodyPr/>
                    <a:lstStyle/>
                    <a:p>
                      <a:r>
                        <a:rPr lang="en-US" sz="1400" b="0" i="0" u="none" strike="noStrike" cap="none" baseline="0" dirty="0" smtClean="0">
                          <a:solidFill>
                            <a:schemeClr val="tx1"/>
                          </a:solidFill>
                          <a:latin typeface="+mn-lt"/>
                          <a:ea typeface="+mn-ea"/>
                          <a:cs typeface="+mn-cs"/>
                          <a:sym typeface="Arial"/>
                        </a:rPr>
                        <a:t>An amateur photographer who sees that, when printed on the latest H</a:t>
                      </a:r>
                      <a:r>
                        <a:rPr lang="en-US" sz="100" b="0" i="0" u="none" strike="noStrike" cap="none" baseline="0" dirty="0" smtClean="0">
                          <a:solidFill>
                            <a:schemeClr val="tx1"/>
                          </a:solidFill>
                          <a:latin typeface="+mn-lt"/>
                          <a:ea typeface="+mn-ea"/>
                          <a:cs typeface="+mn-cs"/>
                          <a:sym typeface="Arial"/>
                        </a:rPr>
                        <a:t> </a:t>
                      </a:r>
                      <a:r>
                        <a:rPr lang="en-US" sz="1400" b="0" i="0" u="none" strike="noStrike" cap="none" baseline="0" dirty="0" smtClean="0">
                          <a:solidFill>
                            <a:schemeClr val="tx1"/>
                          </a:solidFill>
                          <a:latin typeface="+mn-lt"/>
                          <a:ea typeface="+mn-ea"/>
                          <a:cs typeface="+mn-cs"/>
                          <a:sym typeface="Arial"/>
                        </a:rPr>
                        <a:t>P printer, her photos look much better</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b="0" i="0" u="none" strike="noStrike" cap="none" baseline="0" dirty="0" smtClean="0">
                          <a:solidFill>
                            <a:schemeClr val="tx1"/>
                          </a:solidFill>
                          <a:latin typeface="+mn-lt"/>
                          <a:ea typeface="+mn-ea"/>
                          <a:cs typeface="+mn-cs"/>
                          <a:sym typeface="Arial"/>
                        </a:rPr>
                        <a:t>Am I the only one who sees this marked difference, or do others notice the same?</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b="0" i="0" u="none" strike="noStrike" cap="none" baseline="0" dirty="0" smtClean="0">
                          <a:solidFill>
                            <a:schemeClr val="tx1"/>
                          </a:solidFill>
                          <a:latin typeface="+mn-lt"/>
                          <a:ea typeface="+mn-ea"/>
                          <a:cs typeface="+mn-cs"/>
                          <a:sym typeface="Arial"/>
                        </a:rPr>
                        <a:t>Will I see the same superiority of the H</a:t>
                      </a:r>
                      <a:r>
                        <a:rPr lang="en-US" sz="100" b="0" i="0" u="none" strike="noStrike" cap="none" baseline="0" dirty="0" smtClean="0">
                          <a:solidFill>
                            <a:schemeClr val="tx1"/>
                          </a:solidFill>
                          <a:latin typeface="+mn-lt"/>
                          <a:ea typeface="+mn-ea"/>
                          <a:cs typeface="+mn-cs"/>
                          <a:sym typeface="Arial"/>
                        </a:rPr>
                        <a:t> </a:t>
                      </a:r>
                      <a:r>
                        <a:rPr lang="en-US" sz="1400" b="0" i="0" u="none" strike="noStrike" cap="none" baseline="0" dirty="0" smtClean="0">
                          <a:solidFill>
                            <a:schemeClr val="tx1"/>
                          </a:solidFill>
                          <a:latin typeface="+mn-lt"/>
                          <a:ea typeface="+mn-ea"/>
                          <a:cs typeface="+mn-cs"/>
                          <a:sym typeface="Arial"/>
                        </a:rPr>
                        <a:t>P printer when I take other photos? Or is the advantage I see mostly a function of what this articular photo shows?</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b="0" i="0" u="none" strike="noStrike" cap="none" baseline="0" dirty="0" smtClean="0">
                          <a:solidFill>
                            <a:schemeClr val="tx1"/>
                          </a:solidFill>
                          <a:latin typeface="+mn-lt"/>
                          <a:ea typeface="+mn-ea"/>
                          <a:cs typeface="+mn-cs"/>
                          <a:sym typeface="Arial"/>
                        </a:rPr>
                        <a:t>If I ask my friends, would most of them agree that my pictures look better when printed on the H</a:t>
                      </a:r>
                      <a:r>
                        <a:rPr lang="en-US" sz="100" b="0" i="0" u="none" strike="noStrike" cap="none" baseline="0" dirty="0" smtClean="0">
                          <a:solidFill>
                            <a:schemeClr val="tx1"/>
                          </a:solidFill>
                          <a:latin typeface="+mn-lt"/>
                          <a:ea typeface="+mn-ea"/>
                          <a:cs typeface="+mn-cs"/>
                          <a:sym typeface="Arial"/>
                        </a:rPr>
                        <a:t> </a:t>
                      </a:r>
                      <a:r>
                        <a:rPr lang="en-US" sz="1400" b="0" i="0" u="none" strike="noStrike" cap="none" baseline="0" dirty="0" smtClean="0">
                          <a:solidFill>
                            <a:schemeClr val="tx1"/>
                          </a:solidFill>
                          <a:latin typeface="+mn-lt"/>
                          <a:ea typeface="+mn-ea"/>
                          <a:cs typeface="+mn-cs"/>
                          <a:sym typeface="Arial"/>
                        </a:rPr>
                        <a:t>P printer, or would some notice the difference and others not?</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66062739"/>
                  </a:ext>
                </a:extLst>
              </a:tr>
            </a:tbl>
          </a:graphicData>
        </a:graphic>
      </p:graphicFrame>
    </p:spTree>
    <p:extLst>
      <p:ext uri="{BB962C8B-B14F-4D97-AF65-F5344CB8AC3E}">
        <p14:creationId xmlns:p14="http://schemas.microsoft.com/office/powerpoint/2010/main" xmlns="" val="8838055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fontAlgn="base">
              <a:spcBef>
                <a:spcPct val="0"/>
              </a:spcBef>
              <a:spcAft>
                <a:spcPct val="0"/>
              </a:spcAft>
              <a:buClrTx/>
            </a:pPr>
            <a:r>
              <a:rPr lang="en-US" altLang="en-US" kern="1200" dirty="0" smtClean="0">
                <a:solidFill>
                  <a:srgbClr val="007FA3"/>
                </a:solidFill>
                <a:latin typeface="Times New Roman" panose="02020603050405020304" pitchFamily="18" charset="0"/>
                <a:ea typeface="+mj-ea"/>
                <a:cs typeface="+mj-cs"/>
              </a:rPr>
              <a:t>Learning Objective 6.1</a:t>
            </a:r>
            <a:endParaRPr lang="en-US" altLang="en-US" kern="1200" dirty="0">
              <a:solidFill>
                <a:srgbClr val="007FA3"/>
              </a:solidFill>
              <a:latin typeface="Times New Roman" panose="02020603050405020304" pitchFamily="18" charset="0"/>
              <a:ea typeface="+mj-ea"/>
              <a:cs typeface="+mj-cs"/>
            </a:endParaRPr>
          </a:p>
        </p:txBody>
      </p:sp>
      <p:sp>
        <p:nvSpPr>
          <p:cNvPr id="3" name="Content Placeholder 2"/>
          <p:cNvSpPr>
            <a:spLocks noGrp="1"/>
          </p:cNvSpPr>
          <p:nvPr>
            <p:ph type="body" idx="1"/>
          </p:nvPr>
        </p:nvSpPr>
        <p:spPr/>
        <p:txBody>
          <a:bodyPr wrap="square" lIns="91425" tIns="91425" rIns="91425" bIns="91425">
            <a:noAutofit/>
          </a:bodyPr>
          <a:lstStyle/>
          <a:p>
            <a:pPr marL="0" indent="0" eaLnBrk="0" fontAlgn="base" hangingPunct="0">
              <a:spcAft>
                <a:spcPct val="0"/>
              </a:spcAft>
              <a:buSzPts val="2400"/>
              <a:buNone/>
            </a:pPr>
            <a:r>
              <a:rPr lang="en-US" altLang="en-US" sz="2400" b="1" kern="1200" dirty="0">
                <a:solidFill>
                  <a:srgbClr val="007FA3"/>
                </a:solidFill>
                <a:latin typeface="Arial (Body)"/>
              </a:rPr>
              <a:t>6.1</a:t>
            </a:r>
            <a:r>
              <a:rPr lang="en-US" altLang="en-US" sz="2400" kern="1200" dirty="0">
                <a:solidFill>
                  <a:srgbClr val="000000"/>
                </a:solidFill>
                <a:latin typeface="Arial (Body)"/>
              </a:rPr>
              <a:t> To understand how consumers’ attitudes influence their decision-making</a:t>
            </a:r>
            <a:r>
              <a:rPr lang="en-US" altLang="en-US" sz="2400" kern="1200" dirty="0" smtClean="0">
                <a:solidFill>
                  <a:srgbClr val="000000"/>
                </a:solidFill>
                <a:latin typeface="Arial (Body)"/>
              </a:rPr>
              <a:t>.</a:t>
            </a:r>
            <a:endParaRPr lang="en-US" altLang="en-US" sz="2400" kern="1200" dirty="0">
              <a:solidFill>
                <a:srgbClr val="000000"/>
              </a:solidFill>
              <a:latin typeface="Arial (Body)"/>
            </a:endParaRPr>
          </a:p>
        </p:txBody>
      </p:sp>
    </p:spTree>
    <p:extLst>
      <p:ext uri="{BB962C8B-B14F-4D97-AF65-F5344CB8AC3E}">
        <p14:creationId xmlns:p14="http://schemas.microsoft.com/office/powerpoint/2010/main" xmlns="" val="20022517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pPr>
            <a:r>
              <a:rPr lang="en-US" altLang="en-US" kern="1200" dirty="0" smtClean="0">
                <a:latin typeface="Times New Roman" panose="02020603050405020304" pitchFamily="18" charset="0"/>
                <a:ea typeface="+mj-ea"/>
                <a:cs typeface="+mj-cs"/>
              </a:rPr>
              <a:t>Attitude</a:t>
            </a:r>
            <a:endParaRPr lang="en-US" altLang="en-US" kern="1200" dirty="0">
              <a:latin typeface="Times New Roman" panose="02020603050405020304" pitchFamily="18" charset="0"/>
              <a:ea typeface="+mj-ea"/>
              <a:cs typeface="+mj-cs"/>
            </a:endParaRPr>
          </a:p>
        </p:txBody>
      </p:sp>
      <p:sp>
        <p:nvSpPr>
          <p:cNvPr id="3" name="Text Placeholder 2"/>
          <p:cNvSpPr>
            <a:spLocks noGrp="1"/>
          </p:cNvSpPr>
          <p:nvPr>
            <p:ph type="body" idx="1"/>
          </p:nvPr>
        </p:nvSpPr>
        <p:spPr>
          <a:xfrm>
            <a:off x="457200" y="1600200"/>
            <a:ext cx="8229600" cy="1777181"/>
          </a:xfrm>
        </p:spPr>
        <p:txBody>
          <a:bodyPr wrap="square" lIns="91425" tIns="91425" rIns="91425" bIns="91425">
            <a:noAutofit/>
          </a:bodyPr>
          <a:lstStyle/>
          <a:p>
            <a:pPr marL="0" lvl="0" indent="0" eaLnBrk="0" fontAlgn="base" hangingPunct="0">
              <a:spcAft>
                <a:spcPct val="0"/>
              </a:spcAft>
              <a:buSzPts val="2400"/>
              <a:buNone/>
              <a:tabLst/>
            </a:pPr>
            <a:r>
              <a:rPr lang="en-US" altLang="en-US" sz="2400" b="1" kern="1200" dirty="0" smtClean="0">
                <a:solidFill>
                  <a:srgbClr val="000000"/>
                </a:solidFill>
                <a:latin typeface="Arial (Body)"/>
                <a:ea typeface="+mn-ea"/>
                <a:cs typeface="+mn-cs"/>
              </a:rPr>
              <a:t>Defined</a:t>
            </a:r>
          </a:p>
          <a:p>
            <a:pPr marL="0" lvl="0" indent="0" eaLnBrk="0" fontAlgn="base" hangingPunct="0">
              <a:spcAft>
                <a:spcPct val="0"/>
              </a:spcAft>
              <a:buSzPts val="2400"/>
              <a:buNone/>
              <a:tabLst/>
            </a:pPr>
            <a:r>
              <a:rPr lang="en-US" altLang="en-US" sz="2400" kern="1200" dirty="0" smtClean="0">
                <a:solidFill>
                  <a:srgbClr val="000000"/>
                </a:solidFill>
                <a:latin typeface="Arial (Body)"/>
                <a:ea typeface="+mn-ea"/>
                <a:cs typeface="+mn-cs"/>
              </a:rPr>
              <a:t>A </a:t>
            </a:r>
            <a:r>
              <a:rPr lang="en-US" altLang="en-US" sz="2400" kern="1200" dirty="0">
                <a:solidFill>
                  <a:srgbClr val="000000"/>
                </a:solidFill>
                <a:latin typeface="Arial (Body)"/>
                <a:ea typeface="+mn-ea"/>
                <a:cs typeface="+mn-cs"/>
              </a:rPr>
              <a:t>learned predisposition to behave in a consistently favorable or unfavorable manner with respect to a given object.</a:t>
            </a:r>
          </a:p>
        </p:txBody>
      </p:sp>
    </p:spTree>
    <p:extLst>
      <p:ext uri="{BB962C8B-B14F-4D97-AF65-F5344CB8AC3E}">
        <p14:creationId xmlns:p14="http://schemas.microsoft.com/office/powerpoint/2010/main" xmlns="" val="23984891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chor="b">
            <a:noAutofit/>
          </a:bodyPr>
          <a:lstStyle/>
          <a:p>
            <a:pPr lvl="0" eaLnBrk="0" fontAlgn="base" hangingPunct="0">
              <a:spcBef>
                <a:spcPct val="0"/>
              </a:spcBef>
              <a:spcAft>
                <a:spcPct val="0"/>
              </a:spcAft>
              <a:buClrTx/>
            </a:pPr>
            <a:r>
              <a:rPr lang="en-US" kern="1200" dirty="0" smtClean="0">
                <a:latin typeface="Times New Roman" panose="02020603050405020304" pitchFamily="18" charset="0"/>
                <a:ea typeface="+mj-ea"/>
                <a:cs typeface="+mj-cs"/>
              </a:rPr>
              <a:t>Example: Wrangler</a:t>
            </a:r>
            <a:endParaRPr lang="en-US" kern="1200" dirty="0">
              <a:latin typeface="Times New Roman" panose="02020603050405020304" pitchFamily="18" charset="0"/>
              <a:ea typeface="+mj-ea"/>
              <a:cs typeface="+mj-cs"/>
            </a:endParaRPr>
          </a:p>
        </p:txBody>
      </p:sp>
      <p:pic>
        <p:nvPicPr>
          <p:cNvPr id="5" name="Picture 4" descr="The advertisement shows a young couple wearing jeans riding a motorcycle on an open road. The text reads as follows. Introducing traveler jeans. Looks like denims, feels like sweatpants. Shop and get a duffel bag free. The Wrangler logo appears in the upper left corner of the advertisement. The bottom of the ad contains a lengthy list of exclusive stores where the jeans can be found as well as logos of national chain stores."/>
          <p:cNvPicPr>
            <a:picLocks noChangeAspect="1"/>
          </p:cNvPicPr>
          <p:nvPr/>
        </p:nvPicPr>
        <p:blipFill rotWithShape="1">
          <a:blip r:embed="rId3">
            <a:extLst>
              <a:ext uri="{28A0092B-C50C-407E-A947-70E740481C1C}">
                <a14:useLocalDpi xmlns:a14="http://schemas.microsoft.com/office/drawing/2010/main" xmlns="" val="0"/>
              </a:ext>
            </a:extLst>
          </a:blip>
          <a:srcRect r="423" b="77"/>
          <a:stretch/>
        </p:blipFill>
        <p:spPr>
          <a:xfrm>
            <a:off x="1024127" y="1635130"/>
            <a:ext cx="7095746" cy="4248492"/>
          </a:xfrm>
          <a:prstGeom prst="rect">
            <a:avLst/>
          </a:prstGeom>
        </p:spPr>
      </p:pic>
      <p:sp>
        <p:nvSpPr>
          <p:cNvPr id="3" name="Text Placeholder 2"/>
          <p:cNvSpPr>
            <a:spLocks noGrp="1"/>
          </p:cNvSpPr>
          <p:nvPr>
            <p:ph type="body" idx="1"/>
          </p:nvPr>
        </p:nvSpPr>
        <p:spPr>
          <a:xfrm>
            <a:off x="457200" y="5939939"/>
            <a:ext cx="8229600" cy="372446"/>
          </a:xfrm>
        </p:spPr>
        <p:txBody>
          <a:bodyPr/>
          <a:lstStyle/>
          <a:p>
            <a:pPr marL="0" indent="0">
              <a:buNone/>
            </a:pPr>
            <a:r>
              <a:rPr lang="en-US" sz="1800" b="1" dirty="0"/>
              <a:t>Source:</a:t>
            </a:r>
            <a:r>
              <a:rPr lang="en-US" sz="1800" dirty="0"/>
              <a:t> Wrangler, a </a:t>
            </a:r>
            <a:r>
              <a:rPr lang="en-US" sz="1800" dirty="0" smtClean="0"/>
              <a:t>V</a:t>
            </a:r>
            <a:r>
              <a:rPr lang="en-US" sz="100" dirty="0" smtClean="0"/>
              <a:t> </a:t>
            </a:r>
            <a:r>
              <a:rPr lang="en-US" sz="1800" dirty="0" smtClean="0"/>
              <a:t>F </a:t>
            </a:r>
            <a:r>
              <a:rPr lang="en-US" sz="1800" dirty="0"/>
              <a:t>Company</a:t>
            </a:r>
          </a:p>
        </p:txBody>
      </p:sp>
    </p:spTree>
    <p:extLst>
      <p:ext uri="{BB962C8B-B14F-4D97-AF65-F5344CB8AC3E}">
        <p14:creationId xmlns:p14="http://schemas.microsoft.com/office/powerpoint/2010/main" xmlns="" val="1072815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pPr>
            <a:r>
              <a:rPr lang="en-US" altLang="en-US" kern="1200" dirty="0" smtClean="0">
                <a:latin typeface="Times New Roman" panose="02020603050405020304" pitchFamily="18" charset="0"/>
                <a:ea typeface="+mj-ea"/>
                <a:cs typeface="+mj-cs"/>
              </a:rPr>
              <a:t>Attitude Formation</a:t>
            </a:r>
            <a:endParaRPr lang="en-US" altLang="en-US" kern="1200" dirty="0">
              <a:latin typeface="Times New Roman" panose="02020603050405020304" pitchFamily="18" charset="0"/>
              <a:ea typeface="+mj-ea"/>
              <a:cs typeface="+mj-cs"/>
            </a:endParaRPr>
          </a:p>
        </p:txBody>
      </p:sp>
      <p:sp>
        <p:nvSpPr>
          <p:cNvPr id="3" name="Text Placeholder 2"/>
          <p:cNvSpPr>
            <a:spLocks noGrp="1"/>
          </p:cNvSpPr>
          <p:nvPr>
            <p:ph type="body" idx="1"/>
          </p:nvPr>
        </p:nvSpPr>
        <p:spPr/>
        <p:txBody>
          <a:bodyPr wrap="square" lIns="91425" tIns="91425" rIns="91425" bIns="91425">
            <a:noAutofit/>
          </a:bodyPr>
          <a:lstStyle/>
          <a:p>
            <a:pPr marL="255651" lvl="0" indent="-255651" eaLnBrk="0" fontAlgn="base" hangingPunct="0">
              <a:spcAft>
                <a:spcPct val="0"/>
              </a:spcAft>
              <a:buSzPts val="2400"/>
              <a:tabLst/>
            </a:pPr>
            <a:r>
              <a:rPr lang="en-US" altLang="en-US" sz="2400" kern="1200" dirty="0">
                <a:solidFill>
                  <a:srgbClr val="000000"/>
                </a:solidFill>
                <a:latin typeface="Arial (Body)"/>
                <a:ea typeface="+mn-ea"/>
                <a:cs typeface="+mn-cs"/>
              </a:rPr>
              <a:t>Consumers learn attitudes</a:t>
            </a:r>
          </a:p>
          <a:p>
            <a:pPr marL="255651" lvl="0" indent="-255651" eaLnBrk="0" fontAlgn="base" hangingPunct="0">
              <a:spcAft>
                <a:spcPct val="0"/>
              </a:spcAft>
              <a:buSzPts val="2400"/>
              <a:tabLst/>
            </a:pPr>
            <a:r>
              <a:rPr lang="en-US" altLang="en-US" sz="2400" kern="1200" dirty="0">
                <a:solidFill>
                  <a:srgbClr val="000000"/>
                </a:solidFill>
                <a:latin typeface="Arial (Body)"/>
                <a:ea typeface="+mn-ea"/>
                <a:cs typeface="+mn-cs"/>
              </a:rPr>
              <a:t>Sources of attitude formation</a:t>
            </a:r>
          </a:p>
          <a:p>
            <a:pPr marL="741553" lvl="1" indent="-284353" eaLnBrk="0" fontAlgn="base" hangingPunct="0">
              <a:spcAft>
                <a:spcPct val="0"/>
              </a:spcAft>
              <a:buSzPts val="2400"/>
            </a:pPr>
            <a:r>
              <a:rPr lang="en-US" altLang="en-US" sz="2400" kern="1200" dirty="0">
                <a:solidFill>
                  <a:srgbClr val="000000"/>
                </a:solidFill>
                <a:latin typeface="Arial (Body)"/>
                <a:ea typeface="+mn-ea"/>
                <a:cs typeface="+mn-cs"/>
              </a:rPr>
              <a:t>Experience</a:t>
            </a:r>
          </a:p>
          <a:p>
            <a:pPr marL="741553" lvl="1" indent="-284353" eaLnBrk="0" fontAlgn="base" hangingPunct="0">
              <a:spcAft>
                <a:spcPct val="0"/>
              </a:spcAft>
              <a:buSzPts val="2400"/>
            </a:pPr>
            <a:r>
              <a:rPr lang="en-US" altLang="en-US" sz="2400" kern="1200" dirty="0">
                <a:solidFill>
                  <a:srgbClr val="000000"/>
                </a:solidFill>
                <a:latin typeface="Arial (Body)"/>
                <a:ea typeface="+mn-ea"/>
                <a:cs typeface="+mn-cs"/>
              </a:rPr>
              <a:t>Family and friends</a:t>
            </a:r>
          </a:p>
          <a:p>
            <a:pPr marL="741553" lvl="1" indent="-284353" eaLnBrk="0" fontAlgn="base" hangingPunct="0">
              <a:spcAft>
                <a:spcPct val="0"/>
              </a:spcAft>
              <a:buSzPts val="2400"/>
            </a:pPr>
            <a:r>
              <a:rPr lang="en-US" altLang="en-US" sz="2400" kern="1200" dirty="0">
                <a:solidFill>
                  <a:srgbClr val="000000"/>
                </a:solidFill>
                <a:latin typeface="Arial (Body)"/>
                <a:ea typeface="+mn-ea"/>
                <a:cs typeface="+mn-cs"/>
              </a:rPr>
              <a:t>Media/Internet/Social Media</a:t>
            </a:r>
          </a:p>
        </p:txBody>
      </p:sp>
    </p:spTree>
    <p:extLst>
      <p:ext uri="{BB962C8B-B14F-4D97-AF65-F5344CB8AC3E}">
        <p14:creationId xmlns:p14="http://schemas.microsoft.com/office/powerpoint/2010/main" xmlns="" val="20744109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pPr>
            <a:r>
              <a:rPr lang="en-US" altLang="en-US" kern="1200" dirty="0" smtClean="0">
                <a:latin typeface="Times New Roman" panose="02020603050405020304" pitchFamily="18" charset="0"/>
                <a:ea typeface="+mj-ea"/>
                <a:cs typeface="+mj-cs"/>
              </a:rPr>
              <a:t>Role of Personality Factors</a:t>
            </a:r>
            <a:endParaRPr lang="en-US" altLang="en-US" kern="1200" dirty="0">
              <a:latin typeface="Times New Roman" panose="02020603050405020304" pitchFamily="18" charset="0"/>
              <a:ea typeface="+mj-ea"/>
              <a:cs typeface="+mj-cs"/>
            </a:endParaRPr>
          </a:p>
        </p:txBody>
      </p:sp>
      <p:sp>
        <p:nvSpPr>
          <p:cNvPr id="3" name="Text Placeholder 2"/>
          <p:cNvSpPr>
            <a:spLocks noGrp="1"/>
          </p:cNvSpPr>
          <p:nvPr>
            <p:ph type="body" idx="1"/>
          </p:nvPr>
        </p:nvSpPr>
        <p:spPr/>
        <p:txBody>
          <a:bodyPr wrap="square" lIns="91425" tIns="91425" rIns="91425" bIns="91425">
            <a:noAutofit/>
          </a:bodyPr>
          <a:lstStyle/>
          <a:p>
            <a:pPr marL="255651" lvl="0" indent="-255651" eaLnBrk="0" fontAlgn="base" hangingPunct="0">
              <a:spcAft>
                <a:spcPct val="0"/>
              </a:spcAft>
              <a:buSzPts val="2400"/>
              <a:tabLst/>
            </a:pPr>
            <a:r>
              <a:rPr lang="en-US" altLang="en-US" sz="2400" kern="1200" dirty="0">
                <a:solidFill>
                  <a:srgbClr val="000000"/>
                </a:solidFill>
                <a:latin typeface="Arial (Body)"/>
                <a:ea typeface="+mn-ea"/>
                <a:cs typeface="+mn-cs"/>
              </a:rPr>
              <a:t>Need for cognition</a:t>
            </a:r>
          </a:p>
          <a:p>
            <a:pPr marL="255651" lvl="0" indent="-255651" eaLnBrk="0" fontAlgn="base" hangingPunct="0">
              <a:spcAft>
                <a:spcPct val="0"/>
              </a:spcAft>
              <a:buSzPts val="2400"/>
              <a:tabLst/>
            </a:pPr>
            <a:r>
              <a:rPr lang="en-US" altLang="en-US" sz="2400" kern="1200" dirty="0">
                <a:solidFill>
                  <a:srgbClr val="000000"/>
                </a:solidFill>
                <a:latin typeface="Arial (Body)"/>
                <a:ea typeface="+mn-ea"/>
                <a:cs typeface="+mn-cs"/>
              </a:rPr>
              <a:t>Innovativeness</a:t>
            </a:r>
          </a:p>
        </p:txBody>
      </p:sp>
    </p:spTree>
    <p:extLst>
      <p:ext uri="{BB962C8B-B14F-4D97-AF65-F5344CB8AC3E}">
        <p14:creationId xmlns:p14="http://schemas.microsoft.com/office/powerpoint/2010/main" xmlns="" val="24538405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pPr>
            <a:r>
              <a:rPr lang="en-US" altLang="en-US" kern="1200" dirty="0" smtClean="0">
                <a:latin typeface="Times New Roman" panose="02020603050405020304" pitchFamily="18" charset="0"/>
                <a:ea typeface="+mj-ea"/>
                <a:cs typeface="+mj-cs"/>
              </a:rPr>
              <a:t>Role of Attitudes</a:t>
            </a:r>
            <a:endParaRPr lang="en-US" altLang="en-US" kern="1200" dirty="0">
              <a:latin typeface="Times New Roman" panose="02020603050405020304" pitchFamily="18" charset="0"/>
              <a:ea typeface="+mj-ea"/>
              <a:cs typeface="+mj-cs"/>
            </a:endParaRPr>
          </a:p>
        </p:txBody>
      </p:sp>
      <p:sp>
        <p:nvSpPr>
          <p:cNvPr id="3" name="Text Placeholder 2"/>
          <p:cNvSpPr>
            <a:spLocks noGrp="1"/>
          </p:cNvSpPr>
          <p:nvPr>
            <p:ph type="body" idx="1"/>
          </p:nvPr>
        </p:nvSpPr>
        <p:spPr>
          <a:xfrm>
            <a:off x="457200" y="1600201"/>
            <a:ext cx="8229600" cy="833510"/>
          </a:xfrm>
        </p:spPr>
        <p:txBody>
          <a:bodyPr wrap="square" lIns="91425" tIns="91425" rIns="91425" bIns="91425">
            <a:noAutofit/>
          </a:bodyPr>
          <a:lstStyle/>
          <a:p>
            <a:pPr marL="255651" lvl="0" indent="-255651" eaLnBrk="0" fontAlgn="base" hangingPunct="0">
              <a:spcAft>
                <a:spcPct val="0"/>
              </a:spcAft>
              <a:buSzPts val="2400"/>
            </a:pPr>
            <a:r>
              <a:rPr lang="en-US" altLang="en-US" sz="1800" kern="1200" dirty="0">
                <a:solidFill>
                  <a:srgbClr val="000000"/>
                </a:solidFill>
                <a:latin typeface="Arial (Body)"/>
                <a:ea typeface="+mn-ea"/>
                <a:cs typeface="+mn-cs"/>
              </a:rPr>
              <a:t>Attitudes are consistent with behavior</a:t>
            </a:r>
          </a:p>
          <a:p>
            <a:pPr marL="255651" lvl="0" indent="-255651" eaLnBrk="0" fontAlgn="base" hangingPunct="0">
              <a:spcAft>
                <a:spcPct val="0"/>
              </a:spcAft>
              <a:buSzPts val="2400"/>
            </a:pPr>
            <a:r>
              <a:rPr lang="en-US" altLang="en-US" sz="1800" b="1" kern="1200" dirty="0">
                <a:solidFill>
                  <a:srgbClr val="000000"/>
                </a:solidFill>
                <a:latin typeface="Arial (Body)"/>
                <a:ea typeface="+mn-ea"/>
                <a:cs typeface="+mn-cs"/>
              </a:rPr>
              <a:t>How do situations affect </a:t>
            </a:r>
            <a:r>
              <a:rPr lang="en-US" altLang="en-US" sz="1800" b="1" kern="1200" dirty="0" smtClean="0">
                <a:solidFill>
                  <a:srgbClr val="000000"/>
                </a:solidFill>
                <a:latin typeface="Arial (Body)"/>
                <a:ea typeface="+mn-ea"/>
                <a:cs typeface="+mn-cs"/>
              </a:rPr>
              <a:t>attitudes?</a:t>
            </a:r>
            <a:endParaRPr lang="en-US" altLang="en-US" sz="1800" b="1" kern="1200" dirty="0">
              <a:solidFill>
                <a:srgbClr val="000000"/>
              </a:solidFill>
              <a:latin typeface="Arial (Body)"/>
              <a:ea typeface="+mn-ea"/>
              <a:cs typeface="+mn-cs"/>
            </a:endParaRPr>
          </a:p>
        </p:txBody>
      </p:sp>
      <p:sp>
        <p:nvSpPr>
          <p:cNvPr id="6" name="Text Placeholder 5"/>
          <p:cNvSpPr>
            <a:spLocks noGrp="1"/>
          </p:cNvSpPr>
          <p:nvPr>
            <p:ph type="body" idx="2"/>
          </p:nvPr>
        </p:nvSpPr>
        <p:spPr>
          <a:xfrm>
            <a:off x="457200" y="2548358"/>
            <a:ext cx="8229600" cy="384753"/>
          </a:xfrm>
        </p:spPr>
        <p:txBody>
          <a:bodyPr/>
          <a:lstStyle/>
          <a:p>
            <a:pPr marL="0" indent="0">
              <a:buNone/>
            </a:pPr>
            <a:r>
              <a:rPr lang="en-US" sz="1800" b="1" dirty="0" smtClean="0"/>
              <a:t>Table </a:t>
            </a:r>
            <a:r>
              <a:rPr lang="en-US" sz="1800" b="1" dirty="0"/>
              <a:t>6.1 </a:t>
            </a:r>
            <a:r>
              <a:rPr lang="en-US" sz="1800" dirty="0"/>
              <a:t>Situations Affecting Attitudes</a:t>
            </a:r>
          </a:p>
        </p:txBody>
      </p:sp>
      <p:graphicFrame>
        <p:nvGraphicFramePr>
          <p:cNvPr id="4" name="Table 3"/>
          <p:cNvGraphicFramePr>
            <a:graphicFrameLocks noGrp="1"/>
          </p:cNvGraphicFramePr>
          <p:nvPr>
            <p:extLst>
              <p:ext uri="{D42A27DB-BD31-4B8C-83A1-F6EECF244321}">
                <p14:modId xmlns:p14="http://schemas.microsoft.com/office/powerpoint/2010/main" xmlns="" val="424451970"/>
              </p:ext>
            </p:extLst>
          </p:nvPr>
        </p:nvGraphicFramePr>
        <p:xfrm>
          <a:off x="457200" y="2974688"/>
          <a:ext cx="8229600" cy="3343778"/>
        </p:xfrm>
        <a:graphic>
          <a:graphicData uri="http://schemas.openxmlformats.org/drawingml/2006/table">
            <a:tbl>
              <a:tblPr firstRow="1" bandRow="1">
                <a:tableStyleId>{2D5ABB26-0587-4C30-8999-92F81FD0307C}</a:tableStyleId>
              </a:tblPr>
              <a:tblGrid>
                <a:gridCol w="1664208">
                  <a:extLst>
                    <a:ext uri="{9D8B030D-6E8A-4147-A177-3AD203B41FA5}">
                      <a16:colId xmlns:a16="http://schemas.microsoft.com/office/drawing/2014/main" xmlns="" val="2776986739"/>
                    </a:ext>
                  </a:extLst>
                </a:gridCol>
                <a:gridCol w="1737360">
                  <a:extLst>
                    <a:ext uri="{9D8B030D-6E8A-4147-A177-3AD203B41FA5}">
                      <a16:colId xmlns:a16="http://schemas.microsoft.com/office/drawing/2014/main" xmlns="" val="3546236539"/>
                    </a:ext>
                  </a:extLst>
                </a:gridCol>
                <a:gridCol w="4828032">
                  <a:extLst>
                    <a:ext uri="{9D8B030D-6E8A-4147-A177-3AD203B41FA5}">
                      <a16:colId xmlns:a16="http://schemas.microsoft.com/office/drawing/2014/main" xmlns="" val="3196356866"/>
                    </a:ext>
                  </a:extLst>
                </a:gridCol>
              </a:tblGrid>
              <a:tr h="195755">
                <a:tc>
                  <a:txBody>
                    <a:bodyPr/>
                    <a:lstStyle/>
                    <a:p>
                      <a:r>
                        <a:rPr lang="en-US" sz="1200" b="1" i="0" u="none" strike="noStrike" cap="none" baseline="0" dirty="0" smtClean="0">
                          <a:solidFill>
                            <a:schemeClr val="tx1"/>
                          </a:solidFill>
                          <a:latin typeface="+mn-lt"/>
                          <a:ea typeface="+mn-ea"/>
                          <a:cs typeface="+mn-cs"/>
                          <a:sym typeface="Arial"/>
                        </a:rPr>
                        <a:t>Product/Service</a:t>
                      </a:r>
                      <a:endParaRPr lang="en-US" sz="1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b="1" i="0" u="none" strike="noStrike" cap="none" baseline="0" dirty="0" smtClean="0">
                          <a:solidFill>
                            <a:schemeClr val="tx1"/>
                          </a:solidFill>
                          <a:latin typeface="+mn-lt"/>
                          <a:ea typeface="+mn-ea"/>
                          <a:cs typeface="+mn-cs"/>
                          <a:sym typeface="Arial"/>
                        </a:rPr>
                        <a:t>Situation</a:t>
                      </a:r>
                      <a:endParaRPr lang="en-US" sz="1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b="1" i="0" u="none" strike="noStrike" cap="none" baseline="0" dirty="0" smtClean="0">
                          <a:solidFill>
                            <a:schemeClr val="tx1"/>
                          </a:solidFill>
                          <a:latin typeface="+mn-lt"/>
                          <a:ea typeface="+mn-ea"/>
                          <a:cs typeface="+mn-cs"/>
                          <a:sym typeface="Arial"/>
                        </a:rPr>
                        <a:t>Attitude</a:t>
                      </a:r>
                      <a:endParaRPr lang="en-US" sz="1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746680018"/>
                  </a:ext>
                </a:extLst>
              </a:tr>
              <a:tr h="326258">
                <a:tc>
                  <a:txBody>
                    <a:bodyPr/>
                    <a:lstStyle/>
                    <a:p>
                      <a:r>
                        <a:rPr lang="en-US" sz="1200" b="0" i="0" u="none" strike="noStrike" cap="none" baseline="0" dirty="0" smtClean="0">
                          <a:solidFill>
                            <a:schemeClr val="tx1"/>
                          </a:solidFill>
                          <a:latin typeface="+mn-lt"/>
                          <a:ea typeface="+mn-ea"/>
                          <a:cs typeface="+mn-cs"/>
                          <a:sym typeface="Arial"/>
                        </a:rPr>
                        <a:t>Energizer Batteries</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b="0" i="0" u="none" strike="noStrike" cap="none" baseline="0" dirty="0" smtClean="0">
                          <a:solidFill>
                            <a:schemeClr val="tx1"/>
                          </a:solidFill>
                          <a:latin typeface="+mn-lt"/>
                          <a:ea typeface="+mn-ea"/>
                          <a:cs typeface="+mn-cs"/>
                          <a:sym typeface="Arial"/>
                        </a:rPr>
                        <a:t>Hurricane is coming</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b="0" i="0" u="none" strike="noStrike" cap="none" baseline="0" dirty="0" smtClean="0">
                          <a:solidFill>
                            <a:schemeClr val="tx1"/>
                          </a:solidFill>
                          <a:latin typeface="+mn-lt"/>
                          <a:ea typeface="+mn-ea"/>
                          <a:cs typeface="+mn-cs"/>
                          <a:sym typeface="Arial"/>
                        </a:rPr>
                        <a:t>“I know that the hurricane is going to knock out my electricity, so I’d better be prepared.”</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78668701"/>
                  </a:ext>
                </a:extLst>
              </a:tr>
              <a:tr h="326258">
                <a:tc>
                  <a:txBody>
                    <a:bodyPr/>
                    <a:lstStyle/>
                    <a:p>
                      <a:r>
                        <a:rPr lang="en-US" sz="1200" b="0" i="0" u="none" strike="noStrike" cap="none" baseline="0" dirty="0" smtClean="0">
                          <a:solidFill>
                            <a:schemeClr val="tx1"/>
                          </a:solidFill>
                          <a:latin typeface="+mn-lt"/>
                          <a:ea typeface="+mn-ea"/>
                          <a:cs typeface="+mn-cs"/>
                          <a:sym typeface="Arial"/>
                        </a:rPr>
                        <a:t>Mini Cooper</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b="0" i="0" u="none" strike="noStrike" cap="none" baseline="0" dirty="0" smtClean="0">
                          <a:solidFill>
                            <a:schemeClr val="tx1"/>
                          </a:solidFill>
                          <a:latin typeface="+mn-lt"/>
                          <a:ea typeface="+mn-ea"/>
                          <a:cs typeface="+mn-cs"/>
                          <a:sym typeface="Arial"/>
                        </a:rPr>
                        <a:t>Buying a new car</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b="0" i="0" u="none" strike="noStrike" cap="none" baseline="0" dirty="0" smtClean="0">
                          <a:solidFill>
                            <a:schemeClr val="tx1"/>
                          </a:solidFill>
                          <a:latin typeface="+mn-lt"/>
                          <a:ea typeface="+mn-ea"/>
                          <a:cs typeface="+mn-cs"/>
                          <a:sym typeface="Arial"/>
                        </a:rPr>
                        <a:t>“With gas prices so high, I’ve got to trade in my S</a:t>
                      </a:r>
                      <a:r>
                        <a:rPr lang="en-US" sz="100" b="0" i="0" u="none" strike="noStrike" cap="none" baseline="0" dirty="0" smtClean="0">
                          <a:solidFill>
                            <a:schemeClr val="tx1"/>
                          </a:solidFill>
                          <a:latin typeface="+mn-lt"/>
                          <a:ea typeface="+mn-ea"/>
                          <a:cs typeface="+mn-cs"/>
                          <a:sym typeface="Arial"/>
                        </a:rPr>
                        <a:t> </a:t>
                      </a:r>
                      <a:r>
                        <a:rPr lang="en-US" sz="1200" b="0" i="0" u="none" strike="noStrike" cap="none" baseline="0" dirty="0" smtClean="0">
                          <a:solidFill>
                            <a:schemeClr val="tx1"/>
                          </a:solidFill>
                          <a:latin typeface="+mn-lt"/>
                          <a:ea typeface="+mn-ea"/>
                          <a:cs typeface="+mn-cs"/>
                          <a:sym typeface="Arial"/>
                        </a:rPr>
                        <a:t>U</a:t>
                      </a:r>
                      <a:r>
                        <a:rPr lang="en-US" sz="100" b="0" i="0" u="none" strike="noStrike" cap="none" baseline="0" dirty="0" smtClean="0">
                          <a:solidFill>
                            <a:schemeClr val="tx1"/>
                          </a:solidFill>
                          <a:latin typeface="+mn-lt"/>
                          <a:ea typeface="+mn-ea"/>
                          <a:cs typeface="+mn-cs"/>
                          <a:sym typeface="Arial"/>
                        </a:rPr>
                        <a:t> </a:t>
                      </a:r>
                      <a:r>
                        <a:rPr lang="en-US" sz="1200" b="0" i="0" u="none" strike="noStrike" cap="none" baseline="0" dirty="0" smtClean="0">
                          <a:solidFill>
                            <a:schemeClr val="tx1"/>
                          </a:solidFill>
                          <a:latin typeface="+mn-lt"/>
                          <a:ea typeface="+mn-ea"/>
                          <a:cs typeface="+mn-cs"/>
                          <a:sym typeface="Arial"/>
                        </a:rPr>
                        <a:t>V and buy a car that gets 30 m</a:t>
                      </a:r>
                      <a:r>
                        <a:rPr lang="en-US" sz="100" b="0" i="0" u="none" strike="noStrike" cap="none" baseline="0" dirty="0" smtClean="0">
                          <a:solidFill>
                            <a:schemeClr val="tx1"/>
                          </a:solidFill>
                          <a:latin typeface="+mn-lt"/>
                          <a:ea typeface="+mn-ea"/>
                          <a:cs typeface="+mn-cs"/>
                          <a:sym typeface="Arial"/>
                        </a:rPr>
                        <a:t> </a:t>
                      </a:r>
                      <a:r>
                        <a:rPr lang="en-US" sz="1200" b="0" i="0" u="none" strike="noStrike" cap="none" baseline="0" dirty="0" smtClean="0">
                          <a:solidFill>
                            <a:schemeClr val="tx1"/>
                          </a:solidFill>
                          <a:latin typeface="+mn-lt"/>
                          <a:ea typeface="+mn-ea"/>
                          <a:cs typeface="+mn-cs"/>
                          <a:sym typeface="Arial"/>
                        </a:rPr>
                        <a:t>p</a:t>
                      </a:r>
                      <a:r>
                        <a:rPr lang="en-US" sz="100" b="0" i="0" u="none" strike="noStrike" cap="none" baseline="0" dirty="0" smtClean="0">
                          <a:solidFill>
                            <a:schemeClr val="tx1"/>
                          </a:solidFill>
                          <a:latin typeface="+mn-lt"/>
                          <a:ea typeface="+mn-ea"/>
                          <a:cs typeface="+mn-cs"/>
                          <a:sym typeface="Arial"/>
                        </a:rPr>
                        <a:t> </a:t>
                      </a:r>
                      <a:r>
                        <a:rPr lang="en-US" sz="1200" b="0" i="0" u="none" strike="noStrike" cap="none" baseline="0" dirty="0" smtClean="0">
                          <a:solidFill>
                            <a:schemeClr val="tx1"/>
                          </a:solidFill>
                          <a:latin typeface="+mn-lt"/>
                          <a:ea typeface="+mn-ea"/>
                          <a:cs typeface="+mn-cs"/>
                          <a:sym typeface="Arial"/>
                        </a:rPr>
                        <a:t>g!”</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750003163"/>
                  </a:ext>
                </a:extLst>
              </a:tr>
              <a:tr h="326258">
                <a:tc>
                  <a:txBody>
                    <a:bodyPr/>
                    <a:lstStyle/>
                    <a:p>
                      <a:r>
                        <a:rPr lang="en-US" sz="1200" b="0" i="0" u="none" strike="noStrike" cap="none" baseline="0" dirty="0" smtClean="0">
                          <a:solidFill>
                            <a:schemeClr val="tx1"/>
                          </a:solidFill>
                          <a:latin typeface="+mn-lt"/>
                          <a:ea typeface="+mn-ea"/>
                          <a:cs typeface="+mn-cs"/>
                          <a:sym typeface="Arial"/>
                        </a:rPr>
                        <a:t>Cheerios</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b="0" i="0" u="none" strike="noStrike" cap="none" baseline="0" dirty="0" smtClean="0">
                          <a:solidFill>
                            <a:schemeClr val="tx1"/>
                          </a:solidFill>
                          <a:latin typeface="+mn-lt"/>
                          <a:ea typeface="+mn-ea"/>
                          <a:cs typeface="+mn-cs"/>
                          <a:sym typeface="Arial"/>
                        </a:rPr>
                        <a:t>High cholesterol</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b="0" i="0" u="none" strike="noStrike" cap="none" baseline="0" dirty="0" smtClean="0">
                          <a:solidFill>
                            <a:schemeClr val="tx1"/>
                          </a:solidFill>
                          <a:latin typeface="+mn-lt"/>
                          <a:ea typeface="+mn-ea"/>
                          <a:cs typeface="+mn-cs"/>
                          <a:sym typeface="Arial"/>
                        </a:rPr>
                        <a:t>“They’ve been advertising how Cheerios can lower cholesterol for so long that it must be true.”</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310442598"/>
                  </a:ext>
                </a:extLst>
              </a:tr>
              <a:tr h="326258">
                <a:tc>
                  <a:txBody>
                    <a:bodyPr/>
                    <a:lstStyle/>
                    <a:p>
                      <a:r>
                        <a:rPr lang="en-US" sz="1200" b="1" i="0" u="none" strike="noStrike" cap="none" baseline="0" dirty="0" smtClean="0">
                          <a:solidFill>
                            <a:schemeClr val="tx1"/>
                          </a:solidFill>
                          <a:latin typeface="+mn-lt"/>
                          <a:ea typeface="+mn-ea"/>
                          <a:cs typeface="+mn-cs"/>
                          <a:sym typeface="Arial"/>
                        </a:rPr>
                        <a:t>The Wall Street Journal</a:t>
                      </a:r>
                      <a:endParaRPr lang="en-US" sz="1200" b="1" i="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b="0" i="0" u="none" strike="noStrike" cap="none" baseline="0" dirty="0" smtClean="0">
                          <a:solidFill>
                            <a:schemeClr val="tx1"/>
                          </a:solidFill>
                          <a:latin typeface="+mn-lt"/>
                          <a:ea typeface="+mn-ea"/>
                          <a:cs typeface="+mn-cs"/>
                          <a:sym typeface="Arial"/>
                        </a:rPr>
                        <a:t>Extra cash on hand</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b="0" i="0" u="none" strike="noStrike" cap="none" baseline="0" dirty="0" smtClean="0">
                          <a:solidFill>
                            <a:schemeClr val="tx1"/>
                          </a:solidFill>
                          <a:latin typeface="+mn-lt"/>
                          <a:ea typeface="+mn-ea"/>
                          <a:cs typeface="+mn-cs"/>
                          <a:sym typeface="Arial"/>
                        </a:rPr>
                        <a:t>“I have to decide whether to invest in stocks or just put my money in a money market fund.”</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45509216"/>
                  </a:ext>
                </a:extLst>
              </a:tr>
              <a:tr h="326258">
                <a:tc>
                  <a:txBody>
                    <a:bodyPr/>
                    <a:lstStyle/>
                    <a:p>
                      <a:r>
                        <a:rPr lang="en-US" sz="1200" b="0" i="0" u="none" strike="noStrike" cap="none" baseline="0" dirty="0" smtClean="0">
                          <a:solidFill>
                            <a:schemeClr val="tx1"/>
                          </a:solidFill>
                          <a:latin typeface="+mn-lt"/>
                          <a:ea typeface="+mn-ea"/>
                          <a:cs typeface="+mn-cs"/>
                          <a:sym typeface="Arial"/>
                        </a:rPr>
                        <a:t>Delta Airlines</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b="0" i="0" u="none" strike="noStrike" cap="none" baseline="0" dirty="0" smtClean="0">
                          <a:solidFill>
                            <a:schemeClr val="tx1"/>
                          </a:solidFill>
                          <a:latin typeface="+mn-lt"/>
                          <a:ea typeface="+mn-ea"/>
                          <a:cs typeface="+mn-cs"/>
                          <a:sym typeface="Arial"/>
                        </a:rPr>
                        <a:t>Friend’s bachelor party</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b="0" i="0" u="none" strike="noStrike" cap="none" baseline="0" dirty="0" smtClean="0">
                          <a:solidFill>
                            <a:schemeClr val="tx1"/>
                          </a:solidFill>
                          <a:latin typeface="+mn-lt"/>
                          <a:ea typeface="+mn-ea"/>
                          <a:cs typeface="+mn-cs"/>
                          <a:sym typeface="Arial"/>
                        </a:rPr>
                        <a:t>“My friend’s bachelor party is in Las Vegas, and I want to be there.”</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584295254"/>
                  </a:ext>
                </a:extLst>
              </a:tr>
              <a:tr h="326258">
                <a:tc>
                  <a:txBody>
                    <a:bodyPr/>
                    <a:lstStyle/>
                    <a:p>
                      <a:r>
                        <a:rPr lang="en-US" sz="1200" b="0" i="0" u="none" strike="noStrike" cap="none" baseline="0" dirty="0" smtClean="0">
                          <a:solidFill>
                            <a:schemeClr val="tx1"/>
                          </a:solidFill>
                          <a:latin typeface="+mn-lt"/>
                          <a:ea typeface="+mn-ea"/>
                          <a:cs typeface="+mn-cs"/>
                          <a:sym typeface="Arial"/>
                        </a:rPr>
                        <a:t>Maxwell House Coffee</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b="0" i="0" u="none" strike="noStrike" cap="none" baseline="0" dirty="0" smtClean="0">
                          <a:solidFill>
                            <a:schemeClr val="tx1"/>
                          </a:solidFill>
                          <a:latin typeface="+mn-lt"/>
                          <a:ea typeface="+mn-ea"/>
                          <a:cs typeface="+mn-cs"/>
                          <a:sym typeface="Arial"/>
                        </a:rPr>
                        <a:t>Need to stay awake</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b="0" i="0" u="none" strike="noStrike" cap="none" baseline="0" dirty="0" smtClean="0">
                          <a:solidFill>
                            <a:schemeClr val="tx1"/>
                          </a:solidFill>
                          <a:latin typeface="+mn-lt"/>
                          <a:ea typeface="+mn-ea"/>
                          <a:cs typeface="+mn-cs"/>
                          <a:sym typeface="Arial"/>
                        </a:rPr>
                        <a:t>“I had a late date last night, but I’ve got a lot of work to do this morning at the office.”</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18875794"/>
                  </a:ext>
                </a:extLst>
              </a:tr>
              <a:tr h="326258">
                <a:tc>
                  <a:txBody>
                    <a:bodyPr/>
                    <a:lstStyle/>
                    <a:p>
                      <a:r>
                        <a:rPr lang="en-US" sz="1200" b="0" i="0" u="none" strike="noStrike" cap="none" baseline="0" dirty="0" smtClean="0">
                          <a:solidFill>
                            <a:schemeClr val="tx1"/>
                          </a:solidFill>
                          <a:latin typeface="+mn-lt"/>
                          <a:ea typeface="+mn-ea"/>
                          <a:cs typeface="+mn-cs"/>
                          <a:sym typeface="Arial"/>
                        </a:rPr>
                        <a:t>Stouffer’s Easy Express Meals</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b="0" i="0" u="none" strike="noStrike" cap="none" baseline="0" dirty="0" smtClean="0">
                          <a:solidFill>
                            <a:schemeClr val="tx1"/>
                          </a:solidFill>
                          <a:latin typeface="+mn-lt"/>
                          <a:ea typeface="+mn-ea"/>
                          <a:cs typeface="+mn-cs"/>
                          <a:sym typeface="Arial"/>
                        </a:rPr>
                        <a:t>Want dinner at home</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b="0" i="0" u="none" strike="noStrike" cap="none" baseline="0" dirty="0" smtClean="0">
                          <a:solidFill>
                            <a:schemeClr val="tx1"/>
                          </a:solidFill>
                          <a:latin typeface="+mn-lt"/>
                          <a:ea typeface="+mn-ea"/>
                          <a:cs typeface="+mn-cs"/>
                          <a:sym typeface="Arial"/>
                        </a:rPr>
                        <a:t>“I’m tired of eating out night after night.”</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82813228"/>
                  </a:ext>
                </a:extLst>
              </a:tr>
            </a:tbl>
          </a:graphicData>
        </a:graphic>
      </p:graphicFrame>
    </p:spTree>
    <p:extLst>
      <p:ext uri="{BB962C8B-B14F-4D97-AF65-F5344CB8AC3E}">
        <p14:creationId xmlns:p14="http://schemas.microsoft.com/office/powerpoint/2010/main" xmlns="" val="1808075729"/>
      </p:ext>
    </p:extLst>
  </p:cSld>
  <p:clrMapOvr>
    <a:masterClrMapping/>
  </p:clrMapOvr>
</p:sld>
</file>

<file path=ppt/theme/theme1.xml><?xml version="1.0" encoding="utf-8"?>
<a:theme xmlns:a="http://schemas.openxmlformats.org/drawingml/2006/main" name="508 Lecture">
  <a:themeElements>
    <a:clrScheme name="Custom 7">
      <a:dk1>
        <a:srgbClr val="000000"/>
      </a:dk1>
      <a:lt1>
        <a:srgbClr val="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508 Lecture">
  <a:themeElements>
    <a:clrScheme name="Custom 7">
      <a:dk1>
        <a:srgbClr val="000000"/>
      </a:dk1>
      <a:lt1>
        <a:srgbClr val="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8783</TotalTime>
  <Words>4039</Words>
  <Application>Microsoft Office PowerPoint</Application>
  <PresentationFormat>On-screen Show (4:3)</PresentationFormat>
  <Paragraphs>399</Paragraphs>
  <Slides>36</Slides>
  <Notes>32</Notes>
  <HiddenSlides>0</HiddenSlides>
  <MMClips>0</MMClips>
  <ScaleCrop>false</ScaleCrop>
  <HeadingPairs>
    <vt:vector size="4" baseType="variant">
      <vt:variant>
        <vt:lpstr>Theme</vt:lpstr>
      </vt:variant>
      <vt:variant>
        <vt:i4>2</vt:i4>
      </vt:variant>
      <vt:variant>
        <vt:lpstr>Slide Titles</vt:lpstr>
      </vt:variant>
      <vt:variant>
        <vt:i4>36</vt:i4>
      </vt:variant>
    </vt:vector>
  </HeadingPairs>
  <TitlesOfParts>
    <vt:vector size="38" baseType="lpstr">
      <vt:lpstr>508 Lecture</vt:lpstr>
      <vt:lpstr>1_508 Lecture</vt:lpstr>
      <vt:lpstr>Consumer Behavior</vt:lpstr>
      <vt:lpstr>Learning Objectives (1 of 2)</vt:lpstr>
      <vt:lpstr>Learning Objectives (2 of 2)</vt:lpstr>
      <vt:lpstr>Learning Objective 6.1</vt:lpstr>
      <vt:lpstr>Attitude</vt:lpstr>
      <vt:lpstr>Example: Wrangler</vt:lpstr>
      <vt:lpstr>Attitude Formation</vt:lpstr>
      <vt:lpstr>Role of Personality Factors</vt:lpstr>
      <vt:lpstr>Role of Attitudes</vt:lpstr>
      <vt:lpstr>Learning Objective 6.2</vt:lpstr>
      <vt:lpstr>The Cognitive Component</vt:lpstr>
      <vt:lpstr>The Affective Component</vt:lpstr>
      <vt:lpstr>Likert Scale</vt:lpstr>
      <vt:lpstr>Semantic Differential Scale</vt:lpstr>
      <vt:lpstr>The Conative Component</vt:lpstr>
      <vt:lpstr>Discussion Questions</vt:lpstr>
      <vt:lpstr>Altering Consumer Attitudes</vt:lpstr>
      <vt:lpstr>Learning Objective 6.3</vt:lpstr>
      <vt:lpstr>Attitude-Toward-Object Model</vt:lpstr>
      <vt:lpstr>Other Multi-Attribute Models</vt:lpstr>
      <vt:lpstr>Multiattribute Models</vt:lpstr>
      <vt:lpstr>Learning Objective 6.4</vt:lpstr>
      <vt:lpstr>Functional Approach</vt:lpstr>
      <vt:lpstr>Example: Utilitarian Function</vt:lpstr>
      <vt:lpstr>Learning Objective 6.5</vt:lpstr>
      <vt:lpstr>Elaboration Likelihood Model</vt:lpstr>
      <vt:lpstr>Central Route</vt:lpstr>
      <vt:lpstr>Peripheral Route</vt:lpstr>
      <vt:lpstr>Applications (1 of 2)</vt:lpstr>
      <vt:lpstr>Learning Objective 6.6</vt:lpstr>
      <vt:lpstr>Dissonance</vt:lpstr>
      <vt:lpstr>Learning Objective 6.7</vt:lpstr>
      <vt:lpstr>Attribution Theory</vt:lpstr>
      <vt:lpstr>Defensive Attribution</vt:lpstr>
      <vt:lpstr>Applications (2 of 2)</vt:lpstr>
      <vt:lpstr>Analyzing Self-Attributions</vt:lpstr>
    </vt:vector>
  </TitlesOfParts>
  <Company>SPi</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Consumer Behavior, Twelfth Edition</dc:title>
  <dc:subject>Business</dc:subject>
  <dc:creator>Schiffman/Wisenblit</dc:creator>
  <cp:keywords>Consumer Behavior</cp:keywords>
  <cp:lastModifiedBy>admin</cp:lastModifiedBy>
  <cp:revision>924</cp:revision>
  <dcterms:modified xsi:type="dcterms:W3CDTF">2018-08-31T11:22:14Z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ffisync_UniqueId">
    <vt:lpwstr>682739</vt:lpwstr>
  </property>
  <property fmtid="{D5CDD505-2E9C-101B-9397-08002B2CF9AE}" pid="3" name="Offisync_ServerID">
    <vt:lpwstr>7e960520-0e88-4f05-9fa0-24079b61e486</vt:lpwstr>
  </property>
  <property fmtid="{D5CDD505-2E9C-101B-9397-08002B2CF9AE}" pid="4" name="Offisync_UpdateToken">
    <vt:lpwstr>2</vt:lpwstr>
  </property>
  <property fmtid="{D5CDD505-2E9C-101B-9397-08002B2CF9AE}" pid="5" name="Jive_VersionGuid">
    <vt:lpwstr>2e874262-9747-49d3-bf1e-677aeb587663</vt:lpwstr>
  </property>
  <property fmtid="{D5CDD505-2E9C-101B-9397-08002B2CF9AE}" pid="6" name="Offisync_ProviderInitializationData">
    <vt:lpwstr>https://neo.pearson.com</vt:lpwstr>
  </property>
  <property fmtid="{D5CDD505-2E9C-101B-9397-08002B2CF9AE}" pid="7" name="Jive_LatestUserAccountName">
    <vt:lpwstr>joel</vt:lpwstr>
  </property>
</Properties>
</file>