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46"/>
  </p:notesMasterIdLst>
  <p:handoutMasterIdLst>
    <p:handoutMasterId r:id="rId47"/>
  </p:handoutMasterIdLst>
  <p:sldIdLst>
    <p:sldId id="332" r:id="rId3"/>
    <p:sldId id="335" r:id="rId4"/>
    <p:sldId id="336" r:id="rId5"/>
    <p:sldId id="337" r:id="rId6"/>
    <p:sldId id="338" r:id="rId7"/>
    <p:sldId id="339" r:id="rId8"/>
    <p:sldId id="340" r:id="rId9"/>
    <p:sldId id="341" r:id="rId10"/>
    <p:sldId id="342" r:id="rId11"/>
    <p:sldId id="343" r:id="rId12"/>
    <p:sldId id="344" r:id="rId13"/>
    <p:sldId id="345" r:id="rId14"/>
    <p:sldId id="346" r:id="rId15"/>
    <p:sldId id="347" r:id="rId16"/>
    <p:sldId id="348" r:id="rId17"/>
    <p:sldId id="349" r:id="rId18"/>
    <p:sldId id="350" r:id="rId19"/>
    <p:sldId id="351" r:id="rId20"/>
    <p:sldId id="352" r:id="rId21"/>
    <p:sldId id="353" r:id="rId22"/>
    <p:sldId id="354" r:id="rId23"/>
    <p:sldId id="355" r:id="rId24"/>
    <p:sldId id="356" r:id="rId25"/>
    <p:sldId id="357" r:id="rId26"/>
    <p:sldId id="358" r:id="rId27"/>
    <p:sldId id="359" r:id="rId28"/>
    <p:sldId id="360" r:id="rId29"/>
    <p:sldId id="361" r:id="rId30"/>
    <p:sldId id="362" r:id="rId31"/>
    <p:sldId id="363" r:id="rId32"/>
    <p:sldId id="364" r:id="rId33"/>
    <p:sldId id="365" r:id="rId34"/>
    <p:sldId id="366" r:id="rId35"/>
    <p:sldId id="367" r:id="rId36"/>
    <p:sldId id="368" r:id="rId37"/>
    <p:sldId id="369" r:id="rId38"/>
    <p:sldId id="378" r:id="rId39"/>
    <p:sldId id="371" r:id="rId40"/>
    <p:sldId id="372" r:id="rId41"/>
    <p:sldId id="373" r:id="rId42"/>
    <p:sldId id="374" r:id="rId43"/>
    <p:sldId id="375" r:id="rId44"/>
    <p:sldId id="376" r:id="rId4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4104" userDrawn="1">
          <p15:clr>
            <a:srgbClr val="A4A3A4"/>
          </p15:clr>
        </p15:guide>
        <p15:guide id="2" pos="182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881" autoAdjust="0"/>
    <p:restoredTop sz="92558" autoAdjust="0"/>
  </p:normalViewPr>
  <p:slideViewPr>
    <p:cSldViewPr snapToGrid="0" snapToObjects="1">
      <p:cViewPr varScale="1">
        <p:scale>
          <a:sx n="67" d="100"/>
          <a:sy n="67" d="100"/>
        </p:scale>
        <p:origin x="-900" y="-108"/>
      </p:cViewPr>
      <p:guideLst>
        <p:guide orient="horz" pos="4104"/>
        <p:guide pos="1824"/>
      </p:guideLst>
    </p:cSldViewPr>
  </p:slideViewPr>
  <p:outlineViewPr>
    <p:cViewPr>
      <p:scale>
        <a:sx n="75" d="100"/>
        <a:sy n="75"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pPr/>
              <a:t>8/31/2018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pPr/>
              <a:t>‹#›</a:t>
            </a:fld>
            <a:endParaRPr lang="en-US" dirty="0"/>
          </a:p>
        </p:txBody>
      </p:sp>
    </p:spTree>
    <p:extLst>
      <p:ext uri="{BB962C8B-B14F-4D97-AF65-F5344CB8AC3E}">
        <p14:creationId xmlns:p14="http://schemas.microsoft.com/office/powerpoint/2010/main" xmlns=""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smtClean="0">
                <a:solidFill>
                  <a:schemeClr val="dk1"/>
                </a:solidFill>
                <a:latin typeface="Arial"/>
                <a:ea typeface="Arial"/>
                <a:cs typeface="Arial"/>
                <a:sym typeface="Arial"/>
              </a:rPr>
              <a:t>1) MathType Plugin</a:t>
            </a:r>
          </a:p>
          <a:p>
            <a:r>
              <a:rPr lang="en-US" sz="1200" b="0" i="0" u="none" strike="noStrike" kern="1200" cap="none" dirty="0" smtClean="0">
                <a:solidFill>
                  <a:schemeClr val="dk1"/>
                </a:solidFill>
                <a:latin typeface="Arial"/>
                <a:ea typeface="Arial"/>
                <a:cs typeface="Arial"/>
                <a:sym typeface="Arial"/>
              </a:rPr>
              <a:t>2) Math Player (free versions available)</a:t>
            </a:r>
          </a:p>
          <a:p>
            <a:r>
              <a:rPr lang="en-US" sz="1200" b="0" i="0" u="none" strike="noStrike" kern="1200" cap="none" dirty="0" smtClean="0">
                <a:solidFill>
                  <a:schemeClr val="dk1"/>
                </a:solidFill>
                <a:latin typeface="Arial"/>
                <a:ea typeface="Arial"/>
                <a:cs typeface="Arial"/>
                <a:sym typeface="Arial"/>
              </a:rPr>
              <a:t>3) NVDA Reader (free versions available)</a:t>
            </a:r>
            <a:endParaRPr lang="en-US" dirty="0" smtClean="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125749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ltLang="en-US" dirty="0">
                <a:solidFill>
                  <a:prstClr val="black"/>
                </a:solidFill>
                <a:latin typeface="Calibri"/>
                <a:ea typeface="+mn-ea"/>
                <a:cs typeface="+mn-cs"/>
              </a:rPr>
              <a:t>Responding the same way to slightly different stimuli is called </a:t>
            </a:r>
            <a:r>
              <a:rPr lang="en-US" altLang="en-US" b="1" dirty="0">
                <a:solidFill>
                  <a:prstClr val="black"/>
                </a:solidFill>
                <a:latin typeface="Calibri"/>
                <a:ea typeface="+mn-ea"/>
                <a:cs typeface="+mn-cs"/>
              </a:rPr>
              <a:t>stimulus generalization</a:t>
            </a:r>
            <a:r>
              <a:rPr lang="en-US" altLang="en-US" dirty="0">
                <a:solidFill>
                  <a:prstClr val="black"/>
                </a:solidFill>
                <a:latin typeface="Calibri"/>
                <a:ea typeface="+mn-ea"/>
                <a:cs typeface="+mn-cs"/>
              </a:rPr>
              <a:t>.</a:t>
            </a:r>
          </a:p>
          <a:p>
            <a:pPr lvl="0" defTabSz="914400" eaLnBrk="0" fontAlgn="base" hangingPunct="0">
              <a:spcBef>
                <a:spcPct val="30000"/>
              </a:spcBef>
              <a:spcAft>
                <a:spcPct val="0"/>
              </a:spcAft>
            </a:pPr>
            <a:endParaRPr lang="en-US" altLang="en-US" b="1" dirty="0">
              <a:solidFill>
                <a:prstClr val="black"/>
              </a:solidFill>
              <a:latin typeface="Calibri"/>
              <a:ea typeface="+mn-ea"/>
              <a:cs typeface="+mn-cs"/>
            </a:endParaRPr>
          </a:p>
          <a:p>
            <a:pPr lvl="0" defTabSz="914400" eaLnBrk="0" fontAlgn="base" hangingPunct="0">
              <a:spcBef>
                <a:spcPct val="30000"/>
              </a:spcBef>
              <a:spcAft>
                <a:spcPct val="0"/>
              </a:spcAft>
            </a:pPr>
            <a:r>
              <a:rPr lang="en-US" altLang="en-US" b="1" dirty="0">
                <a:solidFill>
                  <a:prstClr val="black"/>
                </a:solidFill>
                <a:latin typeface="Calibri"/>
                <a:ea typeface="+mn-ea"/>
                <a:cs typeface="+mn-cs"/>
              </a:rPr>
              <a:t>Product line extensions </a:t>
            </a:r>
            <a:r>
              <a:rPr lang="en-US" altLang="en-US" dirty="0">
                <a:solidFill>
                  <a:prstClr val="black"/>
                </a:solidFill>
                <a:latin typeface="Calibri"/>
                <a:ea typeface="+mn-ea"/>
                <a:cs typeface="+mn-cs"/>
              </a:rPr>
              <a:t>are additions of related items to an established brand; these are likely to be adopted because they come under a known and trusted brand name.  V8 soups are product line extensions. In learning terms, consumers will apply what they already know about V8 to its new product and probably try the new item. </a:t>
            </a:r>
          </a:p>
          <a:p>
            <a:pPr lvl="0" defTabSz="914400" eaLnBrk="0" fontAlgn="base" hangingPunct="0">
              <a:spcBef>
                <a:spcPct val="30000"/>
              </a:spcBef>
              <a:spcAft>
                <a:spcPct val="0"/>
              </a:spcAft>
            </a:pPr>
            <a:endParaRPr lang="en-US" altLang="en-US" dirty="0">
              <a:solidFill>
                <a:prstClr val="black"/>
              </a:solidFill>
              <a:latin typeface="Calibri"/>
              <a:ea typeface="+mn-ea"/>
              <a:cs typeface="+mn-cs"/>
            </a:endParaRPr>
          </a:p>
          <a:p>
            <a:pPr lvl="0" defTabSz="914400" eaLnBrk="0" fontAlgn="base" hangingPunct="0">
              <a:spcBef>
                <a:spcPct val="30000"/>
              </a:spcBef>
              <a:spcAft>
                <a:spcPct val="0"/>
              </a:spcAft>
            </a:pPr>
            <a:r>
              <a:rPr lang="en-US" altLang="en-US" dirty="0">
                <a:solidFill>
                  <a:prstClr val="black"/>
                </a:solidFill>
                <a:latin typeface="Calibri"/>
                <a:ea typeface="+mn-ea"/>
                <a:cs typeface="+mn-cs"/>
              </a:rPr>
              <a:t>Offering the same product in a different form but under the same brand is a </a:t>
            </a:r>
            <a:r>
              <a:rPr lang="en-US" altLang="en-US" b="1" dirty="0">
                <a:solidFill>
                  <a:prstClr val="black"/>
                </a:solidFill>
                <a:latin typeface="Calibri"/>
                <a:ea typeface="+mn-ea"/>
                <a:cs typeface="+mn-cs"/>
              </a:rPr>
              <a:t>product form extension</a:t>
            </a:r>
            <a:r>
              <a:rPr lang="en-US" altLang="en-US" dirty="0">
                <a:solidFill>
                  <a:prstClr val="black"/>
                </a:solidFill>
                <a:latin typeface="Calibri"/>
                <a:ea typeface="+mn-ea"/>
                <a:cs typeface="+mn-cs"/>
              </a:rPr>
              <a:t>.</a:t>
            </a:r>
          </a:p>
          <a:p>
            <a:pPr lvl="0" defTabSz="914400" eaLnBrk="0" fontAlgn="base" hangingPunct="0">
              <a:spcBef>
                <a:spcPct val="30000"/>
              </a:spcBef>
              <a:spcAft>
                <a:spcPct val="0"/>
              </a:spcAft>
            </a:pPr>
            <a:endParaRPr lang="en-US" altLang="en-US" dirty="0">
              <a:solidFill>
                <a:prstClr val="black"/>
              </a:solidFill>
              <a:latin typeface="Calibri"/>
              <a:ea typeface="+mn-ea"/>
              <a:cs typeface="+mn-cs"/>
            </a:endParaRPr>
          </a:p>
          <a:p>
            <a:pPr lvl="0" defTabSz="914400" eaLnBrk="0" fontAlgn="base" hangingPunct="0">
              <a:spcBef>
                <a:spcPct val="30000"/>
              </a:spcBef>
              <a:spcAft>
                <a:spcPct val="0"/>
              </a:spcAft>
            </a:pPr>
            <a:r>
              <a:rPr lang="en-US" altLang="en-US" b="1" dirty="0">
                <a:solidFill>
                  <a:prstClr val="black"/>
                </a:solidFill>
                <a:latin typeface="Calibri"/>
                <a:ea typeface="+mn-ea"/>
                <a:cs typeface="+mn-cs"/>
              </a:rPr>
              <a:t>Family branding</a:t>
            </a:r>
            <a:r>
              <a:rPr lang="en-US" altLang="en-US" dirty="0">
                <a:solidFill>
                  <a:prstClr val="black"/>
                </a:solidFill>
                <a:latin typeface="Calibri"/>
                <a:ea typeface="+mn-ea"/>
                <a:cs typeface="+mn-cs"/>
              </a:rPr>
              <a:t> consists of marketing different products under the same brand name. The extension of the V8 line to other products is also a form of family branding.</a:t>
            </a:r>
          </a:p>
          <a:p>
            <a:pPr lvl="0" defTabSz="914400" eaLnBrk="0" fontAlgn="base" hangingPunct="0">
              <a:spcBef>
                <a:spcPct val="30000"/>
              </a:spcBef>
              <a:spcAft>
                <a:spcPct val="0"/>
              </a:spcAft>
            </a:pPr>
            <a:endParaRPr lang="en-US" altLang="en-US" dirty="0">
              <a:solidFill>
                <a:prstClr val="black"/>
              </a:solidFill>
              <a:latin typeface="Calibri"/>
              <a:ea typeface="+mn-ea"/>
              <a:cs typeface="+mn-cs"/>
            </a:endParaRPr>
          </a:p>
          <a:p>
            <a:pPr lvl="0" defTabSz="914400" eaLnBrk="0" fontAlgn="base" hangingPunct="0">
              <a:spcBef>
                <a:spcPct val="30000"/>
              </a:spcBef>
              <a:spcAft>
                <a:spcPct val="0"/>
              </a:spcAft>
            </a:pPr>
            <a:r>
              <a:rPr lang="en-US" altLang="en-US" b="1" dirty="0">
                <a:solidFill>
                  <a:prstClr val="black"/>
                </a:solidFill>
                <a:latin typeface="Calibri"/>
                <a:ea typeface="+mn-ea"/>
                <a:cs typeface="+mn-cs"/>
              </a:rPr>
              <a:t>Licensing </a:t>
            </a:r>
            <a:r>
              <a:rPr lang="en-US" altLang="en-US" dirty="0">
                <a:solidFill>
                  <a:prstClr val="black"/>
                </a:solidFill>
                <a:latin typeface="Calibri"/>
                <a:ea typeface="+mn-ea"/>
                <a:cs typeface="+mn-cs"/>
              </a:rPr>
              <a:t>is contractually allowing a well-known brand name to be affixed to the products of another manufacturer.  The names of designers, manufacturers, celebrities, corporations, and even cartoon characters are attached, for a fee (i.e., “rented out”) to a variety of products, enabling</a:t>
            </a:r>
          </a:p>
          <a:p>
            <a:pPr lvl="0" defTabSz="914400" eaLnBrk="0" fontAlgn="base" hangingPunct="0">
              <a:spcBef>
                <a:spcPct val="30000"/>
              </a:spcBef>
              <a:spcAft>
                <a:spcPct val="0"/>
              </a:spcAft>
            </a:pPr>
            <a:r>
              <a:rPr lang="en-US" altLang="en-US" dirty="0">
                <a:solidFill>
                  <a:prstClr val="black"/>
                </a:solidFill>
                <a:latin typeface="Calibri"/>
                <a:ea typeface="+mn-ea"/>
                <a:cs typeface="+mn-cs"/>
              </a:rPr>
              <a:t>the licensees to achieve instant recognition and implied quality for the licensed products.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2309634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dirty="0">
                <a:solidFill>
                  <a:prstClr val="black"/>
                </a:solidFill>
                <a:latin typeface="Calibri"/>
                <a:ea typeface="+mn-ea"/>
                <a:cs typeface="+mn-cs"/>
              </a:rPr>
              <a:t>Licensing rents out well-known brand names so they can be associated with another manufacturer’s product.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3248771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ltLang="en-US" b="1" dirty="0">
                <a:solidFill>
                  <a:prstClr val="black"/>
                </a:solidFill>
                <a:latin typeface="Calibri"/>
                <a:ea typeface="+mn-ea"/>
                <a:cs typeface="+mn-cs"/>
              </a:rPr>
              <a:t>Stimulus discrimination </a:t>
            </a:r>
            <a:r>
              <a:rPr lang="en-US" altLang="en-US" dirty="0">
                <a:solidFill>
                  <a:prstClr val="black"/>
                </a:solidFill>
                <a:latin typeface="Calibri"/>
                <a:ea typeface="+mn-ea"/>
                <a:cs typeface="+mn-cs"/>
              </a:rPr>
              <a:t>is the opposite of stimulus generalization. Its purpose is the selection of a specific stimulus from among similar stimuli. The core objective of positioning is to “teach” consumers to discriminate among similar products (i.e., similar stimuli) and form a unique image for a brand in their minds.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2664405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ltLang="en-US" b="1" dirty="0">
                <a:solidFill>
                  <a:prstClr val="black"/>
                </a:solidFill>
                <a:latin typeface="Calibri"/>
                <a:ea typeface="+mn-ea"/>
                <a:cs typeface="+mn-cs"/>
              </a:rPr>
              <a:t>Instrumental conditioning (</a:t>
            </a:r>
            <a:r>
              <a:rPr lang="en-US" altLang="en-US" dirty="0">
                <a:solidFill>
                  <a:prstClr val="black"/>
                </a:solidFill>
                <a:latin typeface="Calibri"/>
                <a:ea typeface="+mn-ea"/>
                <a:cs typeface="+mn-cs"/>
              </a:rPr>
              <a:t>or </a:t>
            </a:r>
            <a:r>
              <a:rPr lang="en-US" altLang="en-US" b="1" dirty="0">
                <a:solidFill>
                  <a:prstClr val="black"/>
                </a:solidFill>
                <a:latin typeface="Calibri"/>
                <a:ea typeface="+mn-ea"/>
                <a:cs typeface="+mn-cs"/>
              </a:rPr>
              <a:t>operant conditioning) </a:t>
            </a:r>
            <a:r>
              <a:rPr lang="en-US" altLang="en-US" dirty="0">
                <a:solidFill>
                  <a:prstClr val="black"/>
                </a:solidFill>
                <a:latin typeface="Calibri"/>
                <a:ea typeface="+mn-ea"/>
                <a:cs typeface="+mn-cs"/>
              </a:rPr>
              <a:t>is based on the notion that learning occurs through a trial-and-error process, with habits formed as a result of rewards received for certain responses or behaviors. Instrumental conditioning requires a link between a stimulus and a response where the stimulus that results in the most rewarded response is the one that is learned.</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1985713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ltLang="en-US" dirty="0">
                <a:solidFill>
                  <a:prstClr val="black"/>
                </a:solidFill>
                <a:latin typeface="Calibri"/>
                <a:ea typeface="+mn-ea"/>
                <a:cs typeface="+mn-cs"/>
              </a:rPr>
              <a:t>The consumer who tries several brands and styles of jeans before finding a style that fits her figure (i.e., reinforcement) has engaged in instrumental learning. Presumably, the brand that fits best is the one she will continue to buy.</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3817841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ltLang="en-US" b="1" dirty="0">
                <a:solidFill>
                  <a:prstClr val="black"/>
                </a:solidFill>
                <a:latin typeface="Calibri"/>
                <a:ea typeface="+mn-ea"/>
                <a:cs typeface="+mn-cs"/>
              </a:rPr>
              <a:t>Positive reinforcement</a:t>
            </a:r>
            <a:r>
              <a:rPr lang="en-US" altLang="en-US" dirty="0">
                <a:solidFill>
                  <a:prstClr val="black"/>
                </a:solidFill>
                <a:latin typeface="Calibri"/>
                <a:ea typeface="+mn-ea"/>
                <a:cs typeface="+mn-cs"/>
              </a:rPr>
              <a:t> rewards a particular behavior and thus strengthens the likelihood of a specific response during the same or similar situation.  </a:t>
            </a:r>
            <a:r>
              <a:rPr lang="en-US" altLang="en-US" b="1" dirty="0">
                <a:solidFill>
                  <a:prstClr val="black"/>
                </a:solidFill>
                <a:latin typeface="Calibri"/>
                <a:ea typeface="+mn-ea"/>
                <a:cs typeface="+mn-cs"/>
              </a:rPr>
              <a:t>Negative reinforcement </a:t>
            </a:r>
            <a:r>
              <a:rPr lang="en-US" altLang="en-US" dirty="0">
                <a:solidFill>
                  <a:prstClr val="black"/>
                </a:solidFill>
                <a:latin typeface="Calibri"/>
                <a:ea typeface="+mn-ea"/>
                <a:cs typeface="+mn-cs"/>
              </a:rPr>
              <a:t>is the removal of an unpleasant stimulus and it strengthens the likelihood of a given response during the same or similar circumstances. On the other hand, </a:t>
            </a:r>
            <a:r>
              <a:rPr lang="en-US" altLang="en-US" b="1" dirty="0">
                <a:solidFill>
                  <a:prstClr val="black"/>
                </a:solidFill>
                <a:latin typeface="Calibri"/>
                <a:ea typeface="+mn-ea"/>
                <a:cs typeface="+mn-cs"/>
              </a:rPr>
              <a:t>punishment</a:t>
            </a:r>
            <a:r>
              <a:rPr lang="en-US" altLang="en-US" dirty="0">
                <a:solidFill>
                  <a:prstClr val="black"/>
                </a:solidFill>
                <a:latin typeface="Calibri"/>
                <a:ea typeface="+mn-ea"/>
                <a:cs typeface="+mn-cs"/>
              </a:rPr>
              <a:t> is designed to </a:t>
            </a:r>
            <a:r>
              <a:rPr lang="en-US" altLang="en-US" i="1" dirty="0">
                <a:solidFill>
                  <a:prstClr val="black"/>
                </a:solidFill>
                <a:latin typeface="Calibri"/>
                <a:ea typeface="+mn-ea"/>
                <a:cs typeface="+mn-cs"/>
              </a:rPr>
              <a:t>discourage </a:t>
            </a:r>
            <a:r>
              <a:rPr lang="en-US" altLang="en-US" dirty="0">
                <a:solidFill>
                  <a:prstClr val="black"/>
                </a:solidFill>
                <a:latin typeface="Calibri"/>
                <a:ea typeface="+mn-ea"/>
                <a:cs typeface="+mn-cs"/>
              </a:rPr>
              <a:t>behavior.  </a:t>
            </a:r>
          </a:p>
          <a:p>
            <a:pPr lvl="0" defTabSz="914400" eaLnBrk="0" fontAlgn="base" hangingPunct="0">
              <a:spcBef>
                <a:spcPct val="30000"/>
              </a:spcBef>
              <a:spcAft>
                <a:spcPct val="0"/>
              </a:spcAft>
            </a:pPr>
            <a:endParaRPr lang="en-US" altLang="en-US" dirty="0">
              <a:solidFill>
                <a:prstClr val="black"/>
              </a:solidFill>
              <a:latin typeface="Calibri"/>
              <a:ea typeface="+mn-ea"/>
              <a:cs typeface="+mn-cs"/>
            </a:endParaRPr>
          </a:p>
          <a:p>
            <a:pPr lvl="0" defTabSz="914400" eaLnBrk="0" fontAlgn="base" hangingPunct="0">
              <a:spcBef>
                <a:spcPct val="30000"/>
              </a:spcBef>
              <a:spcAft>
                <a:spcPct val="0"/>
              </a:spcAft>
            </a:pPr>
            <a:r>
              <a:rPr lang="en-US" altLang="en-US" b="1" dirty="0">
                <a:solidFill>
                  <a:prstClr val="black"/>
                </a:solidFill>
                <a:latin typeface="Calibri"/>
                <a:ea typeface="+mn-ea"/>
                <a:cs typeface="+mn-cs"/>
              </a:rPr>
              <a:t>Extinction </a:t>
            </a:r>
            <a:r>
              <a:rPr lang="en-US" altLang="en-US" dirty="0">
                <a:solidFill>
                  <a:prstClr val="black"/>
                </a:solidFill>
                <a:latin typeface="Calibri"/>
                <a:ea typeface="+mn-ea"/>
                <a:cs typeface="+mn-cs"/>
              </a:rPr>
              <a:t>occurs when a learned response is no longer reinforced and the link between the stimulus and the expected reward breaks down.  </a:t>
            </a:r>
            <a:r>
              <a:rPr lang="en-US" altLang="en-US" b="1" dirty="0">
                <a:solidFill>
                  <a:prstClr val="black"/>
                </a:solidFill>
                <a:latin typeface="Calibri"/>
                <a:ea typeface="+mn-ea"/>
                <a:cs typeface="+mn-cs"/>
              </a:rPr>
              <a:t>Forgetting </a:t>
            </a:r>
            <a:r>
              <a:rPr lang="en-US" altLang="en-US" dirty="0">
                <a:solidFill>
                  <a:prstClr val="black"/>
                </a:solidFill>
                <a:latin typeface="Calibri"/>
                <a:ea typeface="+mn-ea"/>
                <a:cs typeface="+mn-cs"/>
              </a:rPr>
              <a:t>is often related to the passage of time, and thus is often called decay.</a:t>
            </a:r>
          </a:p>
          <a:p>
            <a:pPr lvl="0" defTabSz="914400" eaLnBrk="0" fontAlgn="base" hangingPunct="0">
              <a:spcBef>
                <a:spcPct val="30000"/>
              </a:spcBef>
              <a:spcAft>
                <a:spcPct val="0"/>
              </a:spcAft>
            </a:pPr>
            <a:endParaRPr lang="en-US" altLang="en-US" dirty="0">
              <a:solidFill>
                <a:prstClr val="black"/>
              </a:solidFill>
              <a:latin typeface="Calibri"/>
              <a:ea typeface="+mn-ea"/>
              <a:cs typeface="+mn-cs"/>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21095689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dirty="0">
                <a:solidFill>
                  <a:prstClr val="black"/>
                </a:solidFill>
                <a:latin typeface="Calibri"/>
                <a:ea typeface="+mn-ea"/>
                <a:cs typeface="+mn-cs"/>
              </a:rPr>
              <a:t>Video game and television ads might have some incentive to get people to view them.</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31215075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ltLang="en-US" dirty="0">
                <a:solidFill>
                  <a:prstClr val="black"/>
                </a:solidFill>
                <a:latin typeface="Calibri"/>
                <a:ea typeface="+mn-ea"/>
                <a:cs typeface="+mn-cs"/>
              </a:rPr>
              <a:t>With </a:t>
            </a:r>
            <a:r>
              <a:rPr lang="en-US" altLang="en-US" b="1" dirty="0">
                <a:solidFill>
                  <a:prstClr val="black"/>
                </a:solidFill>
                <a:latin typeface="Calibri"/>
                <a:ea typeface="+mn-ea"/>
                <a:cs typeface="+mn-cs"/>
              </a:rPr>
              <a:t>continuous reinforcement</a:t>
            </a:r>
            <a:r>
              <a:rPr lang="en-US" altLang="en-US" dirty="0">
                <a:solidFill>
                  <a:prstClr val="black"/>
                </a:solidFill>
                <a:latin typeface="Calibri"/>
                <a:ea typeface="+mn-ea"/>
                <a:cs typeface="+mn-cs"/>
              </a:rPr>
              <a:t>, a reward is provided after each transaction. A </a:t>
            </a:r>
            <a:r>
              <a:rPr lang="en-US" altLang="en-US" b="1" dirty="0">
                <a:solidFill>
                  <a:prstClr val="black"/>
                </a:solidFill>
                <a:latin typeface="Calibri"/>
                <a:ea typeface="+mn-ea"/>
                <a:cs typeface="+mn-cs"/>
              </a:rPr>
              <a:t>fixed ratio reinforcement </a:t>
            </a:r>
            <a:r>
              <a:rPr lang="en-US" altLang="en-US" dirty="0">
                <a:solidFill>
                  <a:prstClr val="black"/>
                </a:solidFill>
                <a:latin typeface="Calibri"/>
                <a:ea typeface="+mn-ea"/>
                <a:cs typeface="+mn-cs"/>
              </a:rPr>
              <a:t>schedule provides reinforcement every </a:t>
            </a:r>
            <a:r>
              <a:rPr lang="en-US" altLang="en-US" i="1" dirty="0">
                <a:solidFill>
                  <a:prstClr val="black"/>
                </a:solidFill>
                <a:latin typeface="Calibri"/>
                <a:ea typeface="+mn-ea"/>
                <a:cs typeface="+mn-cs"/>
              </a:rPr>
              <a:t>n</a:t>
            </a:r>
            <a:r>
              <a:rPr lang="en-US" altLang="en-US" dirty="0">
                <a:solidFill>
                  <a:prstClr val="black"/>
                </a:solidFill>
                <a:latin typeface="Calibri"/>
                <a:ea typeface="+mn-ea"/>
                <a:cs typeface="+mn-cs"/>
              </a:rPr>
              <a:t>th time the product or service is purchased (say, every third time). A </a:t>
            </a:r>
            <a:r>
              <a:rPr lang="en-US" altLang="en-US" b="1" dirty="0">
                <a:solidFill>
                  <a:prstClr val="black"/>
                </a:solidFill>
                <a:latin typeface="Calibri"/>
                <a:ea typeface="+mn-ea"/>
                <a:cs typeface="+mn-cs"/>
              </a:rPr>
              <a:t>variable ratio reinforcement </a:t>
            </a:r>
            <a:r>
              <a:rPr lang="en-US" altLang="en-US" dirty="0">
                <a:solidFill>
                  <a:prstClr val="black"/>
                </a:solidFill>
                <a:latin typeface="Calibri"/>
                <a:ea typeface="+mn-ea"/>
                <a:cs typeface="+mn-cs"/>
              </a:rPr>
              <a:t>schedule rewards consumers on a random basis. Gambling casinos operate on the basis of variable ratios. Variable ratios tend to engender high rates of desired behavior and are somewhat resistant to extinction.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25389544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dirty="0">
                <a:solidFill>
                  <a:prstClr val="black"/>
                </a:solidFill>
                <a:latin typeface="Calibri"/>
                <a:ea typeface="+mn-ea"/>
                <a:cs typeface="+mn-cs"/>
              </a:rPr>
              <a:t>The possibility of receiving a reward is the reinforcement and incentive for continued patronage.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15127318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fontAlgn="base">
              <a:spcBef>
                <a:spcPct val="0"/>
              </a:spcBef>
              <a:spcAft>
                <a:spcPct val="0"/>
              </a:spcAft>
            </a:pPr>
            <a:r>
              <a:rPr lang="en-US" altLang="en-US" dirty="0">
                <a:solidFill>
                  <a:prstClr val="black"/>
                </a:solidFill>
                <a:latin typeface="Calibri"/>
                <a:ea typeface="+mn-ea"/>
                <a:cs typeface="+mn-cs"/>
              </a:rPr>
              <a:t>Forgetting is sometimes called decay.  It usually occurs because of time.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1491064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ltLang="en-US" dirty="0">
                <a:solidFill>
                  <a:prstClr val="black"/>
                </a:solidFill>
                <a:latin typeface="Calibri"/>
                <a:ea typeface="+mn-ea"/>
                <a:cs typeface="+mn-cs"/>
              </a:rPr>
              <a:t>Learning is applying one’s past knowledge and experience to present circumstances and behavior. Students learn more enthusiastically when taught by persons whom they view as knowledgeable. Second, consumers are more likely to learn from messages that are fun and attract attention, just like students who feel motivated and learn more from teachers with good communication skills than from boring teachers. The third element of learning is repetition and the fourth element is reinforcement, which rewards behavior.</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7342690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dirty="0">
                <a:solidFill>
                  <a:prstClr val="black"/>
                </a:solidFill>
                <a:latin typeface="Calibri"/>
                <a:ea typeface="+mn-ea"/>
                <a:cs typeface="+mn-cs"/>
              </a:rPr>
              <a:t>Savvy marketers consistently provide high quality.  Incentives associated with frequent shopper programs are another application of instrumental conditioning.</a:t>
            </a:r>
          </a:p>
          <a:p>
            <a:pPr lvl="0" defTabSz="914400" eaLnBrk="0" fontAlgn="base" hangingPunct="0">
              <a:spcBef>
                <a:spcPct val="30000"/>
              </a:spcBef>
              <a:spcAft>
                <a:spcPct val="0"/>
              </a:spcAft>
            </a:pPr>
            <a:r>
              <a:rPr lang="en-US" dirty="0">
                <a:solidFill>
                  <a:prstClr val="black"/>
                </a:solidFill>
                <a:latin typeface="Calibri"/>
                <a:ea typeface="+mn-ea"/>
                <a:cs typeface="+mn-cs"/>
              </a:rPr>
              <a:t>Shaping increases the likelihood that a desired consumer behavior will occur by performing reinforcement before the desired consumer behavior takes place.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32781565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ltLang="en-US" dirty="0">
                <a:solidFill>
                  <a:prstClr val="black"/>
                </a:solidFill>
                <a:latin typeface="Calibri"/>
                <a:ea typeface="+mn-ea"/>
                <a:cs typeface="+mn-cs"/>
              </a:rPr>
              <a:t>Marketers also have the choice between </a:t>
            </a:r>
            <a:r>
              <a:rPr lang="en-US" altLang="en-US" b="1" dirty="0">
                <a:solidFill>
                  <a:prstClr val="black"/>
                </a:solidFill>
                <a:latin typeface="Calibri"/>
                <a:ea typeface="+mn-ea"/>
                <a:cs typeface="+mn-cs"/>
              </a:rPr>
              <a:t>massed versus distributed </a:t>
            </a:r>
            <a:r>
              <a:rPr lang="en-US" altLang="en-US" dirty="0">
                <a:solidFill>
                  <a:prstClr val="black"/>
                </a:solidFill>
                <a:latin typeface="Calibri"/>
                <a:ea typeface="+mn-ea"/>
                <a:cs typeface="+mn-cs"/>
              </a:rPr>
              <a:t>learning.  Should the learning and the exposure to the stimuli happen in a relatively short period of time or be drawn out?  Media planners are often faced with this decision when putting together an advertising campaign. when the goal is long-term repeat buying on a regular basis, a distributed schedule is preferable. A distributed schedule, with ads repeated on a regular basis, usually results in more long-term learning that is relatively immune to extinction.</a:t>
            </a:r>
          </a:p>
          <a:p>
            <a:pPr lvl="0" defTabSz="914400" eaLnBrk="0" fontAlgn="base" hangingPunct="0">
              <a:spcBef>
                <a:spcPct val="30000"/>
              </a:spcBef>
              <a:spcAft>
                <a:spcPct val="0"/>
              </a:spcAft>
            </a:pPr>
            <a:endParaRPr lang="en-US" dirty="0">
              <a:solidFill>
                <a:prstClr val="black"/>
              </a:solidFill>
              <a:latin typeface="Calibri"/>
              <a:ea typeface="+mn-ea"/>
              <a:cs typeface="+mn-cs"/>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8895970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ltLang="en-US" b="1" dirty="0">
                <a:solidFill>
                  <a:prstClr val="black"/>
                </a:solidFill>
                <a:latin typeface="Calibri"/>
                <a:ea typeface="+mn-ea"/>
                <a:cs typeface="+mn-cs"/>
              </a:rPr>
              <a:t>Observational learning (</a:t>
            </a:r>
            <a:r>
              <a:rPr lang="en-US" altLang="en-US" dirty="0">
                <a:solidFill>
                  <a:prstClr val="black"/>
                </a:solidFill>
                <a:latin typeface="Calibri"/>
                <a:ea typeface="+mn-ea"/>
                <a:cs typeface="+mn-cs"/>
              </a:rPr>
              <a:t>or </a:t>
            </a:r>
            <a:r>
              <a:rPr lang="en-US" altLang="en-US" b="1" dirty="0">
                <a:solidFill>
                  <a:prstClr val="black"/>
                </a:solidFill>
                <a:latin typeface="Calibri"/>
                <a:ea typeface="+mn-ea"/>
                <a:cs typeface="+mn-cs"/>
              </a:rPr>
              <a:t>modeling) </a:t>
            </a:r>
            <a:r>
              <a:rPr lang="en-US" altLang="en-US" dirty="0">
                <a:solidFill>
                  <a:prstClr val="black"/>
                </a:solidFill>
                <a:latin typeface="Calibri"/>
                <a:ea typeface="+mn-ea"/>
                <a:cs typeface="+mn-cs"/>
              </a:rPr>
              <a:t>is the process through which individuals learn behavior by observing the behavior of others and the consequences of such behavior. For this type of learning to occur, reinforcement must take place.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17899201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defRPr/>
            </a:pPr>
            <a:r>
              <a:rPr lang="en-US" altLang="en-US" dirty="0">
                <a:solidFill>
                  <a:prstClr val="black"/>
                </a:solidFill>
                <a:latin typeface="Calibri"/>
                <a:ea typeface="+mn-ea"/>
                <a:cs typeface="+mn-cs"/>
              </a:rPr>
              <a:t>Children learn much of their social behavior and consumer behavior by observing their older siblings and their parents. They imitate the behavior of those they see rewarded, expecting to be rewarded similarly if they adopt the same behavior. </a:t>
            </a:r>
          </a:p>
          <a:p>
            <a:pPr lvl="0" defTabSz="914400" eaLnBrk="0" fontAlgn="base" hangingPunct="0">
              <a:spcBef>
                <a:spcPct val="30000"/>
              </a:spcBef>
              <a:spcAft>
                <a:spcPct val="0"/>
              </a:spcAft>
            </a:pPr>
            <a:endParaRPr lang="en-US" dirty="0">
              <a:solidFill>
                <a:prstClr val="black"/>
              </a:solidFill>
              <a:latin typeface="Calibri"/>
              <a:ea typeface="+mn-ea"/>
              <a:cs typeface="+mn-cs"/>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19923475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ltLang="en-US" dirty="0">
                <a:solidFill>
                  <a:prstClr val="black"/>
                </a:solidFill>
                <a:latin typeface="Calibri"/>
                <a:ea typeface="+mn-ea"/>
                <a:cs typeface="+mn-cs"/>
              </a:rPr>
              <a:t>A lot of learning occurs through consumer thinking and problem solving. Sometimes we resolve purchase-related dilemmas instantly. In other situations, we search for information and carefully evaluate what we learned. This kind of learning, called </a:t>
            </a:r>
            <a:r>
              <a:rPr lang="en-US" altLang="en-US" b="1" dirty="0">
                <a:solidFill>
                  <a:prstClr val="black"/>
                </a:solidFill>
                <a:latin typeface="Calibri"/>
                <a:ea typeface="+mn-ea"/>
                <a:cs typeface="+mn-cs"/>
              </a:rPr>
              <a:t>cognitive learning</a:t>
            </a:r>
            <a:r>
              <a:rPr lang="en-US" altLang="en-US" dirty="0">
                <a:solidFill>
                  <a:prstClr val="black"/>
                </a:solidFill>
                <a:latin typeface="Calibri"/>
                <a:ea typeface="+mn-ea"/>
                <a:cs typeface="+mn-cs"/>
              </a:rPr>
              <a:t>, consists of mental processing of data rather than instinctive responses to stimuli.</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21017264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dirty="0">
                <a:solidFill>
                  <a:prstClr val="black"/>
                </a:solidFill>
                <a:latin typeface="Calibri"/>
                <a:ea typeface="+mn-ea"/>
                <a:cs typeface="+mn-cs"/>
              </a:rPr>
              <a:t>Sensory store is a mental space in the human mind.</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34523910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ltLang="en-US" dirty="0">
                <a:solidFill>
                  <a:prstClr val="black"/>
                </a:solidFill>
                <a:latin typeface="Calibri"/>
                <a:ea typeface="+mn-ea"/>
                <a:cs typeface="+mn-cs"/>
              </a:rPr>
              <a:t>The human mind processes the information it receives. Consumers process product information by attributes, brands, comparisons between brands, or a combination of these factors. The number and complexity of the relevant attributes and available alternatives influence the intensity or degree of information processing. Consumers with higher cognitive abilities acquire more product information and consider more product attributes and alternatives than consumers with lesser ability. Information processing occurs in stages and in three sequential “storehouses” where information is kept: the sensory, short-term, and long-term stores.</a:t>
            </a:r>
          </a:p>
          <a:p>
            <a:pPr lvl="0" defTabSz="914400" eaLnBrk="0" fontAlgn="base" hangingPunct="0">
              <a:spcBef>
                <a:spcPct val="30000"/>
              </a:spcBef>
              <a:spcAft>
                <a:spcPct val="0"/>
              </a:spcAft>
            </a:pPr>
            <a:endParaRPr lang="en-US" altLang="en-US" dirty="0">
              <a:solidFill>
                <a:prstClr val="black"/>
              </a:solidFill>
              <a:latin typeface="Calibri"/>
              <a:ea typeface="+mn-ea"/>
              <a:cs typeface="+mn-cs"/>
            </a:endParaRPr>
          </a:p>
          <a:p>
            <a:pPr lvl="0" defTabSz="914400" eaLnBrk="0" fontAlgn="base" hangingPunct="0">
              <a:spcBef>
                <a:spcPct val="30000"/>
              </a:spcBef>
              <a:spcAft>
                <a:spcPct val="0"/>
              </a:spcAft>
            </a:pPr>
            <a:endParaRPr lang="en-US" altLang="en-US" dirty="0">
              <a:solidFill>
                <a:prstClr val="black"/>
              </a:solidFill>
              <a:latin typeface="Calibri"/>
              <a:ea typeface="+mn-ea"/>
              <a:cs typeface="+mn-cs"/>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13080044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ltLang="en-US" dirty="0">
                <a:solidFill>
                  <a:prstClr val="black"/>
                </a:solidFill>
                <a:latin typeface="Calibri"/>
                <a:ea typeface="+mn-ea"/>
                <a:cs typeface="+mn-cs"/>
              </a:rPr>
              <a:t>The </a:t>
            </a:r>
            <a:r>
              <a:rPr lang="en-US" altLang="en-US" b="1" dirty="0">
                <a:solidFill>
                  <a:prstClr val="black"/>
                </a:solidFill>
                <a:latin typeface="Calibri"/>
                <a:ea typeface="+mn-ea"/>
                <a:cs typeface="+mn-cs"/>
              </a:rPr>
              <a:t>sensory store </a:t>
            </a:r>
            <a:r>
              <a:rPr lang="en-US" altLang="en-US" dirty="0">
                <a:solidFill>
                  <a:prstClr val="black"/>
                </a:solidFill>
                <a:latin typeface="Calibri"/>
                <a:ea typeface="+mn-ea"/>
                <a:cs typeface="+mn-cs"/>
              </a:rPr>
              <a:t>is the mental “space” in the human mind where sensory input lasts for just a second or two. If it is not processed immediately, it is lost. The </a:t>
            </a:r>
            <a:r>
              <a:rPr lang="en-US" altLang="en-US" b="1" dirty="0">
                <a:solidFill>
                  <a:prstClr val="black"/>
                </a:solidFill>
                <a:latin typeface="Calibri"/>
                <a:ea typeface="+mn-ea"/>
                <a:cs typeface="+mn-cs"/>
              </a:rPr>
              <a:t>short-term store </a:t>
            </a:r>
            <a:r>
              <a:rPr lang="en-US" altLang="en-US" dirty="0">
                <a:solidFill>
                  <a:prstClr val="black"/>
                </a:solidFill>
                <a:latin typeface="Calibri"/>
                <a:ea typeface="+mn-ea"/>
                <a:cs typeface="+mn-cs"/>
              </a:rPr>
              <a:t>is where information is processed and held for just a brief period. If information in the short-term store undergoes the process known as </a:t>
            </a:r>
            <a:r>
              <a:rPr lang="en-US" altLang="en-US" b="1" dirty="0">
                <a:solidFill>
                  <a:prstClr val="black"/>
                </a:solidFill>
                <a:latin typeface="Calibri"/>
                <a:ea typeface="+mn-ea"/>
                <a:cs typeface="+mn-cs"/>
              </a:rPr>
              <a:t>rehearsal</a:t>
            </a:r>
            <a:r>
              <a:rPr lang="en-US" altLang="en-US" dirty="0">
                <a:solidFill>
                  <a:prstClr val="black"/>
                </a:solidFill>
                <a:latin typeface="Calibri"/>
                <a:ea typeface="+mn-ea"/>
                <a:cs typeface="+mn-cs"/>
              </a:rPr>
              <a:t>, which is the silent, mental repetition of information, it is then transferred to the long-term store. The transfer process takes from 2 to 10 seconds. If information is not rehearsed and transferred, it is lost in about 30 seconds or less. The amount of information that can be</a:t>
            </a:r>
          </a:p>
          <a:p>
            <a:pPr lvl="0" defTabSz="914400" eaLnBrk="0" fontAlgn="base" hangingPunct="0">
              <a:spcBef>
                <a:spcPct val="30000"/>
              </a:spcBef>
              <a:spcAft>
                <a:spcPct val="0"/>
              </a:spcAft>
            </a:pPr>
            <a:r>
              <a:rPr lang="en-US" altLang="en-US" dirty="0">
                <a:solidFill>
                  <a:prstClr val="black"/>
                </a:solidFill>
                <a:latin typeface="Calibri"/>
                <a:ea typeface="+mn-ea"/>
                <a:cs typeface="+mn-cs"/>
              </a:rPr>
              <a:t>held in short-term storage is limited to about four or five items. The </a:t>
            </a:r>
            <a:r>
              <a:rPr lang="en-US" altLang="en-US" b="1" dirty="0">
                <a:solidFill>
                  <a:prstClr val="black"/>
                </a:solidFill>
                <a:latin typeface="Calibri"/>
                <a:ea typeface="+mn-ea"/>
                <a:cs typeface="+mn-cs"/>
              </a:rPr>
              <a:t>long-term store </a:t>
            </a:r>
            <a:r>
              <a:rPr lang="en-US" altLang="en-US" dirty="0">
                <a:solidFill>
                  <a:prstClr val="black"/>
                </a:solidFill>
                <a:latin typeface="Calibri"/>
                <a:ea typeface="+mn-ea"/>
                <a:cs typeface="+mn-cs"/>
              </a:rPr>
              <a:t>is the mental “space” where information is retained for extended periods of time, in contrast to the short-term store, where information lasts only a few seconds. Although it is possible to forget something within a few minutes after the information reaches long-term storage, it is more common for data in long-term storage to last for days, weeks, or even years.</a:t>
            </a:r>
          </a:p>
          <a:p>
            <a:pPr lvl="0" defTabSz="914400" eaLnBrk="0" fontAlgn="base" hangingPunct="0">
              <a:spcBef>
                <a:spcPct val="30000"/>
              </a:spcBef>
              <a:spcAft>
                <a:spcPct val="0"/>
              </a:spcAft>
            </a:pPr>
            <a:endParaRPr lang="en-US" altLang="en-US" dirty="0">
              <a:solidFill>
                <a:prstClr val="black"/>
              </a:solidFill>
              <a:latin typeface="Calibri"/>
              <a:ea typeface="+mn-ea"/>
              <a:cs typeface="+mn-cs"/>
            </a:endParaRPr>
          </a:p>
          <a:p>
            <a:pPr lvl="0" defTabSz="914400" eaLnBrk="0" fontAlgn="base" hangingPunct="0">
              <a:spcBef>
                <a:spcPct val="30000"/>
              </a:spcBef>
              <a:spcAft>
                <a:spcPct val="0"/>
              </a:spcAft>
            </a:pPr>
            <a:r>
              <a:rPr lang="en-US" altLang="en-US" dirty="0">
                <a:solidFill>
                  <a:prstClr val="black"/>
                </a:solidFill>
                <a:latin typeface="Calibri"/>
                <a:ea typeface="+mn-ea"/>
                <a:cs typeface="+mn-cs"/>
              </a:rPr>
              <a:t>The purpose of rehearsal is to hold information in short-term storage long enough for encoding to take place. </a:t>
            </a:r>
            <a:r>
              <a:rPr lang="en-US" altLang="en-US" b="1" dirty="0">
                <a:solidFill>
                  <a:prstClr val="black"/>
                </a:solidFill>
                <a:latin typeface="Calibri"/>
                <a:ea typeface="+mn-ea"/>
                <a:cs typeface="+mn-cs"/>
              </a:rPr>
              <a:t>Encoding </a:t>
            </a:r>
            <a:r>
              <a:rPr lang="en-US" altLang="en-US" dirty="0">
                <a:solidFill>
                  <a:prstClr val="black"/>
                </a:solidFill>
                <a:latin typeface="Calibri"/>
                <a:ea typeface="+mn-ea"/>
                <a:cs typeface="+mn-cs"/>
              </a:rPr>
              <a:t>is the process by which we select a word or visual image to represent a perceived object. Processing and remembering a picture takes less time than learning verbal information, but both types of information are important in forming an overall mental image. When consumers receive too much information and then have difficulty encoding and storing it, </a:t>
            </a:r>
            <a:r>
              <a:rPr lang="en-US" altLang="en-US" b="1" dirty="0">
                <a:solidFill>
                  <a:prstClr val="black"/>
                </a:solidFill>
                <a:latin typeface="Calibri"/>
                <a:ea typeface="+mn-ea"/>
                <a:cs typeface="+mn-cs"/>
              </a:rPr>
              <a:t>information overload </a:t>
            </a:r>
            <a:r>
              <a:rPr lang="en-US" altLang="en-US" dirty="0">
                <a:solidFill>
                  <a:prstClr val="black"/>
                </a:solidFill>
                <a:latin typeface="Calibri"/>
                <a:ea typeface="+mn-ea"/>
                <a:cs typeface="+mn-cs"/>
              </a:rPr>
              <a:t>occurs.</a:t>
            </a:r>
          </a:p>
          <a:p>
            <a:pPr lvl="0" defTabSz="914400" eaLnBrk="0" fontAlgn="base" hangingPunct="0">
              <a:spcBef>
                <a:spcPct val="30000"/>
              </a:spcBef>
              <a:spcAft>
                <a:spcPct val="0"/>
              </a:spcAft>
            </a:pPr>
            <a:endParaRPr lang="en-US" altLang="en-US" dirty="0">
              <a:solidFill>
                <a:prstClr val="black"/>
              </a:solidFill>
              <a:latin typeface="Calibri"/>
              <a:ea typeface="+mn-ea"/>
              <a:cs typeface="+mn-cs"/>
            </a:endParaRPr>
          </a:p>
          <a:p>
            <a:pPr lvl="0" defTabSz="914400" eaLnBrk="0" fontAlgn="base" hangingPunct="0">
              <a:spcBef>
                <a:spcPct val="30000"/>
              </a:spcBef>
              <a:spcAft>
                <a:spcPct val="0"/>
              </a:spcAft>
            </a:pPr>
            <a:r>
              <a:rPr lang="en-US" altLang="en-US" dirty="0">
                <a:solidFill>
                  <a:prstClr val="black"/>
                </a:solidFill>
                <a:latin typeface="Calibri"/>
                <a:ea typeface="+mn-ea"/>
                <a:cs typeface="+mn-cs"/>
              </a:rPr>
              <a:t>Information does not merely remain in long-term storage waiting to be retrieved. It is constantly organized and reorganized, as new chunks of information are received and new links among those chunks are created. A key component of retention is called </a:t>
            </a:r>
            <a:r>
              <a:rPr lang="en-US" altLang="en-US" b="1" dirty="0">
                <a:solidFill>
                  <a:prstClr val="black"/>
                </a:solidFill>
                <a:latin typeface="Calibri"/>
                <a:ea typeface="+mn-ea"/>
                <a:cs typeface="+mn-cs"/>
              </a:rPr>
              <a:t>chunking</a:t>
            </a:r>
            <a:r>
              <a:rPr lang="en-US" altLang="en-US" dirty="0">
                <a:solidFill>
                  <a:prstClr val="black"/>
                </a:solidFill>
                <a:latin typeface="Calibri"/>
                <a:ea typeface="+mn-ea"/>
                <a:cs typeface="+mn-cs"/>
              </a:rPr>
              <a:t>, defined as the process during which consumers recode what they have already encoded; this process often results in recalling additional relevant information. </a:t>
            </a:r>
            <a:r>
              <a:rPr lang="en-US" altLang="en-US" b="1" dirty="0">
                <a:solidFill>
                  <a:prstClr val="black"/>
                </a:solidFill>
                <a:latin typeface="Calibri"/>
                <a:ea typeface="+mn-ea"/>
                <a:cs typeface="+mn-cs"/>
              </a:rPr>
              <a:t>Retrieval </a:t>
            </a:r>
            <a:r>
              <a:rPr lang="en-US" altLang="en-US" dirty="0">
                <a:solidFill>
                  <a:prstClr val="black"/>
                </a:solidFill>
                <a:latin typeface="Calibri"/>
                <a:ea typeface="+mn-ea"/>
                <a:cs typeface="+mn-cs"/>
              </a:rPr>
              <a:t>is the process by which people recover information from the long-term store; it is frequently triggered by external cues.</a:t>
            </a:r>
          </a:p>
          <a:p>
            <a:pPr lvl="0" defTabSz="914400" eaLnBrk="0" fontAlgn="base" hangingPunct="0">
              <a:spcBef>
                <a:spcPct val="30000"/>
              </a:spcBef>
              <a:spcAft>
                <a:spcPct val="0"/>
              </a:spcAft>
            </a:pPr>
            <a:endParaRPr lang="en-US" altLang="en-US" dirty="0">
              <a:solidFill>
                <a:prstClr val="black"/>
              </a:solidFill>
              <a:latin typeface="Calibri"/>
              <a:ea typeface="+mn-ea"/>
              <a:cs typeface="+mn-cs"/>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28451598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dirty="0">
                <a:solidFill>
                  <a:prstClr val="black"/>
                </a:solidFill>
                <a:latin typeface="Calibri"/>
                <a:ea typeface="+mn-ea"/>
                <a:cs typeface="+mn-cs"/>
              </a:rPr>
              <a:t>When several strong brands are heavily promoted, consumers can not process information about features of new brands.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9539951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dirty="0">
                <a:solidFill>
                  <a:prstClr val="black"/>
                </a:solidFill>
                <a:latin typeface="Calibri"/>
                <a:ea typeface="+mn-ea"/>
                <a:cs typeface="+mn-cs"/>
              </a:rPr>
              <a:t>Brand imprinting suggests messages that convey a brand’s identity can help a consumer learn and retain information about a brand.  Similarly, sound symbolism suggests sounds of words convey meaning.  In the same way, linguistic characteristics like unusual spelling can affect encoding and retention of a brand name.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2914710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ltLang="en-US" dirty="0">
                <a:solidFill>
                  <a:prstClr val="black"/>
                </a:solidFill>
                <a:latin typeface="Calibri"/>
                <a:ea typeface="+mn-ea"/>
                <a:cs typeface="+mn-cs"/>
              </a:rPr>
              <a:t>The elements of learning are applied to the development of marketing strategies.  The chapter ends with an overview of methods to measure consumer learning.</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24306849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dirty="0">
                <a:solidFill>
                  <a:prstClr val="black"/>
                </a:solidFill>
                <a:latin typeface="Calibri"/>
                <a:ea typeface="+mn-ea"/>
                <a:cs typeface="+mn-cs"/>
              </a:rPr>
              <a:t>Chunks are groupings of information, like the phone number in the ad.</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8192804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dirty="0">
                <a:solidFill>
                  <a:prstClr val="black"/>
                </a:solidFill>
                <a:latin typeface="Calibri"/>
                <a:ea typeface="+mn-ea"/>
                <a:cs typeface="+mn-cs"/>
              </a:rPr>
              <a:t>Marketers have a better chance of success when they include something in their advertising, in their product name, or on their packaging that has a trigger in the environment to remind consumers about their brand.  Unexpected elements that are relevant to an ad’s message also can improve a consumers’ ad retention.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5282878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dirty="0">
                <a:solidFill>
                  <a:prstClr val="black"/>
                </a:solidFill>
                <a:latin typeface="Calibri"/>
                <a:ea typeface="+mn-ea"/>
                <a:cs typeface="+mn-cs"/>
              </a:rPr>
              <a:t>The chart shows the percentage of respondents that reported each of the attributes helped them remember branded content (Internet users in the U.K.)</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42764258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ltLang="en-US" b="1" dirty="0">
                <a:solidFill>
                  <a:prstClr val="black"/>
                </a:solidFill>
                <a:latin typeface="Calibri"/>
                <a:ea typeface="+mn-ea"/>
                <a:cs typeface="+mn-cs"/>
              </a:rPr>
              <a:t>Cognitive learning </a:t>
            </a:r>
            <a:r>
              <a:rPr lang="en-US" altLang="en-US" dirty="0">
                <a:solidFill>
                  <a:prstClr val="black"/>
                </a:solidFill>
                <a:latin typeface="Calibri"/>
                <a:ea typeface="+mn-ea"/>
                <a:cs typeface="+mn-cs"/>
              </a:rPr>
              <a:t>is the systematic evaluation of information and alternatives needed to solve a recognized but unfilled need or unsolved problem. Unlike behavioral learning, which consists of instinctive responses to stimuli, cognitive learning involves deliberate mental processing of information.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15368972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ltLang="en-US" dirty="0">
                <a:solidFill>
                  <a:prstClr val="black"/>
                </a:solidFill>
                <a:latin typeface="Calibri"/>
                <a:ea typeface="+mn-ea"/>
                <a:cs typeface="+mn-cs"/>
              </a:rPr>
              <a:t>Cognitive learning occurs when a person has a goal and must search for and process data in order to make a decision or solve a problem. For a long time, consumer researchers believed that all consumers passed through a complex series of mental and behavioral stages in arriving at a purchase decision. These stages ranged from awareness of the purchase options (exposure to information), to evaluation and preferences regarding the alternatives available, to possibly trying one or more versions of the product, and then buying or not buying it (behavior expressed as adoption or rejection).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35586970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ltLang="en-US" dirty="0">
                <a:solidFill>
                  <a:prstClr val="black"/>
                </a:solidFill>
                <a:latin typeface="Calibri"/>
                <a:ea typeface="+mn-ea"/>
                <a:cs typeface="+mn-cs"/>
              </a:rPr>
              <a:t>If a consumer was facing a problem with his/her teeth, looked for a solution, read the ad that indicated the benefits of Crest Pro-Health, used the product, and had less problems, the consumer would have been engaged in a cognitive learning process.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42243191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dirty="0">
                <a:solidFill>
                  <a:prstClr val="black"/>
                </a:solidFill>
                <a:latin typeface="Calibri"/>
                <a:ea typeface="+mn-ea"/>
                <a:cs typeface="+mn-cs"/>
              </a:rPr>
              <a:t>All of the models follow the generic three stage model in the upper left corner</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21592941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The consumer journey models take into</a:t>
            </a:r>
            <a:r>
              <a:rPr lang="en-US" baseline="0" dirty="0" smtClean="0"/>
              <a:t> consideration that consumers can skip steps, go backward, reject or opt out of any stage in the process</a:t>
            </a:r>
            <a:endParaRPr lang="en-US" dirty="0" smtClean="0"/>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11591490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ltLang="en-US" b="1" dirty="0">
                <a:solidFill>
                  <a:prstClr val="black"/>
                </a:solidFill>
                <a:latin typeface="Calibri"/>
                <a:ea typeface="+mn-ea"/>
                <a:cs typeface="+mn-cs"/>
              </a:rPr>
              <a:t>Consumer involvement </a:t>
            </a:r>
            <a:r>
              <a:rPr lang="en-US" altLang="en-US" dirty="0">
                <a:solidFill>
                  <a:prstClr val="black"/>
                </a:solidFill>
                <a:latin typeface="Calibri"/>
                <a:ea typeface="+mn-ea"/>
                <a:cs typeface="+mn-cs"/>
              </a:rPr>
              <a:t>is the degree of personal relevance that the product or purchase holds for the consumer. </a:t>
            </a:r>
            <a:r>
              <a:rPr lang="en-US" altLang="en-US" b="1" dirty="0">
                <a:solidFill>
                  <a:prstClr val="black"/>
                </a:solidFill>
                <a:latin typeface="Calibri"/>
                <a:ea typeface="+mn-ea"/>
                <a:cs typeface="+mn-cs"/>
              </a:rPr>
              <a:t>High-involvement purchases </a:t>
            </a:r>
            <a:r>
              <a:rPr lang="en-US" altLang="en-US" dirty="0">
                <a:solidFill>
                  <a:prstClr val="black"/>
                </a:solidFill>
                <a:latin typeface="Calibri"/>
                <a:ea typeface="+mn-ea"/>
                <a:cs typeface="+mn-cs"/>
              </a:rPr>
              <a:t>are very important to the consumer (e.g., in terms of perceived risk) and thus provoke extensive problem solving and information processing. </a:t>
            </a:r>
            <a:r>
              <a:rPr lang="en-US" altLang="en-US" b="1" dirty="0">
                <a:solidFill>
                  <a:prstClr val="black"/>
                </a:solidFill>
                <a:latin typeface="Calibri"/>
                <a:ea typeface="+mn-ea"/>
                <a:cs typeface="+mn-cs"/>
              </a:rPr>
              <a:t>Low-involvement purchases </a:t>
            </a:r>
            <a:r>
              <a:rPr lang="en-US" altLang="en-US" dirty="0">
                <a:solidFill>
                  <a:prstClr val="black"/>
                </a:solidFill>
                <a:latin typeface="Calibri"/>
                <a:ea typeface="+mn-ea"/>
                <a:cs typeface="+mn-cs"/>
              </a:rPr>
              <a:t>are not very important, hold little relevance, have little perceived risk, and provoke limited information processing.  There are different ways to measure involvement. One study discovered that </a:t>
            </a:r>
            <a:r>
              <a:rPr lang="en-US" altLang="en-US" i="1" dirty="0">
                <a:solidFill>
                  <a:prstClr val="black"/>
                </a:solidFill>
                <a:latin typeface="Calibri"/>
                <a:ea typeface="+mn-ea"/>
                <a:cs typeface="+mn-cs"/>
              </a:rPr>
              <a:t>attractive </a:t>
            </a:r>
            <a:r>
              <a:rPr lang="en-US" altLang="en-US" dirty="0">
                <a:solidFill>
                  <a:prstClr val="black"/>
                </a:solidFill>
                <a:latin typeface="Calibri"/>
                <a:ea typeface="+mn-ea"/>
                <a:cs typeface="+mn-cs"/>
              </a:rPr>
              <a:t>avatar sales agents were effective in selling to consumers with moderate product involvement, whereas </a:t>
            </a:r>
            <a:r>
              <a:rPr lang="en-US" altLang="en-US" i="1" dirty="0">
                <a:solidFill>
                  <a:prstClr val="black"/>
                </a:solidFill>
                <a:latin typeface="Calibri"/>
                <a:ea typeface="+mn-ea"/>
                <a:cs typeface="+mn-cs"/>
              </a:rPr>
              <a:t>expert </a:t>
            </a:r>
            <a:r>
              <a:rPr lang="en-US" altLang="en-US" dirty="0">
                <a:solidFill>
                  <a:prstClr val="black"/>
                </a:solidFill>
                <a:latin typeface="Calibri"/>
                <a:ea typeface="+mn-ea"/>
                <a:cs typeface="+mn-cs"/>
              </a:rPr>
              <a:t>avatars were more effective sales agent for products with high involvement levels.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33180296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ltLang="en-US" b="1" dirty="0">
                <a:solidFill>
                  <a:prstClr val="black"/>
                </a:solidFill>
                <a:latin typeface="Calibri"/>
                <a:ea typeface="+mn-ea"/>
                <a:cs typeface="+mn-cs"/>
              </a:rPr>
              <a:t>Hemispheric lateralization (split-brain theory) </a:t>
            </a:r>
            <a:r>
              <a:rPr lang="en-US" altLang="en-US" dirty="0">
                <a:solidFill>
                  <a:prstClr val="black"/>
                </a:solidFill>
                <a:latin typeface="Calibri"/>
                <a:ea typeface="+mn-ea"/>
                <a:cs typeface="+mn-cs"/>
              </a:rPr>
              <a:t>stems from medical research done in the 1960s; its premise is that the human brain is divided into two distinct cerebral hemispheres that operate together, but “specialize” in processing different types of cognitions. The left hemisphere is the center of human language; it is the linear side of the brain and primarily responsible for reading, speaking, and reasoning. The right hemisphere of the brain is the home of spatial perception and nonverbal concepts; it is nonlinear and the source of imagination and pleasure.</a:t>
            </a:r>
          </a:p>
          <a:p>
            <a:pPr lvl="0" defTabSz="914400" eaLnBrk="0" fontAlgn="base" hangingPunct="0">
              <a:spcBef>
                <a:spcPct val="30000"/>
              </a:spcBef>
              <a:spcAft>
                <a:spcPct val="0"/>
              </a:spcAft>
            </a:pPr>
            <a:endParaRPr lang="en-US" altLang="en-US" dirty="0">
              <a:solidFill>
                <a:prstClr val="black"/>
              </a:solidFill>
              <a:latin typeface="Calibri"/>
              <a:ea typeface="+mn-ea"/>
              <a:cs typeface="+mn-cs"/>
            </a:endParaRPr>
          </a:p>
          <a:p>
            <a:pPr lvl="0" defTabSz="914400" eaLnBrk="0" fontAlgn="base" hangingPunct="0">
              <a:spcBef>
                <a:spcPct val="30000"/>
              </a:spcBef>
              <a:spcAft>
                <a:spcPct val="0"/>
              </a:spcAft>
            </a:pPr>
            <a:r>
              <a:rPr lang="en-US" altLang="en-US" dirty="0">
                <a:solidFill>
                  <a:prstClr val="black"/>
                </a:solidFill>
                <a:latin typeface="Calibri"/>
                <a:ea typeface="+mn-ea"/>
                <a:cs typeface="+mn-cs"/>
              </a:rPr>
              <a:t>A research suggested that when consumers watch advertising on TV, they “passively” process right brain, pictorial information, but text in print ads were primarily processed using left brain. The researcher considered TV a primarily pictorial medium, and TV viewing as a right brain activity, consisting of passive and holistic processing of images viewed on the screen. He also maintained that TV is a low-involvement medium. Cognitive learning models suggest that behavior </a:t>
            </a:r>
            <a:r>
              <a:rPr lang="en-US" altLang="en-US" i="1" dirty="0">
                <a:solidFill>
                  <a:prstClr val="black"/>
                </a:solidFill>
                <a:latin typeface="Calibri"/>
                <a:ea typeface="+mn-ea"/>
                <a:cs typeface="+mn-cs"/>
              </a:rPr>
              <a:t>follows </a:t>
            </a:r>
            <a:r>
              <a:rPr lang="en-US" altLang="en-US" dirty="0">
                <a:solidFill>
                  <a:prstClr val="black"/>
                </a:solidFill>
                <a:latin typeface="Calibri"/>
                <a:ea typeface="+mn-ea"/>
                <a:cs typeface="+mn-cs"/>
              </a:rPr>
              <a:t>the cognitive processing of information.  Advocates of </a:t>
            </a:r>
            <a:r>
              <a:rPr lang="en-US" altLang="en-US" b="1" dirty="0">
                <a:solidFill>
                  <a:prstClr val="black"/>
                </a:solidFill>
                <a:latin typeface="Calibri"/>
                <a:ea typeface="+mn-ea"/>
                <a:cs typeface="+mn-cs"/>
              </a:rPr>
              <a:t>passive learning </a:t>
            </a:r>
            <a:r>
              <a:rPr lang="en-US" altLang="en-US" dirty="0">
                <a:solidFill>
                  <a:prstClr val="black"/>
                </a:solidFill>
                <a:latin typeface="Calibri"/>
                <a:ea typeface="+mn-ea"/>
                <a:cs typeface="+mn-cs"/>
              </a:rPr>
              <a:t>maintain that repeated exposure to TV commercials, which is low-involvement information processing, induces purchases </a:t>
            </a:r>
            <a:r>
              <a:rPr lang="en-US" altLang="en-US" i="1" dirty="0">
                <a:solidFill>
                  <a:prstClr val="black"/>
                </a:solidFill>
                <a:latin typeface="Calibri"/>
                <a:ea typeface="+mn-ea"/>
                <a:cs typeface="+mn-cs"/>
              </a:rPr>
              <a:t>prior  </a:t>
            </a:r>
            <a:r>
              <a:rPr lang="en-US" altLang="en-US" dirty="0">
                <a:solidFill>
                  <a:prstClr val="black"/>
                </a:solidFill>
                <a:latin typeface="Calibri"/>
                <a:ea typeface="+mn-ea"/>
                <a:cs typeface="+mn-cs"/>
              </a:rPr>
              <a:t>to consumers’ information processing and the formation of attitudes.</a:t>
            </a:r>
          </a:p>
          <a:p>
            <a:pPr lvl="0" defTabSz="914400" eaLnBrk="0" fontAlgn="base" hangingPunct="0">
              <a:spcBef>
                <a:spcPct val="30000"/>
              </a:spcBef>
              <a:spcAft>
                <a:spcPct val="0"/>
              </a:spcAft>
            </a:pPr>
            <a:endParaRPr lang="en-US" altLang="en-US" dirty="0">
              <a:solidFill>
                <a:prstClr val="black"/>
              </a:solidFill>
              <a:latin typeface="Calibri"/>
              <a:ea typeface="+mn-ea"/>
              <a:cs typeface="+mn-cs"/>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3625809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ltLang="en-US" dirty="0">
                <a:solidFill>
                  <a:prstClr val="black"/>
                </a:solidFill>
                <a:latin typeface="Calibri"/>
                <a:ea typeface="+mn-ea"/>
                <a:cs typeface="+mn-cs"/>
              </a:rPr>
              <a:t>The ad is teaching consumers that avocados have good fats, are nutritious, fresh, and have no cholesterol.  The marketer hopes consumers will engage in cognitive learning and retrieve the information when they food shop where avocados are sold.</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16966753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dirty="0">
                <a:solidFill>
                  <a:prstClr val="black"/>
                </a:solidFill>
                <a:latin typeface="Calibri"/>
                <a:ea typeface="+mn-ea"/>
                <a:cs typeface="+mn-cs"/>
              </a:rPr>
              <a:t>Advocates of passive learning suggest low-involvement information processing of things like TV ads can induce purchases prior to consumers’ information processing and the formation of attitudes.  The right brain’s passive processing of information is consistent with classical conditioning.</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40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26041783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ltLang="en-US" dirty="0">
                <a:solidFill>
                  <a:prstClr val="black"/>
                </a:solidFill>
                <a:latin typeface="Calibri"/>
                <a:ea typeface="+mn-ea"/>
                <a:cs typeface="+mn-cs"/>
              </a:rPr>
              <a:t>For marketers, the goals of consumer learning are increased market share and brand-loyal consumers. These goals are interdependent: Brand-loyal customers are the core of a stable and growing market share, and brands with larger market shares have proportionately larger numbers of loyal buyers.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41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42536931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ltLang="en-US" dirty="0">
                <a:solidFill>
                  <a:prstClr val="black"/>
                </a:solidFill>
                <a:latin typeface="Calibri"/>
                <a:ea typeface="+mn-ea"/>
                <a:cs typeface="+mn-cs"/>
              </a:rPr>
              <a:t>Recognition and recall tests measure whether consumers remember seeing an ad and the extent to which they have read it and can recall its content. Recognition tests are based on </a:t>
            </a:r>
            <a:r>
              <a:rPr lang="en-US" altLang="en-US" b="1" dirty="0">
                <a:solidFill>
                  <a:prstClr val="black"/>
                </a:solidFill>
                <a:latin typeface="Calibri"/>
                <a:ea typeface="+mn-ea"/>
                <a:cs typeface="+mn-cs"/>
              </a:rPr>
              <a:t>aided recall</a:t>
            </a:r>
            <a:r>
              <a:rPr lang="en-US" altLang="en-US" dirty="0">
                <a:solidFill>
                  <a:prstClr val="black"/>
                </a:solidFill>
                <a:latin typeface="Calibri"/>
                <a:ea typeface="+mn-ea"/>
                <a:cs typeface="+mn-cs"/>
              </a:rPr>
              <a:t>, whereas recall tests use </a:t>
            </a:r>
            <a:r>
              <a:rPr lang="en-US" altLang="en-US" b="1" dirty="0">
                <a:solidFill>
                  <a:prstClr val="black"/>
                </a:solidFill>
                <a:latin typeface="Calibri"/>
                <a:ea typeface="+mn-ea"/>
                <a:cs typeface="+mn-cs"/>
              </a:rPr>
              <a:t>unaided recall</a:t>
            </a:r>
            <a:r>
              <a:rPr lang="en-US" altLang="en-US" dirty="0">
                <a:solidFill>
                  <a:prstClr val="black"/>
                </a:solidFill>
                <a:latin typeface="Calibri"/>
                <a:ea typeface="+mn-ea"/>
                <a:cs typeface="+mn-cs"/>
              </a:rPr>
              <a:t>. </a:t>
            </a:r>
          </a:p>
          <a:p>
            <a:pPr lvl="0" defTabSz="914400" eaLnBrk="0" fontAlgn="base" hangingPunct="0">
              <a:spcBef>
                <a:spcPct val="30000"/>
              </a:spcBef>
              <a:spcAft>
                <a:spcPct val="0"/>
              </a:spcAft>
            </a:pPr>
            <a:endParaRPr lang="en-US" altLang="en-US" dirty="0">
              <a:solidFill>
                <a:prstClr val="black"/>
              </a:solidFill>
              <a:latin typeface="Calibri"/>
              <a:ea typeface="+mn-ea"/>
              <a:cs typeface="+mn-cs"/>
            </a:endParaRPr>
          </a:p>
          <a:p>
            <a:pPr lvl="0" defTabSz="914400" eaLnBrk="0" fontAlgn="base" hangingPunct="0">
              <a:spcBef>
                <a:spcPct val="30000"/>
              </a:spcBef>
              <a:spcAft>
                <a:spcPct val="0"/>
              </a:spcAft>
            </a:pPr>
            <a:r>
              <a:rPr lang="en-US" altLang="en-US" dirty="0">
                <a:solidFill>
                  <a:prstClr val="black"/>
                </a:solidFill>
                <a:latin typeface="Calibri"/>
                <a:ea typeface="+mn-ea"/>
                <a:cs typeface="+mn-cs"/>
              </a:rPr>
              <a:t>The </a:t>
            </a:r>
            <a:r>
              <a:rPr lang="en-US" altLang="en-US" b="1" dirty="0">
                <a:solidFill>
                  <a:prstClr val="black"/>
                </a:solidFill>
                <a:latin typeface="Calibri"/>
                <a:ea typeface="+mn-ea"/>
                <a:cs typeface="+mn-cs"/>
              </a:rPr>
              <a:t>Starch Readership Ad Study </a:t>
            </a:r>
            <a:r>
              <a:rPr lang="en-US" altLang="en-US" dirty="0">
                <a:solidFill>
                  <a:prstClr val="black"/>
                </a:solidFill>
                <a:latin typeface="Calibri"/>
                <a:ea typeface="+mn-ea"/>
                <a:cs typeface="+mn-cs"/>
              </a:rPr>
              <a:t>evaluates the effectiveness of magazine advertisements according to three criteria: noticing the ad, associating the ad with the brand advertised, and involvement with the ad (defined as having read most of the ad text). Participants are shown each ad from a magazine issue they read with the brand name concealed—and asked questions that measure recall and recognition of the ad. The study output consists of tagged advertisements, with the tags showing the percentage of readers who have “noticed” each ad, were able to “associate” the ad with the brand advertised, and “read most” of the ad’s copy. Starch also appraises consumers’ intentions to buy and likelihood to engaging in word-of-mouth about the product after reading the ad.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42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33025958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ltLang="en-US" dirty="0">
                <a:solidFill>
                  <a:prstClr val="black"/>
                </a:solidFill>
                <a:latin typeface="Calibri"/>
                <a:ea typeface="+mn-ea"/>
                <a:cs typeface="+mn-cs"/>
              </a:rPr>
              <a:t>The degree of brand loyalty depends on three factors: (1) the consumer’s risk aversion or variety seeking; (2) the brand’s reputation and availability of substitute brands; and (3) social group influences and peers’ recommendations.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43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3583297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ltLang="en-US" dirty="0">
                <a:solidFill>
                  <a:prstClr val="black"/>
                </a:solidFill>
                <a:latin typeface="Calibri"/>
                <a:ea typeface="+mn-ea"/>
                <a:cs typeface="+mn-cs"/>
              </a:rPr>
              <a:t>Learning is the process by which individuals acquire the purchase and consumption knowledge and experience they apply to future, related behavior. </a:t>
            </a:r>
            <a:r>
              <a:rPr lang="en-US" altLang="en-US" b="1" dirty="0">
                <a:solidFill>
                  <a:prstClr val="black"/>
                </a:solidFill>
                <a:latin typeface="Calibri"/>
                <a:ea typeface="+mn-ea"/>
                <a:cs typeface="+mn-cs"/>
              </a:rPr>
              <a:t>Consumer learning </a:t>
            </a:r>
            <a:r>
              <a:rPr lang="en-US" altLang="en-US" dirty="0">
                <a:solidFill>
                  <a:prstClr val="black"/>
                </a:solidFill>
                <a:latin typeface="Calibri"/>
                <a:ea typeface="+mn-ea"/>
                <a:cs typeface="+mn-cs"/>
              </a:rPr>
              <a:t>is a process that evolves and changes as consumers acquire knowledge from experience, observation, and interactions with others and newly acquired knowledge affects future behavior. It ranges from simple and often reflexive responses to marketing stimuli (such as packaging, product colors, and promotional messages), to learning abstract concepts and making decisions about purchasing complex and expensive products.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2220208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ltLang="en-US" i="1" dirty="0">
                <a:solidFill>
                  <a:prstClr val="black"/>
                </a:solidFill>
                <a:latin typeface="Calibri"/>
                <a:ea typeface="+mn-ea"/>
                <a:cs typeface="+mn-cs"/>
              </a:rPr>
              <a:t>Intentional </a:t>
            </a:r>
            <a:r>
              <a:rPr lang="en-US" altLang="en-US" dirty="0">
                <a:solidFill>
                  <a:prstClr val="black"/>
                </a:solidFill>
                <a:latin typeface="Calibri"/>
                <a:ea typeface="+mn-ea"/>
                <a:cs typeface="+mn-cs"/>
              </a:rPr>
              <a:t> learning is acquired as the result of a search for information, while </a:t>
            </a:r>
            <a:r>
              <a:rPr lang="en-US" altLang="en-US" i="1" dirty="0">
                <a:solidFill>
                  <a:prstClr val="black"/>
                </a:solidFill>
                <a:latin typeface="Calibri"/>
                <a:ea typeface="+mn-ea"/>
                <a:cs typeface="+mn-cs"/>
              </a:rPr>
              <a:t>incidental</a:t>
            </a:r>
            <a:r>
              <a:rPr lang="en-US" altLang="en-US" dirty="0">
                <a:solidFill>
                  <a:prstClr val="black"/>
                </a:solidFill>
                <a:latin typeface="Calibri"/>
                <a:ea typeface="+mn-ea"/>
                <a:cs typeface="+mn-cs"/>
              </a:rPr>
              <a:t> learning is acquired by accident or without much effort.</a:t>
            </a:r>
          </a:p>
          <a:p>
            <a:pPr lvl="0" defTabSz="914400" eaLnBrk="0" fontAlgn="base" hangingPunct="0">
              <a:spcBef>
                <a:spcPct val="30000"/>
              </a:spcBef>
              <a:spcAft>
                <a:spcPct val="0"/>
              </a:spcAft>
            </a:pPr>
            <a:endParaRPr lang="en-US" altLang="en-US" dirty="0">
              <a:solidFill>
                <a:prstClr val="black"/>
              </a:solidFill>
              <a:latin typeface="Calibri"/>
              <a:ea typeface="+mn-ea"/>
              <a:cs typeface="+mn-cs"/>
            </a:endParaRPr>
          </a:p>
          <a:p>
            <a:pPr lvl="0" defTabSz="914400" eaLnBrk="0" fontAlgn="base" hangingPunct="0">
              <a:spcBef>
                <a:spcPct val="30000"/>
              </a:spcBef>
              <a:spcAft>
                <a:spcPct val="0"/>
              </a:spcAft>
            </a:pPr>
            <a:r>
              <a:rPr lang="en-US" altLang="en-US" dirty="0">
                <a:solidFill>
                  <a:prstClr val="black"/>
                </a:solidFill>
                <a:latin typeface="Calibri"/>
                <a:ea typeface="+mn-ea"/>
                <a:cs typeface="+mn-cs"/>
              </a:rPr>
              <a:t>Learning consists of four elements: motives, cues, responses, and reinforcement. Unfilled needs lead to </a:t>
            </a:r>
            <a:r>
              <a:rPr lang="en-US" altLang="en-US" b="1" dirty="0">
                <a:solidFill>
                  <a:prstClr val="black"/>
                </a:solidFill>
                <a:latin typeface="Calibri"/>
                <a:ea typeface="+mn-ea"/>
                <a:cs typeface="+mn-cs"/>
              </a:rPr>
              <a:t>motivation</a:t>
            </a:r>
            <a:r>
              <a:rPr lang="en-US" altLang="en-US" dirty="0">
                <a:solidFill>
                  <a:prstClr val="black"/>
                </a:solidFill>
                <a:latin typeface="Calibri"/>
                <a:ea typeface="+mn-ea"/>
                <a:cs typeface="+mn-cs"/>
              </a:rPr>
              <a:t>, which spurs learning. </a:t>
            </a:r>
            <a:r>
              <a:rPr lang="en-US" altLang="en-US" b="1" dirty="0">
                <a:solidFill>
                  <a:prstClr val="black"/>
                </a:solidFill>
                <a:latin typeface="Calibri"/>
                <a:ea typeface="+mn-ea"/>
                <a:cs typeface="+mn-cs"/>
              </a:rPr>
              <a:t>Cues </a:t>
            </a:r>
            <a:r>
              <a:rPr lang="en-US" altLang="en-US" dirty="0">
                <a:solidFill>
                  <a:prstClr val="black"/>
                </a:solidFill>
                <a:latin typeface="Calibri"/>
                <a:ea typeface="+mn-ea"/>
                <a:cs typeface="+mn-cs"/>
              </a:rPr>
              <a:t>are stimuli that direct motivated behavior. </a:t>
            </a:r>
            <a:r>
              <a:rPr lang="en-US" altLang="en-US" b="1" dirty="0">
                <a:solidFill>
                  <a:prstClr val="black"/>
                </a:solidFill>
                <a:latin typeface="Calibri"/>
                <a:ea typeface="+mn-ea"/>
                <a:cs typeface="+mn-cs"/>
              </a:rPr>
              <a:t>Response </a:t>
            </a:r>
            <a:r>
              <a:rPr lang="en-US" altLang="en-US" dirty="0">
                <a:solidFill>
                  <a:prstClr val="black"/>
                </a:solidFill>
                <a:latin typeface="Calibri"/>
                <a:ea typeface="+mn-ea"/>
                <a:cs typeface="+mn-cs"/>
              </a:rPr>
              <a:t>is an individual’s reaction to a drive or cue. </a:t>
            </a:r>
            <a:r>
              <a:rPr lang="en-US" altLang="en-US" b="1" dirty="0">
                <a:solidFill>
                  <a:prstClr val="black"/>
                </a:solidFill>
                <a:latin typeface="Calibri"/>
                <a:ea typeface="+mn-ea"/>
                <a:cs typeface="+mn-cs"/>
              </a:rPr>
              <a:t>Reinforcement </a:t>
            </a:r>
            <a:r>
              <a:rPr lang="en-US" altLang="en-US" dirty="0">
                <a:solidFill>
                  <a:prstClr val="black"/>
                </a:solidFill>
                <a:latin typeface="Calibri"/>
                <a:ea typeface="+mn-ea"/>
                <a:cs typeface="+mn-cs"/>
              </a:rPr>
              <a:t>is the reward—the pleasure, enjoyment, and benefits—that the consumer receives after buying and using a product or service.  The figure applies the four elements to the introduction of Febreze.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586722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ltLang="en-US" b="1" dirty="0">
                <a:solidFill>
                  <a:prstClr val="black"/>
                </a:solidFill>
                <a:latin typeface="Calibri"/>
                <a:ea typeface="+mn-ea"/>
                <a:cs typeface="+mn-cs"/>
              </a:rPr>
              <a:t>Behavioral learning </a:t>
            </a:r>
            <a:r>
              <a:rPr lang="en-US" altLang="en-US" dirty="0">
                <a:solidFill>
                  <a:prstClr val="black"/>
                </a:solidFill>
                <a:latin typeface="Calibri"/>
                <a:ea typeface="+mn-ea"/>
                <a:cs typeface="+mn-cs"/>
              </a:rPr>
              <a:t>(aka </a:t>
            </a:r>
            <a:r>
              <a:rPr lang="en-US" altLang="en-US" b="1" dirty="0">
                <a:solidFill>
                  <a:prstClr val="black"/>
                </a:solidFill>
                <a:latin typeface="Calibri"/>
                <a:ea typeface="+mn-ea"/>
                <a:cs typeface="+mn-cs"/>
              </a:rPr>
              <a:t>stimulus-response learning</a:t>
            </a:r>
            <a:r>
              <a:rPr lang="en-US" altLang="en-US" dirty="0">
                <a:solidFill>
                  <a:prstClr val="black"/>
                </a:solidFill>
                <a:latin typeface="Calibri"/>
                <a:ea typeface="+mn-ea"/>
                <a:cs typeface="+mn-cs"/>
              </a:rPr>
              <a:t>) is concerned with the </a:t>
            </a:r>
            <a:r>
              <a:rPr lang="en-US" altLang="en-US" i="1" dirty="0">
                <a:solidFill>
                  <a:prstClr val="black"/>
                </a:solidFill>
                <a:latin typeface="Calibri"/>
                <a:ea typeface="+mn-ea"/>
                <a:cs typeface="+mn-cs"/>
              </a:rPr>
              <a:t>inputs </a:t>
            </a:r>
            <a:r>
              <a:rPr lang="en-US" altLang="en-US" dirty="0">
                <a:solidFill>
                  <a:prstClr val="black"/>
                </a:solidFill>
                <a:latin typeface="Calibri"/>
                <a:ea typeface="+mn-ea"/>
                <a:cs typeface="+mn-cs"/>
              </a:rPr>
              <a:t>and </a:t>
            </a:r>
            <a:r>
              <a:rPr lang="en-US" altLang="en-US" i="1" dirty="0">
                <a:solidFill>
                  <a:prstClr val="black"/>
                </a:solidFill>
                <a:latin typeface="Calibri"/>
                <a:ea typeface="+mn-ea"/>
                <a:cs typeface="+mn-cs"/>
              </a:rPr>
              <a:t>outcomes </a:t>
            </a:r>
            <a:r>
              <a:rPr lang="en-US" altLang="en-US" dirty="0">
                <a:solidFill>
                  <a:prstClr val="black"/>
                </a:solidFill>
                <a:latin typeface="Calibri"/>
                <a:ea typeface="+mn-ea"/>
                <a:cs typeface="+mn-cs"/>
              </a:rPr>
              <a:t>of learning (the stimuli that consumers select from the environment and the observable behaviors that result) – not the process. Three forms of behavioral learning with great relevance to marketing are classical conditioning, instrumental (or operant) conditioning, and behavioral (or modeling) learning.</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2969994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ltLang="en-US" b="1" dirty="0">
                <a:solidFill>
                  <a:prstClr val="black"/>
                </a:solidFill>
                <a:latin typeface="Calibri"/>
                <a:ea typeface="+mn-ea"/>
                <a:cs typeface="+mn-cs"/>
              </a:rPr>
              <a:t>Classical conditioning </a:t>
            </a:r>
            <a:r>
              <a:rPr lang="en-US" altLang="en-US" dirty="0">
                <a:solidFill>
                  <a:prstClr val="black"/>
                </a:solidFill>
                <a:latin typeface="Calibri"/>
                <a:ea typeface="+mn-ea"/>
                <a:cs typeface="+mn-cs"/>
              </a:rPr>
              <a:t>is viewed as a “knee-jerk” (or automatic) response that builds up through repeated exposure and reinforcement. The </a:t>
            </a:r>
            <a:r>
              <a:rPr lang="en-US" altLang="en-US" b="1" dirty="0">
                <a:solidFill>
                  <a:prstClr val="black"/>
                </a:solidFill>
                <a:latin typeface="Calibri"/>
                <a:ea typeface="+mn-ea"/>
                <a:cs typeface="+mn-cs"/>
              </a:rPr>
              <a:t>unconditioned stimulus </a:t>
            </a:r>
            <a:r>
              <a:rPr lang="en-US" altLang="en-US" dirty="0">
                <a:solidFill>
                  <a:prstClr val="black"/>
                </a:solidFill>
                <a:latin typeface="Calibri"/>
                <a:ea typeface="+mn-ea"/>
                <a:cs typeface="+mn-cs"/>
              </a:rPr>
              <a:t>occurs naturally in response to given circumstances, the </a:t>
            </a:r>
            <a:r>
              <a:rPr lang="en-US" altLang="en-US" b="1" dirty="0">
                <a:solidFill>
                  <a:prstClr val="black"/>
                </a:solidFill>
                <a:latin typeface="Calibri"/>
                <a:ea typeface="+mn-ea"/>
                <a:cs typeface="+mn-cs"/>
              </a:rPr>
              <a:t>conditioned stimulus </a:t>
            </a:r>
            <a:r>
              <a:rPr lang="en-US" altLang="en-US" dirty="0">
                <a:solidFill>
                  <a:prstClr val="black"/>
                </a:solidFill>
                <a:latin typeface="Calibri"/>
                <a:ea typeface="+mn-ea"/>
                <a:cs typeface="+mn-cs"/>
              </a:rPr>
              <a:t>becomes associated with a particular event or feeling as a result of repetition, and the </a:t>
            </a:r>
            <a:r>
              <a:rPr lang="en-US" altLang="en-US" b="1" dirty="0">
                <a:solidFill>
                  <a:prstClr val="black"/>
                </a:solidFill>
                <a:latin typeface="Calibri"/>
                <a:ea typeface="+mn-ea"/>
                <a:cs typeface="+mn-cs"/>
              </a:rPr>
              <a:t>conditioned response </a:t>
            </a:r>
            <a:r>
              <a:rPr lang="en-US" altLang="en-US" dirty="0">
                <a:solidFill>
                  <a:prstClr val="black"/>
                </a:solidFill>
                <a:latin typeface="Calibri"/>
                <a:ea typeface="+mn-ea"/>
                <a:cs typeface="+mn-cs"/>
              </a:rPr>
              <a:t>is a response to the conditioned stimulus. The strategic applications of classical conditioning to consumer behavior are associative learning, the need for repetition, stimulus generalization, and stimulus discrimination.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1093523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ltLang="en-US" dirty="0">
                <a:solidFill>
                  <a:prstClr val="black"/>
                </a:solidFill>
                <a:latin typeface="Calibri"/>
                <a:ea typeface="+mn-ea"/>
                <a:cs typeface="+mn-cs"/>
              </a:rPr>
              <a:t>Contemporary behavioral scientists view classical conditioning as learning of associations among events that enable consumers to expect and anticipate events. </a:t>
            </a:r>
            <a:r>
              <a:rPr lang="en-US" altLang="en-US" b="1" dirty="0">
                <a:solidFill>
                  <a:prstClr val="black"/>
                </a:solidFill>
                <a:latin typeface="Calibri"/>
                <a:ea typeface="+mn-ea"/>
                <a:cs typeface="+mn-cs"/>
              </a:rPr>
              <a:t>Repetition </a:t>
            </a:r>
            <a:r>
              <a:rPr lang="en-US" altLang="en-US" dirty="0">
                <a:solidFill>
                  <a:prstClr val="black"/>
                </a:solidFill>
                <a:latin typeface="Calibri"/>
                <a:ea typeface="+mn-ea"/>
                <a:cs typeface="+mn-cs"/>
              </a:rPr>
              <a:t>is the key to forming associations between brands and fulfillment of needs.  </a:t>
            </a:r>
            <a:r>
              <a:rPr lang="en-US" altLang="en-US" b="1" dirty="0">
                <a:solidFill>
                  <a:prstClr val="black"/>
                </a:solidFill>
                <a:latin typeface="Calibri"/>
                <a:ea typeface="+mn-ea"/>
                <a:cs typeface="+mn-cs"/>
              </a:rPr>
              <a:t>Advertising wear-out </a:t>
            </a:r>
            <a:r>
              <a:rPr lang="en-US" altLang="en-US" dirty="0">
                <a:solidFill>
                  <a:prstClr val="black"/>
                </a:solidFill>
                <a:latin typeface="Calibri"/>
                <a:ea typeface="+mn-ea"/>
                <a:cs typeface="+mn-cs"/>
              </a:rPr>
              <a:t>is the point at which an individual becomes satiated with numerous exposures, and both attention and retention decline. Some marketing scholars believe that just three exposures to an advertisement are needed: one to make consumers aware of the product, a second to show consumers the relevance of the product, and a third to remind them of its benefits. This exposure pattern is called the </a:t>
            </a:r>
            <a:r>
              <a:rPr lang="en-US" altLang="en-US" b="1" dirty="0">
                <a:solidFill>
                  <a:prstClr val="black"/>
                </a:solidFill>
                <a:latin typeface="Calibri"/>
                <a:ea typeface="+mn-ea"/>
                <a:cs typeface="+mn-cs"/>
              </a:rPr>
              <a:t>three-hit theory</a:t>
            </a:r>
            <a:r>
              <a:rPr lang="en-US" altLang="en-US" dirty="0">
                <a:solidFill>
                  <a:prstClr val="black"/>
                </a:solidFill>
                <a:latin typeface="Calibri"/>
                <a:ea typeface="+mn-ea"/>
                <a:cs typeface="+mn-cs"/>
              </a:rPr>
              <a:t>.  Stimulus generalization and stimulus discrimination are explored on the next few slides.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655786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dirty="0">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mn-lt"/>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xmlns="" val="3245734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mn-lt"/>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mn-lt"/>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mn-lt"/>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3" name="Shape 33"/>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mn-lt"/>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mn-lt"/>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mn-lt"/>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xmlns="" val="14617625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p:spTree>
      <p:nvGrpSpPr>
        <p:cNvPr id="1" name="Shape 79"/>
        <p:cNvGrpSpPr/>
        <p:nvPr/>
      </p:nvGrpSpPr>
      <p:grpSpPr>
        <a:xfrm>
          <a:off x="0" y="0"/>
          <a:ext cx="0" cy="0"/>
          <a:chOff x="0" y="0"/>
          <a:chExt cx="0" cy="0"/>
        </a:xfrm>
      </p:grpSpPr>
      <p:sp>
        <p:nvSpPr>
          <p:cNvPr id="80" name="Shape 8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1" name="Shape 8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2" name="Shape 8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dk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3399B5"/>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8/31/2018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68096327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xmlns="" val="30688579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IN" dirty="0"/>
          </a:p>
        </p:txBody>
      </p:sp>
      <p:sp>
        <p:nvSpPr>
          <p:cNvPr id="3" name="Date Placeholder 2"/>
          <p:cNvSpPr>
            <a:spLocks noGrp="1"/>
          </p:cNvSpPr>
          <p:nvPr>
            <p:ph type="dt" idx="11"/>
          </p:nvPr>
        </p:nvSpPr>
        <p:spPr/>
        <p:txBody>
          <a:bodyPr/>
          <a:lstStyle/>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xmlns="" val="3829321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mn-lt"/>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2826302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tabLst>
                <a:tab pos="176213" algn="l"/>
              </a:tabLst>
              <a:defRPr sz="1600" b="0" i="0" u="none" strike="noStrike" cap="none">
                <a:solidFill>
                  <a:schemeClr val="dk1"/>
                </a:solidFill>
                <a:latin typeface="+mn-lt"/>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mn-lt"/>
                <a:ea typeface="Arial"/>
                <a:cs typeface="Arial"/>
                <a:sym typeface="Arial"/>
              </a:defRPr>
            </a:lvl2pPr>
            <a:lvl3pPr marL="1143000" marR="0" lvl="2" indent="-228600" algn="l" rtl="0">
              <a:spcBef>
                <a:spcPts val="600"/>
              </a:spcBef>
              <a:buClr>
                <a:srgbClr val="007FA3"/>
              </a:buClr>
              <a:buSzPct val="100000"/>
              <a:buFont typeface="Noto Sans Symbols"/>
              <a:buChar char="▪"/>
              <a:defRPr sz="2400" b="0" i="0" u="none" strike="noStrike" cap="none">
                <a:solidFill>
                  <a:schemeClr val="dk1"/>
                </a:solidFill>
                <a:latin typeface="+mn-lt"/>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a:p>
            <a:pPr lvl="1"/>
            <a:endParaRPr lang="en-IN" dirty="0" smtClean="0"/>
          </a:p>
          <a:p>
            <a:pPr lvl="2"/>
            <a:endParaRPr lang="en-IN" dirty="0"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mn-lt"/>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sz="1600">
                <a:latin typeface="+mn-lt"/>
              </a:defRPr>
            </a:lvl1pPr>
            <a:lvl2pPr indent="-283464">
              <a:defRPr sz="1600">
                <a:latin typeface="+mn-lt"/>
              </a:defRPr>
            </a:lvl2pPr>
            <a:lvl3pPr>
              <a:defRPr sz="1600">
                <a:latin typeface="+mn-lt"/>
              </a:defRPr>
            </a:lvl3pPr>
            <a:lvl4pPr>
              <a:defRPr sz="1600">
                <a:latin typeface="+mn-lt"/>
              </a:defRPr>
            </a:lvl4pPr>
            <a:lvl5pPr>
              <a:defRPr sz="1600">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sz="1600">
                <a:latin typeface="+mn-lt"/>
              </a:defRPr>
            </a:lvl1pPr>
            <a:lvl2pPr indent="-283464">
              <a:defRPr sz="1600">
                <a:latin typeface="+mn-lt"/>
              </a:defRPr>
            </a:lvl2pPr>
            <a:lvl3pPr>
              <a:defRPr sz="1600">
                <a:latin typeface="+mn-lt"/>
              </a:defRPr>
            </a:lvl3pPr>
            <a:lvl4pPr>
              <a:defRPr sz="1600">
                <a:latin typeface="+mn-lt"/>
              </a:defRPr>
            </a:lvl4pPr>
            <a:lvl5pPr>
              <a:defRPr sz="1600">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atin typeface="+mn-lt"/>
              </a:defRPr>
            </a:lvl1pPr>
            <a:lvl2pPr indent="-283464">
              <a:defRPr>
                <a:latin typeface="+mn-lt"/>
              </a:defRPr>
            </a:lvl2pPr>
            <a:lvl3pPr>
              <a:defRPr>
                <a:latin typeface="+mn-lt"/>
              </a:defRPr>
            </a:lvl3pPr>
            <a:lvl4pPr>
              <a:defRPr>
                <a:latin typeface="+mn-lt"/>
              </a:defRPr>
            </a:lvl4pPr>
            <a:lvl5pPr>
              <a:defRPr>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atin typeface="+mn-lt"/>
              </a:defRPr>
            </a:lvl1pPr>
            <a:lvl2pPr indent="-283464">
              <a:defRPr>
                <a:latin typeface="+mn-lt"/>
              </a:defRPr>
            </a:lvl2pPr>
            <a:lvl3pPr>
              <a:defRPr>
                <a:latin typeface="+mn-lt"/>
              </a:defRPr>
            </a:lvl3pPr>
            <a:lvl4pPr>
              <a:defRPr>
                <a:latin typeface="+mn-lt"/>
              </a:defRPr>
            </a:lvl4pPr>
            <a:lvl5pPr>
              <a:defRPr>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atin typeface="+mn-lt"/>
              </a:defRPr>
            </a:lvl1pPr>
            <a:lvl2pPr indent="-283464">
              <a:defRPr>
                <a:latin typeface="+mn-lt"/>
              </a:defRPr>
            </a:lvl2pPr>
            <a:lvl3pPr>
              <a:defRPr>
                <a:latin typeface="+mn-lt"/>
              </a:defRPr>
            </a:lvl3pPr>
            <a:lvl4pPr>
              <a:defRPr>
                <a:latin typeface="+mn-lt"/>
              </a:defRPr>
            </a:lvl4pPr>
            <a:lvl5pPr>
              <a:defRPr>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xmlns="" val="3428980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mn-lt"/>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atin typeface="+mn-lt"/>
              </a:defRPr>
            </a:lvl1pPr>
            <a:lvl2pPr indent="-283464">
              <a:defRPr>
                <a:latin typeface="+mn-lt"/>
              </a:defRPr>
            </a:lvl2pPr>
            <a:lvl3pPr>
              <a:defRPr>
                <a:latin typeface="+mn-lt"/>
              </a:defRPr>
            </a:lvl3pPr>
            <a:lvl4pPr>
              <a:defRPr>
                <a:latin typeface="+mn-lt"/>
              </a:defRPr>
            </a:lvl4pPr>
            <a:lvl5pPr>
              <a:defRPr>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atin typeface="+mn-lt"/>
              </a:defRPr>
            </a:lvl1pPr>
            <a:lvl2pPr indent="-283464">
              <a:defRPr>
                <a:latin typeface="+mn-lt"/>
              </a:defRPr>
            </a:lvl2pPr>
            <a:lvl3pPr>
              <a:defRPr>
                <a:latin typeface="+mn-lt"/>
              </a:defRPr>
            </a:lvl3pPr>
            <a:lvl4pPr>
              <a:defRPr>
                <a:latin typeface="+mn-lt"/>
              </a:defRPr>
            </a:lvl4pPr>
            <a:lvl5pPr>
              <a:defRPr>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atin typeface="+mn-lt"/>
              </a:defRPr>
            </a:lvl1pPr>
            <a:lvl2pPr indent="-283464">
              <a:defRPr>
                <a:latin typeface="+mn-lt"/>
              </a:defRPr>
            </a:lvl2pPr>
            <a:lvl3pPr>
              <a:defRPr>
                <a:latin typeface="+mn-lt"/>
              </a:defRPr>
            </a:lvl3pPr>
            <a:lvl4pPr>
              <a:defRPr>
                <a:latin typeface="+mn-lt"/>
              </a:defRPr>
            </a:lvl4pPr>
            <a:lvl5pPr>
              <a:defRPr>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atin typeface="+mn-lt"/>
              </a:defRPr>
            </a:lvl1pPr>
            <a:lvl2pPr indent="-283464">
              <a:defRPr>
                <a:latin typeface="+mn-lt"/>
              </a:defRPr>
            </a:lvl2pPr>
            <a:lvl3pPr>
              <a:defRPr>
                <a:latin typeface="+mn-lt"/>
              </a:defRPr>
            </a:lvl3pPr>
            <a:lvl4pPr>
              <a:defRPr>
                <a:latin typeface="+mn-lt"/>
              </a:defRPr>
            </a:lvl4pPr>
            <a:lvl5pPr>
              <a:defRPr>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atin typeface="+mn-lt"/>
              </a:defRPr>
            </a:lvl1pPr>
            <a:lvl2pPr indent="-283464">
              <a:defRPr>
                <a:latin typeface="+mn-lt"/>
              </a:defRPr>
            </a:lvl2pPr>
            <a:lvl3pPr>
              <a:defRPr>
                <a:latin typeface="+mn-lt"/>
              </a:defRPr>
            </a:lvl3pPr>
            <a:lvl4pPr>
              <a:defRPr>
                <a:latin typeface="+mn-lt"/>
              </a:defRPr>
            </a:lvl4pPr>
            <a:lvl5pPr>
              <a:defRPr>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4" name="Content Placeholder 3"/>
          <p:cNvSpPr>
            <a:spLocks noGrp="1"/>
          </p:cNvSpPr>
          <p:nvPr>
            <p:ph sz="quarter" idx="18"/>
          </p:nvPr>
        </p:nvSpPr>
        <p:spPr>
          <a:xfrm>
            <a:off x="457200" y="5811838"/>
            <a:ext cx="8229600" cy="457200"/>
          </a:xfrm>
        </p:spPr>
        <p:txBody>
          <a:bodyPr/>
          <a:lstStyle>
            <a:lvl1pPr>
              <a:defRPr>
                <a:latin typeface="+mn-lt"/>
              </a:defRPr>
            </a:lvl1pPr>
            <a:lvl2pPr indent="-283464">
              <a:defRPr>
                <a:latin typeface="+mn-lt"/>
              </a:defRPr>
            </a:lvl2pPr>
            <a:lvl3pPr>
              <a:defRPr>
                <a:latin typeface="+mn-lt"/>
              </a:defRPr>
            </a:lvl3pPr>
            <a:lvl4pPr>
              <a:defRPr>
                <a:latin typeface="+mn-lt"/>
              </a:defRPr>
            </a:lvl4pPr>
            <a:lvl5pPr>
              <a:defRPr>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19"/>
          </p:nvPr>
        </p:nvSpPr>
        <p:spPr>
          <a:xfrm>
            <a:off x="3657601" y="6418263"/>
            <a:ext cx="479834" cy="2984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20"/>
          </p:nvPr>
        </p:nvSpPr>
        <p:spPr>
          <a:xfrm>
            <a:off x="5503863" y="6418263"/>
            <a:ext cx="45331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3"/>
          <p:cNvSpPr>
            <a:spLocks noGrp="1"/>
          </p:cNvSpPr>
          <p:nvPr>
            <p:ph sz="quarter" idx="21"/>
          </p:nvPr>
        </p:nvSpPr>
        <p:spPr>
          <a:xfrm>
            <a:off x="7200900" y="6418263"/>
            <a:ext cx="57602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22"/>
          </p:nvPr>
        </p:nvSpPr>
        <p:spPr>
          <a:xfrm flipH="1">
            <a:off x="7976101" y="6418263"/>
            <a:ext cx="778599"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40447949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mn-lt"/>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65" name="Shape 6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66" name="Shape 6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67" name="Shape 6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71" name="Shape 7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14">
            <a:alphaModFix/>
          </a:blip>
          <a:srcRect/>
          <a:stretch/>
        </p:blipFill>
        <p:spPr>
          <a:xfrm>
            <a:off x="443972" y="6429709"/>
            <a:ext cx="917999" cy="279914"/>
          </a:xfrm>
          <a:prstGeom prst="rect">
            <a:avLst/>
          </a:prstGeom>
          <a:noFill/>
          <a:ln>
            <a:noFill/>
          </a:ln>
        </p:spPr>
      </p:pic>
      <p:sp>
        <p:nvSpPr>
          <p:cNvPr id="17" name="Text Placeholder 5"/>
          <p:cNvSpPr txBox="1">
            <a:spLocks/>
          </p:cNvSpPr>
          <p:nvPr userDrawn="1"/>
        </p:nvSpPr>
        <p:spPr>
          <a:xfrm>
            <a:off x="2668249" y="6452413"/>
            <a:ext cx="6098022" cy="248192"/>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2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dirty="0" smtClean="0">
                <a:solidFill>
                  <a:schemeClr val="tx1"/>
                </a:solidFill>
                <a:latin typeface="Verdana"/>
                <a:ea typeface="Verdana" panose="020B0604030504040204" pitchFamily="34" charset="0"/>
                <a:cs typeface="Verdana" panose="020B0604030504040204" pitchFamily="34" charset="0"/>
              </a:rPr>
              <a:t>Copyright © 2019 Pearson Education, Ltd.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49" r:id="rId3"/>
    <p:sldLayoutId id="2147483668" r:id="rId4"/>
    <p:sldLayoutId id="2147483669" r:id="rId5"/>
    <p:sldLayoutId id="2147483651" r:id="rId6"/>
    <p:sldLayoutId id="2147483654" r:id="rId7"/>
    <p:sldLayoutId id="2147483655" r:id="rId8"/>
    <p:sldLayoutId id="2147483656" r:id="rId9"/>
    <p:sldLayoutId id="2147483667" r:id="rId10"/>
    <p:sldLayoutId id="2147483657" r:id="rId11"/>
    <p:sldLayoutId id="214748367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2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xmlns="" val="200283969"/>
      </p:ext>
    </p:extLst>
  </p:cSld>
  <p:clrMap bg1="lt1" tx1="dk1" bg2="dk2" tx2="lt2" accent1="accent1" accent2="accent2" accent3="accent3" accent4="accent4" accent5="accent5" accent6="accent6" hlink="hlink" folHlink="folHlink"/>
  <p:sldLayoutIdLst>
    <p:sldLayoutId id="2147483664" r:id="rId1"/>
    <p:sldLayoutId id="2147483694"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0"/>
            <a:ext cx="8388220" cy="1045386"/>
          </a:xfrm>
        </p:spPr>
        <p:txBody>
          <a:bodyPr anchor="b"/>
          <a:lstStyle/>
          <a:p>
            <a:pPr>
              <a:defRPr/>
            </a:pPr>
            <a:r>
              <a:rPr lang="en-US" dirty="0" smtClean="0"/>
              <a:t>Consumer Behavior</a:t>
            </a:r>
            <a:endParaRPr lang="en-US" altLang="en-US" dirty="0">
              <a:solidFill>
                <a:schemeClr val="tx2"/>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457200" y="1350134"/>
            <a:ext cx="8388220" cy="389592"/>
          </a:xfrm>
        </p:spPr>
        <p:txBody>
          <a:bodyPr/>
          <a:lstStyle/>
          <a:p>
            <a:r>
              <a:rPr lang="en-US" dirty="0" smtClean="0"/>
              <a:t>Twelfth Edition, Global Edition</a:t>
            </a:r>
            <a:endParaRPr lang="en-US" dirty="0"/>
          </a:p>
        </p:txBody>
      </p:sp>
      <p:sp>
        <p:nvSpPr>
          <p:cNvPr id="4" name="Text Placeholder 3"/>
          <p:cNvSpPr>
            <a:spLocks noGrp="1"/>
          </p:cNvSpPr>
          <p:nvPr>
            <p:ph type="body" idx="2"/>
          </p:nvPr>
        </p:nvSpPr>
        <p:spPr>
          <a:xfrm>
            <a:off x="4773168" y="1923051"/>
            <a:ext cx="3913631" cy="1102032"/>
          </a:xfrm>
        </p:spPr>
        <p:txBody>
          <a:bodyPr/>
          <a:lstStyle/>
          <a:p>
            <a:pPr lvl="0" algn="ctr"/>
            <a:r>
              <a:rPr lang="en-US" b="1" dirty="0">
                <a:latin typeface="+mn-lt"/>
              </a:rPr>
              <a:t>Chapter </a:t>
            </a:r>
            <a:r>
              <a:rPr lang="en-US" b="1" dirty="0" smtClean="0">
                <a:latin typeface="+mn-lt"/>
              </a:rPr>
              <a:t>5</a:t>
            </a:r>
            <a:endParaRPr lang="en-US" b="1" dirty="0">
              <a:latin typeface="+mn-lt"/>
            </a:endParaRPr>
          </a:p>
        </p:txBody>
      </p:sp>
      <p:sp>
        <p:nvSpPr>
          <p:cNvPr id="5" name="Text Placeholder 4"/>
          <p:cNvSpPr>
            <a:spLocks noGrp="1"/>
          </p:cNvSpPr>
          <p:nvPr>
            <p:ph type="body" idx="3"/>
          </p:nvPr>
        </p:nvSpPr>
        <p:spPr>
          <a:xfrm>
            <a:off x="4773168" y="3114461"/>
            <a:ext cx="3913631" cy="857932"/>
          </a:xfrm>
        </p:spPr>
        <p:txBody>
          <a:bodyPr/>
          <a:lstStyle/>
          <a:p>
            <a:pPr lvl="0" algn="ctr">
              <a:buSzPct val="25000"/>
            </a:pPr>
            <a:r>
              <a:rPr lang="en-US" dirty="0" smtClean="0">
                <a:latin typeface="+mn-lt"/>
              </a:rPr>
              <a:t>Consumer Learning</a:t>
            </a:r>
            <a:endParaRPr lang="en-US" dirty="0">
              <a:latin typeface="+mn-lt"/>
            </a:endParaRPr>
          </a:p>
        </p:txBody>
      </p:sp>
      <p:sp>
        <p:nvSpPr>
          <p:cNvPr id="6" name="Text Placeholder 5"/>
          <p:cNvSpPr>
            <a:spLocks noGrp="1"/>
          </p:cNvSpPr>
          <p:nvPr>
            <p:ph type="body" idx="13"/>
          </p:nvPr>
        </p:nvSpPr>
        <p:spPr>
          <a:xfrm>
            <a:off x="2668249" y="6452413"/>
            <a:ext cx="6098022" cy="248192"/>
          </a:xfrm>
        </p:spPr>
        <p:txBody>
          <a:bodyPr anchor="ctr"/>
          <a:lstStyle/>
          <a:p>
            <a:pPr algn="r"/>
            <a:r>
              <a:rPr lang="en-US" altLang="en-US" sz="1200" dirty="0" smtClean="0">
                <a:solidFill>
                  <a:schemeClr val="tx1"/>
                </a:solidFill>
                <a:latin typeface="Verdana"/>
                <a:ea typeface="Verdana" panose="020B0604030504040204" pitchFamily="34" charset="0"/>
                <a:cs typeface="Verdana" panose="020B0604030504040204" pitchFamily="34" charset="0"/>
              </a:rPr>
              <a:t>Copyright © 2019 Pearson Education, Ltd.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pic>
        <p:nvPicPr>
          <p:cNvPr id="8" name="Picture 7" descr="Front Cover: Consumer Behavior Twelfth Edition by Schiffman and Wisenblit."/>
          <p:cNvPicPr>
            <a:picLocks noChangeAspect="1"/>
          </p:cNvPicPr>
          <p:nvPr/>
        </p:nvPicPr>
        <p:blipFill>
          <a:blip r:embed="rId3"/>
          <a:stretch>
            <a:fillRect/>
          </a:stretch>
        </p:blipFill>
        <p:spPr>
          <a:xfrm>
            <a:off x="614759" y="1894405"/>
            <a:ext cx="3399290" cy="4387072"/>
          </a:xfrm>
          <a:prstGeom prst="rect">
            <a:avLst/>
          </a:prstGeom>
          <a:ln w="9525">
            <a:solidFill>
              <a:schemeClr val="tx1"/>
            </a:solidFill>
          </a:ln>
          <a:effectLst/>
        </p:spPr>
      </p:pic>
    </p:spTree>
    <p:extLst>
      <p:ext uri="{BB962C8B-B14F-4D97-AF65-F5344CB8AC3E}">
        <p14:creationId xmlns:p14="http://schemas.microsoft.com/office/powerpoint/2010/main" xmlns="" val="36351184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mj-ea"/>
                <a:cs typeface="+mj-cs"/>
              </a:rPr>
              <a:t>Stimulus Generalization</a:t>
            </a:r>
            <a:endParaRPr lang="en-US" altLang="en-US" kern="120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4013200" cy="2163763"/>
          </a:xfrm>
        </p:spPr>
        <p:txBody>
          <a:bodyPr wrap="square" lIns="91425" tIns="91425" rIns="91425" bIns="91425">
            <a:noAutofit/>
          </a:bodyPr>
          <a:lstStyle/>
          <a:p>
            <a:pPr marL="255651" lvl="0" indent="-255651" eaLnBrk="0" fontAlgn="base" hangingPunct="0">
              <a:spcAft>
                <a:spcPct val="0"/>
              </a:spcAft>
              <a:buSzPts val="2400"/>
            </a:pPr>
            <a:r>
              <a:rPr lang="en-US" altLang="en-US" sz="2400" kern="1200" dirty="0">
                <a:solidFill>
                  <a:srgbClr val="000000"/>
                </a:solidFill>
                <a:latin typeface="Arial (Body)"/>
                <a:ea typeface="+mn-ea"/>
                <a:cs typeface="+mn-cs"/>
              </a:rPr>
              <a:t>Product line extensions</a:t>
            </a:r>
          </a:p>
          <a:p>
            <a:pPr marL="255651" lvl="0" indent="-255651" eaLnBrk="0" fontAlgn="base" hangingPunct="0">
              <a:spcAft>
                <a:spcPct val="0"/>
              </a:spcAft>
              <a:buSzPts val="2400"/>
            </a:pPr>
            <a:r>
              <a:rPr lang="en-US" altLang="en-US" sz="2400" kern="1200" dirty="0">
                <a:solidFill>
                  <a:srgbClr val="000000"/>
                </a:solidFill>
                <a:latin typeface="Arial (Body)"/>
                <a:ea typeface="+mn-ea"/>
                <a:cs typeface="+mn-cs"/>
              </a:rPr>
              <a:t>Product form extensions</a:t>
            </a:r>
          </a:p>
          <a:p>
            <a:pPr marL="255651" lvl="0" indent="-255651" eaLnBrk="0" fontAlgn="base" hangingPunct="0">
              <a:spcAft>
                <a:spcPct val="0"/>
              </a:spcAft>
              <a:buSzPts val="2400"/>
            </a:pPr>
            <a:r>
              <a:rPr lang="en-US" altLang="en-US" sz="2400" kern="1200" dirty="0">
                <a:solidFill>
                  <a:srgbClr val="000000"/>
                </a:solidFill>
                <a:latin typeface="Arial (Body)"/>
                <a:ea typeface="+mn-ea"/>
                <a:cs typeface="+mn-cs"/>
              </a:rPr>
              <a:t>Family branding</a:t>
            </a:r>
          </a:p>
          <a:p>
            <a:pPr marL="255651" lvl="0" indent="-255651" eaLnBrk="0" fontAlgn="base" hangingPunct="0">
              <a:spcAft>
                <a:spcPct val="0"/>
              </a:spcAft>
              <a:buSzPts val="2400"/>
            </a:pPr>
            <a:r>
              <a:rPr lang="en-US" altLang="en-US" sz="2400" kern="1200" dirty="0">
                <a:solidFill>
                  <a:srgbClr val="000000"/>
                </a:solidFill>
                <a:latin typeface="Arial (Body)"/>
                <a:ea typeface="+mn-ea"/>
                <a:cs typeface="+mn-cs"/>
              </a:rPr>
              <a:t>Licensing</a:t>
            </a:r>
          </a:p>
        </p:txBody>
      </p:sp>
      <p:pic>
        <p:nvPicPr>
          <p:cNvPr id="5" name="Picture 4" descr="An advertisement shows two bottles of mister Clean cleaner. The bottles are placed on a rock in front of a waterfall in a forest or jungle environment. The advertisement text reads as follows. Introducing 2 new exotic scents from mister Clean. "/>
          <p:cNvPicPr>
            <a:picLocks noChangeAspect="1"/>
          </p:cNvPicPr>
          <p:nvPr/>
        </p:nvPicPr>
        <p:blipFill rotWithShape="1">
          <a:blip r:embed="rId3"/>
          <a:srcRect r="4354" b="762"/>
          <a:stretch/>
        </p:blipFill>
        <p:spPr>
          <a:xfrm>
            <a:off x="5153377" y="1600200"/>
            <a:ext cx="3095236" cy="4116678"/>
          </a:xfrm>
          <a:prstGeom prst="rect">
            <a:avLst/>
          </a:prstGeom>
        </p:spPr>
      </p:pic>
      <p:sp>
        <p:nvSpPr>
          <p:cNvPr id="4" name="Text Placeholder 3"/>
          <p:cNvSpPr>
            <a:spLocks noGrp="1"/>
          </p:cNvSpPr>
          <p:nvPr>
            <p:ph type="body" idx="2"/>
          </p:nvPr>
        </p:nvSpPr>
        <p:spPr>
          <a:xfrm>
            <a:off x="5023441" y="5825985"/>
            <a:ext cx="3355106" cy="356885"/>
          </a:xfrm>
        </p:spPr>
        <p:txBody>
          <a:bodyPr/>
          <a:lstStyle/>
          <a:p>
            <a:pPr marL="0" indent="0">
              <a:buNone/>
            </a:pPr>
            <a:r>
              <a:rPr lang="en-US" sz="1800" b="1" dirty="0"/>
              <a:t>Source:</a:t>
            </a:r>
            <a:r>
              <a:rPr lang="en-US" sz="1800" dirty="0"/>
              <a:t> Procter &amp; Gamble Co.</a:t>
            </a:r>
          </a:p>
        </p:txBody>
      </p:sp>
    </p:spTree>
    <p:extLst>
      <p:ext uri="{BB962C8B-B14F-4D97-AF65-F5344CB8AC3E}">
        <p14:creationId xmlns:p14="http://schemas.microsoft.com/office/powerpoint/2010/main" xmlns="" val="5384768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kern="1200" dirty="0" smtClean="0">
                <a:latin typeface="Times New Roman" panose="02020603050405020304" pitchFamily="18" charset="0"/>
                <a:ea typeface="+mj-ea"/>
                <a:cs typeface="+mj-cs"/>
              </a:rPr>
              <a:t>Top Licensing Companies</a:t>
            </a:r>
            <a:endParaRPr lang="en-US" kern="1200" dirty="0">
              <a:latin typeface="Times New Roman" panose="02020603050405020304" pitchFamily="18" charset="0"/>
              <a:ea typeface="+mj-ea"/>
              <a:cs typeface="+mj-cs"/>
            </a:endParaRPr>
          </a:p>
        </p:txBody>
      </p:sp>
      <p:pic>
        <p:nvPicPr>
          <p:cNvPr id="3" name="Picture 2" descr="The following table depicts the top 5 licensing companies, licensing sales numbers, examples of products and an accompanying photo.&#10;A table has 5 rows and 4 columns. The columns have the following headings from left to right. Company name, Licensing sales, Examples of licensed products, Accompanying photo. The row entries are as follows. Row 1. Company name, The Walt Disney Company. Licensing sales, $56.6 billion. Examples of licensed products, Disney princesses, Frozen, Star Wars. Accompanying photo, Cinderella. Row 2. Company name, Meredith Corporation. Licensing sales, $22.2 billion. Examples of licensed products, Better Homes and Gardens, Eating Well, Shape and All recipes. Accompanying photo, Better Homes and Gardens magazine. Row 3. Company name, P V H Cor. Licensing sales, $18 billion. Examples of licensed products, Calvin Klein, Tommy Hilfiger. Accompanying photo, A Calvin Klein button. Row 4. Company name, Iconix Brand Group. Licensing sales, $12 billion. Examples of licensed products, Peanuts, based on the iconic comic strip by Charles Shultz. Accompanying photo, Charlie Brown. Row 5. Company name, Warner Brothers Consumer Products. Licensing sales, $6.5 billion. Examples of licensed products, Batman, Superman, Wonder Woman, Justice League. Accompanying photo, The Batman symbol."/>
          <p:cNvPicPr>
            <a:picLocks noChangeAspect="1"/>
          </p:cNvPicPr>
          <p:nvPr/>
        </p:nvPicPr>
        <p:blipFill rotWithShape="1">
          <a:blip r:embed="rId3">
            <a:extLst>
              <a:ext uri="{28A0092B-C50C-407E-A947-70E740481C1C}">
                <a14:useLocalDpi xmlns:a14="http://schemas.microsoft.com/office/drawing/2010/main" xmlns="" val="0"/>
              </a:ext>
            </a:extLst>
          </a:blip>
          <a:srcRect t="1749" r="1076" b="1464"/>
          <a:stretch/>
        </p:blipFill>
        <p:spPr>
          <a:xfrm>
            <a:off x="1392984" y="1614197"/>
            <a:ext cx="6358031" cy="4572000"/>
          </a:xfrm>
          <a:prstGeom prst="rect">
            <a:avLst/>
          </a:prstGeom>
        </p:spPr>
      </p:pic>
    </p:spTree>
    <p:extLst>
      <p:ext uri="{BB962C8B-B14F-4D97-AF65-F5344CB8AC3E}">
        <p14:creationId xmlns:p14="http://schemas.microsoft.com/office/powerpoint/2010/main" xmlns="" val="40771034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mj-ea"/>
                <a:cs typeface="+mj-cs"/>
              </a:rPr>
              <a:t>Stimulus Discrimination</a:t>
            </a:r>
            <a:endParaRPr lang="en-US" altLang="en-US" kern="120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2046684"/>
          </a:xfrm>
        </p:spPr>
        <p:txBody>
          <a:bodyPr wrap="square" lIns="91425" tIns="91425" rIns="91425" bIns="91425">
            <a:noAutofit/>
          </a:bodyPr>
          <a:lstStyle/>
          <a:p>
            <a:pPr marL="255651" lvl="0" indent="-255651" eaLnBrk="0" fontAlgn="base" hangingPunct="0">
              <a:spcAft>
                <a:spcPct val="0"/>
              </a:spcAft>
              <a:buSzPts val="2400"/>
              <a:tabLst/>
            </a:pPr>
            <a:r>
              <a:rPr lang="en-US" sz="2400" kern="1200" dirty="0">
                <a:solidFill>
                  <a:srgbClr val="000000"/>
                </a:solidFill>
                <a:latin typeface="Arial (Body)"/>
                <a:ea typeface="+mn-ea"/>
                <a:cs typeface="+mn-cs"/>
              </a:rPr>
              <a:t>Brand differentiation</a:t>
            </a:r>
          </a:p>
          <a:p>
            <a:pPr marL="255651" lvl="0" indent="-255651" eaLnBrk="0" fontAlgn="base" hangingPunct="0">
              <a:spcAft>
                <a:spcPct val="0"/>
              </a:spcAft>
              <a:buSzPts val="2400"/>
              <a:tabLst/>
            </a:pPr>
            <a:r>
              <a:rPr lang="en-US" sz="2400" kern="1200" dirty="0">
                <a:solidFill>
                  <a:srgbClr val="000000"/>
                </a:solidFill>
                <a:latin typeface="Arial (Body)"/>
                <a:ea typeface="+mn-ea"/>
                <a:cs typeface="+mn-cs"/>
              </a:rPr>
              <a:t>Market leaders want consumers to distinguish between products and imitators</a:t>
            </a:r>
          </a:p>
          <a:p>
            <a:pPr marL="255651" lvl="0" indent="-255651" eaLnBrk="0" fontAlgn="base" hangingPunct="0">
              <a:spcAft>
                <a:spcPct val="0"/>
              </a:spcAft>
              <a:buSzPts val="2400"/>
              <a:tabLst/>
            </a:pPr>
            <a:r>
              <a:rPr lang="en-US" sz="2400" kern="1200" dirty="0">
                <a:solidFill>
                  <a:srgbClr val="000000"/>
                </a:solidFill>
                <a:latin typeface="Arial (Body)"/>
                <a:ea typeface="+mn-ea"/>
                <a:cs typeface="+mn-cs"/>
              </a:rPr>
              <a:t>Relevant, meaningful, valuable differentiation</a:t>
            </a:r>
          </a:p>
        </p:txBody>
      </p:sp>
    </p:spTree>
    <p:extLst>
      <p:ext uri="{BB962C8B-B14F-4D97-AF65-F5344CB8AC3E}">
        <p14:creationId xmlns:p14="http://schemas.microsoft.com/office/powerpoint/2010/main" xmlns="" val="24458537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fontAlgn="base">
              <a:spcBef>
                <a:spcPct val="0"/>
              </a:spcBef>
              <a:spcAft>
                <a:spcPct val="0"/>
              </a:spcAft>
              <a:buClrTx/>
            </a:pPr>
            <a:r>
              <a:rPr lang="en-US" altLang="en-US" kern="1200" dirty="0" smtClean="0">
                <a:solidFill>
                  <a:srgbClr val="007FA3"/>
                </a:solidFill>
                <a:latin typeface="Times New Roman" panose="02020603050405020304" pitchFamily="18" charset="0"/>
                <a:ea typeface="+mj-ea"/>
                <a:cs typeface="+mj-cs"/>
              </a:rPr>
              <a:t>Learning Objective 5.3</a:t>
            </a:r>
            <a:endParaRPr lang="en-US" altLang="en-US" kern="1200" dirty="0">
              <a:solidFill>
                <a:srgbClr val="007FA3"/>
              </a:solidFill>
              <a:latin typeface="Times New Roman" panose="02020603050405020304" pitchFamily="18" charset="0"/>
              <a:ea typeface="+mj-ea"/>
              <a:cs typeface="+mj-cs"/>
            </a:endParaRPr>
          </a:p>
        </p:txBody>
      </p:sp>
      <p:sp>
        <p:nvSpPr>
          <p:cNvPr id="3" name="Content Placeholder 2"/>
          <p:cNvSpPr>
            <a:spLocks noGrp="1"/>
          </p:cNvSpPr>
          <p:nvPr>
            <p:ph type="body" idx="1"/>
          </p:nvPr>
        </p:nvSpPr>
        <p:spPr/>
        <p:txBody>
          <a:bodyPr wrap="square" lIns="91425" tIns="91425" rIns="91425" bIns="91425">
            <a:noAutofit/>
          </a:bodyPr>
          <a:lstStyle/>
          <a:p>
            <a:pPr marL="0" indent="0" eaLnBrk="0" fontAlgn="base" hangingPunct="0">
              <a:spcAft>
                <a:spcPct val="0"/>
              </a:spcAft>
              <a:buSzPts val="2400"/>
              <a:buNone/>
            </a:pPr>
            <a:r>
              <a:rPr lang="en-US" altLang="en-US" sz="2400" b="1" kern="1200" dirty="0" smtClean="0">
                <a:solidFill>
                  <a:schemeClr val="tx2"/>
                </a:solidFill>
                <a:latin typeface="Arial (Body)"/>
              </a:rPr>
              <a:t>5.3 </a:t>
            </a:r>
            <a:r>
              <a:rPr lang="en-US" altLang="en-US" sz="2400" kern="1200" dirty="0" smtClean="0">
                <a:solidFill>
                  <a:srgbClr val="000000"/>
                </a:solidFill>
                <a:latin typeface="Arial (Body)"/>
                <a:ea typeface="+mn-ea"/>
                <a:cs typeface="+mn-cs"/>
              </a:rPr>
              <a:t>To understand instrumental conditioning and the objectives and methods of reinforcement.</a:t>
            </a:r>
            <a:endParaRPr lang="en-US" altLang="en-US" sz="2400" kern="1200" dirty="0">
              <a:solidFill>
                <a:srgbClr val="000000"/>
              </a:solidFill>
              <a:latin typeface="Arial (Body)"/>
              <a:ea typeface="+mn-ea"/>
              <a:cs typeface="+mn-cs"/>
            </a:endParaRPr>
          </a:p>
        </p:txBody>
      </p:sp>
    </p:spTree>
    <p:extLst>
      <p:ext uri="{BB962C8B-B14F-4D97-AF65-F5344CB8AC3E}">
        <p14:creationId xmlns:p14="http://schemas.microsoft.com/office/powerpoint/2010/main" xmlns="" val="27436807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mj-ea"/>
                <a:cs typeface="+mj-cs"/>
              </a:rPr>
              <a:t>Instrumental Conditioning</a:t>
            </a:r>
            <a:endParaRPr lang="en-US" altLang="en-US" kern="1200" dirty="0">
              <a:latin typeface="Times New Roman" panose="02020603050405020304" pitchFamily="18" charset="0"/>
              <a:ea typeface="+mj-ea"/>
              <a:cs typeface="+mj-cs"/>
            </a:endParaRPr>
          </a:p>
        </p:txBody>
      </p:sp>
      <p:pic>
        <p:nvPicPr>
          <p:cNvPr id="3" name="Picture 2" descr="The following list depicts the data in the flow chart. The flow chart begins with the first item on the list. In the flow chart, an arrow goes from each item on the list to the one below it.&#10;• Stimulus situation. Need good looking jeans&#10;• Try Brand A&#10;• Unrewarded, legs too loose&#10;• Try Brand B&#10;• Unrewarded, tight in seat&#10;• Try Brand C&#10;• Unrewarded, baggy in seat&#10;• Try Brand D&#10;• Reward, perfect fit&#10;The last item on the flow chart is reward, perfect fit. An arrow connects that back to Try Brand D. This connection is labeled as repeat behavior.&#10;"/>
          <p:cNvPicPr>
            <a:picLocks noChangeAspect="1"/>
          </p:cNvPicPr>
          <p:nvPr/>
        </p:nvPicPr>
        <p:blipFill rotWithShape="1">
          <a:blip r:embed="rId3">
            <a:extLst>
              <a:ext uri="{28A0092B-C50C-407E-A947-70E740481C1C}">
                <a14:useLocalDpi xmlns:a14="http://schemas.microsoft.com/office/drawing/2010/main" xmlns="" val="0"/>
              </a:ext>
            </a:extLst>
          </a:blip>
          <a:srcRect l="3226" t="3322" r="1999" b="745"/>
          <a:stretch/>
        </p:blipFill>
        <p:spPr>
          <a:xfrm>
            <a:off x="1847460" y="1669412"/>
            <a:ext cx="5449080" cy="4582866"/>
          </a:xfrm>
          <a:prstGeom prst="rect">
            <a:avLst/>
          </a:prstGeom>
        </p:spPr>
      </p:pic>
    </p:spTree>
    <p:extLst>
      <p:ext uri="{BB962C8B-B14F-4D97-AF65-F5344CB8AC3E}">
        <p14:creationId xmlns:p14="http://schemas.microsoft.com/office/powerpoint/2010/main" xmlns="" val="35492063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mj-ea"/>
                <a:cs typeface="+mj-cs"/>
              </a:rPr>
              <a:t>Discussion Questions</a:t>
            </a:r>
            <a:endParaRPr lang="en-US" altLang="en-US" kern="1200" dirty="0">
              <a:latin typeface="Times New Roman" panose="02020603050405020304" pitchFamily="18" charset="0"/>
              <a:ea typeface="+mj-ea"/>
              <a:cs typeface="+mj-cs"/>
            </a:endParaRPr>
          </a:p>
        </p:txBody>
      </p:sp>
      <p:sp>
        <p:nvSpPr>
          <p:cNvPr id="3" name="Text Placeholder 2"/>
          <p:cNvSpPr>
            <a:spLocks noGrp="1"/>
          </p:cNvSpPr>
          <p:nvPr>
            <p:ph type="body" idx="1"/>
          </p:nvPr>
        </p:nvSpPr>
        <p:spPr/>
        <p:txBody>
          <a:bodyPr wrap="square" lIns="91425" tIns="91425" rIns="91425" bIns="91425">
            <a:noAutofit/>
          </a:bodyPr>
          <a:lstStyle/>
          <a:p>
            <a:pPr marL="255651" lvl="0" indent="-255651" eaLnBrk="0" fontAlgn="base" hangingPunct="0">
              <a:spcAft>
                <a:spcPct val="0"/>
              </a:spcAft>
              <a:buSzPts val="2400"/>
              <a:tabLst/>
            </a:pPr>
            <a:r>
              <a:rPr lang="en-US" altLang="en-US" sz="2400" kern="1200" dirty="0">
                <a:solidFill>
                  <a:srgbClr val="000000"/>
                </a:solidFill>
                <a:latin typeface="Arial (Body)"/>
                <a:ea typeface="+mn-ea"/>
                <a:cs typeface="+mn-cs"/>
              </a:rPr>
              <a:t>What is the difference between positive reinforcement and negative reinforcement?</a:t>
            </a:r>
          </a:p>
          <a:p>
            <a:pPr marL="255651" lvl="0" indent="-255651" eaLnBrk="0" fontAlgn="base" hangingPunct="0">
              <a:spcAft>
                <a:spcPct val="0"/>
              </a:spcAft>
              <a:buSzPts val="2400"/>
              <a:tabLst/>
            </a:pPr>
            <a:r>
              <a:rPr lang="en-US" altLang="en-US" sz="2400" kern="1200" dirty="0">
                <a:solidFill>
                  <a:srgbClr val="000000"/>
                </a:solidFill>
                <a:latin typeface="Arial (Body)"/>
                <a:ea typeface="+mn-ea"/>
                <a:cs typeface="+mn-cs"/>
              </a:rPr>
              <a:t>What is the difference between negative reinforcement and punishment?</a:t>
            </a:r>
          </a:p>
          <a:p>
            <a:pPr marL="255651" lvl="0" indent="-255651" eaLnBrk="0" fontAlgn="base" hangingPunct="0">
              <a:spcAft>
                <a:spcPct val="0"/>
              </a:spcAft>
              <a:buSzPts val="2400"/>
              <a:tabLst/>
            </a:pPr>
            <a:r>
              <a:rPr lang="en-US" altLang="en-US" sz="2400" kern="1200" dirty="0">
                <a:solidFill>
                  <a:srgbClr val="000000"/>
                </a:solidFill>
                <a:latin typeface="Arial (Body)"/>
                <a:ea typeface="+mn-ea"/>
                <a:cs typeface="+mn-cs"/>
              </a:rPr>
              <a:t>What is the difference between extinction and forgetting?</a:t>
            </a:r>
          </a:p>
        </p:txBody>
      </p:sp>
    </p:spTree>
    <p:extLst>
      <p:ext uri="{BB962C8B-B14F-4D97-AF65-F5344CB8AC3E}">
        <p14:creationId xmlns:p14="http://schemas.microsoft.com/office/powerpoint/2010/main" xmlns="" val="30194472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kern="1200" dirty="0" smtClean="0">
                <a:latin typeface="Times New Roman" panose="02020603050405020304" pitchFamily="18" charset="0"/>
                <a:ea typeface="+mj-ea"/>
                <a:cs typeface="+mj-cs"/>
              </a:rPr>
              <a:t>Incentivized Advertising</a:t>
            </a:r>
            <a:endParaRPr lang="en-US" kern="120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1115660"/>
          </a:xfrm>
        </p:spPr>
        <p:txBody>
          <a:bodyPr wrap="square" lIns="91425" tIns="91425" rIns="91425" bIns="91425">
            <a:noAutofit/>
          </a:bodyPr>
          <a:lstStyle/>
          <a:p>
            <a:pPr marL="255651" lvl="0" indent="-255651" eaLnBrk="0" fontAlgn="base" hangingPunct="0">
              <a:spcAft>
                <a:spcPct val="0"/>
              </a:spcAft>
              <a:buSzPts val="2400"/>
              <a:tabLst/>
            </a:pPr>
            <a:r>
              <a:rPr lang="en-US" sz="2400" kern="1200" dirty="0">
                <a:solidFill>
                  <a:srgbClr val="000000"/>
                </a:solidFill>
                <a:latin typeface="Arial (Body)"/>
                <a:ea typeface="+mn-ea"/>
                <a:cs typeface="+mn-cs"/>
              </a:rPr>
              <a:t>Provides consumers with rewards for watching ads</a:t>
            </a:r>
          </a:p>
          <a:p>
            <a:pPr marL="255651" lvl="0" indent="-255651" eaLnBrk="0" fontAlgn="base" hangingPunct="0">
              <a:spcAft>
                <a:spcPct val="0"/>
              </a:spcAft>
              <a:buSzPts val="2400"/>
              <a:tabLst/>
            </a:pPr>
            <a:r>
              <a:rPr lang="en-US" sz="2400" kern="1200" dirty="0">
                <a:solidFill>
                  <a:srgbClr val="000000"/>
                </a:solidFill>
                <a:latin typeface="Arial (Body)"/>
                <a:ea typeface="+mn-ea"/>
                <a:cs typeface="+mn-cs"/>
              </a:rPr>
              <a:t>Consumers may try to avoid ads</a:t>
            </a:r>
          </a:p>
        </p:txBody>
      </p:sp>
    </p:spTree>
    <p:extLst>
      <p:ext uri="{BB962C8B-B14F-4D97-AF65-F5344CB8AC3E}">
        <p14:creationId xmlns:p14="http://schemas.microsoft.com/office/powerpoint/2010/main" xmlns="" val="36667147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mj-ea"/>
                <a:cs typeface="+mj-cs"/>
              </a:rPr>
              <a:t>Reinforcement Schedules </a:t>
            </a:r>
            <a:r>
              <a:rPr lang="en-US" altLang="en-US" sz="2000" b="0" kern="1200" dirty="0" smtClean="0">
                <a:latin typeface="Times New Roman" panose="02020603050405020304" pitchFamily="18" charset="0"/>
                <a:ea typeface="+mj-ea"/>
                <a:cs typeface="+mj-cs"/>
              </a:rPr>
              <a:t>(1 of 2)</a:t>
            </a:r>
            <a:endParaRPr lang="en-US" altLang="en-US" sz="2000" b="0" kern="120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1677352"/>
          </a:xfrm>
        </p:spPr>
        <p:txBody>
          <a:bodyPr wrap="square" lIns="91425" tIns="91425" rIns="91425" bIns="91425">
            <a:noAutofit/>
          </a:bodyPr>
          <a:lstStyle/>
          <a:p>
            <a:pPr marL="255651" lvl="0" indent="-255651" eaLnBrk="0" fontAlgn="base" hangingPunct="0">
              <a:spcAft>
                <a:spcPct val="0"/>
              </a:spcAft>
              <a:buSzPts val="2400"/>
              <a:tabLst/>
            </a:pPr>
            <a:r>
              <a:rPr lang="en-US" sz="2400" kern="1200" dirty="0">
                <a:solidFill>
                  <a:srgbClr val="000000"/>
                </a:solidFill>
                <a:latin typeface="Arial (Body)"/>
                <a:ea typeface="+mn-ea"/>
                <a:cs typeface="+mn-cs"/>
              </a:rPr>
              <a:t>Continuous</a:t>
            </a:r>
          </a:p>
          <a:p>
            <a:pPr marL="255651" lvl="0" indent="-255651" eaLnBrk="0" fontAlgn="base" hangingPunct="0">
              <a:spcAft>
                <a:spcPct val="0"/>
              </a:spcAft>
              <a:buSzPts val="2400"/>
              <a:tabLst/>
            </a:pPr>
            <a:r>
              <a:rPr lang="en-US" sz="2400" kern="1200" dirty="0">
                <a:solidFill>
                  <a:srgbClr val="000000"/>
                </a:solidFill>
                <a:latin typeface="Arial (Body)"/>
                <a:ea typeface="+mn-ea"/>
                <a:cs typeface="+mn-cs"/>
              </a:rPr>
              <a:t>Fixed ratio</a:t>
            </a:r>
          </a:p>
          <a:p>
            <a:pPr marL="255651" lvl="0" indent="-255651" eaLnBrk="0" fontAlgn="base" hangingPunct="0">
              <a:spcAft>
                <a:spcPct val="0"/>
              </a:spcAft>
              <a:buSzPts val="2400"/>
              <a:tabLst/>
            </a:pPr>
            <a:r>
              <a:rPr lang="en-US" sz="2400" kern="1200" dirty="0">
                <a:solidFill>
                  <a:srgbClr val="000000"/>
                </a:solidFill>
                <a:latin typeface="Arial (Body)"/>
                <a:ea typeface="+mn-ea"/>
                <a:cs typeface="+mn-cs"/>
              </a:rPr>
              <a:t>Variable ratio</a:t>
            </a:r>
          </a:p>
        </p:txBody>
      </p:sp>
    </p:spTree>
    <p:extLst>
      <p:ext uri="{BB962C8B-B14F-4D97-AF65-F5344CB8AC3E}">
        <p14:creationId xmlns:p14="http://schemas.microsoft.com/office/powerpoint/2010/main" xmlns="" val="4163662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kern="1200" dirty="0" smtClean="0">
                <a:latin typeface="Times New Roman" panose="02020603050405020304" pitchFamily="18" charset="0"/>
                <a:ea typeface="+mj-ea"/>
                <a:cs typeface="+mj-cs"/>
              </a:rPr>
              <a:t>Reinforcement Schedules </a:t>
            </a:r>
            <a:r>
              <a:rPr lang="en-US" sz="2000" b="0" kern="1200" dirty="0" smtClean="0">
                <a:latin typeface="Times New Roman" panose="02020603050405020304" pitchFamily="18" charset="0"/>
                <a:ea typeface="+mj-ea"/>
                <a:cs typeface="+mj-cs"/>
              </a:rPr>
              <a:t>(2 of 2)</a:t>
            </a:r>
            <a:endParaRPr lang="en-US" sz="2000" b="0" kern="1200" dirty="0">
              <a:latin typeface="Times New Roman" panose="02020603050405020304" pitchFamily="18" charset="0"/>
              <a:ea typeface="+mj-ea"/>
              <a:cs typeface="+mj-cs"/>
            </a:endParaRPr>
          </a:p>
        </p:txBody>
      </p:sp>
      <p:pic>
        <p:nvPicPr>
          <p:cNvPr id="4" name="Picture 3" descr="A flow chart depicts 3 components to define a reinforcement schedule as follows.&#10;• Definition&#10;• Example&#10;• Extinction&#10;The following table presents the data in the three additional flow charts that describe specific reinforcement schedules. In the flow charts, a line connects the definition, example, and extinction. An arrow leads from this connection to the corresponding type of reinforcement schedule. &#10;A table has 3 rows and 4 columns. The columns have the following headings from left to right. Reinforcement schedule, Definition, Example, Extinction. The row entries are as follows. Row 1. Reinforcement schedule, Continuous reinforcement. Definition, Reward is provided after each transaction. Example, A free after dinner drink is always served to regular patrons of a restaurant. Extinction, Consumers tend to stop the behavior soon after the reinforcement ends. Row 2. Reinforcement schedule, Fixed ratio reinforcement. Definition, Reward is provided every nth time the product is purchases, say, every third time. Example, A retailer sends a credit voucher to account holders every 3 months, based on a percentage of the customer’s purchases during the prior quarter. Extinction, Consumers tend to continue the behavior for a short time even after reinforcement ends. Row 3. Reinforcement schedule, Variable ratio reinforcement. Definition, Consumers are rewarded randomly. Example, Gambling casinos operate on the basis of variable ratios. People pour money into slot machines, which are programmed to pay off on a variable ratio, hoping for the big win. Extinction, Consumers tend to engender high rates of desired behavior and are somewhat resistant to extinction."/>
          <p:cNvPicPr>
            <a:picLocks noChangeAspect="1"/>
          </p:cNvPicPr>
          <p:nvPr/>
        </p:nvPicPr>
        <p:blipFill rotWithShape="1">
          <a:blip r:embed="rId3">
            <a:extLst>
              <a:ext uri="{28A0092B-C50C-407E-A947-70E740481C1C}">
                <a14:useLocalDpi xmlns:a14="http://schemas.microsoft.com/office/drawing/2010/main" xmlns="" val="0"/>
              </a:ext>
            </a:extLst>
          </a:blip>
          <a:srcRect l="974" t="1602" r="974" b="633"/>
          <a:stretch/>
        </p:blipFill>
        <p:spPr>
          <a:xfrm>
            <a:off x="1883546" y="1642188"/>
            <a:ext cx="5376908" cy="4627984"/>
          </a:xfrm>
          <a:prstGeom prst="rect">
            <a:avLst/>
          </a:prstGeom>
        </p:spPr>
      </p:pic>
    </p:spTree>
    <p:extLst>
      <p:ext uri="{BB962C8B-B14F-4D97-AF65-F5344CB8AC3E}">
        <p14:creationId xmlns:p14="http://schemas.microsoft.com/office/powerpoint/2010/main" xmlns="" val="37394213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mj-ea"/>
                <a:cs typeface="+mj-cs"/>
              </a:rPr>
              <a:t>Extinction and Forgetting</a:t>
            </a:r>
            <a:endParaRPr lang="en-US" altLang="en-US" kern="120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2676378"/>
          </a:xfrm>
        </p:spPr>
        <p:txBody>
          <a:bodyPr wrap="square" lIns="91425" tIns="91425" rIns="91425" bIns="91425">
            <a:noAutofit/>
          </a:bodyPr>
          <a:lstStyle/>
          <a:p>
            <a:pPr marL="0" lvl="0" indent="0" eaLnBrk="0" fontAlgn="base" hangingPunct="0">
              <a:spcAft>
                <a:spcPct val="0"/>
              </a:spcAft>
              <a:buSzPts val="2400"/>
              <a:buNone/>
              <a:tabLst/>
              <a:defRPr/>
            </a:pPr>
            <a:r>
              <a:rPr lang="en-US" sz="2400" b="1" kern="1200" dirty="0" smtClean="0">
                <a:solidFill>
                  <a:srgbClr val="000000"/>
                </a:solidFill>
                <a:latin typeface="Arial (Body)"/>
                <a:ea typeface="+mn-ea"/>
                <a:cs typeface="+mn-cs"/>
              </a:rPr>
              <a:t>Defined</a:t>
            </a:r>
          </a:p>
          <a:p>
            <a:pPr marL="0" lvl="0" indent="0" eaLnBrk="0" fontAlgn="base" hangingPunct="0">
              <a:spcAft>
                <a:spcPct val="0"/>
              </a:spcAft>
              <a:buSzPts val="2400"/>
              <a:buNone/>
              <a:tabLst/>
              <a:defRPr/>
            </a:pPr>
            <a:r>
              <a:rPr lang="en-US" sz="2400" kern="1200" dirty="0" smtClean="0">
                <a:solidFill>
                  <a:srgbClr val="000000"/>
                </a:solidFill>
                <a:latin typeface="Arial (Body)"/>
                <a:ea typeface="+mn-ea"/>
                <a:cs typeface="+mn-cs"/>
              </a:rPr>
              <a:t>Extinction </a:t>
            </a:r>
            <a:r>
              <a:rPr lang="en-US" sz="2400" kern="1200" dirty="0">
                <a:solidFill>
                  <a:srgbClr val="000000"/>
                </a:solidFill>
                <a:latin typeface="Arial (Body)"/>
                <a:ea typeface="+mn-ea"/>
                <a:cs typeface="+mn-cs"/>
              </a:rPr>
              <a:t>occurs when a learned response is no longer reinforced and the link between the stimulus and the expected reward is eliminated.</a:t>
            </a:r>
          </a:p>
          <a:p>
            <a:pPr marL="0" lvl="0" indent="0" eaLnBrk="0" fontAlgn="base" hangingPunct="0">
              <a:spcAft>
                <a:spcPct val="0"/>
              </a:spcAft>
              <a:buSzPts val="2400"/>
              <a:buNone/>
              <a:tabLst/>
              <a:defRPr/>
            </a:pPr>
            <a:r>
              <a:rPr lang="en-US" sz="2400" kern="1200" dirty="0">
                <a:solidFill>
                  <a:srgbClr val="000000"/>
                </a:solidFill>
                <a:latin typeface="Arial (Body)"/>
                <a:ea typeface="+mn-ea"/>
                <a:cs typeface="+mn-cs"/>
              </a:rPr>
              <a:t>Forgetting is the point </a:t>
            </a:r>
            <a:r>
              <a:rPr lang="en-US" sz="2400" kern="1200" dirty="0" smtClean="0">
                <a:solidFill>
                  <a:srgbClr val="000000"/>
                </a:solidFill>
                <a:latin typeface="Arial (Body)"/>
                <a:ea typeface="+mn-ea"/>
                <a:cs typeface="+mn-cs"/>
              </a:rPr>
              <a:t>at </a:t>
            </a:r>
            <a:r>
              <a:rPr lang="en-US" sz="2400" kern="1200" dirty="0">
                <a:solidFill>
                  <a:srgbClr val="000000"/>
                </a:solidFill>
                <a:latin typeface="Arial (Body)"/>
                <a:ea typeface="+mn-ea"/>
                <a:cs typeface="+mn-cs"/>
              </a:rPr>
              <a:t>which the link between the stimulus and the expected reward ceases to </a:t>
            </a:r>
            <a:r>
              <a:rPr lang="en-US" sz="2400" kern="1200" dirty="0" smtClean="0">
                <a:solidFill>
                  <a:srgbClr val="000000"/>
                </a:solidFill>
                <a:latin typeface="Arial (Body)"/>
                <a:ea typeface="+mn-ea"/>
                <a:cs typeface="+mn-cs"/>
              </a:rPr>
              <a:t>exist.</a:t>
            </a:r>
            <a:endParaRPr lang="en-US" sz="2400" kern="1200" dirty="0">
              <a:solidFill>
                <a:srgbClr val="000000"/>
              </a:solidFill>
              <a:latin typeface="Arial (Body)"/>
              <a:ea typeface="+mn-ea"/>
              <a:cs typeface="+mn-cs"/>
            </a:endParaRPr>
          </a:p>
        </p:txBody>
      </p:sp>
    </p:spTree>
    <p:extLst>
      <p:ext uri="{BB962C8B-B14F-4D97-AF65-F5344CB8AC3E}">
        <p14:creationId xmlns:p14="http://schemas.microsoft.com/office/powerpoint/2010/main" xmlns="" val="2026728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fontAlgn="base">
              <a:spcBef>
                <a:spcPct val="0"/>
              </a:spcBef>
              <a:spcAft>
                <a:spcPct val="0"/>
              </a:spcAft>
              <a:buClrTx/>
            </a:pPr>
            <a:r>
              <a:rPr lang="en-US" altLang="en-US" kern="1200" dirty="0" smtClean="0">
                <a:solidFill>
                  <a:srgbClr val="007FA3"/>
                </a:solidFill>
                <a:latin typeface="Times New Roman" panose="02020603050405020304" pitchFamily="18" charset="0"/>
                <a:ea typeface="+mj-ea"/>
                <a:cs typeface="+mj-cs"/>
              </a:rPr>
              <a:t>Learning Objectives </a:t>
            </a:r>
            <a:r>
              <a:rPr lang="en-US" altLang="en-US" sz="2000" b="0" kern="1200" dirty="0" smtClean="0">
                <a:solidFill>
                  <a:srgbClr val="007FA3"/>
                </a:solidFill>
                <a:latin typeface="Times New Roman" panose="02020603050405020304" pitchFamily="18" charset="0"/>
                <a:ea typeface="+mj-ea"/>
                <a:cs typeface="+mj-cs"/>
              </a:rPr>
              <a:t>(1 of 2)</a:t>
            </a:r>
            <a:endParaRPr lang="en-US" altLang="en-US" sz="2000" b="0" kern="1200" dirty="0">
              <a:solidFill>
                <a:srgbClr val="007FA3"/>
              </a:solidFill>
              <a:latin typeface="Times New Roman" panose="02020603050405020304" pitchFamily="18" charset="0"/>
              <a:ea typeface="+mj-ea"/>
              <a:cs typeface="+mj-cs"/>
            </a:endParaRPr>
          </a:p>
        </p:txBody>
      </p:sp>
      <p:sp>
        <p:nvSpPr>
          <p:cNvPr id="3" name="Content Placeholder 2"/>
          <p:cNvSpPr>
            <a:spLocks noGrp="1"/>
          </p:cNvSpPr>
          <p:nvPr>
            <p:ph idx="1"/>
          </p:nvPr>
        </p:nvSpPr>
        <p:spPr/>
        <p:txBody>
          <a:bodyPr wrap="square" lIns="91425" tIns="91425" rIns="91425" bIns="91425">
            <a:noAutofit/>
          </a:bodyPr>
          <a:lstStyle/>
          <a:p>
            <a:pPr marL="0" lvl="0" indent="0" eaLnBrk="0" fontAlgn="base" hangingPunct="0">
              <a:spcAft>
                <a:spcPct val="0"/>
              </a:spcAft>
              <a:buSzPts val="2400"/>
              <a:buNone/>
            </a:pPr>
            <a:r>
              <a:rPr lang="en-US" altLang="en-US" sz="2400" b="1" kern="1200" dirty="0">
                <a:solidFill>
                  <a:srgbClr val="007FA3"/>
                </a:solidFill>
                <a:latin typeface="Arial (Body)"/>
                <a:ea typeface="+mn-ea"/>
                <a:cs typeface="+mn-cs"/>
              </a:rPr>
              <a:t>5.1</a:t>
            </a:r>
            <a:r>
              <a:rPr lang="en-US" altLang="en-US" sz="2400" kern="1200" dirty="0">
                <a:solidFill>
                  <a:srgbClr val="000000"/>
                </a:solidFill>
                <a:latin typeface="Arial (Body)"/>
                <a:ea typeface="+mn-ea"/>
                <a:cs typeface="+mn-cs"/>
              </a:rPr>
              <a:t> To understand the elements of learning.</a:t>
            </a:r>
          </a:p>
          <a:p>
            <a:pPr marL="0" lvl="0" indent="0" eaLnBrk="0" fontAlgn="base" hangingPunct="0">
              <a:spcAft>
                <a:spcPct val="0"/>
              </a:spcAft>
              <a:buSzPts val="2400"/>
              <a:buNone/>
            </a:pPr>
            <a:r>
              <a:rPr lang="en-US" altLang="en-US" sz="2400" b="1" kern="1200" dirty="0">
                <a:solidFill>
                  <a:srgbClr val="007FA3"/>
                </a:solidFill>
                <a:latin typeface="Arial (Body)"/>
                <a:ea typeface="+mn-ea"/>
                <a:cs typeface="+mn-cs"/>
              </a:rPr>
              <a:t>5.2</a:t>
            </a:r>
            <a:r>
              <a:rPr lang="en-US" altLang="en-US" sz="2400" kern="1200" dirty="0">
                <a:solidFill>
                  <a:srgbClr val="000000"/>
                </a:solidFill>
                <a:latin typeface="Arial (Body)"/>
                <a:ea typeface="+mn-ea"/>
                <a:cs typeface="+mn-cs"/>
              </a:rPr>
              <a:t> To understand behavioral learning, classical conditioning, and the roles of stimulus generalization and discrimination in marketing.</a:t>
            </a:r>
          </a:p>
          <a:p>
            <a:pPr marL="0" lvl="0" indent="0" eaLnBrk="0" fontAlgn="base" hangingPunct="0">
              <a:spcAft>
                <a:spcPct val="0"/>
              </a:spcAft>
              <a:buSzPts val="2400"/>
              <a:buNone/>
            </a:pPr>
            <a:r>
              <a:rPr lang="en-US" altLang="en-US" sz="2400" b="1" kern="1200" dirty="0">
                <a:solidFill>
                  <a:srgbClr val="007FA3"/>
                </a:solidFill>
                <a:latin typeface="Arial (Body)"/>
                <a:ea typeface="+mn-ea"/>
                <a:cs typeface="+mn-cs"/>
              </a:rPr>
              <a:t>5.3</a:t>
            </a:r>
            <a:r>
              <a:rPr lang="en-US" altLang="en-US" sz="2400" kern="1200" dirty="0">
                <a:solidFill>
                  <a:srgbClr val="000000"/>
                </a:solidFill>
                <a:latin typeface="Arial (Body)"/>
                <a:ea typeface="+mn-ea"/>
                <a:cs typeface="+mn-cs"/>
              </a:rPr>
              <a:t> To understand instrumental conditioning and the objectives and methods of reinforcement.</a:t>
            </a:r>
          </a:p>
          <a:p>
            <a:pPr marL="0" lvl="0" indent="0" eaLnBrk="0" fontAlgn="base" hangingPunct="0">
              <a:spcAft>
                <a:spcPct val="0"/>
              </a:spcAft>
              <a:buSzPts val="2400"/>
              <a:buNone/>
            </a:pPr>
            <a:r>
              <a:rPr lang="en-US" altLang="en-US" sz="2400" b="1" kern="1200" dirty="0">
                <a:solidFill>
                  <a:srgbClr val="007FA3"/>
                </a:solidFill>
                <a:latin typeface="Arial (Body)"/>
                <a:ea typeface="+mn-ea"/>
                <a:cs typeface="+mn-cs"/>
              </a:rPr>
              <a:t>5.4</a:t>
            </a:r>
            <a:r>
              <a:rPr lang="en-US" altLang="en-US" sz="2400" kern="1200" dirty="0">
                <a:solidFill>
                  <a:srgbClr val="000000"/>
                </a:solidFill>
                <a:latin typeface="Arial (Body)"/>
                <a:ea typeface="+mn-ea"/>
                <a:cs typeface="+mn-cs"/>
              </a:rPr>
              <a:t> To understand observational learning.</a:t>
            </a:r>
          </a:p>
          <a:p>
            <a:pPr marL="0" lvl="0" indent="0" eaLnBrk="0" fontAlgn="base" hangingPunct="0">
              <a:spcAft>
                <a:spcPct val="0"/>
              </a:spcAft>
              <a:buSzPts val="2400"/>
              <a:buNone/>
            </a:pPr>
            <a:r>
              <a:rPr lang="en-US" altLang="en-US" sz="2400" b="1" kern="1200" dirty="0" smtClean="0">
                <a:solidFill>
                  <a:srgbClr val="007FA3"/>
                </a:solidFill>
                <a:latin typeface="Arial (Body)"/>
                <a:ea typeface="+mn-ea"/>
                <a:cs typeface="+mn-cs"/>
              </a:rPr>
              <a:t>5.5 </a:t>
            </a:r>
            <a:r>
              <a:rPr lang="en-US" altLang="en-US" sz="2400" kern="1200" dirty="0" smtClean="0">
                <a:solidFill>
                  <a:srgbClr val="000000"/>
                </a:solidFill>
                <a:latin typeface="Arial (Body)"/>
                <a:ea typeface="+mn-ea"/>
                <a:cs typeface="+mn-cs"/>
              </a:rPr>
              <a:t>To </a:t>
            </a:r>
            <a:r>
              <a:rPr lang="en-US" altLang="en-US" sz="2400" kern="1200" dirty="0">
                <a:solidFill>
                  <a:srgbClr val="000000"/>
                </a:solidFill>
                <a:latin typeface="Arial (Body)"/>
                <a:ea typeface="+mn-ea"/>
                <a:cs typeface="+mn-cs"/>
              </a:rPr>
              <a:t>understand how consumers process information</a:t>
            </a:r>
            <a:r>
              <a:rPr lang="en-US" altLang="en-US" sz="2400" kern="1200" dirty="0" smtClean="0">
                <a:solidFill>
                  <a:srgbClr val="000000"/>
                </a:solidFill>
                <a:latin typeface="Arial (Body)"/>
                <a:ea typeface="+mn-ea"/>
                <a:cs typeface="+mn-cs"/>
              </a:rPr>
              <a:t>.</a:t>
            </a:r>
            <a:endParaRPr lang="en-US" altLang="en-US" sz="2400" kern="1200" dirty="0">
              <a:solidFill>
                <a:srgbClr val="000000"/>
              </a:solidFill>
              <a:latin typeface="Arial (Body)"/>
              <a:ea typeface="+mn-ea"/>
              <a:cs typeface="+mn-cs"/>
            </a:endParaRPr>
          </a:p>
        </p:txBody>
      </p:sp>
    </p:spTree>
    <p:extLst>
      <p:ext uri="{BB962C8B-B14F-4D97-AF65-F5344CB8AC3E}">
        <p14:creationId xmlns:p14="http://schemas.microsoft.com/office/powerpoint/2010/main" xmlns="" val="18827606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kern="1200" dirty="0" smtClean="0">
                <a:latin typeface="Times New Roman" panose="02020603050405020304" pitchFamily="18" charset="0"/>
                <a:ea typeface="+mj-ea"/>
                <a:cs typeface="+mj-cs"/>
              </a:rPr>
              <a:t>Customer Satisfaction and Retention</a:t>
            </a:r>
            <a:endParaRPr lang="en-US" kern="120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1677352"/>
          </a:xfrm>
        </p:spPr>
        <p:txBody>
          <a:bodyPr wrap="square" lIns="91425" tIns="91425" rIns="91425" bIns="91425">
            <a:noAutofit/>
          </a:bodyPr>
          <a:lstStyle/>
          <a:p>
            <a:pPr marL="255651" lvl="0" indent="-255651" eaLnBrk="0" fontAlgn="base" hangingPunct="0">
              <a:spcAft>
                <a:spcPct val="0"/>
              </a:spcAft>
              <a:buSzPts val="2400"/>
              <a:tabLst/>
            </a:pPr>
            <a:r>
              <a:rPr lang="en-US" sz="2400" kern="1200" dirty="0">
                <a:solidFill>
                  <a:srgbClr val="000000"/>
                </a:solidFill>
                <a:latin typeface="Arial (Body)"/>
                <a:ea typeface="+mn-ea"/>
                <a:cs typeface="+mn-cs"/>
              </a:rPr>
              <a:t>Satisfaction and repeat patronage</a:t>
            </a:r>
          </a:p>
          <a:p>
            <a:pPr marL="255651" lvl="0" indent="-255651" eaLnBrk="0" fontAlgn="base" hangingPunct="0">
              <a:spcAft>
                <a:spcPct val="0"/>
              </a:spcAft>
              <a:buSzPts val="2400"/>
              <a:tabLst/>
            </a:pPr>
            <a:r>
              <a:rPr lang="en-US" sz="2400" kern="1200" dirty="0">
                <a:solidFill>
                  <a:srgbClr val="000000"/>
                </a:solidFill>
                <a:latin typeface="Arial (Body)"/>
                <a:ea typeface="+mn-ea"/>
                <a:cs typeface="+mn-cs"/>
              </a:rPr>
              <a:t>Frequent shopper programs</a:t>
            </a:r>
          </a:p>
          <a:p>
            <a:pPr marL="255651" lvl="0" indent="-255651" eaLnBrk="0" fontAlgn="base" hangingPunct="0">
              <a:spcAft>
                <a:spcPct val="0"/>
              </a:spcAft>
              <a:buSzPts val="2400"/>
              <a:tabLst/>
            </a:pPr>
            <a:r>
              <a:rPr lang="en-US" sz="2400" kern="1200" dirty="0">
                <a:solidFill>
                  <a:srgbClr val="000000"/>
                </a:solidFill>
                <a:latin typeface="Arial (Body)"/>
                <a:ea typeface="+mn-ea"/>
                <a:cs typeface="+mn-cs"/>
              </a:rPr>
              <a:t>Shaping</a:t>
            </a:r>
          </a:p>
        </p:txBody>
      </p:sp>
    </p:spTree>
    <p:extLst>
      <p:ext uri="{BB962C8B-B14F-4D97-AF65-F5344CB8AC3E}">
        <p14:creationId xmlns:p14="http://schemas.microsoft.com/office/powerpoint/2010/main" xmlns="" val="4231708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kern="1200" dirty="0" smtClean="0">
                <a:solidFill>
                  <a:srgbClr val="007FA3"/>
                </a:solidFill>
                <a:latin typeface="Times New Roman" panose="02020603050405020304" pitchFamily="18" charset="0"/>
                <a:ea typeface="+mj-ea"/>
                <a:cs typeface="+mj-cs"/>
              </a:rPr>
              <a:t>Mass V</a:t>
            </a:r>
            <a:r>
              <a:rPr lang="en-US" sz="100" kern="1200" dirty="0" smtClean="0">
                <a:solidFill>
                  <a:schemeClr val="bg1"/>
                </a:solidFill>
                <a:latin typeface="Times New Roman" panose="02020603050405020304" pitchFamily="18" charset="0"/>
                <a:ea typeface="+mj-ea"/>
                <a:cs typeface="+mj-cs"/>
              </a:rPr>
              <a:t>er</a:t>
            </a:r>
            <a:r>
              <a:rPr lang="en-US" kern="1200" dirty="0" smtClean="0">
                <a:solidFill>
                  <a:srgbClr val="007FA3"/>
                </a:solidFill>
                <a:latin typeface="Times New Roman" panose="02020603050405020304" pitchFamily="18" charset="0"/>
                <a:ea typeface="+mj-ea"/>
                <a:cs typeface="+mj-cs"/>
              </a:rPr>
              <a:t>s</a:t>
            </a:r>
            <a:r>
              <a:rPr lang="en-US" sz="100" kern="1200" dirty="0" smtClean="0">
                <a:solidFill>
                  <a:schemeClr val="bg1"/>
                </a:solidFill>
                <a:latin typeface="Times New Roman" panose="02020603050405020304" pitchFamily="18" charset="0"/>
                <a:ea typeface="+mj-ea"/>
                <a:cs typeface="+mj-cs"/>
              </a:rPr>
              <a:t>us</a:t>
            </a:r>
            <a:r>
              <a:rPr lang="en-US" kern="1200" dirty="0" smtClean="0">
                <a:solidFill>
                  <a:srgbClr val="007FA3"/>
                </a:solidFill>
                <a:latin typeface="Times New Roman" panose="02020603050405020304" pitchFamily="18" charset="0"/>
                <a:ea typeface="+mj-ea"/>
                <a:cs typeface="+mj-cs"/>
              </a:rPr>
              <a:t>. Distributed Learning</a:t>
            </a:r>
            <a:endParaRPr lang="en-US" kern="1200" dirty="0">
              <a:solidFill>
                <a:srgbClr val="007FA3"/>
              </a:solidFill>
              <a:latin typeface="Times New Roman" panose="02020603050405020304" pitchFamily="18" charset="0"/>
              <a:ea typeface="+mj-ea"/>
              <a:cs typeface="+mj-cs"/>
            </a:endParaRPr>
          </a:p>
        </p:txBody>
      </p:sp>
      <p:sp>
        <p:nvSpPr>
          <p:cNvPr id="3" name="Content Placeholder 2"/>
          <p:cNvSpPr>
            <a:spLocks noGrp="1"/>
          </p:cNvSpPr>
          <p:nvPr>
            <p:ph type="body" idx="1"/>
          </p:nvPr>
        </p:nvSpPr>
        <p:spPr>
          <a:xfrm>
            <a:off x="457200" y="1600200"/>
            <a:ext cx="8229600" cy="1694543"/>
          </a:xfrm>
        </p:spPr>
        <p:txBody>
          <a:bodyPr wrap="square" lIns="91425" tIns="91425" rIns="91425" bIns="91425">
            <a:noAutofit/>
          </a:bodyPr>
          <a:lstStyle/>
          <a:p>
            <a:pPr marL="255651" lvl="0" indent="-255651" eaLnBrk="0" fontAlgn="base" hangingPunct="0">
              <a:spcAft>
                <a:spcPct val="0"/>
              </a:spcAft>
              <a:buSzPts val="2400"/>
            </a:pPr>
            <a:r>
              <a:rPr lang="en-US" sz="2400" kern="1200" dirty="0">
                <a:solidFill>
                  <a:srgbClr val="000000"/>
                </a:solidFill>
                <a:latin typeface="Arial (Body)"/>
                <a:ea typeface="+mn-ea"/>
                <a:cs typeface="+mn-cs"/>
              </a:rPr>
              <a:t>Should a learning schedule be spread out over a period of time?</a:t>
            </a:r>
          </a:p>
          <a:p>
            <a:pPr marL="255651" lvl="0" indent="-255651" eaLnBrk="0" fontAlgn="base" hangingPunct="0">
              <a:spcAft>
                <a:spcPct val="0"/>
              </a:spcAft>
              <a:buSzPts val="2400"/>
            </a:pPr>
            <a:r>
              <a:rPr lang="en-US" sz="2400" kern="1200" dirty="0">
                <a:solidFill>
                  <a:srgbClr val="000000"/>
                </a:solidFill>
                <a:latin typeface="Arial (Body)"/>
                <a:ea typeface="+mn-ea"/>
                <a:cs typeface="+mn-cs"/>
              </a:rPr>
              <a:t>Should a learning schedule be “bunched up” all at once?</a:t>
            </a:r>
          </a:p>
        </p:txBody>
      </p:sp>
    </p:spTree>
    <p:extLst>
      <p:ext uri="{BB962C8B-B14F-4D97-AF65-F5344CB8AC3E}">
        <p14:creationId xmlns:p14="http://schemas.microsoft.com/office/powerpoint/2010/main" xmlns="" val="2414616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fontAlgn="base">
              <a:spcBef>
                <a:spcPct val="0"/>
              </a:spcBef>
              <a:spcAft>
                <a:spcPct val="0"/>
              </a:spcAft>
              <a:buClrTx/>
            </a:pPr>
            <a:r>
              <a:rPr lang="en-US" altLang="en-US" kern="1200" dirty="0" smtClean="0">
                <a:solidFill>
                  <a:srgbClr val="007FA3"/>
                </a:solidFill>
                <a:latin typeface="Times New Roman" panose="02020603050405020304" pitchFamily="18" charset="0"/>
                <a:ea typeface="+mj-ea"/>
                <a:cs typeface="+mj-cs"/>
              </a:rPr>
              <a:t>Learning Objective 5.4</a:t>
            </a:r>
            <a:endParaRPr lang="en-US" altLang="en-US" kern="1200" dirty="0">
              <a:solidFill>
                <a:srgbClr val="007FA3"/>
              </a:solidFill>
              <a:latin typeface="Times New Roman" panose="02020603050405020304" pitchFamily="18" charset="0"/>
              <a:ea typeface="+mj-ea"/>
              <a:cs typeface="+mj-cs"/>
            </a:endParaRPr>
          </a:p>
        </p:txBody>
      </p:sp>
      <p:sp>
        <p:nvSpPr>
          <p:cNvPr id="3" name="Content Placeholder 2"/>
          <p:cNvSpPr>
            <a:spLocks noGrp="1"/>
          </p:cNvSpPr>
          <p:nvPr>
            <p:ph type="body" idx="1"/>
          </p:nvPr>
        </p:nvSpPr>
        <p:spPr/>
        <p:txBody>
          <a:bodyPr wrap="square" lIns="91425" tIns="91425" rIns="91425" bIns="91425">
            <a:noAutofit/>
          </a:bodyPr>
          <a:lstStyle/>
          <a:p>
            <a:pPr marL="0" indent="0" eaLnBrk="0" fontAlgn="base" hangingPunct="0">
              <a:spcAft>
                <a:spcPct val="0"/>
              </a:spcAft>
              <a:buSzPts val="2400"/>
              <a:buNone/>
            </a:pPr>
            <a:r>
              <a:rPr lang="en-US" altLang="en-US" sz="2400" b="1" kern="1200" dirty="0" smtClean="0">
                <a:solidFill>
                  <a:schemeClr val="tx2"/>
                </a:solidFill>
                <a:latin typeface="Arial (Body)"/>
              </a:rPr>
              <a:t>5.4 </a:t>
            </a:r>
            <a:r>
              <a:rPr lang="en-US" altLang="en-US" sz="2400" kern="1200" dirty="0" smtClean="0">
                <a:solidFill>
                  <a:srgbClr val="000000"/>
                </a:solidFill>
                <a:latin typeface="Arial (Body)"/>
                <a:ea typeface="+mn-ea"/>
                <a:cs typeface="+mn-cs"/>
              </a:rPr>
              <a:t>To </a:t>
            </a:r>
            <a:r>
              <a:rPr lang="en-US" altLang="en-US" sz="2400" kern="1200" dirty="0">
                <a:solidFill>
                  <a:srgbClr val="000000"/>
                </a:solidFill>
                <a:latin typeface="Arial (Body)"/>
                <a:ea typeface="+mn-ea"/>
                <a:cs typeface="+mn-cs"/>
              </a:rPr>
              <a:t>understand observational learning.</a:t>
            </a:r>
          </a:p>
        </p:txBody>
      </p:sp>
    </p:spTree>
    <p:extLst>
      <p:ext uri="{BB962C8B-B14F-4D97-AF65-F5344CB8AC3E}">
        <p14:creationId xmlns:p14="http://schemas.microsoft.com/office/powerpoint/2010/main" xmlns="" val="32084562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kern="1200" dirty="0" smtClean="0">
                <a:solidFill>
                  <a:srgbClr val="007FA3"/>
                </a:solidFill>
                <a:latin typeface="Times New Roman" panose="02020603050405020304" pitchFamily="18" charset="0"/>
                <a:ea typeface="+mj-ea"/>
                <a:cs typeface="+mj-cs"/>
              </a:rPr>
              <a:t>Observational Learning</a:t>
            </a:r>
            <a:endParaRPr lang="en-US" kern="1200" dirty="0">
              <a:solidFill>
                <a:srgbClr val="007FA3"/>
              </a:solidFill>
              <a:latin typeface="Times New Roman" panose="02020603050405020304" pitchFamily="18" charset="0"/>
              <a:ea typeface="+mj-ea"/>
              <a:cs typeface="+mj-cs"/>
            </a:endParaRPr>
          </a:p>
        </p:txBody>
      </p:sp>
      <p:sp>
        <p:nvSpPr>
          <p:cNvPr id="3" name="Content Placeholder 2"/>
          <p:cNvSpPr>
            <a:spLocks noGrp="1"/>
          </p:cNvSpPr>
          <p:nvPr>
            <p:ph type="body" idx="1"/>
          </p:nvPr>
        </p:nvSpPr>
        <p:spPr>
          <a:xfrm>
            <a:off x="457200" y="1600201"/>
            <a:ext cx="8229600" cy="1636486"/>
          </a:xfrm>
        </p:spPr>
        <p:txBody>
          <a:bodyPr wrap="square" lIns="91425" tIns="91425" rIns="91425" bIns="91425">
            <a:noAutofit/>
          </a:bodyPr>
          <a:lstStyle/>
          <a:p>
            <a:pPr marL="0" lvl="0" indent="0" eaLnBrk="0" fontAlgn="base" hangingPunct="0">
              <a:spcAft>
                <a:spcPct val="0"/>
              </a:spcAft>
              <a:buSzPts val="2400"/>
              <a:buNone/>
            </a:pPr>
            <a:r>
              <a:rPr lang="en-US" sz="2400" b="1" kern="1200" dirty="0" smtClean="0">
                <a:solidFill>
                  <a:srgbClr val="000000"/>
                </a:solidFill>
                <a:latin typeface="Arial (Body)"/>
                <a:ea typeface="+mn-ea"/>
                <a:cs typeface="+mn-cs"/>
              </a:rPr>
              <a:t>Defined</a:t>
            </a:r>
          </a:p>
          <a:p>
            <a:pPr marL="0" lvl="0" indent="0" eaLnBrk="0" fontAlgn="base" hangingPunct="0">
              <a:spcAft>
                <a:spcPct val="0"/>
              </a:spcAft>
              <a:buSzPts val="2400"/>
              <a:buNone/>
            </a:pPr>
            <a:r>
              <a:rPr lang="en-US" sz="2400" kern="1200" dirty="0" smtClean="0">
                <a:solidFill>
                  <a:srgbClr val="000000"/>
                </a:solidFill>
                <a:latin typeface="Arial (Body)"/>
                <a:ea typeface="+mn-ea"/>
                <a:cs typeface="+mn-cs"/>
              </a:rPr>
              <a:t>Also </a:t>
            </a:r>
            <a:r>
              <a:rPr lang="en-US" sz="2400" kern="1200" dirty="0">
                <a:solidFill>
                  <a:srgbClr val="000000"/>
                </a:solidFill>
                <a:latin typeface="Arial (Body)"/>
                <a:ea typeface="+mn-ea"/>
                <a:cs typeface="+mn-cs"/>
              </a:rPr>
              <a:t>known as modeling, observational learning occurs when people observe and later imitate observed behaviors</a:t>
            </a:r>
          </a:p>
        </p:txBody>
      </p:sp>
    </p:spTree>
    <p:extLst>
      <p:ext uri="{BB962C8B-B14F-4D97-AF65-F5344CB8AC3E}">
        <p14:creationId xmlns:p14="http://schemas.microsoft.com/office/powerpoint/2010/main" xmlns="" val="36613903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fontAlgn="base">
              <a:spcBef>
                <a:spcPct val="0"/>
              </a:spcBef>
              <a:spcAft>
                <a:spcPct val="0"/>
              </a:spcAft>
              <a:buClrTx/>
            </a:pPr>
            <a:r>
              <a:rPr lang="en-US" altLang="en-US" kern="1200" dirty="0" smtClean="0">
                <a:solidFill>
                  <a:srgbClr val="007FA3"/>
                </a:solidFill>
                <a:latin typeface="Times New Roman" panose="02020603050405020304" pitchFamily="18" charset="0"/>
                <a:ea typeface="+mj-ea"/>
                <a:cs typeface="+mj-cs"/>
              </a:rPr>
              <a:t>Learning Objective 5.5</a:t>
            </a:r>
            <a:endParaRPr lang="en-US" altLang="en-US" kern="1200" dirty="0">
              <a:solidFill>
                <a:srgbClr val="007FA3"/>
              </a:solidFill>
              <a:latin typeface="Times New Roman" panose="02020603050405020304" pitchFamily="18" charset="0"/>
              <a:ea typeface="+mj-ea"/>
              <a:cs typeface="+mj-cs"/>
            </a:endParaRPr>
          </a:p>
        </p:txBody>
      </p:sp>
      <p:sp>
        <p:nvSpPr>
          <p:cNvPr id="3" name="Content Placeholder 2"/>
          <p:cNvSpPr>
            <a:spLocks noGrp="1"/>
          </p:cNvSpPr>
          <p:nvPr>
            <p:ph type="body" idx="1"/>
          </p:nvPr>
        </p:nvSpPr>
        <p:spPr/>
        <p:txBody>
          <a:bodyPr wrap="square" lIns="91425" tIns="91425" rIns="91425" bIns="91425">
            <a:noAutofit/>
          </a:bodyPr>
          <a:lstStyle/>
          <a:p>
            <a:pPr marL="0" indent="0" eaLnBrk="0" fontAlgn="base" hangingPunct="0">
              <a:spcAft>
                <a:spcPct val="0"/>
              </a:spcAft>
              <a:buSzPts val="2400"/>
              <a:buNone/>
            </a:pPr>
            <a:r>
              <a:rPr lang="en-US" altLang="en-US" sz="2400" b="1" kern="1200" dirty="0" smtClean="0">
                <a:solidFill>
                  <a:schemeClr val="tx2"/>
                </a:solidFill>
                <a:latin typeface="Arial (Body)"/>
              </a:rPr>
              <a:t>5.5 </a:t>
            </a:r>
            <a:r>
              <a:rPr lang="en-US" altLang="en-US" sz="2400" kern="1200" dirty="0" smtClean="0">
                <a:solidFill>
                  <a:srgbClr val="000000"/>
                </a:solidFill>
                <a:latin typeface="Arial (Body)"/>
                <a:ea typeface="+mn-ea"/>
                <a:cs typeface="+mn-cs"/>
              </a:rPr>
              <a:t>To </a:t>
            </a:r>
            <a:r>
              <a:rPr lang="en-US" altLang="en-US" sz="2400" kern="1200" dirty="0">
                <a:solidFill>
                  <a:srgbClr val="000000"/>
                </a:solidFill>
                <a:latin typeface="Arial (Body)"/>
                <a:ea typeface="+mn-ea"/>
                <a:cs typeface="+mn-cs"/>
              </a:rPr>
              <a:t>understand how consumers process information.</a:t>
            </a:r>
          </a:p>
        </p:txBody>
      </p:sp>
    </p:spTree>
    <p:extLst>
      <p:ext uri="{BB962C8B-B14F-4D97-AF65-F5344CB8AC3E}">
        <p14:creationId xmlns:p14="http://schemas.microsoft.com/office/powerpoint/2010/main" xmlns="" val="37454121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kern="1200" dirty="0" smtClean="0">
                <a:latin typeface="Times New Roman" panose="02020603050405020304" pitchFamily="18" charset="0"/>
                <a:ea typeface="+mj-ea"/>
                <a:cs typeface="+mj-cs"/>
              </a:rPr>
              <a:t>Sensory Store</a:t>
            </a:r>
            <a:endParaRPr lang="en-US" kern="120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1410286"/>
          </a:xfrm>
        </p:spPr>
        <p:txBody>
          <a:bodyPr wrap="square" lIns="91425" tIns="91425" rIns="91425" bIns="91425">
            <a:noAutofit/>
          </a:bodyPr>
          <a:lstStyle/>
          <a:p>
            <a:pPr marL="0" lvl="0" indent="0" eaLnBrk="0" fontAlgn="base" hangingPunct="0">
              <a:spcAft>
                <a:spcPct val="0"/>
              </a:spcAft>
              <a:buSzPts val="2400"/>
              <a:buNone/>
              <a:tabLst/>
            </a:pPr>
            <a:r>
              <a:rPr lang="en-US" sz="2400" b="1" kern="1200" dirty="0" smtClean="0">
                <a:solidFill>
                  <a:srgbClr val="000000"/>
                </a:solidFill>
                <a:latin typeface="Arial (Body)"/>
                <a:ea typeface="+mn-ea"/>
                <a:cs typeface="+mn-cs"/>
              </a:rPr>
              <a:t>Defined</a:t>
            </a:r>
          </a:p>
          <a:p>
            <a:pPr marL="0" lvl="0" indent="0" eaLnBrk="0" fontAlgn="base" hangingPunct="0">
              <a:spcAft>
                <a:spcPct val="0"/>
              </a:spcAft>
              <a:buSzPts val="2400"/>
              <a:buNone/>
              <a:tabLst/>
            </a:pPr>
            <a:r>
              <a:rPr lang="en-US" sz="2400" kern="1200" dirty="0" smtClean="0">
                <a:solidFill>
                  <a:srgbClr val="000000"/>
                </a:solidFill>
                <a:latin typeface="Arial (Body)"/>
                <a:ea typeface="+mn-ea"/>
                <a:cs typeface="+mn-cs"/>
              </a:rPr>
              <a:t>A </a:t>
            </a:r>
            <a:r>
              <a:rPr lang="en-US" sz="2400" kern="1200" dirty="0">
                <a:solidFill>
                  <a:srgbClr val="000000"/>
                </a:solidFill>
                <a:latin typeface="Arial (Body)"/>
                <a:ea typeface="+mn-ea"/>
                <a:cs typeface="+mn-cs"/>
              </a:rPr>
              <a:t>location in the brain where the sensory input lasts for just a second or </a:t>
            </a:r>
            <a:r>
              <a:rPr lang="en-US" sz="2400" kern="1200" dirty="0" smtClean="0">
                <a:solidFill>
                  <a:srgbClr val="000000"/>
                </a:solidFill>
                <a:latin typeface="Arial (Body)"/>
                <a:ea typeface="+mn-ea"/>
                <a:cs typeface="+mn-cs"/>
              </a:rPr>
              <a:t>two. If </a:t>
            </a:r>
            <a:r>
              <a:rPr lang="en-US" sz="2400" kern="1200" dirty="0">
                <a:solidFill>
                  <a:srgbClr val="000000"/>
                </a:solidFill>
                <a:latin typeface="Arial (Body)"/>
                <a:ea typeface="+mn-ea"/>
                <a:cs typeface="+mn-cs"/>
              </a:rPr>
              <a:t>it is not processed immediately, it is lost.</a:t>
            </a:r>
          </a:p>
        </p:txBody>
      </p:sp>
    </p:spTree>
    <p:extLst>
      <p:ext uri="{BB962C8B-B14F-4D97-AF65-F5344CB8AC3E}">
        <p14:creationId xmlns:p14="http://schemas.microsoft.com/office/powerpoint/2010/main" xmlns="" val="26661523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solidFill>
                  <a:srgbClr val="007FA3"/>
                </a:solidFill>
                <a:latin typeface="Times New Roman" panose="02020603050405020304" pitchFamily="18" charset="0"/>
                <a:ea typeface="+mj-ea"/>
                <a:cs typeface="+mj-cs"/>
              </a:rPr>
              <a:t>Cognitive Learning </a:t>
            </a:r>
            <a:r>
              <a:rPr lang="en-US" altLang="en-US" sz="2000" b="0" kern="1200" dirty="0" smtClean="0">
                <a:solidFill>
                  <a:srgbClr val="007FA3"/>
                </a:solidFill>
                <a:latin typeface="Times New Roman" panose="02020603050405020304" pitchFamily="18" charset="0"/>
                <a:ea typeface="+mj-ea"/>
                <a:cs typeface="+mj-cs"/>
              </a:rPr>
              <a:t>(1 of 2)</a:t>
            </a:r>
            <a:endParaRPr lang="en-US" altLang="en-US" sz="2000" b="0" kern="1200" dirty="0">
              <a:solidFill>
                <a:srgbClr val="007FA3"/>
              </a:solidFill>
              <a:latin typeface="Times New Roman" panose="02020603050405020304" pitchFamily="18" charset="0"/>
              <a:ea typeface="+mj-ea"/>
              <a:cs typeface="+mj-cs"/>
            </a:endParaRPr>
          </a:p>
        </p:txBody>
      </p:sp>
      <p:pic>
        <p:nvPicPr>
          <p:cNvPr id="3" name="Picture 2" descr="The flow chart begins with a sensory input. The following list depicts how the input moves through the sequential steps and storehouses. In the flow chart, each storehouse is connected with arrows from left to right. &#10;• The input moves to the first storehouse, sensory store. Here, the input is either forgotten and lost or it is processed and moved to the second storehouse, called working memory or short term store. The connection between sensory store and working memory is labeled rehearsal.&#10;• In the second storehouse, working memory, the input is either forgotten and lost or it moves to the third storehouse, long term store. The connection between working memory and long term store is labeled encoding. &#10;• In the third storehouse, long term memory, the input is either forgotten and unavailable, or it moves to retrieval. &#10;"/>
          <p:cNvPicPr>
            <a:picLocks noChangeAspect="1"/>
          </p:cNvPicPr>
          <p:nvPr/>
        </p:nvPicPr>
        <p:blipFill rotWithShape="1">
          <a:blip r:embed="rId3">
            <a:extLst>
              <a:ext uri="{28A0092B-C50C-407E-A947-70E740481C1C}">
                <a14:useLocalDpi xmlns:a14="http://schemas.microsoft.com/office/drawing/2010/main" xmlns="" val="0"/>
              </a:ext>
            </a:extLst>
          </a:blip>
          <a:srcRect t="5929" b="6382"/>
          <a:stretch/>
        </p:blipFill>
        <p:spPr>
          <a:xfrm>
            <a:off x="793488" y="2519265"/>
            <a:ext cx="7557025" cy="1810139"/>
          </a:xfrm>
          <a:prstGeom prst="rect">
            <a:avLst/>
          </a:prstGeom>
        </p:spPr>
      </p:pic>
    </p:spTree>
    <p:extLst>
      <p:ext uri="{BB962C8B-B14F-4D97-AF65-F5344CB8AC3E}">
        <p14:creationId xmlns:p14="http://schemas.microsoft.com/office/powerpoint/2010/main" xmlns="" val="31830643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mj-ea"/>
                <a:cs typeface="+mj-cs"/>
              </a:rPr>
              <a:t>Information Processing</a:t>
            </a:r>
            <a:endParaRPr lang="en-US" altLang="en-US" kern="1200" dirty="0">
              <a:latin typeface="Times New Roman" panose="02020603050405020304" pitchFamily="18" charset="0"/>
              <a:ea typeface="+mj-ea"/>
              <a:cs typeface="+mj-cs"/>
            </a:endParaRPr>
          </a:p>
        </p:txBody>
      </p:sp>
      <p:sp>
        <p:nvSpPr>
          <p:cNvPr id="3" name="Text Placeholder 2"/>
          <p:cNvSpPr>
            <a:spLocks noGrp="1"/>
          </p:cNvSpPr>
          <p:nvPr>
            <p:ph type="body" idx="1"/>
          </p:nvPr>
        </p:nvSpPr>
        <p:spPr/>
        <p:txBody>
          <a:bodyPr wrap="square" lIns="91425" tIns="91425" rIns="91425" bIns="91425">
            <a:noAutofit/>
          </a:bodyPr>
          <a:lstStyle/>
          <a:p>
            <a:pPr marL="255651" lvl="0" indent="-255651" eaLnBrk="0" fontAlgn="base" hangingPunct="0">
              <a:spcAft>
                <a:spcPct val="0"/>
              </a:spcAft>
              <a:tabLst/>
            </a:pPr>
            <a:r>
              <a:rPr lang="en-US" altLang="en-US" sz="2200" kern="1200" dirty="0">
                <a:solidFill>
                  <a:srgbClr val="000000"/>
                </a:solidFill>
                <a:latin typeface="Arial (Body)"/>
                <a:ea typeface="+mn-ea"/>
                <a:cs typeface="+mn-cs"/>
              </a:rPr>
              <a:t>Storing information</a:t>
            </a:r>
          </a:p>
          <a:p>
            <a:pPr marL="741553" lvl="1" indent="-284353" eaLnBrk="0" fontAlgn="base" hangingPunct="0">
              <a:spcAft>
                <a:spcPct val="0"/>
              </a:spcAft>
            </a:pPr>
            <a:r>
              <a:rPr lang="en-US" altLang="en-US" sz="2200" kern="1200" dirty="0">
                <a:solidFill>
                  <a:srgbClr val="000000"/>
                </a:solidFill>
                <a:latin typeface="Arial (Body)"/>
                <a:ea typeface="+mn-ea"/>
                <a:cs typeface="+mn-cs"/>
              </a:rPr>
              <a:t>Sensory store</a:t>
            </a:r>
          </a:p>
          <a:p>
            <a:pPr marL="741553" lvl="1" indent="-284353" eaLnBrk="0" fontAlgn="base" hangingPunct="0">
              <a:spcAft>
                <a:spcPct val="0"/>
              </a:spcAft>
            </a:pPr>
            <a:r>
              <a:rPr lang="en-US" altLang="en-US" sz="2200" kern="1200" dirty="0">
                <a:solidFill>
                  <a:srgbClr val="000000"/>
                </a:solidFill>
                <a:latin typeface="Arial (Body)"/>
                <a:ea typeface="+mn-ea"/>
                <a:cs typeface="+mn-cs"/>
              </a:rPr>
              <a:t>Short-term storage</a:t>
            </a:r>
          </a:p>
          <a:p>
            <a:pPr marL="741553" lvl="1" indent="-284353" eaLnBrk="0" fontAlgn="base" hangingPunct="0">
              <a:spcAft>
                <a:spcPct val="0"/>
              </a:spcAft>
            </a:pPr>
            <a:r>
              <a:rPr lang="en-US" altLang="en-US" sz="2200" kern="1200" dirty="0">
                <a:solidFill>
                  <a:srgbClr val="000000"/>
                </a:solidFill>
                <a:latin typeface="Arial (Body)"/>
                <a:ea typeface="+mn-ea"/>
                <a:cs typeface="+mn-cs"/>
              </a:rPr>
              <a:t>Long-term storage</a:t>
            </a:r>
          </a:p>
          <a:p>
            <a:pPr marL="255651" lvl="0" indent="-255651" eaLnBrk="0" fontAlgn="base" hangingPunct="0">
              <a:spcAft>
                <a:spcPct val="0"/>
              </a:spcAft>
              <a:tabLst/>
            </a:pPr>
            <a:r>
              <a:rPr lang="en-US" altLang="en-US" sz="2200" kern="1200" dirty="0" smtClean="0">
                <a:solidFill>
                  <a:srgbClr val="000000"/>
                </a:solidFill>
                <a:latin typeface="Arial (Body)"/>
                <a:ea typeface="+mn-ea"/>
                <a:cs typeface="+mn-cs"/>
              </a:rPr>
              <a:t>Rehearsal</a:t>
            </a:r>
            <a:endParaRPr lang="en-US" altLang="en-US" sz="2200" kern="1200" dirty="0">
              <a:solidFill>
                <a:srgbClr val="000000"/>
              </a:solidFill>
              <a:latin typeface="Arial (Body)"/>
              <a:ea typeface="+mn-ea"/>
              <a:cs typeface="+mn-cs"/>
            </a:endParaRPr>
          </a:p>
          <a:p>
            <a:pPr marL="741553" lvl="1" indent="-284353" eaLnBrk="0" fontAlgn="base" hangingPunct="0">
              <a:spcAft>
                <a:spcPct val="0"/>
              </a:spcAft>
            </a:pPr>
            <a:r>
              <a:rPr lang="en-US" altLang="en-US" sz="2200" kern="1200" dirty="0">
                <a:solidFill>
                  <a:srgbClr val="000000"/>
                </a:solidFill>
                <a:latin typeface="Arial (Body)"/>
                <a:ea typeface="+mn-ea"/>
                <a:cs typeface="+mn-cs"/>
              </a:rPr>
              <a:t>Encoding</a:t>
            </a:r>
          </a:p>
          <a:p>
            <a:pPr marL="741553" lvl="1" indent="-284353" eaLnBrk="0" fontAlgn="base" hangingPunct="0">
              <a:spcAft>
                <a:spcPct val="0"/>
              </a:spcAft>
            </a:pPr>
            <a:r>
              <a:rPr lang="en-US" altLang="en-US" sz="2200" kern="1200" dirty="0">
                <a:solidFill>
                  <a:srgbClr val="000000"/>
                </a:solidFill>
                <a:latin typeface="Arial (Body)"/>
                <a:ea typeface="+mn-ea"/>
                <a:cs typeface="+mn-cs"/>
              </a:rPr>
              <a:t>Information overload</a:t>
            </a:r>
          </a:p>
          <a:p>
            <a:pPr marL="255651" lvl="0" indent="-255651" eaLnBrk="0" fontAlgn="base" hangingPunct="0">
              <a:spcAft>
                <a:spcPct val="0"/>
              </a:spcAft>
              <a:tabLst/>
            </a:pPr>
            <a:r>
              <a:rPr lang="en-US" altLang="en-US" sz="2200" kern="1200" dirty="0">
                <a:solidFill>
                  <a:srgbClr val="000000"/>
                </a:solidFill>
                <a:latin typeface="Arial (Body)"/>
                <a:ea typeface="+mn-ea"/>
                <a:cs typeface="+mn-cs"/>
              </a:rPr>
              <a:t>Retention</a:t>
            </a:r>
          </a:p>
          <a:p>
            <a:pPr marL="741553" lvl="1" indent="-284353" eaLnBrk="0" fontAlgn="base" hangingPunct="0">
              <a:spcAft>
                <a:spcPct val="0"/>
              </a:spcAft>
            </a:pPr>
            <a:r>
              <a:rPr lang="en-US" altLang="en-US" sz="2200" kern="1200" dirty="0">
                <a:solidFill>
                  <a:srgbClr val="000000"/>
                </a:solidFill>
                <a:latin typeface="Arial (Body)"/>
                <a:ea typeface="+mn-ea"/>
                <a:cs typeface="+mn-cs"/>
              </a:rPr>
              <a:t>Chunking</a:t>
            </a:r>
          </a:p>
          <a:p>
            <a:pPr marL="741553" lvl="1" indent="-284353" eaLnBrk="0" fontAlgn="base" hangingPunct="0">
              <a:spcAft>
                <a:spcPct val="0"/>
              </a:spcAft>
            </a:pPr>
            <a:r>
              <a:rPr lang="en-US" altLang="en-US" sz="2200" kern="1200" dirty="0" smtClean="0">
                <a:solidFill>
                  <a:srgbClr val="000000"/>
                </a:solidFill>
                <a:latin typeface="Arial (Body)"/>
                <a:ea typeface="+mn-ea"/>
                <a:cs typeface="+mn-cs"/>
              </a:rPr>
              <a:t>Retrieval</a:t>
            </a:r>
            <a:endParaRPr lang="en-US" altLang="en-US" sz="2200" kern="1200" dirty="0">
              <a:solidFill>
                <a:srgbClr val="000000"/>
              </a:solidFill>
              <a:latin typeface="Arial (Body)"/>
              <a:ea typeface="+mn-ea"/>
              <a:cs typeface="+mn-cs"/>
            </a:endParaRPr>
          </a:p>
        </p:txBody>
      </p:sp>
    </p:spTree>
    <p:extLst>
      <p:ext uri="{BB962C8B-B14F-4D97-AF65-F5344CB8AC3E}">
        <p14:creationId xmlns:p14="http://schemas.microsoft.com/office/powerpoint/2010/main" xmlns="" val="37061585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kern="1200" dirty="0" smtClean="0">
                <a:latin typeface="Times New Roman" panose="02020603050405020304" pitchFamily="18" charset="0"/>
                <a:ea typeface="+mj-ea"/>
                <a:cs typeface="+mj-cs"/>
              </a:rPr>
              <a:t>Information Overload</a:t>
            </a:r>
            <a:endParaRPr lang="en-US" kern="120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199"/>
            <a:ext cx="8229600" cy="1536895"/>
          </a:xfrm>
        </p:spPr>
        <p:txBody>
          <a:bodyPr wrap="square" lIns="91425" tIns="91425" rIns="91425" bIns="91425">
            <a:noAutofit/>
          </a:bodyPr>
          <a:lstStyle/>
          <a:p>
            <a:pPr marL="0" lvl="0" indent="0" eaLnBrk="0" fontAlgn="base" hangingPunct="0">
              <a:spcAft>
                <a:spcPct val="0"/>
              </a:spcAft>
              <a:buSzPts val="2400"/>
              <a:buNone/>
              <a:tabLst/>
            </a:pPr>
            <a:r>
              <a:rPr lang="en-US" sz="2400" b="1" kern="1200" dirty="0" smtClean="0">
                <a:solidFill>
                  <a:srgbClr val="000000"/>
                </a:solidFill>
                <a:latin typeface="Arial (Body)"/>
                <a:ea typeface="+mn-ea"/>
                <a:cs typeface="+mn-cs"/>
              </a:rPr>
              <a:t>Defined</a:t>
            </a:r>
          </a:p>
          <a:p>
            <a:pPr marL="0" lvl="0" indent="0" eaLnBrk="0" fontAlgn="base" hangingPunct="0">
              <a:spcAft>
                <a:spcPct val="0"/>
              </a:spcAft>
              <a:buSzPts val="2400"/>
              <a:buNone/>
              <a:tabLst/>
            </a:pPr>
            <a:r>
              <a:rPr lang="en-US" sz="2400" kern="1200" dirty="0" smtClean="0">
                <a:solidFill>
                  <a:srgbClr val="000000"/>
                </a:solidFill>
                <a:latin typeface="Arial (Body)"/>
                <a:ea typeface="+mn-ea"/>
                <a:cs typeface="+mn-cs"/>
              </a:rPr>
              <a:t>A </a:t>
            </a:r>
            <a:r>
              <a:rPr lang="en-US" sz="2400" kern="1200" dirty="0">
                <a:solidFill>
                  <a:srgbClr val="000000"/>
                </a:solidFill>
                <a:latin typeface="Arial (Body)"/>
                <a:ea typeface="+mn-ea"/>
                <a:cs typeface="+mn-cs"/>
              </a:rPr>
              <a:t>situation that occurs when consumers receive too much information and find it difficult to encode and store it</a:t>
            </a:r>
          </a:p>
        </p:txBody>
      </p:sp>
    </p:spTree>
    <p:extLst>
      <p:ext uri="{BB962C8B-B14F-4D97-AF65-F5344CB8AC3E}">
        <p14:creationId xmlns:p14="http://schemas.microsoft.com/office/powerpoint/2010/main" xmlns="" val="11585112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kern="1200" dirty="0" smtClean="0">
                <a:latin typeface="Times New Roman" panose="02020603050405020304" pitchFamily="18" charset="0"/>
                <a:ea typeface="+mj-ea"/>
                <a:cs typeface="+mj-cs"/>
              </a:rPr>
              <a:t>Retaining Information</a:t>
            </a:r>
            <a:endParaRPr lang="en-US" kern="120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1677352"/>
          </a:xfrm>
        </p:spPr>
        <p:txBody>
          <a:bodyPr wrap="square" lIns="91425" tIns="91425" rIns="91425" bIns="91425">
            <a:noAutofit/>
          </a:bodyPr>
          <a:lstStyle/>
          <a:p>
            <a:pPr marL="255651" lvl="0" indent="-255651" eaLnBrk="0" fontAlgn="base" hangingPunct="0">
              <a:spcAft>
                <a:spcPct val="0"/>
              </a:spcAft>
              <a:buSzPts val="2400"/>
              <a:tabLst/>
            </a:pPr>
            <a:r>
              <a:rPr lang="en-US" sz="2400" kern="1200" dirty="0" smtClean="0">
                <a:solidFill>
                  <a:srgbClr val="000000"/>
                </a:solidFill>
                <a:latin typeface="Arial (Body)"/>
                <a:ea typeface="+mn-ea"/>
                <a:cs typeface="+mn-cs"/>
              </a:rPr>
              <a:t>Brand imprinting</a:t>
            </a:r>
          </a:p>
          <a:p>
            <a:pPr marL="255651" lvl="0" indent="-255651" eaLnBrk="0" fontAlgn="base" hangingPunct="0">
              <a:spcAft>
                <a:spcPct val="0"/>
              </a:spcAft>
              <a:buSzPts val="2400"/>
              <a:tabLst/>
            </a:pPr>
            <a:r>
              <a:rPr lang="en-US" sz="2400" kern="1200" dirty="0" smtClean="0">
                <a:solidFill>
                  <a:srgbClr val="000000"/>
                </a:solidFill>
                <a:latin typeface="Arial (Body)"/>
                <a:ea typeface="+mn-ea"/>
                <a:cs typeface="+mn-cs"/>
              </a:rPr>
              <a:t>Sound symbolism</a:t>
            </a:r>
          </a:p>
          <a:p>
            <a:pPr marL="255651" lvl="0" indent="-255651" eaLnBrk="0" fontAlgn="base" hangingPunct="0">
              <a:spcAft>
                <a:spcPct val="0"/>
              </a:spcAft>
              <a:buSzPts val="2400"/>
              <a:tabLst/>
            </a:pPr>
            <a:r>
              <a:rPr lang="en-US" sz="2400" kern="1200" dirty="0" smtClean="0">
                <a:solidFill>
                  <a:srgbClr val="000000"/>
                </a:solidFill>
                <a:latin typeface="Arial (Body)"/>
                <a:ea typeface="+mn-ea"/>
                <a:cs typeface="+mn-cs"/>
              </a:rPr>
              <a:t>Linguistic characteristics</a:t>
            </a:r>
            <a:endParaRPr lang="en-US" sz="2400" kern="1200" dirty="0">
              <a:solidFill>
                <a:srgbClr val="000000"/>
              </a:solidFill>
              <a:latin typeface="Arial (Body)"/>
              <a:ea typeface="+mn-ea"/>
              <a:cs typeface="+mn-cs"/>
            </a:endParaRPr>
          </a:p>
        </p:txBody>
      </p:sp>
    </p:spTree>
    <p:extLst>
      <p:ext uri="{BB962C8B-B14F-4D97-AF65-F5344CB8AC3E}">
        <p14:creationId xmlns:p14="http://schemas.microsoft.com/office/powerpoint/2010/main" xmlns="" val="2812275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fontAlgn="base">
              <a:spcBef>
                <a:spcPct val="0"/>
              </a:spcBef>
              <a:spcAft>
                <a:spcPct val="0"/>
              </a:spcAft>
              <a:buClrTx/>
            </a:pPr>
            <a:r>
              <a:rPr lang="en-US" altLang="en-US" kern="1200" dirty="0" smtClean="0">
                <a:solidFill>
                  <a:srgbClr val="007FA3"/>
                </a:solidFill>
                <a:latin typeface="Times New Roman" panose="02020603050405020304" pitchFamily="18" charset="0"/>
                <a:ea typeface="+mj-ea"/>
                <a:cs typeface="+mj-cs"/>
              </a:rPr>
              <a:t>Learning Objectives </a:t>
            </a:r>
            <a:r>
              <a:rPr lang="en-US" altLang="en-US" sz="2000" b="0" kern="1200" dirty="0" smtClean="0">
                <a:solidFill>
                  <a:srgbClr val="007FA3"/>
                </a:solidFill>
                <a:latin typeface="Times New Roman" panose="02020603050405020304" pitchFamily="18" charset="0"/>
                <a:ea typeface="+mj-ea"/>
                <a:cs typeface="+mj-cs"/>
              </a:rPr>
              <a:t>(2 of 2)</a:t>
            </a:r>
            <a:endParaRPr lang="en-US" altLang="en-US" sz="2000" b="0" kern="1200" dirty="0">
              <a:solidFill>
                <a:srgbClr val="007FA3"/>
              </a:solidFill>
              <a:latin typeface="Times New Roman" panose="02020603050405020304" pitchFamily="18" charset="0"/>
              <a:ea typeface="+mj-ea"/>
              <a:cs typeface="+mj-cs"/>
            </a:endParaRPr>
          </a:p>
        </p:txBody>
      </p:sp>
      <p:sp>
        <p:nvSpPr>
          <p:cNvPr id="3" name="Content Placeholder 2"/>
          <p:cNvSpPr>
            <a:spLocks noGrp="1"/>
          </p:cNvSpPr>
          <p:nvPr>
            <p:ph idx="1"/>
          </p:nvPr>
        </p:nvSpPr>
        <p:spPr>
          <a:xfrm>
            <a:off x="457200" y="1600201"/>
            <a:ext cx="8229600" cy="2971800"/>
          </a:xfrm>
        </p:spPr>
        <p:txBody>
          <a:bodyPr wrap="square" lIns="91425" tIns="91425" rIns="91425" bIns="91425">
            <a:noAutofit/>
          </a:bodyPr>
          <a:lstStyle/>
          <a:p>
            <a:pPr marL="0" lvl="0" indent="0" eaLnBrk="0" fontAlgn="base" hangingPunct="0">
              <a:spcAft>
                <a:spcPct val="0"/>
              </a:spcAft>
              <a:buSzPts val="2400"/>
              <a:buNone/>
            </a:pPr>
            <a:r>
              <a:rPr lang="en-US" altLang="en-US" sz="2400" b="1" kern="1200" dirty="0">
                <a:solidFill>
                  <a:srgbClr val="007FA3"/>
                </a:solidFill>
                <a:latin typeface="Arial (Body)"/>
                <a:ea typeface="+mn-ea"/>
                <a:cs typeface="+mn-cs"/>
              </a:rPr>
              <a:t>5.6</a:t>
            </a:r>
            <a:r>
              <a:rPr lang="en-US" altLang="en-US" sz="2400" kern="1200" dirty="0">
                <a:solidFill>
                  <a:srgbClr val="000000"/>
                </a:solidFill>
                <a:latin typeface="Arial (Body)"/>
                <a:ea typeface="+mn-ea"/>
                <a:cs typeface="+mn-cs"/>
              </a:rPr>
              <a:t> To understand cognitive learning as a form of consumer decision-making.</a:t>
            </a:r>
          </a:p>
          <a:p>
            <a:pPr marL="0" lvl="0" indent="0" eaLnBrk="0" fontAlgn="base" hangingPunct="0">
              <a:spcAft>
                <a:spcPct val="0"/>
              </a:spcAft>
              <a:buSzPts val="2400"/>
              <a:buNone/>
            </a:pPr>
            <a:r>
              <a:rPr lang="en-US" altLang="en-US" sz="2400" b="1" kern="1200" dirty="0">
                <a:solidFill>
                  <a:srgbClr val="007FA3"/>
                </a:solidFill>
                <a:latin typeface="Arial (Body)"/>
                <a:ea typeface="+mn-ea"/>
                <a:cs typeface="+mn-cs"/>
              </a:rPr>
              <a:t>5.7</a:t>
            </a:r>
            <a:r>
              <a:rPr lang="en-US" altLang="en-US" sz="2400" kern="1200" dirty="0">
                <a:solidFill>
                  <a:srgbClr val="000000"/>
                </a:solidFill>
                <a:latin typeface="Arial (Body)"/>
                <a:ea typeface="+mn-ea"/>
                <a:cs typeface="+mn-cs"/>
              </a:rPr>
              <a:t> To understand the impact of involvement and passive learning on purchase decisions.</a:t>
            </a:r>
          </a:p>
          <a:p>
            <a:pPr marL="0" lvl="0" indent="0" eaLnBrk="0" fontAlgn="base" hangingPunct="0">
              <a:spcAft>
                <a:spcPct val="0"/>
              </a:spcAft>
              <a:buSzPts val="2400"/>
              <a:buNone/>
            </a:pPr>
            <a:r>
              <a:rPr lang="en-US" altLang="en-US" sz="2400" b="1" kern="1200" dirty="0">
                <a:solidFill>
                  <a:srgbClr val="007FA3"/>
                </a:solidFill>
                <a:latin typeface="Arial (Body)"/>
                <a:ea typeface="+mn-ea"/>
                <a:cs typeface="+mn-cs"/>
              </a:rPr>
              <a:t>5.8</a:t>
            </a:r>
            <a:r>
              <a:rPr lang="en-US" altLang="en-US" sz="2400" kern="1200" dirty="0">
                <a:solidFill>
                  <a:srgbClr val="000000"/>
                </a:solidFill>
                <a:latin typeface="Arial (Body)"/>
                <a:ea typeface="+mn-ea"/>
                <a:cs typeface="+mn-cs"/>
              </a:rPr>
              <a:t> To understand how to measure the outcomes of consumer learning.</a:t>
            </a:r>
          </a:p>
        </p:txBody>
      </p:sp>
    </p:spTree>
    <p:extLst>
      <p:ext uri="{BB962C8B-B14F-4D97-AF65-F5344CB8AC3E}">
        <p14:creationId xmlns:p14="http://schemas.microsoft.com/office/powerpoint/2010/main" xmlns="" val="21013828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kern="1200" dirty="0" smtClean="0">
                <a:latin typeface="Times New Roman" panose="02020603050405020304" pitchFamily="18" charset="0"/>
                <a:ea typeface="+mj-ea"/>
                <a:cs typeface="+mj-cs"/>
              </a:rPr>
              <a:t>Chunking Aids Retrieval</a:t>
            </a:r>
            <a:endParaRPr lang="en-US" kern="1200" dirty="0">
              <a:latin typeface="Times New Roman" panose="02020603050405020304" pitchFamily="18" charset="0"/>
              <a:ea typeface="+mj-ea"/>
              <a:cs typeface="+mj-cs"/>
            </a:endParaRPr>
          </a:p>
        </p:txBody>
      </p:sp>
      <p:pic>
        <p:nvPicPr>
          <p:cNvPr id="3" name="Picture 2" descr="A screenshot shows a You Tube video with a city landscape in the background and the following text in the foreground. Call now. + 4 6, 7 7 1, 7 9 3, 3 3 6. The Swedish number dot com. "/>
          <p:cNvPicPr>
            <a:picLocks noChangeAspect="1"/>
          </p:cNvPicPr>
          <p:nvPr/>
        </p:nvPicPr>
        <p:blipFill rotWithShape="1">
          <a:blip r:embed="rId3">
            <a:extLst>
              <a:ext uri="{28A0092B-C50C-407E-A947-70E740481C1C}">
                <a14:useLocalDpi xmlns:a14="http://schemas.microsoft.com/office/drawing/2010/main" xmlns="" val="0"/>
              </a:ext>
            </a:extLst>
          </a:blip>
          <a:srcRect l="519" t="1379" r="4610" b="1912"/>
          <a:stretch/>
        </p:blipFill>
        <p:spPr>
          <a:xfrm>
            <a:off x="877077" y="1646424"/>
            <a:ext cx="7389846" cy="4134320"/>
          </a:xfrm>
          <a:prstGeom prst="rect">
            <a:avLst/>
          </a:prstGeom>
        </p:spPr>
      </p:pic>
      <p:sp>
        <p:nvSpPr>
          <p:cNvPr id="5" name="Text Placeholder 4"/>
          <p:cNvSpPr>
            <a:spLocks noGrp="1"/>
          </p:cNvSpPr>
          <p:nvPr>
            <p:ph type="body" idx="1"/>
          </p:nvPr>
        </p:nvSpPr>
        <p:spPr>
          <a:xfrm>
            <a:off x="457200" y="5937181"/>
            <a:ext cx="4494628" cy="377963"/>
          </a:xfrm>
        </p:spPr>
        <p:txBody>
          <a:bodyPr/>
          <a:lstStyle/>
          <a:p>
            <a:pPr marL="0" indent="0">
              <a:buNone/>
            </a:pPr>
            <a:r>
              <a:rPr lang="en-US" sz="1800" b="1" dirty="0"/>
              <a:t>Source:</a:t>
            </a:r>
            <a:r>
              <a:rPr lang="en-US" sz="1800" dirty="0"/>
              <a:t> Swedish Tourist Association</a:t>
            </a:r>
          </a:p>
        </p:txBody>
      </p:sp>
    </p:spTree>
    <p:extLst>
      <p:ext uri="{BB962C8B-B14F-4D97-AF65-F5344CB8AC3E}">
        <p14:creationId xmlns:p14="http://schemas.microsoft.com/office/powerpoint/2010/main" xmlns="" val="29148319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kern="1200" dirty="0" smtClean="0">
                <a:latin typeface="Times New Roman" panose="02020603050405020304" pitchFamily="18" charset="0"/>
                <a:ea typeface="+mj-ea"/>
                <a:cs typeface="+mj-cs"/>
              </a:rPr>
              <a:t>Environmental Triggers</a:t>
            </a:r>
            <a:endParaRPr lang="en-US" kern="1200" dirty="0">
              <a:latin typeface="Times New Roman" panose="02020603050405020304" pitchFamily="18" charset="0"/>
              <a:ea typeface="+mj-ea"/>
              <a:cs typeface="+mj-cs"/>
            </a:endParaRPr>
          </a:p>
        </p:txBody>
      </p:sp>
      <p:sp>
        <p:nvSpPr>
          <p:cNvPr id="3" name="Text Placeholder 2"/>
          <p:cNvSpPr>
            <a:spLocks noGrp="1"/>
          </p:cNvSpPr>
          <p:nvPr>
            <p:ph type="body" idx="1"/>
          </p:nvPr>
        </p:nvSpPr>
        <p:spPr/>
        <p:txBody>
          <a:bodyPr wrap="square" lIns="91425" tIns="91425" rIns="91425" bIns="91425">
            <a:noAutofit/>
          </a:bodyPr>
          <a:lstStyle/>
          <a:p>
            <a:pPr marL="0" lvl="0" indent="0" eaLnBrk="0" fontAlgn="base" hangingPunct="0">
              <a:spcAft>
                <a:spcPct val="0"/>
              </a:spcAft>
              <a:buSzPts val="2400"/>
              <a:buNone/>
              <a:tabLst/>
            </a:pPr>
            <a:r>
              <a:rPr lang="en-US" sz="2400" b="1" kern="1200" dirty="0" smtClean="0">
                <a:solidFill>
                  <a:srgbClr val="000000"/>
                </a:solidFill>
                <a:latin typeface="Arial (Body)"/>
                <a:ea typeface="+mn-ea"/>
                <a:cs typeface="+mn-cs"/>
              </a:rPr>
              <a:t>Defined</a:t>
            </a:r>
          </a:p>
          <a:p>
            <a:pPr marL="0" lvl="0" indent="0" eaLnBrk="0" fontAlgn="base" hangingPunct="0">
              <a:spcAft>
                <a:spcPct val="0"/>
              </a:spcAft>
              <a:buSzPts val="2400"/>
              <a:buNone/>
              <a:tabLst/>
            </a:pPr>
            <a:r>
              <a:rPr lang="en-US" sz="2400" kern="1200" dirty="0" smtClean="0">
                <a:solidFill>
                  <a:srgbClr val="000000"/>
                </a:solidFill>
                <a:latin typeface="Arial (Body)"/>
                <a:ea typeface="+mn-ea"/>
                <a:cs typeface="+mn-cs"/>
              </a:rPr>
              <a:t>Cues </a:t>
            </a:r>
            <a:r>
              <a:rPr lang="en-US" sz="2400" kern="1200" dirty="0">
                <a:solidFill>
                  <a:srgbClr val="000000"/>
                </a:solidFill>
                <a:latin typeface="Arial (Body)"/>
                <a:ea typeface="+mn-ea"/>
                <a:cs typeface="+mn-cs"/>
              </a:rPr>
              <a:t>in the environment that remind a person of something, and then she or he talks about it</a:t>
            </a:r>
          </a:p>
        </p:txBody>
      </p:sp>
    </p:spTree>
    <p:extLst>
      <p:ext uri="{BB962C8B-B14F-4D97-AF65-F5344CB8AC3E}">
        <p14:creationId xmlns:p14="http://schemas.microsoft.com/office/powerpoint/2010/main" xmlns="" val="27763949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kern="1200" dirty="0" smtClean="0">
                <a:latin typeface="Times New Roman" panose="02020603050405020304" pitchFamily="18" charset="0"/>
                <a:ea typeface="+mj-ea"/>
                <a:cs typeface="+mj-cs"/>
              </a:rPr>
              <a:t>Content That Captivates</a:t>
            </a:r>
            <a:endParaRPr lang="en-US" kern="1200" dirty="0">
              <a:latin typeface="Times New Roman" panose="02020603050405020304" pitchFamily="18" charset="0"/>
              <a:ea typeface="+mj-ea"/>
              <a:cs typeface="+mj-cs"/>
            </a:endParaRPr>
          </a:p>
        </p:txBody>
      </p:sp>
      <p:pic>
        <p:nvPicPr>
          <p:cNvPr id="4" name="Picture 3" descr="The following list provides the percentage of respondents, ages 16 and older, who indicated certain attributes of online branded content helped them recall it, as depicted in the graph. &#10;• Tells them something new, 27%&#10;• Entertains them, 25%&#10;• Inspires them, 25%&#10;• Teaches them something, 25%&#10;• Shocks them, 11%&#10;• Makes them act, 7%&#10;"/>
          <p:cNvPicPr>
            <a:picLocks noChangeAspect="1"/>
          </p:cNvPicPr>
          <p:nvPr/>
        </p:nvPicPr>
        <p:blipFill rotWithShape="1">
          <a:blip r:embed="rId3">
            <a:extLst>
              <a:ext uri="{28A0092B-C50C-407E-A947-70E740481C1C}">
                <a14:useLocalDpi xmlns:a14="http://schemas.microsoft.com/office/drawing/2010/main" xmlns="" val="0"/>
              </a:ext>
            </a:extLst>
          </a:blip>
          <a:srcRect l="2720" t="2960" r="1036" b="1796"/>
          <a:stretch/>
        </p:blipFill>
        <p:spPr>
          <a:xfrm>
            <a:off x="979714" y="1645974"/>
            <a:ext cx="7184572" cy="4573760"/>
          </a:xfrm>
          <a:prstGeom prst="rect">
            <a:avLst/>
          </a:prstGeom>
        </p:spPr>
      </p:pic>
    </p:spTree>
    <p:extLst>
      <p:ext uri="{BB962C8B-B14F-4D97-AF65-F5344CB8AC3E}">
        <p14:creationId xmlns:p14="http://schemas.microsoft.com/office/powerpoint/2010/main" xmlns="" val="7101795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fontAlgn="base">
              <a:spcBef>
                <a:spcPct val="0"/>
              </a:spcBef>
              <a:spcAft>
                <a:spcPct val="0"/>
              </a:spcAft>
              <a:buClrTx/>
            </a:pPr>
            <a:r>
              <a:rPr lang="en-US" altLang="en-US" kern="1200" dirty="0" smtClean="0">
                <a:solidFill>
                  <a:srgbClr val="007FA3"/>
                </a:solidFill>
                <a:latin typeface="Times New Roman" panose="02020603050405020304" pitchFamily="18" charset="0"/>
                <a:ea typeface="+mj-ea"/>
                <a:cs typeface="+mj-cs"/>
              </a:rPr>
              <a:t>Learning Objective 5.6</a:t>
            </a:r>
            <a:endParaRPr lang="en-US" altLang="en-US" kern="1200" dirty="0">
              <a:solidFill>
                <a:srgbClr val="007FA3"/>
              </a:solidFill>
              <a:latin typeface="Times New Roman" panose="02020603050405020304" pitchFamily="18" charset="0"/>
              <a:ea typeface="+mj-ea"/>
              <a:cs typeface="+mj-cs"/>
            </a:endParaRPr>
          </a:p>
        </p:txBody>
      </p:sp>
      <p:sp>
        <p:nvSpPr>
          <p:cNvPr id="3" name="Content Placeholder 2"/>
          <p:cNvSpPr>
            <a:spLocks noGrp="1"/>
          </p:cNvSpPr>
          <p:nvPr>
            <p:ph type="body" idx="1"/>
          </p:nvPr>
        </p:nvSpPr>
        <p:spPr/>
        <p:txBody>
          <a:bodyPr wrap="square" lIns="91425" tIns="91425" rIns="91425" bIns="91425">
            <a:noAutofit/>
          </a:bodyPr>
          <a:lstStyle/>
          <a:p>
            <a:pPr marL="0" indent="0" eaLnBrk="0" fontAlgn="base" hangingPunct="0">
              <a:spcAft>
                <a:spcPct val="0"/>
              </a:spcAft>
              <a:buSzPts val="2400"/>
              <a:buNone/>
            </a:pPr>
            <a:r>
              <a:rPr lang="en-US" altLang="en-US" sz="2400" b="1" kern="1200" dirty="0" smtClean="0">
                <a:solidFill>
                  <a:schemeClr val="tx2"/>
                </a:solidFill>
                <a:latin typeface="Arial (Body)"/>
              </a:rPr>
              <a:t>5.6 </a:t>
            </a:r>
            <a:r>
              <a:rPr lang="en-US" altLang="en-US" sz="2400" kern="1200" dirty="0" smtClean="0">
                <a:solidFill>
                  <a:srgbClr val="000000"/>
                </a:solidFill>
                <a:latin typeface="Arial (Body)"/>
                <a:ea typeface="+mn-ea"/>
                <a:cs typeface="+mn-cs"/>
              </a:rPr>
              <a:t>To </a:t>
            </a:r>
            <a:r>
              <a:rPr lang="en-US" altLang="en-US" sz="2400" kern="1200" dirty="0">
                <a:solidFill>
                  <a:srgbClr val="000000"/>
                </a:solidFill>
                <a:latin typeface="Arial (Body)"/>
                <a:ea typeface="+mn-ea"/>
                <a:cs typeface="+mn-cs"/>
              </a:rPr>
              <a:t>understand cognitive learning as a form of consumer decision-making.</a:t>
            </a:r>
          </a:p>
        </p:txBody>
      </p:sp>
    </p:spTree>
    <p:extLst>
      <p:ext uri="{BB962C8B-B14F-4D97-AF65-F5344CB8AC3E}">
        <p14:creationId xmlns:p14="http://schemas.microsoft.com/office/powerpoint/2010/main" xmlns="" val="24838228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solidFill>
                  <a:srgbClr val="007FA3"/>
                </a:solidFill>
                <a:latin typeface="Times New Roman" panose="02020603050405020304" pitchFamily="18" charset="0"/>
                <a:ea typeface="+mj-ea"/>
                <a:cs typeface="+mj-cs"/>
              </a:rPr>
              <a:t>Cognitive Learning </a:t>
            </a:r>
            <a:r>
              <a:rPr lang="en-US" altLang="en-US" sz="2000" b="0" kern="1200" dirty="0" smtClean="0">
                <a:solidFill>
                  <a:srgbClr val="007FA3"/>
                </a:solidFill>
                <a:latin typeface="Times New Roman" panose="02020603050405020304" pitchFamily="18" charset="0"/>
                <a:ea typeface="+mj-ea"/>
                <a:cs typeface="+mj-cs"/>
              </a:rPr>
              <a:t>(2 of 2)</a:t>
            </a:r>
            <a:endParaRPr lang="en-US" altLang="en-US" sz="2000" b="0" kern="1200" dirty="0">
              <a:solidFill>
                <a:srgbClr val="007FA3"/>
              </a:solidFill>
              <a:latin typeface="Times New Roman" panose="02020603050405020304" pitchFamily="18" charset="0"/>
              <a:ea typeface="+mj-ea"/>
              <a:cs typeface="+mj-cs"/>
            </a:endParaRPr>
          </a:p>
        </p:txBody>
      </p:sp>
      <p:sp>
        <p:nvSpPr>
          <p:cNvPr id="3" name="Content Placeholder 2"/>
          <p:cNvSpPr>
            <a:spLocks noGrp="1"/>
          </p:cNvSpPr>
          <p:nvPr>
            <p:ph type="body" idx="1"/>
          </p:nvPr>
        </p:nvSpPr>
        <p:spPr>
          <a:xfrm>
            <a:off x="457200" y="1600201"/>
            <a:ext cx="8229600" cy="2100942"/>
          </a:xfrm>
        </p:spPr>
        <p:txBody>
          <a:bodyPr wrap="square" lIns="91425" tIns="91425" rIns="91425" bIns="91425">
            <a:noAutofit/>
          </a:bodyPr>
          <a:lstStyle/>
          <a:p>
            <a:pPr marL="0" lvl="0" indent="0" eaLnBrk="0" fontAlgn="base" hangingPunct="0">
              <a:spcAft>
                <a:spcPct val="0"/>
              </a:spcAft>
              <a:buSzPts val="2400"/>
              <a:buNone/>
            </a:pPr>
            <a:r>
              <a:rPr lang="en-US" sz="2400" b="1" kern="1200" dirty="0" smtClean="0">
                <a:solidFill>
                  <a:srgbClr val="000000"/>
                </a:solidFill>
                <a:latin typeface="Arial (Body)"/>
                <a:ea typeface="+mn-ea"/>
                <a:cs typeface="+mn-cs"/>
              </a:rPr>
              <a:t>Defined</a:t>
            </a:r>
          </a:p>
          <a:p>
            <a:pPr marL="0" lvl="0" indent="0" eaLnBrk="0" fontAlgn="base" hangingPunct="0">
              <a:spcAft>
                <a:spcPct val="0"/>
              </a:spcAft>
              <a:buSzPts val="2400"/>
              <a:buNone/>
            </a:pPr>
            <a:r>
              <a:rPr lang="en-US" sz="2400" kern="1200" dirty="0" smtClean="0">
                <a:solidFill>
                  <a:srgbClr val="000000"/>
                </a:solidFill>
                <a:latin typeface="Arial (Body)"/>
                <a:ea typeface="+mn-ea"/>
                <a:cs typeface="+mn-cs"/>
              </a:rPr>
              <a:t>The </a:t>
            </a:r>
            <a:r>
              <a:rPr lang="en-US" sz="2400" kern="1200" dirty="0">
                <a:solidFill>
                  <a:srgbClr val="000000"/>
                </a:solidFill>
                <a:latin typeface="Arial (Body)"/>
                <a:ea typeface="+mn-ea"/>
                <a:cs typeface="+mn-cs"/>
              </a:rPr>
              <a:t>premise that learning occurs in the form of sequential, mental processing of information when people face problems they wish to resolve.</a:t>
            </a:r>
          </a:p>
        </p:txBody>
      </p:sp>
    </p:spTree>
    <p:extLst>
      <p:ext uri="{BB962C8B-B14F-4D97-AF65-F5344CB8AC3E}">
        <p14:creationId xmlns:p14="http://schemas.microsoft.com/office/powerpoint/2010/main" xmlns="" val="7040827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mj-ea"/>
                <a:cs typeface="+mj-cs"/>
              </a:rPr>
              <a:t>Discussion Question</a:t>
            </a:r>
            <a:endParaRPr lang="en-US" altLang="en-US" kern="120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4208106" cy="1637522"/>
          </a:xfrm>
        </p:spPr>
        <p:txBody>
          <a:bodyPr wrap="square" lIns="91425" tIns="91425" rIns="91425" bIns="91425">
            <a:noAutofit/>
          </a:bodyPr>
          <a:lstStyle/>
          <a:p>
            <a:pPr marL="0" lvl="0" indent="0" eaLnBrk="0" fontAlgn="base" hangingPunct="0">
              <a:spcAft>
                <a:spcPct val="0"/>
              </a:spcAft>
              <a:buSzPts val="2400"/>
              <a:buNone/>
            </a:pPr>
            <a:r>
              <a:rPr lang="en-US" altLang="en-US" sz="2400" kern="1200" dirty="0">
                <a:solidFill>
                  <a:srgbClr val="000000"/>
                </a:solidFill>
                <a:latin typeface="Arial (Body)"/>
                <a:ea typeface="+mn-ea"/>
                <a:cs typeface="+mn-cs"/>
              </a:rPr>
              <a:t>How would the ad influence the behavior of an individual who was engaged in a cognitive learning process?</a:t>
            </a:r>
          </a:p>
        </p:txBody>
      </p:sp>
      <p:sp>
        <p:nvSpPr>
          <p:cNvPr id="4" name="Content Placeholder 3"/>
          <p:cNvSpPr>
            <a:spLocks noGrp="1"/>
          </p:cNvSpPr>
          <p:nvPr>
            <p:ph sz="quarter" idx="13"/>
          </p:nvPr>
        </p:nvSpPr>
        <p:spPr>
          <a:xfrm>
            <a:off x="457200" y="3741576"/>
            <a:ext cx="3921681" cy="880347"/>
          </a:xfrm>
        </p:spPr>
        <p:txBody>
          <a:bodyPr/>
          <a:lstStyle/>
          <a:p>
            <a:pPr marL="0" indent="0">
              <a:buNone/>
            </a:pPr>
            <a:r>
              <a:rPr lang="en-US" sz="2400" b="1" dirty="0"/>
              <a:t>Figure 5 .11</a:t>
            </a:r>
            <a:r>
              <a:rPr lang="en-US" sz="2400" dirty="0"/>
              <a:t> Cognitive Learning: Crest Pro-Health</a:t>
            </a:r>
          </a:p>
        </p:txBody>
      </p:sp>
      <p:pic>
        <p:nvPicPr>
          <p:cNvPr id="6" name="Picture 5" descr="The advertisement shows a box of Crest Pro Health toothpaste on a dentist’s tray with a dentist’s oral mirror tool. The header of the advertisement reads as follows. One toothpaste protects all these areas dentists check most. Below the header are two checklists. The first checklist is for ordinary toothpaste and has checkmarks next to the following attributes.&#10;• Fights cavities&#10;• Fights tartar&#10;• Whitens&#10;• Freshens breath&#10;The second checklist is for Crest Pro Health toothpaste and has checkmarks next to the following attributes. &#10;• Fights cavities&#10;• Fights tartar&#10;• Whitens&#10;• Freshens breath&#10;• Fights sensitivity&#10;• Fights gingivitis&#10;• Fights plaque&#10;Text below the checklists reads as follows. Introducing Crest Pro Health. The toothpaste that addresses all these areas dentists check most and has received the A D A seal for cavities, gingivitis, sensitivity, plaque and whitening. It also prevents tartar buildup and freshens breath. So if you want to check all these boxes, you should know which box to look for. Crest. Healthy, beautiful smiles for life. &#10;An American Dental Association accepted logo appears in the bottom left of the advertisement. &#10;"/>
          <p:cNvPicPr>
            <a:picLocks noChangeAspect="1"/>
          </p:cNvPicPr>
          <p:nvPr/>
        </p:nvPicPr>
        <p:blipFill rotWithShape="1">
          <a:blip r:embed="rId3">
            <a:extLst>
              <a:ext uri="{28A0092B-C50C-407E-A947-70E740481C1C}">
                <a14:useLocalDpi xmlns:a14="http://schemas.microsoft.com/office/drawing/2010/main" xmlns="" val="0"/>
              </a:ext>
            </a:extLst>
          </a:blip>
          <a:srcRect l="1478" t="1149" r="4253" b="1379"/>
          <a:stretch/>
        </p:blipFill>
        <p:spPr>
          <a:xfrm>
            <a:off x="4914408" y="1600200"/>
            <a:ext cx="3623102" cy="4623098"/>
          </a:xfrm>
          <a:prstGeom prst="rect">
            <a:avLst/>
          </a:prstGeom>
        </p:spPr>
      </p:pic>
    </p:spTree>
    <p:extLst>
      <p:ext uri="{BB962C8B-B14F-4D97-AF65-F5344CB8AC3E}">
        <p14:creationId xmlns:p14="http://schemas.microsoft.com/office/powerpoint/2010/main" xmlns="" val="541946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kern="1200" dirty="0" smtClean="0">
                <a:solidFill>
                  <a:srgbClr val="007FA3"/>
                </a:solidFill>
                <a:latin typeface="Times New Roman" panose="02020603050405020304" pitchFamily="18" charset="0"/>
                <a:ea typeface="+mj-ea"/>
                <a:cs typeface="+mj-cs"/>
              </a:rPr>
              <a:t>Representations of Cognitive Learning </a:t>
            </a:r>
            <a:r>
              <a:rPr lang="en-US" sz="2000" b="0" kern="1200" dirty="0" smtClean="0">
                <a:solidFill>
                  <a:srgbClr val="007FA3"/>
                </a:solidFill>
                <a:latin typeface="Times New Roman" panose="02020603050405020304" pitchFamily="18" charset="0"/>
                <a:ea typeface="+mj-ea"/>
                <a:cs typeface="+mj-cs"/>
              </a:rPr>
              <a:t>(1 of 2)</a:t>
            </a:r>
            <a:endParaRPr lang="en-US" sz="2000" b="0" kern="1200" dirty="0">
              <a:solidFill>
                <a:srgbClr val="007FA3"/>
              </a:solidFill>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3760237" cy="2133599"/>
          </a:xfrm>
        </p:spPr>
        <p:txBody>
          <a:bodyPr/>
          <a:lstStyle/>
          <a:p>
            <a:pPr marL="0" indent="0">
              <a:buNone/>
            </a:pPr>
            <a:r>
              <a:rPr lang="en-US" sz="1800" b="1" dirty="0"/>
              <a:t>Generic States of Cognitive Learning</a:t>
            </a:r>
          </a:p>
          <a:p>
            <a:pPr lvl="1"/>
            <a:r>
              <a:rPr lang="en-US" sz="1800" dirty="0" smtClean="0">
                <a:latin typeface="+mn-lt"/>
              </a:rPr>
              <a:t>Knowledge</a:t>
            </a:r>
            <a:endParaRPr lang="en-US" sz="1800" dirty="0">
              <a:latin typeface="+mn-lt"/>
            </a:endParaRPr>
          </a:p>
          <a:p>
            <a:pPr lvl="1"/>
            <a:r>
              <a:rPr lang="en-US" sz="1800" dirty="0" smtClean="0">
                <a:latin typeface="+mn-lt"/>
              </a:rPr>
              <a:t>Evaluation</a:t>
            </a:r>
            <a:endParaRPr lang="en-US" sz="1800" dirty="0">
              <a:latin typeface="+mn-lt"/>
            </a:endParaRPr>
          </a:p>
          <a:p>
            <a:pPr lvl="1"/>
            <a:r>
              <a:rPr lang="en-US" sz="1800" dirty="0" smtClean="0">
                <a:latin typeface="+mn-lt"/>
              </a:rPr>
              <a:t>Behavior</a:t>
            </a:r>
            <a:endParaRPr lang="en-US" sz="1800" dirty="0">
              <a:latin typeface="+mn-lt"/>
            </a:endParaRPr>
          </a:p>
        </p:txBody>
      </p:sp>
      <p:sp>
        <p:nvSpPr>
          <p:cNvPr id="4" name="Content Placeholder 3"/>
          <p:cNvSpPr>
            <a:spLocks noGrp="1"/>
          </p:cNvSpPr>
          <p:nvPr>
            <p:ph sz="quarter" idx="13"/>
          </p:nvPr>
        </p:nvSpPr>
        <p:spPr>
          <a:xfrm>
            <a:off x="4394718" y="1600200"/>
            <a:ext cx="4292081" cy="2158999"/>
          </a:xfrm>
        </p:spPr>
        <p:txBody>
          <a:bodyPr/>
          <a:lstStyle/>
          <a:p>
            <a:pPr marL="0" indent="0">
              <a:buNone/>
            </a:pPr>
            <a:r>
              <a:rPr lang="en-US" sz="1800" b="1" dirty="0"/>
              <a:t>Tri-Component Attitude Model</a:t>
            </a:r>
          </a:p>
          <a:p>
            <a:r>
              <a:rPr lang="en-US" sz="1800" dirty="0"/>
              <a:t>Definition—All attitudes have three components</a:t>
            </a:r>
          </a:p>
          <a:p>
            <a:pPr lvl="1"/>
            <a:r>
              <a:rPr lang="en-US" sz="1800" dirty="0"/>
              <a:t>Cognitive</a:t>
            </a:r>
          </a:p>
          <a:p>
            <a:pPr lvl="1"/>
            <a:r>
              <a:rPr lang="en-US" sz="1800" dirty="0"/>
              <a:t>Affective</a:t>
            </a:r>
          </a:p>
          <a:p>
            <a:pPr lvl="1"/>
            <a:r>
              <a:rPr lang="en-US" sz="1800" dirty="0" smtClean="0"/>
              <a:t>Conative</a:t>
            </a:r>
            <a:endParaRPr lang="en-US" sz="1200" dirty="0"/>
          </a:p>
        </p:txBody>
      </p:sp>
      <p:sp>
        <p:nvSpPr>
          <p:cNvPr id="6" name="Content Placeholder 5"/>
          <p:cNvSpPr>
            <a:spLocks noGrp="1"/>
          </p:cNvSpPr>
          <p:nvPr>
            <p:ph sz="quarter" idx="14"/>
          </p:nvPr>
        </p:nvSpPr>
        <p:spPr>
          <a:xfrm>
            <a:off x="345696" y="3862517"/>
            <a:ext cx="3871741" cy="2463638"/>
          </a:xfrm>
        </p:spPr>
        <p:txBody>
          <a:bodyPr/>
          <a:lstStyle/>
          <a:p>
            <a:pPr marL="0" indent="0">
              <a:buNone/>
            </a:pPr>
            <a:r>
              <a:rPr lang="en-US" sz="1800" b="1" dirty="0"/>
              <a:t>Aida</a:t>
            </a:r>
          </a:p>
          <a:p>
            <a:r>
              <a:rPr lang="en-US" sz="1800" dirty="0"/>
              <a:t>Definition—Developed to explain how marketing and selling messages engage consumers</a:t>
            </a:r>
          </a:p>
          <a:p>
            <a:pPr lvl="1"/>
            <a:r>
              <a:rPr lang="en-US" sz="1800" dirty="0"/>
              <a:t>Attention</a:t>
            </a:r>
          </a:p>
          <a:p>
            <a:pPr lvl="1"/>
            <a:r>
              <a:rPr lang="en-US" sz="1800" dirty="0"/>
              <a:t>Interest and Desire</a:t>
            </a:r>
          </a:p>
          <a:p>
            <a:pPr lvl="1"/>
            <a:r>
              <a:rPr lang="en-US" sz="1800" dirty="0"/>
              <a:t>Action</a:t>
            </a:r>
          </a:p>
        </p:txBody>
      </p:sp>
      <p:sp>
        <p:nvSpPr>
          <p:cNvPr id="7" name="Content Placeholder 6"/>
          <p:cNvSpPr>
            <a:spLocks noGrp="1"/>
          </p:cNvSpPr>
          <p:nvPr>
            <p:ph sz="quarter" idx="15"/>
          </p:nvPr>
        </p:nvSpPr>
        <p:spPr>
          <a:xfrm>
            <a:off x="4394718" y="3890152"/>
            <a:ext cx="4292081" cy="2436003"/>
          </a:xfrm>
        </p:spPr>
        <p:txBody>
          <a:bodyPr/>
          <a:lstStyle/>
          <a:p>
            <a:pPr marL="0" indent="0">
              <a:buNone/>
            </a:pPr>
            <a:r>
              <a:rPr lang="en-US" sz="1800" b="1" dirty="0"/>
              <a:t>Innovation Adoption</a:t>
            </a:r>
          </a:p>
          <a:p>
            <a:r>
              <a:rPr lang="en-US" sz="1800" dirty="0"/>
              <a:t>Definition—Developed by Everett Rogers to explain how consumers adopt new products and services</a:t>
            </a:r>
          </a:p>
          <a:p>
            <a:pPr lvl="1"/>
            <a:r>
              <a:rPr lang="en-US" sz="1800" dirty="0"/>
              <a:t>Awareness</a:t>
            </a:r>
          </a:p>
          <a:p>
            <a:pPr lvl="1"/>
            <a:r>
              <a:rPr lang="en-US" sz="1800" dirty="0"/>
              <a:t>Interest and Evaluation</a:t>
            </a:r>
          </a:p>
          <a:p>
            <a:pPr lvl="1"/>
            <a:r>
              <a:rPr lang="en-US" sz="1800" dirty="0"/>
              <a:t>Trial and Adoption</a:t>
            </a:r>
            <a:endParaRPr lang="en-US" dirty="0"/>
          </a:p>
        </p:txBody>
      </p:sp>
    </p:spTree>
    <p:extLst>
      <p:ext uri="{BB962C8B-B14F-4D97-AF65-F5344CB8AC3E}">
        <p14:creationId xmlns:p14="http://schemas.microsoft.com/office/powerpoint/2010/main" xmlns="" val="33124750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latin typeface="Times New Roman" panose="02020603050405020304" pitchFamily="18" charset="0"/>
              </a:rPr>
              <a:t>Representations of Cognitive Learning </a:t>
            </a:r>
            <a:r>
              <a:rPr lang="en-US" sz="2000" b="0" kern="1200" dirty="0" smtClean="0">
                <a:latin typeface="Times New Roman" panose="02020603050405020304" pitchFamily="18" charset="0"/>
              </a:rPr>
              <a:t>(2 </a:t>
            </a:r>
            <a:r>
              <a:rPr lang="en-US" sz="2000" b="0" kern="1200" dirty="0">
                <a:latin typeface="Times New Roman" panose="02020603050405020304" pitchFamily="18" charset="0"/>
              </a:rPr>
              <a:t>of </a:t>
            </a:r>
            <a:r>
              <a:rPr lang="en-US" sz="2000" b="0" kern="1200" dirty="0" smtClean="0">
                <a:latin typeface="Times New Roman" panose="02020603050405020304" pitchFamily="18" charset="0"/>
              </a:rPr>
              <a:t>2)</a:t>
            </a:r>
            <a:endParaRPr lang="en-US" dirty="0"/>
          </a:p>
        </p:txBody>
      </p:sp>
      <p:sp>
        <p:nvSpPr>
          <p:cNvPr id="3" name="Text Placeholder 2"/>
          <p:cNvSpPr>
            <a:spLocks noGrp="1"/>
          </p:cNvSpPr>
          <p:nvPr>
            <p:ph type="body" idx="1"/>
          </p:nvPr>
        </p:nvSpPr>
        <p:spPr>
          <a:xfrm>
            <a:off x="457199" y="1600201"/>
            <a:ext cx="3937519" cy="1889448"/>
          </a:xfrm>
        </p:spPr>
        <p:txBody>
          <a:bodyPr/>
          <a:lstStyle/>
          <a:p>
            <a:pPr marL="0" indent="0">
              <a:buNone/>
            </a:pPr>
            <a:r>
              <a:rPr lang="en-US" sz="1400" b="1" dirty="0"/>
              <a:t>Innovation </a:t>
            </a:r>
            <a:r>
              <a:rPr lang="en-US" sz="1400" b="1" dirty="0" smtClean="0"/>
              <a:t>Decision-Making</a:t>
            </a:r>
          </a:p>
          <a:p>
            <a:pPr>
              <a:spcBef>
                <a:spcPts val="1000"/>
              </a:spcBef>
            </a:pPr>
            <a:r>
              <a:rPr lang="en-US" sz="1400" dirty="0"/>
              <a:t>Definition—Revised vversion of Everett Rogers</a:t>
            </a:r>
            <a:r>
              <a:rPr lang="en-US" sz="1400" dirty="0" smtClean="0"/>
              <a:t>’ consumer </a:t>
            </a:r>
            <a:r>
              <a:rPr lang="en-US" sz="1400" dirty="0"/>
              <a:t>adoption </a:t>
            </a:r>
            <a:r>
              <a:rPr lang="en-US" sz="1400" dirty="0" smtClean="0"/>
              <a:t>process</a:t>
            </a:r>
          </a:p>
          <a:p>
            <a:pPr lvl="1">
              <a:spcBef>
                <a:spcPts val="400"/>
              </a:spcBef>
            </a:pPr>
            <a:r>
              <a:rPr lang="en-US" sz="1400" dirty="0" smtClean="0">
                <a:latin typeface="+mn-lt"/>
              </a:rPr>
              <a:t>Knowledge</a:t>
            </a:r>
          </a:p>
          <a:p>
            <a:pPr lvl="1">
              <a:spcBef>
                <a:spcPts val="400"/>
              </a:spcBef>
            </a:pPr>
            <a:r>
              <a:rPr lang="en-US" sz="1400" dirty="0" smtClean="0">
                <a:latin typeface="+mn-lt"/>
              </a:rPr>
              <a:t>Persuasion</a:t>
            </a:r>
          </a:p>
          <a:p>
            <a:pPr lvl="1">
              <a:spcBef>
                <a:spcPts val="400"/>
              </a:spcBef>
            </a:pPr>
            <a:r>
              <a:rPr lang="en-US" sz="1400" dirty="0">
                <a:latin typeface="+mn-lt"/>
              </a:rPr>
              <a:t>Decision, Implementation, </a:t>
            </a:r>
            <a:r>
              <a:rPr lang="en-US" sz="1400" dirty="0" smtClean="0">
                <a:latin typeface="+mn-lt"/>
              </a:rPr>
              <a:t>and </a:t>
            </a:r>
            <a:r>
              <a:rPr lang="en-US" sz="1400" dirty="0">
                <a:latin typeface="+mn-lt"/>
              </a:rPr>
              <a:t>Confirmation</a:t>
            </a:r>
            <a:endParaRPr lang="en-US" dirty="0">
              <a:latin typeface="+mn-lt"/>
            </a:endParaRPr>
          </a:p>
        </p:txBody>
      </p:sp>
      <p:sp>
        <p:nvSpPr>
          <p:cNvPr id="5" name="Content Placeholder 4"/>
          <p:cNvSpPr>
            <a:spLocks noGrp="1"/>
          </p:cNvSpPr>
          <p:nvPr>
            <p:ph sz="quarter" idx="13"/>
          </p:nvPr>
        </p:nvSpPr>
        <p:spPr>
          <a:xfrm>
            <a:off x="4553337" y="1600200"/>
            <a:ext cx="4245429" cy="1889449"/>
          </a:xfrm>
        </p:spPr>
        <p:txBody>
          <a:bodyPr/>
          <a:lstStyle/>
          <a:p>
            <a:pPr marL="432" indent="0">
              <a:buNone/>
            </a:pPr>
            <a:r>
              <a:rPr lang="en-US" sz="1400" b="1" dirty="0"/>
              <a:t>Consumer </a:t>
            </a:r>
            <a:r>
              <a:rPr lang="en-US" sz="1400" b="1" dirty="0" smtClean="0"/>
              <a:t>Decision-Making</a:t>
            </a:r>
          </a:p>
          <a:p>
            <a:pPr>
              <a:spcBef>
                <a:spcPts val="1000"/>
              </a:spcBef>
            </a:pPr>
            <a:r>
              <a:rPr lang="en-US" sz="1400" dirty="0"/>
              <a:t>Definition—The stages consumers pass </a:t>
            </a:r>
            <a:r>
              <a:rPr lang="en-US" sz="1400" dirty="0" smtClean="0"/>
              <a:t>through </a:t>
            </a:r>
            <a:r>
              <a:rPr lang="en-US" sz="1400" dirty="0"/>
              <a:t>when making logical </a:t>
            </a:r>
            <a:r>
              <a:rPr lang="en-US" sz="1400" dirty="0" smtClean="0"/>
              <a:t>decisions</a:t>
            </a:r>
          </a:p>
          <a:p>
            <a:pPr lvl="1" indent="-284400">
              <a:spcBef>
                <a:spcPts val="400"/>
              </a:spcBef>
            </a:pPr>
            <a:r>
              <a:rPr lang="en-US" sz="1400" dirty="0"/>
              <a:t>Need </a:t>
            </a:r>
            <a:r>
              <a:rPr lang="en-US" sz="1400" dirty="0" smtClean="0"/>
              <a:t>Recognition</a:t>
            </a:r>
          </a:p>
          <a:p>
            <a:pPr lvl="1" indent="-284400">
              <a:spcBef>
                <a:spcPts val="400"/>
              </a:spcBef>
            </a:pPr>
            <a:r>
              <a:rPr lang="en-US" sz="1400" dirty="0"/>
              <a:t>Search and </a:t>
            </a:r>
            <a:r>
              <a:rPr lang="en-US" sz="1400" dirty="0" smtClean="0"/>
              <a:t>Evaluation</a:t>
            </a:r>
          </a:p>
          <a:p>
            <a:pPr lvl="1" indent="-284400">
              <a:spcBef>
                <a:spcPts val="400"/>
              </a:spcBef>
            </a:pPr>
            <a:r>
              <a:rPr lang="en-US" sz="1400" dirty="0"/>
              <a:t>Purchase and Post-Purchase Evaluation</a:t>
            </a:r>
          </a:p>
        </p:txBody>
      </p:sp>
      <p:sp>
        <p:nvSpPr>
          <p:cNvPr id="6" name="Content Placeholder 5"/>
          <p:cNvSpPr>
            <a:spLocks noGrp="1"/>
          </p:cNvSpPr>
          <p:nvPr>
            <p:ph sz="quarter" idx="14"/>
          </p:nvPr>
        </p:nvSpPr>
        <p:spPr>
          <a:xfrm>
            <a:off x="457199" y="3592289"/>
            <a:ext cx="3937517" cy="2612570"/>
          </a:xfrm>
        </p:spPr>
        <p:txBody>
          <a:bodyPr/>
          <a:lstStyle/>
          <a:p>
            <a:pPr marL="432" indent="0">
              <a:buNone/>
            </a:pPr>
            <a:r>
              <a:rPr lang="en-US" sz="1400" b="1" dirty="0"/>
              <a:t>Simple Consumer </a:t>
            </a:r>
            <a:r>
              <a:rPr lang="en-US" sz="1400" b="1" dirty="0" smtClean="0"/>
              <a:t>Journey</a:t>
            </a:r>
          </a:p>
          <a:p>
            <a:pPr>
              <a:spcBef>
                <a:spcPts val="1000"/>
              </a:spcBef>
            </a:pPr>
            <a:r>
              <a:rPr lang="en-US" sz="1400" dirty="0"/>
              <a:t>Definition—The nonlinear circular </a:t>
            </a:r>
            <a:r>
              <a:rPr lang="en-US" sz="1400" dirty="0" smtClean="0"/>
              <a:t>consumer </a:t>
            </a:r>
            <a:r>
              <a:rPr lang="en-US" sz="1400" dirty="0"/>
              <a:t>journal includes a post-purchase stage in which </a:t>
            </a:r>
            <a:r>
              <a:rPr lang="en-US" sz="1400" dirty="0" smtClean="0"/>
              <a:t>a </a:t>
            </a:r>
            <a:r>
              <a:rPr lang="en-US" sz="1400" dirty="0"/>
              <a:t>consumer enters into a relationship with a brand </a:t>
            </a:r>
            <a:r>
              <a:rPr lang="en-US" sz="1400" dirty="0" smtClean="0"/>
              <a:t>that </a:t>
            </a:r>
            <a:r>
              <a:rPr lang="en-US" sz="1400" dirty="0"/>
              <a:t>often plays out on social </a:t>
            </a:r>
            <a:r>
              <a:rPr lang="en-US" sz="1400" dirty="0" smtClean="0"/>
              <a:t>media</a:t>
            </a:r>
          </a:p>
          <a:p>
            <a:pPr lvl="1">
              <a:spcBef>
                <a:spcPts val="300"/>
              </a:spcBef>
            </a:pPr>
            <a:r>
              <a:rPr lang="en-US" sz="1400" dirty="0" smtClean="0"/>
              <a:t>Consider</a:t>
            </a:r>
          </a:p>
          <a:p>
            <a:pPr lvl="1">
              <a:spcBef>
                <a:spcPts val="300"/>
              </a:spcBef>
            </a:pPr>
            <a:r>
              <a:rPr lang="en-US" sz="1400" dirty="0" smtClean="0"/>
              <a:t>Evaluate</a:t>
            </a:r>
          </a:p>
          <a:p>
            <a:pPr lvl="1">
              <a:spcBef>
                <a:spcPts val="300"/>
              </a:spcBef>
            </a:pPr>
            <a:r>
              <a:rPr lang="en-US" sz="1400" dirty="0"/>
              <a:t>Buy and Post-Purchase Experience</a:t>
            </a:r>
            <a:r>
              <a:rPr lang="en-US" sz="1400" dirty="0" smtClean="0"/>
              <a:t>— </a:t>
            </a:r>
            <a:r>
              <a:rPr lang="en-US" sz="1400" dirty="0"/>
              <a:t>Enjoy, Advocate, and Bond</a:t>
            </a:r>
          </a:p>
        </p:txBody>
      </p:sp>
      <p:sp>
        <p:nvSpPr>
          <p:cNvPr id="7" name="Content Placeholder 6"/>
          <p:cNvSpPr>
            <a:spLocks noGrp="1"/>
          </p:cNvSpPr>
          <p:nvPr>
            <p:ph sz="quarter" idx="15"/>
          </p:nvPr>
        </p:nvSpPr>
        <p:spPr>
          <a:xfrm>
            <a:off x="4553336" y="3592287"/>
            <a:ext cx="4245429" cy="2715208"/>
          </a:xfrm>
        </p:spPr>
        <p:txBody>
          <a:bodyPr/>
          <a:lstStyle/>
          <a:p>
            <a:pPr marL="0" indent="0">
              <a:buNone/>
            </a:pPr>
            <a:r>
              <a:rPr lang="en-US" sz="1400" b="1" dirty="0"/>
              <a:t>Expanded Consumer </a:t>
            </a:r>
            <a:r>
              <a:rPr lang="en-US" sz="1400" b="1" dirty="0" smtClean="0"/>
              <a:t>Journey</a:t>
            </a:r>
          </a:p>
          <a:p>
            <a:pPr>
              <a:spcBef>
                <a:spcPts val="1000"/>
              </a:spcBef>
            </a:pPr>
            <a:r>
              <a:rPr lang="en-US" sz="1400" dirty="0"/>
              <a:t>Definition—nonlinear consumer journey in </a:t>
            </a:r>
            <a:r>
              <a:rPr lang="en-US" sz="1400" dirty="0" smtClean="0"/>
              <a:t>which </a:t>
            </a:r>
            <a:r>
              <a:rPr lang="en-US" sz="1400" dirty="0"/>
              <a:t>consumers backtrack, skip steps, reject, or opt out </a:t>
            </a:r>
            <a:r>
              <a:rPr lang="en-US" sz="1400" dirty="0" smtClean="0"/>
              <a:t>at </a:t>
            </a:r>
            <a:r>
              <a:rPr lang="en-US" sz="1400" dirty="0"/>
              <a:t>any </a:t>
            </a:r>
            <a:r>
              <a:rPr lang="en-US" sz="1400" dirty="0" smtClean="0"/>
              <a:t>stage</a:t>
            </a:r>
          </a:p>
          <a:p>
            <a:pPr lvl="1">
              <a:spcBef>
                <a:spcPts val="300"/>
              </a:spcBef>
            </a:pPr>
            <a:r>
              <a:rPr lang="en-US" sz="1400" dirty="0"/>
              <a:t>Need/Want Recognition, Awareness</a:t>
            </a:r>
            <a:r>
              <a:rPr lang="en-US" sz="1400" dirty="0" smtClean="0"/>
              <a:t>/ </a:t>
            </a:r>
            <a:r>
              <a:rPr lang="en-US" sz="1400" dirty="0"/>
              <a:t>Knowledge, </a:t>
            </a:r>
            <a:r>
              <a:rPr lang="en-US" sz="1400" dirty="0" smtClean="0"/>
              <a:t>Consider/Examine</a:t>
            </a:r>
          </a:p>
          <a:p>
            <a:pPr lvl="1">
              <a:spcBef>
                <a:spcPts val="300"/>
              </a:spcBef>
            </a:pPr>
            <a:r>
              <a:rPr lang="en-US" sz="1400" dirty="0"/>
              <a:t>Search/Learn, Like/Trust, Sees Value</a:t>
            </a:r>
            <a:r>
              <a:rPr lang="en-US" sz="1400" dirty="0" smtClean="0"/>
              <a:t>/ </a:t>
            </a:r>
            <a:r>
              <a:rPr lang="en-US" sz="1400" dirty="0"/>
              <a:t>Willing to Pay, </a:t>
            </a:r>
            <a:r>
              <a:rPr lang="en-US" sz="1400" dirty="0" smtClean="0"/>
              <a:t>Commit/Plan</a:t>
            </a:r>
          </a:p>
          <a:p>
            <a:pPr lvl="1">
              <a:spcBef>
                <a:spcPts val="300"/>
              </a:spcBef>
            </a:pPr>
            <a:r>
              <a:rPr lang="en-US" sz="1400" dirty="0"/>
              <a:t>Consumer, Satisfaction/Dissatisfaction</a:t>
            </a:r>
            <a:r>
              <a:rPr lang="en-US" sz="1400" dirty="0" smtClean="0"/>
              <a:t>, </a:t>
            </a:r>
            <a:r>
              <a:rPr lang="en-US" sz="1400" dirty="0"/>
              <a:t>Loyal/Repeat Buyer, Engage/Interact</a:t>
            </a:r>
            <a:r>
              <a:rPr lang="en-US" sz="1400" dirty="0" smtClean="0"/>
              <a:t>, </a:t>
            </a:r>
            <a:r>
              <a:rPr lang="en-US" sz="1400" dirty="0"/>
              <a:t>Actively Advocate</a:t>
            </a:r>
          </a:p>
        </p:txBody>
      </p:sp>
    </p:spTree>
    <p:extLst>
      <p:ext uri="{BB962C8B-B14F-4D97-AF65-F5344CB8AC3E}">
        <p14:creationId xmlns:p14="http://schemas.microsoft.com/office/powerpoint/2010/main" xmlns="" val="10177586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fontAlgn="base">
              <a:spcBef>
                <a:spcPct val="0"/>
              </a:spcBef>
              <a:spcAft>
                <a:spcPct val="0"/>
              </a:spcAft>
              <a:buClrTx/>
            </a:pPr>
            <a:r>
              <a:rPr lang="en-US" altLang="en-US" kern="1200" dirty="0" smtClean="0">
                <a:solidFill>
                  <a:srgbClr val="007FA3"/>
                </a:solidFill>
                <a:latin typeface="Times New Roman" panose="02020603050405020304" pitchFamily="18" charset="0"/>
                <a:ea typeface="+mj-ea"/>
                <a:cs typeface="+mj-cs"/>
              </a:rPr>
              <a:t>Learning Objective 5.7</a:t>
            </a:r>
            <a:endParaRPr lang="en-US" altLang="en-US" kern="1200" dirty="0">
              <a:solidFill>
                <a:srgbClr val="007FA3"/>
              </a:solidFill>
              <a:latin typeface="Times New Roman" panose="02020603050405020304" pitchFamily="18" charset="0"/>
              <a:ea typeface="+mj-ea"/>
              <a:cs typeface="+mj-cs"/>
            </a:endParaRPr>
          </a:p>
        </p:txBody>
      </p:sp>
      <p:sp>
        <p:nvSpPr>
          <p:cNvPr id="3" name="Content Placeholder 2"/>
          <p:cNvSpPr>
            <a:spLocks noGrp="1"/>
          </p:cNvSpPr>
          <p:nvPr>
            <p:ph type="body" idx="1"/>
          </p:nvPr>
        </p:nvSpPr>
        <p:spPr>
          <a:xfrm>
            <a:off x="457200" y="1600200"/>
            <a:ext cx="8229600" cy="910771"/>
          </a:xfrm>
        </p:spPr>
        <p:txBody>
          <a:bodyPr wrap="square" lIns="91425" tIns="91425" rIns="91425" bIns="91425">
            <a:noAutofit/>
          </a:bodyPr>
          <a:lstStyle/>
          <a:p>
            <a:pPr marL="0" indent="0" eaLnBrk="0" fontAlgn="base" hangingPunct="0">
              <a:spcAft>
                <a:spcPct val="0"/>
              </a:spcAft>
              <a:buSzPts val="2400"/>
              <a:buNone/>
            </a:pPr>
            <a:r>
              <a:rPr lang="en-US" altLang="en-US" sz="2400" b="1" kern="1200" dirty="0" smtClean="0">
                <a:solidFill>
                  <a:schemeClr val="tx2"/>
                </a:solidFill>
                <a:latin typeface="Arial (Body)"/>
              </a:rPr>
              <a:t>5.7 </a:t>
            </a:r>
            <a:r>
              <a:rPr lang="en-US" altLang="en-US" sz="2400" kern="1200" dirty="0" smtClean="0">
                <a:solidFill>
                  <a:srgbClr val="000000"/>
                </a:solidFill>
                <a:latin typeface="Arial (Body)"/>
                <a:ea typeface="+mn-ea"/>
                <a:cs typeface="+mn-cs"/>
              </a:rPr>
              <a:t>To </a:t>
            </a:r>
            <a:r>
              <a:rPr lang="en-US" altLang="en-US" sz="2400" kern="1200" dirty="0">
                <a:solidFill>
                  <a:srgbClr val="000000"/>
                </a:solidFill>
                <a:latin typeface="Arial (Body)"/>
                <a:ea typeface="+mn-ea"/>
                <a:cs typeface="+mn-cs"/>
              </a:rPr>
              <a:t>understand the impact of involvement and passive learning on purchase decisions.</a:t>
            </a:r>
          </a:p>
        </p:txBody>
      </p:sp>
    </p:spTree>
    <p:extLst>
      <p:ext uri="{BB962C8B-B14F-4D97-AF65-F5344CB8AC3E}">
        <p14:creationId xmlns:p14="http://schemas.microsoft.com/office/powerpoint/2010/main" xmlns="" val="23840976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mj-ea"/>
                <a:cs typeface="+mj-cs"/>
              </a:rPr>
              <a:t>Hemispheric Lateralization</a:t>
            </a:r>
            <a:endParaRPr lang="en-US" altLang="en-US" kern="1200" dirty="0">
              <a:latin typeface="Times New Roman" panose="02020603050405020304" pitchFamily="18" charset="0"/>
              <a:ea typeface="+mj-ea"/>
              <a:cs typeface="+mj-cs"/>
            </a:endParaRPr>
          </a:p>
        </p:txBody>
      </p:sp>
      <p:pic>
        <p:nvPicPr>
          <p:cNvPr id="7" name="Picture 6" descr="The advertisement shows a drawing of a human brain divided in half. The left half is labeled left brain in a plain font. The background for this portion is a beige color and shows vague data, such as dictionary excerpts. The right half of the drawing is labeled right brain in a decorative font. Bright paint streaks, doodles and designs flow over the right side of the brain and onto the page. The Mercedes Benz logo appears in the lower right portion of the advertisement.   "/>
          <p:cNvPicPr>
            <a:picLocks noChangeAspect="1"/>
          </p:cNvPicPr>
          <p:nvPr/>
        </p:nvPicPr>
        <p:blipFill>
          <a:blip r:embed="rId3"/>
          <a:stretch>
            <a:fillRect/>
          </a:stretch>
        </p:blipFill>
        <p:spPr>
          <a:xfrm>
            <a:off x="945857" y="1365393"/>
            <a:ext cx="6520486" cy="4610896"/>
          </a:xfrm>
          <a:prstGeom prst="rect">
            <a:avLst/>
          </a:prstGeom>
        </p:spPr>
      </p:pic>
      <p:sp>
        <p:nvSpPr>
          <p:cNvPr id="6" name="Text Placeholder 5"/>
          <p:cNvSpPr>
            <a:spLocks noGrp="1"/>
          </p:cNvSpPr>
          <p:nvPr>
            <p:ph type="body" idx="1"/>
          </p:nvPr>
        </p:nvSpPr>
        <p:spPr>
          <a:xfrm>
            <a:off x="457200" y="5976289"/>
            <a:ext cx="8229600" cy="360827"/>
          </a:xfrm>
        </p:spPr>
        <p:txBody>
          <a:bodyPr/>
          <a:lstStyle/>
          <a:p>
            <a:pPr marL="0" indent="0">
              <a:buNone/>
            </a:pPr>
            <a:r>
              <a:rPr lang="en-US" sz="1800" b="1" dirty="0"/>
              <a:t>Source: </a:t>
            </a:r>
            <a:r>
              <a:rPr lang="en-US" sz="1800" dirty="0"/>
              <a:t>Mercedes-Benz </a:t>
            </a:r>
            <a:r>
              <a:rPr lang="en-US" sz="1800" dirty="0" smtClean="0"/>
              <a:t>U</a:t>
            </a:r>
            <a:r>
              <a:rPr lang="en-US" sz="100" dirty="0" smtClean="0"/>
              <a:t> </a:t>
            </a:r>
            <a:r>
              <a:rPr lang="en-US" sz="1800" dirty="0" smtClean="0"/>
              <a:t>S</a:t>
            </a:r>
            <a:r>
              <a:rPr lang="en-US" sz="100" dirty="0" smtClean="0"/>
              <a:t> </a:t>
            </a:r>
            <a:r>
              <a:rPr lang="en-US" sz="1800" dirty="0" smtClean="0"/>
              <a:t>A</a:t>
            </a:r>
            <a:r>
              <a:rPr lang="en-US" sz="1800" dirty="0"/>
              <a:t>, </a:t>
            </a:r>
            <a:r>
              <a:rPr lang="en-US" sz="1800" dirty="0" smtClean="0"/>
              <a:t>L</a:t>
            </a:r>
            <a:r>
              <a:rPr lang="en-US" sz="100" dirty="0" smtClean="0"/>
              <a:t> </a:t>
            </a:r>
            <a:r>
              <a:rPr lang="en-US" sz="1800" dirty="0" smtClean="0"/>
              <a:t>L</a:t>
            </a:r>
            <a:r>
              <a:rPr lang="en-US" sz="100" dirty="0" smtClean="0"/>
              <a:t> </a:t>
            </a:r>
            <a:r>
              <a:rPr lang="en-US" sz="1800" dirty="0" smtClean="0"/>
              <a:t>C</a:t>
            </a:r>
            <a:endParaRPr lang="en-US" sz="1800" dirty="0"/>
          </a:p>
        </p:txBody>
      </p:sp>
    </p:spTree>
    <p:extLst>
      <p:ext uri="{BB962C8B-B14F-4D97-AF65-F5344CB8AC3E}">
        <p14:creationId xmlns:p14="http://schemas.microsoft.com/office/powerpoint/2010/main" xmlns="" val="245022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a:latin typeface="Times New Roman" panose="02020603050405020304" pitchFamily="18" charset="0"/>
                <a:ea typeface="+mj-ea"/>
                <a:cs typeface="+mj-cs"/>
              </a:rPr>
              <a:t>Learning through Ads</a:t>
            </a:r>
            <a:endParaRPr lang="en-US" altLang="en-US" kern="1200" dirty="0">
              <a:solidFill>
                <a:srgbClr val="007FA3"/>
              </a:solidFill>
              <a:latin typeface="Times New Roman" panose="02020603050405020304" pitchFamily="18" charset="0"/>
              <a:ea typeface="+mj-ea"/>
              <a:cs typeface="+mj-cs"/>
            </a:endParaRPr>
          </a:p>
        </p:txBody>
      </p:sp>
      <p:pic>
        <p:nvPicPr>
          <p:cNvPr id="7" name="Picture 6" descr="The advertisement features a large image of an avocado with the large, bright green header text that reads, Mas to Love. The following text falls below the header.&#10;• Good fats. The Dietary Guidelines for Americans emphasize good fats, like the fats found in avocados, as part of healthy eating patterns.&#10;• Nutrient dense. The dietary guidelines for Americans focus on dietary shifts to choose more nutrient rich foods that provide fiver as well as other vitamins and minerals in place of less healthy options. &#10;• No cholesterol. Avocados’ rich and creamy texture makes them the perfect substitute for may or butter. &#10;• Always fresh. Avocados from Mexico are available year round, so you can enjoy all their benefits, no matter the season. &#10;The Avocados from Mexico logo appears near the bottom of the advertisement. The logo includes the words Avocados from Mexico, a sliced avocado and the words always fresh, always delicioso, always in season. The website, avocados from mexico dot appears at the very bottom of the advertisement. "/>
          <p:cNvPicPr>
            <a:picLocks noChangeAspect="1"/>
          </p:cNvPicPr>
          <p:nvPr/>
        </p:nvPicPr>
        <p:blipFill rotWithShape="1">
          <a:blip r:embed="rId3"/>
          <a:srcRect l="-1" r="1187" b="531"/>
          <a:stretch/>
        </p:blipFill>
        <p:spPr>
          <a:xfrm>
            <a:off x="3041780" y="1637747"/>
            <a:ext cx="3107093" cy="4212547"/>
          </a:xfrm>
          <a:prstGeom prst="rect">
            <a:avLst/>
          </a:prstGeom>
        </p:spPr>
      </p:pic>
      <p:sp>
        <p:nvSpPr>
          <p:cNvPr id="8" name="Text Placeholder 7"/>
          <p:cNvSpPr>
            <a:spLocks noGrp="1"/>
          </p:cNvSpPr>
          <p:nvPr>
            <p:ph type="body" idx="1"/>
          </p:nvPr>
        </p:nvSpPr>
        <p:spPr>
          <a:xfrm>
            <a:off x="457200" y="5912438"/>
            <a:ext cx="8313576" cy="379567"/>
          </a:xfrm>
        </p:spPr>
        <p:txBody>
          <a:bodyPr/>
          <a:lstStyle/>
          <a:p>
            <a:pPr marL="0" indent="0">
              <a:buNone/>
            </a:pPr>
            <a:r>
              <a:rPr lang="en-US" sz="1800" b="1" dirty="0"/>
              <a:t>Source:</a:t>
            </a:r>
            <a:r>
              <a:rPr lang="en-US" sz="1800" dirty="0"/>
              <a:t> Avocados </a:t>
            </a:r>
            <a:r>
              <a:rPr lang="en-US" sz="1800" dirty="0" smtClean="0"/>
              <a:t>From Mexico</a:t>
            </a:r>
            <a:r>
              <a:rPr lang="en-US" sz="1800" dirty="0"/>
              <a:t>, Mexican Hass </a:t>
            </a:r>
            <a:r>
              <a:rPr lang="en-US" sz="1800" dirty="0" smtClean="0"/>
              <a:t>Avocado </a:t>
            </a:r>
            <a:r>
              <a:rPr lang="en-US" sz="1800" dirty="0"/>
              <a:t>Importers </a:t>
            </a:r>
            <a:r>
              <a:rPr lang="en-US" sz="1800" dirty="0" smtClean="0"/>
              <a:t>Association</a:t>
            </a:r>
            <a:endParaRPr lang="en-US" sz="1800" dirty="0"/>
          </a:p>
        </p:txBody>
      </p:sp>
    </p:spTree>
    <p:extLst>
      <p:ext uri="{BB962C8B-B14F-4D97-AF65-F5344CB8AC3E}">
        <p14:creationId xmlns:p14="http://schemas.microsoft.com/office/powerpoint/2010/main" xmlns="" val="33495000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kern="1200" dirty="0" smtClean="0">
                <a:solidFill>
                  <a:srgbClr val="007FA3"/>
                </a:solidFill>
                <a:latin typeface="Times New Roman" panose="02020603050405020304" pitchFamily="18" charset="0"/>
                <a:ea typeface="+mj-ea"/>
                <a:cs typeface="+mj-cs"/>
              </a:rPr>
              <a:t>Passive Learning</a:t>
            </a:r>
            <a:endParaRPr lang="en-US" kern="1200" dirty="0">
              <a:solidFill>
                <a:srgbClr val="007FA3"/>
              </a:solidFill>
              <a:latin typeface="Times New Roman" panose="02020603050405020304" pitchFamily="18" charset="0"/>
              <a:ea typeface="+mj-ea"/>
              <a:cs typeface="+mj-cs"/>
            </a:endParaRPr>
          </a:p>
        </p:txBody>
      </p:sp>
      <p:sp>
        <p:nvSpPr>
          <p:cNvPr id="3" name="Content Placeholder 2"/>
          <p:cNvSpPr>
            <a:spLocks noGrp="1"/>
          </p:cNvSpPr>
          <p:nvPr>
            <p:ph type="body" idx="1"/>
          </p:nvPr>
        </p:nvSpPr>
        <p:spPr>
          <a:xfrm>
            <a:off x="457200" y="1600201"/>
            <a:ext cx="8229600" cy="1790114"/>
          </a:xfrm>
        </p:spPr>
        <p:txBody>
          <a:bodyPr wrap="square" lIns="91425" tIns="91425" rIns="91425" bIns="91425">
            <a:noAutofit/>
          </a:bodyPr>
          <a:lstStyle/>
          <a:p>
            <a:pPr marL="0" lvl="0" indent="0" eaLnBrk="0" fontAlgn="base" hangingPunct="0">
              <a:spcAft>
                <a:spcPct val="0"/>
              </a:spcAft>
              <a:buSzPts val="2400"/>
              <a:buNone/>
            </a:pPr>
            <a:r>
              <a:rPr lang="en-US" sz="2400" b="1" kern="1200" dirty="0" smtClean="0">
                <a:solidFill>
                  <a:srgbClr val="000000"/>
                </a:solidFill>
                <a:latin typeface="Arial (Body)"/>
                <a:ea typeface="+mn-ea"/>
                <a:cs typeface="+mn-cs"/>
              </a:rPr>
              <a:t>Defined</a:t>
            </a:r>
          </a:p>
          <a:p>
            <a:pPr marL="0" lvl="0" indent="0" eaLnBrk="0" fontAlgn="base" hangingPunct="0">
              <a:spcAft>
                <a:spcPct val="0"/>
              </a:spcAft>
              <a:buSzPts val="2400"/>
              <a:buNone/>
            </a:pPr>
            <a:r>
              <a:rPr lang="en-US" sz="2400" kern="1200" dirty="0" smtClean="0">
                <a:solidFill>
                  <a:srgbClr val="000000"/>
                </a:solidFill>
                <a:latin typeface="Arial (Body)"/>
                <a:ea typeface="+mn-ea"/>
                <a:cs typeface="+mn-cs"/>
              </a:rPr>
              <a:t>A </a:t>
            </a:r>
            <a:r>
              <a:rPr lang="en-US" sz="2400" kern="1200" dirty="0">
                <a:solidFill>
                  <a:srgbClr val="000000"/>
                </a:solidFill>
                <a:latin typeface="Arial (Body)"/>
                <a:ea typeface="+mn-ea"/>
                <a:cs typeface="+mn-cs"/>
              </a:rPr>
              <a:t>form of learning in which consumers receive information from repeated exposures which is fully processed after a product is purchased</a:t>
            </a:r>
          </a:p>
        </p:txBody>
      </p:sp>
    </p:spTree>
    <p:extLst>
      <p:ext uri="{BB962C8B-B14F-4D97-AF65-F5344CB8AC3E}">
        <p14:creationId xmlns:p14="http://schemas.microsoft.com/office/powerpoint/2010/main" xmlns="" val="15805103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fontAlgn="base">
              <a:spcBef>
                <a:spcPct val="0"/>
              </a:spcBef>
              <a:spcAft>
                <a:spcPct val="0"/>
              </a:spcAft>
              <a:buClrTx/>
            </a:pPr>
            <a:r>
              <a:rPr lang="en-US" altLang="en-US" kern="1200" dirty="0" smtClean="0">
                <a:solidFill>
                  <a:srgbClr val="007FA3"/>
                </a:solidFill>
                <a:latin typeface="Times New Roman" panose="02020603050405020304" pitchFamily="18" charset="0"/>
                <a:ea typeface="+mj-ea"/>
                <a:cs typeface="+mj-cs"/>
              </a:rPr>
              <a:t>Learning Objective 5.8</a:t>
            </a:r>
            <a:endParaRPr lang="en-US" altLang="en-US" kern="1200" dirty="0">
              <a:solidFill>
                <a:srgbClr val="007FA3"/>
              </a:solidFill>
              <a:latin typeface="Times New Roman" panose="02020603050405020304" pitchFamily="18" charset="0"/>
              <a:ea typeface="+mj-ea"/>
              <a:cs typeface="+mj-cs"/>
            </a:endParaRPr>
          </a:p>
        </p:txBody>
      </p:sp>
      <p:sp>
        <p:nvSpPr>
          <p:cNvPr id="3" name="Content Placeholder 2"/>
          <p:cNvSpPr>
            <a:spLocks noGrp="1"/>
          </p:cNvSpPr>
          <p:nvPr>
            <p:ph type="body" idx="1"/>
          </p:nvPr>
        </p:nvSpPr>
        <p:spPr>
          <a:xfrm>
            <a:off x="457200" y="1600200"/>
            <a:ext cx="8229600" cy="833511"/>
          </a:xfrm>
        </p:spPr>
        <p:txBody>
          <a:bodyPr wrap="square" lIns="91425" tIns="91425" rIns="91425" bIns="91425">
            <a:noAutofit/>
          </a:bodyPr>
          <a:lstStyle/>
          <a:p>
            <a:pPr marL="0" indent="0" eaLnBrk="0" fontAlgn="base" hangingPunct="0">
              <a:spcAft>
                <a:spcPct val="0"/>
              </a:spcAft>
              <a:buSzPts val="2400"/>
              <a:buNone/>
            </a:pPr>
            <a:r>
              <a:rPr lang="en-US" altLang="en-US" sz="2400" b="1" kern="1200" dirty="0" smtClean="0">
                <a:solidFill>
                  <a:schemeClr val="tx2"/>
                </a:solidFill>
                <a:latin typeface="Arial (Body)"/>
              </a:rPr>
              <a:t>5.8 </a:t>
            </a:r>
            <a:r>
              <a:rPr lang="en-US" altLang="en-US" sz="2400" kern="1200" dirty="0" smtClean="0">
                <a:solidFill>
                  <a:srgbClr val="000000"/>
                </a:solidFill>
                <a:latin typeface="Arial (Body)"/>
                <a:ea typeface="+mn-ea"/>
                <a:cs typeface="+mn-cs"/>
              </a:rPr>
              <a:t>To </a:t>
            </a:r>
            <a:r>
              <a:rPr lang="en-US" altLang="en-US" sz="2400" kern="1200" dirty="0">
                <a:solidFill>
                  <a:srgbClr val="000000"/>
                </a:solidFill>
                <a:latin typeface="Arial (Body)"/>
                <a:ea typeface="+mn-ea"/>
                <a:cs typeface="+mn-cs"/>
              </a:rPr>
              <a:t>understand how to measure the outcomes of consumer learning.</a:t>
            </a:r>
          </a:p>
        </p:txBody>
      </p:sp>
    </p:spTree>
    <p:extLst>
      <p:ext uri="{BB962C8B-B14F-4D97-AF65-F5344CB8AC3E}">
        <p14:creationId xmlns:p14="http://schemas.microsoft.com/office/powerpoint/2010/main" xmlns="" val="5925614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mj-ea"/>
                <a:cs typeface="+mj-cs"/>
              </a:rPr>
              <a:t>Measures</a:t>
            </a:r>
            <a:endParaRPr lang="en-US" altLang="en-US" kern="120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1"/>
            <a:ext cx="8229600" cy="1077686"/>
          </a:xfrm>
        </p:spPr>
        <p:txBody>
          <a:bodyPr wrap="square" lIns="91425" tIns="91425" rIns="91425" bIns="91425">
            <a:noAutofit/>
          </a:bodyPr>
          <a:lstStyle/>
          <a:p>
            <a:pPr marL="255651" lvl="0" indent="-255651" eaLnBrk="0" fontAlgn="base" hangingPunct="0">
              <a:spcAft>
                <a:spcPct val="0"/>
              </a:spcAft>
              <a:buSzPts val="2400"/>
              <a:tabLst/>
              <a:defRPr/>
            </a:pPr>
            <a:r>
              <a:rPr lang="en-US" sz="2400" kern="1200" dirty="0">
                <a:solidFill>
                  <a:srgbClr val="000000"/>
                </a:solidFill>
                <a:latin typeface="Arial (Body)"/>
                <a:ea typeface="+mn-ea"/>
                <a:cs typeface="+mn-cs"/>
              </a:rPr>
              <a:t>Aided recall (</a:t>
            </a:r>
            <a:r>
              <a:rPr lang="en-US" sz="2400" kern="1200" dirty="0" smtClean="0">
                <a:solidFill>
                  <a:srgbClr val="000000"/>
                </a:solidFill>
                <a:latin typeface="Arial (Body)"/>
                <a:ea typeface="+mn-ea"/>
                <a:cs typeface="+mn-cs"/>
              </a:rPr>
              <a:t>recognition</a:t>
            </a:r>
            <a:r>
              <a:rPr lang="en-US" sz="2400" kern="1200" dirty="0">
                <a:solidFill>
                  <a:srgbClr val="000000"/>
                </a:solidFill>
                <a:latin typeface="Arial (Body)"/>
                <a:ea typeface="+mn-ea"/>
                <a:cs typeface="+mn-cs"/>
              </a:rPr>
              <a:t>)</a:t>
            </a:r>
          </a:p>
          <a:p>
            <a:pPr marL="255651" lvl="0" indent="-255651" eaLnBrk="0" fontAlgn="base" hangingPunct="0">
              <a:spcAft>
                <a:spcPct val="0"/>
              </a:spcAft>
              <a:buSzPts val="2400"/>
              <a:tabLst/>
              <a:defRPr/>
            </a:pPr>
            <a:r>
              <a:rPr lang="en-US" sz="2400" kern="1200" dirty="0">
                <a:solidFill>
                  <a:srgbClr val="000000"/>
                </a:solidFill>
                <a:latin typeface="Arial (Body)"/>
                <a:ea typeface="+mn-ea"/>
                <a:cs typeface="+mn-cs"/>
              </a:rPr>
              <a:t>Unaided recall (recall</a:t>
            </a:r>
            <a:r>
              <a:rPr lang="en-US" sz="2400" kern="1200" dirty="0" smtClean="0">
                <a:solidFill>
                  <a:srgbClr val="000000"/>
                </a:solidFill>
                <a:latin typeface="Arial (Body)"/>
                <a:ea typeface="+mn-ea"/>
                <a:cs typeface="+mn-cs"/>
              </a:rPr>
              <a:t>)</a:t>
            </a:r>
            <a:endParaRPr lang="en-US" sz="2400" kern="1200" dirty="0">
              <a:solidFill>
                <a:srgbClr val="000000"/>
              </a:solidFill>
              <a:latin typeface="Arial (Body)"/>
              <a:ea typeface="+mn-ea"/>
              <a:cs typeface="+mn-cs"/>
            </a:endParaRPr>
          </a:p>
        </p:txBody>
      </p:sp>
      <p:sp>
        <p:nvSpPr>
          <p:cNvPr id="4" name="Text Placeholder 3"/>
          <p:cNvSpPr>
            <a:spLocks noGrp="1"/>
          </p:cNvSpPr>
          <p:nvPr>
            <p:ph type="body" idx="2"/>
          </p:nvPr>
        </p:nvSpPr>
        <p:spPr>
          <a:xfrm>
            <a:off x="457200" y="2691340"/>
            <a:ext cx="8229600" cy="917646"/>
          </a:xfrm>
        </p:spPr>
        <p:txBody>
          <a:bodyPr/>
          <a:lstStyle/>
          <a:p>
            <a:pPr marL="0" indent="0">
              <a:buNone/>
            </a:pPr>
            <a:r>
              <a:rPr lang="en-US" sz="2400" b="1" kern="1200" dirty="0">
                <a:solidFill>
                  <a:srgbClr val="000000"/>
                </a:solidFill>
                <a:latin typeface="Arial (Body)"/>
              </a:rPr>
              <a:t>How does the Starch Readership Ad Study measure ad </a:t>
            </a:r>
            <a:r>
              <a:rPr lang="en-US" sz="2400" b="1" kern="1200" dirty="0" smtClean="0">
                <a:solidFill>
                  <a:srgbClr val="000000"/>
                </a:solidFill>
                <a:latin typeface="Arial (Body)"/>
              </a:rPr>
              <a:t>effectiveness?</a:t>
            </a:r>
          </a:p>
        </p:txBody>
      </p:sp>
    </p:spTree>
    <p:extLst>
      <p:ext uri="{BB962C8B-B14F-4D97-AF65-F5344CB8AC3E}">
        <p14:creationId xmlns:p14="http://schemas.microsoft.com/office/powerpoint/2010/main" xmlns="" val="30022278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mj-ea"/>
                <a:cs typeface="+mj-cs"/>
              </a:rPr>
              <a:t>Brand Equity</a:t>
            </a:r>
            <a:endParaRPr lang="en-US" altLang="en-US" kern="1200" dirty="0">
              <a:latin typeface="Times New Roman" panose="02020603050405020304" pitchFamily="18" charset="0"/>
              <a:ea typeface="+mj-ea"/>
              <a:cs typeface="+mj-cs"/>
            </a:endParaRPr>
          </a:p>
        </p:txBody>
      </p:sp>
      <p:sp>
        <p:nvSpPr>
          <p:cNvPr id="3" name="Text Placeholder 2"/>
          <p:cNvSpPr>
            <a:spLocks noGrp="1"/>
          </p:cNvSpPr>
          <p:nvPr>
            <p:ph type="body" idx="1"/>
          </p:nvPr>
        </p:nvSpPr>
        <p:spPr/>
        <p:txBody>
          <a:bodyPr wrap="square" lIns="91425" tIns="91425" rIns="91425" bIns="91425">
            <a:noAutofit/>
          </a:bodyPr>
          <a:lstStyle/>
          <a:p>
            <a:pPr marL="0" lvl="0" indent="0" eaLnBrk="0" fontAlgn="base" hangingPunct="0">
              <a:spcAft>
                <a:spcPct val="0"/>
              </a:spcAft>
              <a:buSzPts val="2400"/>
              <a:buNone/>
              <a:tabLst/>
            </a:pPr>
            <a:r>
              <a:rPr lang="en-US" altLang="en-US" sz="2400" b="1" kern="1200" dirty="0" smtClean="0">
                <a:solidFill>
                  <a:srgbClr val="000000"/>
                </a:solidFill>
                <a:latin typeface="Arial (Body)"/>
                <a:ea typeface="+mn-ea"/>
                <a:cs typeface="+mn-cs"/>
              </a:rPr>
              <a:t>Defined</a:t>
            </a:r>
          </a:p>
          <a:p>
            <a:pPr marL="0" lvl="0" indent="0" eaLnBrk="0" fontAlgn="base" hangingPunct="0">
              <a:spcAft>
                <a:spcPct val="0"/>
              </a:spcAft>
              <a:buSzPts val="2400"/>
              <a:buNone/>
              <a:tabLst/>
            </a:pPr>
            <a:r>
              <a:rPr lang="en-US" altLang="en-US" sz="2400" kern="1200" dirty="0" smtClean="0">
                <a:solidFill>
                  <a:srgbClr val="000000"/>
                </a:solidFill>
                <a:latin typeface="Arial (Body)"/>
                <a:ea typeface="+mn-ea"/>
                <a:cs typeface="+mn-cs"/>
              </a:rPr>
              <a:t>The </a:t>
            </a:r>
            <a:r>
              <a:rPr lang="en-US" altLang="en-US" sz="2400" kern="1200" dirty="0">
                <a:solidFill>
                  <a:srgbClr val="000000"/>
                </a:solidFill>
                <a:latin typeface="Arial (Body)"/>
                <a:ea typeface="+mn-ea"/>
                <a:cs typeface="+mn-cs"/>
              </a:rPr>
              <a:t>intrinsic value of a brand name. This value stems from the foundations of brand loyalty: the consumer’s perception of the brand’s superiority, the social esteem that using it provides, and the customer’s trust and identification with the brand.</a:t>
            </a:r>
          </a:p>
        </p:txBody>
      </p:sp>
    </p:spTree>
    <p:extLst>
      <p:ext uri="{BB962C8B-B14F-4D97-AF65-F5344CB8AC3E}">
        <p14:creationId xmlns:p14="http://schemas.microsoft.com/office/powerpoint/2010/main" xmlns="" val="1948992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fontAlgn="base">
              <a:spcBef>
                <a:spcPct val="0"/>
              </a:spcBef>
              <a:spcAft>
                <a:spcPct val="0"/>
              </a:spcAft>
              <a:buClrTx/>
            </a:pPr>
            <a:r>
              <a:rPr lang="en-US" altLang="en-US" kern="1200" dirty="0" smtClean="0">
                <a:solidFill>
                  <a:srgbClr val="007FA3"/>
                </a:solidFill>
                <a:latin typeface="Times New Roman" panose="02020603050405020304" pitchFamily="18" charset="0"/>
                <a:ea typeface="+mj-ea"/>
                <a:cs typeface="+mj-cs"/>
              </a:rPr>
              <a:t>Learning Objective 5.1</a:t>
            </a:r>
            <a:endParaRPr lang="en-US" altLang="en-US" kern="1200" dirty="0">
              <a:solidFill>
                <a:srgbClr val="007FA3"/>
              </a:solidFill>
              <a:latin typeface="Times New Roman" panose="02020603050405020304" pitchFamily="18" charset="0"/>
              <a:ea typeface="+mj-ea"/>
              <a:cs typeface="+mj-cs"/>
            </a:endParaRPr>
          </a:p>
        </p:txBody>
      </p:sp>
      <p:sp>
        <p:nvSpPr>
          <p:cNvPr id="3" name="Content Placeholder 2"/>
          <p:cNvSpPr>
            <a:spLocks noGrp="1"/>
          </p:cNvSpPr>
          <p:nvPr>
            <p:ph type="body" idx="1"/>
          </p:nvPr>
        </p:nvSpPr>
        <p:spPr/>
        <p:txBody>
          <a:bodyPr wrap="square" lIns="91425" tIns="91425" rIns="91425" bIns="91425">
            <a:noAutofit/>
          </a:bodyPr>
          <a:lstStyle/>
          <a:p>
            <a:pPr marL="0" lvl="0" indent="0" eaLnBrk="0" fontAlgn="base" hangingPunct="0">
              <a:spcAft>
                <a:spcPct val="0"/>
              </a:spcAft>
              <a:buSzPts val="2400"/>
              <a:buNone/>
            </a:pPr>
            <a:r>
              <a:rPr lang="en-US" altLang="en-US" sz="2400" b="1" kern="1200" dirty="0" smtClean="0">
                <a:solidFill>
                  <a:schemeClr val="tx2"/>
                </a:solidFill>
                <a:latin typeface="Arial (Body)"/>
                <a:ea typeface="+mn-ea"/>
                <a:cs typeface="+mn-cs"/>
              </a:rPr>
              <a:t>5.1</a:t>
            </a:r>
            <a:r>
              <a:rPr lang="en-US" altLang="en-US" sz="2400" kern="1200" dirty="0" smtClean="0">
                <a:solidFill>
                  <a:srgbClr val="000000"/>
                </a:solidFill>
                <a:latin typeface="Arial (Body)"/>
                <a:ea typeface="+mn-ea"/>
                <a:cs typeface="+mn-cs"/>
              </a:rPr>
              <a:t> To </a:t>
            </a:r>
            <a:r>
              <a:rPr lang="en-US" altLang="en-US" sz="2400" kern="1200" dirty="0">
                <a:solidFill>
                  <a:srgbClr val="000000"/>
                </a:solidFill>
                <a:latin typeface="Arial (Body)"/>
                <a:ea typeface="+mn-ea"/>
                <a:cs typeface="+mn-cs"/>
              </a:rPr>
              <a:t>understand the elements of learning</a:t>
            </a:r>
            <a:r>
              <a:rPr lang="en-US" altLang="en-US" sz="2400" kern="1200" dirty="0" smtClean="0">
                <a:solidFill>
                  <a:srgbClr val="000000"/>
                </a:solidFill>
                <a:latin typeface="Arial (Body)"/>
                <a:ea typeface="+mn-ea"/>
                <a:cs typeface="+mn-cs"/>
              </a:rPr>
              <a:t>.</a:t>
            </a:r>
            <a:endParaRPr lang="en-US" altLang="en-US" sz="2400" kern="1200" dirty="0">
              <a:solidFill>
                <a:srgbClr val="000000"/>
              </a:solidFill>
              <a:latin typeface="Arial (Body)"/>
              <a:ea typeface="+mn-ea"/>
              <a:cs typeface="+mn-cs"/>
            </a:endParaRPr>
          </a:p>
        </p:txBody>
      </p:sp>
    </p:spTree>
    <p:extLst>
      <p:ext uri="{BB962C8B-B14F-4D97-AF65-F5344CB8AC3E}">
        <p14:creationId xmlns:p14="http://schemas.microsoft.com/office/powerpoint/2010/main" xmlns="" val="8870798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mj-ea"/>
                <a:cs typeface="+mj-cs"/>
              </a:rPr>
              <a:t>Learning</a:t>
            </a:r>
            <a:endParaRPr lang="en-US" altLang="en-US" kern="120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3940629" cy="3181662"/>
          </a:xfrm>
        </p:spPr>
        <p:txBody>
          <a:bodyPr wrap="square" lIns="91425" tIns="91425" rIns="91425" bIns="91425">
            <a:noAutofit/>
          </a:bodyPr>
          <a:lstStyle/>
          <a:p>
            <a:pPr marL="255651" lvl="0" indent="-255651" eaLnBrk="0" fontAlgn="base" hangingPunct="0">
              <a:spcAft>
                <a:spcPct val="0"/>
              </a:spcAft>
              <a:buSzPts val="2400"/>
              <a:defRPr/>
            </a:pPr>
            <a:r>
              <a:rPr lang="en-US" sz="2400" kern="1200" dirty="0">
                <a:solidFill>
                  <a:srgbClr val="000000"/>
                </a:solidFill>
                <a:latin typeface="Arial (Body)"/>
                <a:ea typeface="+mn-ea"/>
                <a:cs typeface="+mn-cs"/>
              </a:rPr>
              <a:t>Intentional </a:t>
            </a:r>
            <a:r>
              <a:rPr lang="en-US" sz="2400" kern="1200" dirty="0" smtClean="0">
                <a:solidFill>
                  <a:srgbClr val="000000"/>
                </a:solidFill>
                <a:latin typeface="Arial (Body)"/>
                <a:ea typeface="+mn-ea"/>
                <a:cs typeface="+mn-cs"/>
              </a:rPr>
              <a:t>v</a:t>
            </a:r>
            <a:r>
              <a:rPr lang="en-US" sz="100" kern="1200" dirty="0" smtClean="0">
                <a:solidFill>
                  <a:schemeClr val="bg1"/>
                </a:solidFill>
                <a:latin typeface="Arial (Body)"/>
                <a:ea typeface="+mn-ea"/>
                <a:cs typeface="+mn-cs"/>
              </a:rPr>
              <a:t>er</a:t>
            </a:r>
            <a:r>
              <a:rPr lang="en-US" sz="2400" kern="1200" dirty="0" smtClean="0">
                <a:solidFill>
                  <a:srgbClr val="000000"/>
                </a:solidFill>
                <a:latin typeface="Arial (Body)"/>
                <a:ea typeface="+mn-ea"/>
                <a:cs typeface="+mn-cs"/>
              </a:rPr>
              <a:t>s</a:t>
            </a:r>
            <a:r>
              <a:rPr lang="en-US" sz="100" kern="1200" dirty="0" smtClean="0">
                <a:solidFill>
                  <a:schemeClr val="bg1"/>
                </a:solidFill>
                <a:latin typeface="Arial (Body)"/>
                <a:ea typeface="+mn-ea"/>
                <a:cs typeface="+mn-cs"/>
              </a:rPr>
              <a:t>us</a:t>
            </a:r>
            <a:r>
              <a:rPr lang="en-US" sz="2400" kern="1200" dirty="0" smtClean="0">
                <a:solidFill>
                  <a:srgbClr val="000000"/>
                </a:solidFill>
                <a:latin typeface="Arial (Body)"/>
                <a:ea typeface="+mn-ea"/>
                <a:cs typeface="+mn-cs"/>
              </a:rPr>
              <a:t>. </a:t>
            </a:r>
            <a:r>
              <a:rPr lang="en-US" sz="2400" kern="1200" dirty="0">
                <a:solidFill>
                  <a:srgbClr val="000000"/>
                </a:solidFill>
                <a:latin typeface="Arial (Body)"/>
                <a:ea typeface="+mn-ea"/>
                <a:cs typeface="+mn-cs"/>
              </a:rPr>
              <a:t>incidental learning</a:t>
            </a:r>
          </a:p>
          <a:p>
            <a:pPr marL="255651" lvl="0" indent="-255651" eaLnBrk="0" fontAlgn="base" hangingPunct="0">
              <a:spcAft>
                <a:spcPct val="0"/>
              </a:spcAft>
              <a:buSzPts val="2400"/>
              <a:defRPr/>
            </a:pPr>
            <a:r>
              <a:rPr lang="en-US" sz="2400" kern="1200" dirty="0">
                <a:solidFill>
                  <a:srgbClr val="000000"/>
                </a:solidFill>
                <a:latin typeface="Arial (Body)"/>
                <a:ea typeface="+mn-ea"/>
                <a:cs typeface="+mn-cs"/>
              </a:rPr>
              <a:t>Four elements:</a:t>
            </a:r>
          </a:p>
          <a:p>
            <a:pPr marL="741553" lvl="1" indent="-284353" eaLnBrk="0" fontAlgn="base" hangingPunct="0">
              <a:spcAft>
                <a:spcPct val="0"/>
              </a:spcAft>
              <a:buSzPts val="2400"/>
              <a:defRPr/>
            </a:pPr>
            <a:r>
              <a:rPr lang="en-US" sz="2400" kern="1200" dirty="0">
                <a:solidFill>
                  <a:srgbClr val="000000"/>
                </a:solidFill>
                <a:latin typeface="Arial (Body)"/>
                <a:ea typeface="+mn-ea"/>
                <a:cs typeface="+mn-cs"/>
              </a:rPr>
              <a:t>Motives</a:t>
            </a:r>
          </a:p>
          <a:p>
            <a:pPr marL="741553" lvl="1" indent="-284353" eaLnBrk="0" fontAlgn="base" hangingPunct="0">
              <a:spcAft>
                <a:spcPct val="0"/>
              </a:spcAft>
              <a:buSzPts val="2400"/>
              <a:defRPr/>
            </a:pPr>
            <a:r>
              <a:rPr lang="en-US" sz="2400" kern="1200" dirty="0">
                <a:solidFill>
                  <a:srgbClr val="000000"/>
                </a:solidFill>
                <a:latin typeface="Arial (Body)"/>
                <a:ea typeface="+mn-ea"/>
                <a:cs typeface="+mn-cs"/>
              </a:rPr>
              <a:t>Cues</a:t>
            </a:r>
          </a:p>
          <a:p>
            <a:pPr marL="741553" lvl="1" indent="-284353" eaLnBrk="0" fontAlgn="base" hangingPunct="0">
              <a:spcAft>
                <a:spcPct val="0"/>
              </a:spcAft>
              <a:buSzPts val="2400"/>
              <a:defRPr/>
            </a:pPr>
            <a:r>
              <a:rPr lang="en-US" sz="2400" kern="1200" dirty="0">
                <a:solidFill>
                  <a:srgbClr val="000000"/>
                </a:solidFill>
                <a:latin typeface="Arial (Body)"/>
                <a:ea typeface="+mn-ea"/>
                <a:cs typeface="+mn-cs"/>
              </a:rPr>
              <a:t>Responses</a:t>
            </a:r>
          </a:p>
          <a:p>
            <a:pPr marL="741553" lvl="1" indent="-284353" eaLnBrk="0" fontAlgn="base" hangingPunct="0">
              <a:spcAft>
                <a:spcPct val="0"/>
              </a:spcAft>
              <a:buSzPts val="2400"/>
              <a:defRPr/>
            </a:pPr>
            <a:r>
              <a:rPr lang="en-US" sz="2400" kern="1200" dirty="0" smtClean="0">
                <a:solidFill>
                  <a:srgbClr val="000000"/>
                </a:solidFill>
                <a:latin typeface="Arial (Body)"/>
                <a:ea typeface="+mn-ea"/>
                <a:cs typeface="+mn-cs"/>
              </a:rPr>
              <a:t>Reinforcement</a:t>
            </a:r>
            <a:endParaRPr lang="en-US" sz="2400" kern="1200" dirty="0">
              <a:solidFill>
                <a:srgbClr val="000000"/>
              </a:solidFill>
              <a:latin typeface="Arial (Body)"/>
              <a:ea typeface="+mn-ea"/>
              <a:cs typeface="+mn-cs"/>
            </a:endParaRPr>
          </a:p>
        </p:txBody>
      </p:sp>
      <p:sp>
        <p:nvSpPr>
          <p:cNvPr id="6" name="Text Placeholder 5"/>
          <p:cNvSpPr>
            <a:spLocks noGrp="1"/>
          </p:cNvSpPr>
          <p:nvPr>
            <p:ph type="body" idx="2"/>
          </p:nvPr>
        </p:nvSpPr>
        <p:spPr>
          <a:xfrm>
            <a:off x="457200" y="4936757"/>
            <a:ext cx="3940629" cy="1325196"/>
          </a:xfrm>
        </p:spPr>
        <p:txBody>
          <a:bodyPr/>
          <a:lstStyle/>
          <a:p>
            <a:pPr marL="0" indent="0">
              <a:buNone/>
            </a:pPr>
            <a:r>
              <a:rPr lang="en-US" sz="2400" b="1" kern="1200" dirty="0">
                <a:solidFill>
                  <a:srgbClr val="000000"/>
                </a:solidFill>
                <a:latin typeface="Arial (Body)"/>
              </a:rPr>
              <a:t>Compare the two introductions of </a:t>
            </a:r>
            <a:r>
              <a:rPr lang="en-US" sz="2400" b="1" kern="1200" dirty="0" smtClean="0">
                <a:solidFill>
                  <a:srgbClr val="000000"/>
                </a:solidFill>
                <a:latin typeface="Arial (Body)"/>
              </a:rPr>
              <a:t>Febreze.</a:t>
            </a:r>
          </a:p>
        </p:txBody>
      </p:sp>
      <p:pic>
        <p:nvPicPr>
          <p:cNvPr id="7" name="Picture 6" descr="The following list represents the first way P and G introduced Febreze, as depicted in the first flow chart. Product introduction contradicted the 4 elements of learning.&#10;• P and G launched and positioned Febreze as a colorless spray for making stinky clothes and rooms' interiors odorless.&#10;• P and G assumed that people living with bad smells had a problem or need for Febreze, which they did not.&#10;• Febreze was not selling because people who live with bad smells, such as smoke or pets’ odors, do not notice them.&#10;• P and G was trying to teach consumers a new behavior, but one of the 4 elements of learning, the cue, was missing because the targeted consumers did not notice the bad odors.&#10;The following list represents the second way P and G introduced Febreze, as depicted in the second flow chart. Product introduction was consistent with the elements of learning.&#10;• P and G’s researchers observed that women cleaning rooms and making beds sprayed Febreze at the end, for no apparent reason, since the rooms were already clean.&#10;• P and G interviewed women and analyzed the observed behavior according to the elements of learning.&#10;• Drive and cue. A woman walks into a dirty room.&#10;• Response, learned routine. She cleans the room.&#10;• Reinforcement. She sprays Febreze in the cleaned room and smells it. She feels good about a job well done. Spraying Febreze at the end rewarded her for her work and therefore she will use it in the future&#10;"/>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704862" y="1466895"/>
            <a:ext cx="3740223" cy="4824086"/>
          </a:xfrm>
          <a:prstGeom prst="rect">
            <a:avLst/>
          </a:prstGeom>
        </p:spPr>
      </p:pic>
    </p:spTree>
    <p:extLst>
      <p:ext uri="{BB962C8B-B14F-4D97-AF65-F5344CB8AC3E}">
        <p14:creationId xmlns:p14="http://schemas.microsoft.com/office/powerpoint/2010/main" xmlns="" val="37277833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fontAlgn="base">
              <a:spcBef>
                <a:spcPct val="0"/>
              </a:spcBef>
              <a:spcAft>
                <a:spcPct val="0"/>
              </a:spcAft>
              <a:buClrTx/>
            </a:pPr>
            <a:r>
              <a:rPr lang="en-US" altLang="en-US" kern="1200" dirty="0" smtClean="0">
                <a:solidFill>
                  <a:srgbClr val="007FA3"/>
                </a:solidFill>
                <a:latin typeface="Times New Roman" panose="02020603050405020304" pitchFamily="18" charset="0"/>
                <a:ea typeface="+mj-ea"/>
                <a:cs typeface="+mj-cs"/>
              </a:rPr>
              <a:t>Learning Objective 5.2</a:t>
            </a:r>
            <a:endParaRPr lang="en-US" altLang="en-US" kern="1200" dirty="0">
              <a:solidFill>
                <a:srgbClr val="007FA3"/>
              </a:solidFill>
              <a:latin typeface="Times New Roman" panose="02020603050405020304" pitchFamily="18" charset="0"/>
              <a:ea typeface="+mj-ea"/>
              <a:cs typeface="+mj-cs"/>
            </a:endParaRPr>
          </a:p>
        </p:txBody>
      </p:sp>
      <p:sp>
        <p:nvSpPr>
          <p:cNvPr id="3" name="Content Placeholder 2"/>
          <p:cNvSpPr>
            <a:spLocks noGrp="1"/>
          </p:cNvSpPr>
          <p:nvPr>
            <p:ph type="body" idx="1"/>
          </p:nvPr>
        </p:nvSpPr>
        <p:spPr/>
        <p:txBody>
          <a:bodyPr wrap="square" lIns="91425" tIns="91425" rIns="91425" bIns="91425">
            <a:noAutofit/>
          </a:bodyPr>
          <a:lstStyle/>
          <a:p>
            <a:pPr marL="0" indent="0" eaLnBrk="0" fontAlgn="base" hangingPunct="0">
              <a:spcAft>
                <a:spcPct val="0"/>
              </a:spcAft>
              <a:buSzPts val="2400"/>
              <a:buNone/>
            </a:pPr>
            <a:r>
              <a:rPr lang="en-US" altLang="en-US" sz="2400" b="1" kern="1200" dirty="0" smtClean="0">
                <a:solidFill>
                  <a:schemeClr val="tx2"/>
                </a:solidFill>
                <a:latin typeface="Arial (Body)"/>
              </a:rPr>
              <a:t>5.2 </a:t>
            </a:r>
            <a:r>
              <a:rPr lang="en-US" altLang="en-US" sz="2400" kern="1200" dirty="0" smtClean="0">
                <a:solidFill>
                  <a:srgbClr val="000000"/>
                </a:solidFill>
                <a:latin typeface="Arial (Body)"/>
                <a:ea typeface="+mn-ea"/>
                <a:cs typeface="+mn-cs"/>
              </a:rPr>
              <a:t>To </a:t>
            </a:r>
            <a:r>
              <a:rPr lang="en-US" altLang="en-US" sz="2400" kern="1200" dirty="0">
                <a:solidFill>
                  <a:srgbClr val="000000"/>
                </a:solidFill>
                <a:latin typeface="Arial (Body)"/>
                <a:ea typeface="+mn-ea"/>
                <a:cs typeface="+mn-cs"/>
              </a:rPr>
              <a:t>understand behavioral learning, classical conditioning, and the roles of stimulus generalization and discrimination in developing in marketing.</a:t>
            </a:r>
          </a:p>
        </p:txBody>
      </p:sp>
    </p:spTree>
    <p:extLst>
      <p:ext uri="{BB962C8B-B14F-4D97-AF65-F5344CB8AC3E}">
        <p14:creationId xmlns:p14="http://schemas.microsoft.com/office/powerpoint/2010/main" xmlns="" val="10027131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641277"/>
          </a:xfrm>
        </p:spPr>
        <p:txBody>
          <a:bodyPr tIns="91425" anchor="t">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mj-ea"/>
                <a:cs typeface="+mj-cs"/>
              </a:rPr>
              <a:t>Classical Conditioning</a:t>
            </a:r>
            <a:endParaRPr lang="en-US" altLang="en-US" kern="1200" dirty="0">
              <a:latin typeface="Times New Roman" panose="02020603050405020304" pitchFamily="18" charset="0"/>
              <a:ea typeface="+mj-ea"/>
              <a:cs typeface="+mj-cs"/>
            </a:endParaRPr>
          </a:p>
        </p:txBody>
      </p:sp>
      <p:pic>
        <p:nvPicPr>
          <p:cNvPr id="4" name="Picture 3" descr="The first flow chart depicts Pavlov’s example of classical conditioning and flows from left to right. The unconditioned stimulus is meat paste. The conditioned stimulus is a bell. A line connects both stimuli, and an arrow leads from this connection on the left to the unconditioned response, salivation, on the right. Below this is a header with the words, after repeated pairings. Below the header, the conditioned stimulus, bell, is alone connected to the conditioned response, salivation, on the right.  An arrow connects the unconditioned response, salivation, from the initial pairing at the top of the flow chart to the conditioned response, salivation, at the bottom. &#10;The second flow chart also flows from left to right. The unconditioned stimulus is dinner aromas. The conditioned stimulus is the 6 o clock news. A line connects both stimuli, and an arrow leads from this connection on the left to the unconditioned response, salivation, on the right. Below this is a header with the words, after repeated pairings. Below the header, the conditioned stimulus, 6 o clock news, is alone connected to the conditioned response, salivation, on the right.  An arrow connects the unconditioned response, salivation, from the initial pairing at the top of the flow chart to the conditioned response, salivation, at the bottom. "/>
          <p:cNvPicPr>
            <a:picLocks noChangeAspect="1"/>
          </p:cNvPicPr>
          <p:nvPr/>
        </p:nvPicPr>
        <p:blipFill>
          <a:blip r:embed="rId3"/>
          <a:stretch>
            <a:fillRect/>
          </a:stretch>
        </p:blipFill>
        <p:spPr>
          <a:xfrm>
            <a:off x="2342188" y="956348"/>
            <a:ext cx="4174931" cy="5376453"/>
          </a:xfrm>
          <a:prstGeom prst="rect">
            <a:avLst/>
          </a:prstGeom>
        </p:spPr>
      </p:pic>
    </p:spTree>
    <p:extLst>
      <p:ext uri="{BB962C8B-B14F-4D97-AF65-F5344CB8AC3E}">
        <p14:creationId xmlns:p14="http://schemas.microsoft.com/office/powerpoint/2010/main" xmlns="" val="9877307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mj-ea"/>
                <a:cs typeface="+mj-cs"/>
              </a:rPr>
              <a:t>Applications of Classical Conditioning</a:t>
            </a:r>
            <a:endParaRPr lang="en-US" altLang="en-US" kern="1200" dirty="0">
              <a:latin typeface="Times New Roman" panose="02020603050405020304" pitchFamily="18" charset="0"/>
              <a:ea typeface="+mj-ea"/>
              <a:cs typeface="+mj-cs"/>
            </a:endParaRPr>
          </a:p>
        </p:txBody>
      </p:sp>
      <p:sp>
        <p:nvSpPr>
          <p:cNvPr id="3" name="Text Placeholder 2"/>
          <p:cNvSpPr>
            <a:spLocks noGrp="1"/>
          </p:cNvSpPr>
          <p:nvPr>
            <p:ph type="body" idx="1"/>
          </p:nvPr>
        </p:nvSpPr>
        <p:spPr/>
        <p:txBody>
          <a:bodyPr wrap="square" lIns="91425" tIns="91425" rIns="91425" bIns="91425">
            <a:noAutofit/>
          </a:bodyPr>
          <a:lstStyle/>
          <a:p>
            <a:pPr marL="255651" lvl="0" indent="-255651" eaLnBrk="0" fontAlgn="base" hangingPunct="0">
              <a:spcAft>
                <a:spcPct val="0"/>
              </a:spcAft>
              <a:buSzPts val="2400"/>
              <a:tabLst/>
              <a:defRPr/>
            </a:pPr>
            <a:r>
              <a:rPr lang="en-US" sz="2400" kern="1200" dirty="0">
                <a:solidFill>
                  <a:srgbClr val="000000"/>
                </a:solidFill>
                <a:latin typeface="Arial (Body)"/>
                <a:ea typeface="+mn-ea"/>
                <a:cs typeface="+mn-cs"/>
              </a:rPr>
              <a:t>Associative learning</a:t>
            </a:r>
          </a:p>
          <a:p>
            <a:pPr marL="255651" lvl="0" indent="-255651" eaLnBrk="0" fontAlgn="base" hangingPunct="0">
              <a:spcAft>
                <a:spcPct val="0"/>
              </a:spcAft>
              <a:buSzPts val="2400"/>
              <a:tabLst/>
              <a:defRPr/>
            </a:pPr>
            <a:r>
              <a:rPr lang="en-US" sz="2400" kern="1200" dirty="0">
                <a:solidFill>
                  <a:srgbClr val="000000"/>
                </a:solidFill>
                <a:latin typeface="Arial (Body)"/>
                <a:ea typeface="+mn-ea"/>
                <a:cs typeface="+mn-cs"/>
              </a:rPr>
              <a:t>Need for repetition</a:t>
            </a:r>
          </a:p>
          <a:p>
            <a:pPr marL="741553" lvl="1" indent="-284353" eaLnBrk="0" fontAlgn="base" hangingPunct="0">
              <a:spcAft>
                <a:spcPct val="0"/>
              </a:spcAft>
              <a:buSzPts val="2400"/>
              <a:defRPr/>
            </a:pPr>
            <a:r>
              <a:rPr lang="en-US" sz="2400" kern="1200" dirty="0">
                <a:solidFill>
                  <a:srgbClr val="000000"/>
                </a:solidFill>
                <a:latin typeface="Arial (Body)"/>
                <a:ea typeface="+mn-ea"/>
                <a:cs typeface="+mn-cs"/>
              </a:rPr>
              <a:t>Advertising wear-out</a:t>
            </a:r>
          </a:p>
          <a:p>
            <a:pPr marL="741553" lvl="1" indent="-284353" eaLnBrk="0" fontAlgn="base" hangingPunct="0">
              <a:spcAft>
                <a:spcPct val="0"/>
              </a:spcAft>
              <a:buSzPts val="2400"/>
              <a:defRPr/>
            </a:pPr>
            <a:r>
              <a:rPr lang="en-US" sz="2400" kern="1200" dirty="0">
                <a:solidFill>
                  <a:srgbClr val="000000"/>
                </a:solidFill>
                <a:latin typeface="Arial (Body)"/>
                <a:ea typeface="+mn-ea"/>
                <a:cs typeface="+mn-cs"/>
              </a:rPr>
              <a:t>Three-hit theory</a:t>
            </a:r>
          </a:p>
          <a:p>
            <a:pPr marL="255651" lvl="0" indent="-255651" eaLnBrk="0" fontAlgn="base" hangingPunct="0">
              <a:spcAft>
                <a:spcPct val="0"/>
              </a:spcAft>
              <a:buSzPts val="2400"/>
              <a:tabLst/>
              <a:defRPr/>
            </a:pPr>
            <a:r>
              <a:rPr lang="en-US" sz="2400" kern="1200" dirty="0">
                <a:solidFill>
                  <a:srgbClr val="000000"/>
                </a:solidFill>
                <a:latin typeface="Arial (Body)"/>
                <a:ea typeface="+mn-ea"/>
                <a:cs typeface="+mn-cs"/>
              </a:rPr>
              <a:t>Stimulus generalization</a:t>
            </a:r>
          </a:p>
          <a:p>
            <a:pPr marL="255651" lvl="0" indent="-255651" eaLnBrk="0" fontAlgn="base" hangingPunct="0">
              <a:spcAft>
                <a:spcPct val="0"/>
              </a:spcAft>
              <a:buSzPts val="2400"/>
              <a:tabLst/>
              <a:defRPr/>
            </a:pPr>
            <a:r>
              <a:rPr lang="en-US" sz="2400" kern="1200" dirty="0">
                <a:solidFill>
                  <a:srgbClr val="000000"/>
                </a:solidFill>
                <a:latin typeface="Arial (Body)"/>
                <a:ea typeface="+mn-ea"/>
                <a:cs typeface="+mn-cs"/>
              </a:rPr>
              <a:t>Stimulus </a:t>
            </a:r>
            <a:r>
              <a:rPr lang="en-US" sz="2400" kern="1200" dirty="0" smtClean="0">
                <a:solidFill>
                  <a:srgbClr val="000000"/>
                </a:solidFill>
                <a:latin typeface="Arial (Body)"/>
                <a:ea typeface="+mn-ea"/>
                <a:cs typeface="+mn-cs"/>
              </a:rPr>
              <a:t>discrimination</a:t>
            </a:r>
            <a:endParaRPr lang="en-US" sz="2400" kern="1200" dirty="0">
              <a:solidFill>
                <a:srgbClr val="000000"/>
              </a:solidFill>
              <a:latin typeface="Arial (Body)"/>
              <a:ea typeface="+mn-ea"/>
              <a:cs typeface="+mn-cs"/>
            </a:endParaRPr>
          </a:p>
        </p:txBody>
      </p:sp>
    </p:spTree>
    <p:extLst>
      <p:ext uri="{BB962C8B-B14F-4D97-AF65-F5344CB8AC3E}">
        <p14:creationId xmlns:p14="http://schemas.microsoft.com/office/powerpoint/2010/main" xmlns="" val="625715852"/>
      </p:ext>
    </p:extLst>
  </p:cSld>
  <p:clrMapOvr>
    <a:masterClrMapping/>
  </p:clrMapOvr>
  <p:timing>
    <p:tnLst>
      <p:par>
        <p:cTn id="1" dur="indefinite" restart="never" nodeType="tmRoot"/>
      </p:par>
    </p:tnLst>
  </p:timing>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8857</TotalTime>
  <Words>4112</Words>
  <Application>Microsoft Office PowerPoint</Application>
  <PresentationFormat>On-screen Show (4:3)</PresentationFormat>
  <Paragraphs>286</Paragraphs>
  <Slides>43</Slides>
  <Notes>43</Notes>
  <HiddenSlides>0</HiddenSlides>
  <MMClips>0</MMClips>
  <ScaleCrop>false</ScaleCrop>
  <HeadingPairs>
    <vt:vector size="4" baseType="variant">
      <vt:variant>
        <vt:lpstr>Theme</vt:lpstr>
      </vt:variant>
      <vt:variant>
        <vt:i4>2</vt:i4>
      </vt:variant>
      <vt:variant>
        <vt:lpstr>Slide Titles</vt:lpstr>
      </vt:variant>
      <vt:variant>
        <vt:i4>43</vt:i4>
      </vt:variant>
    </vt:vector>
  </HeadingPairs>
  <TitlesOfParts>
    <vt:vector size="45" baseType="lpstr">
      <vt:lpstr>508 Lecture</vt:lpstr>
      <vt:lpstr>1_508 Lecture</vt:lpstr>
      <vt:lpstr>Consumer Behavior</vt:lpstr>
      <vt:lpstr>Learning Objectives (1 of 2)</vt:lpstr>
      <vt:lpstr>Learning Objectives (2 of 2)</vt:lpstr>
      <vt:lpstr>Learning through Ads</vt:lpstr>
      <vt:lpstr>Learning Objective 5.1</vt:lpstr>
      <vt:lpstr>Learning</vt:lpstr>
      <vt:lpstr>Learning Objective 5.2</vt:lpstr>
      <vt:lpstr>Classical Conditioning</vt:lpstr>
      <vt:lpstr>Applications of Classical Conditioning</vt:lpstr>
      <vt:lpstr>Stimulus Generalization</vt:lpstr>
      <vt:lpstr>Top Licensing Companies</vt:lpstr>
      <vt:lpstr>Stimulus Discrimination</vt:lpstr>
      <vt:lpstr>Learning Objective 5.3</vt:lpstr>
      <vt:lpstr>Instrumental Conditioning</vt:lpstr>
      <vt:lpstr>Discussion Questions</vt:lpstr>
      <vt:lpstr>Incentivized Advertising</vt:lpstr>
      <vt:lpstr>Reinforcement Schedules (1 of 2)</vt:lpstr>
      <vt:lpstr>Reinforcement Schedules (2 of 2)</vt:lpstr>
      <vt:lpstr>Extinction and Forgetting</vt:lpstr>
      <vt:lpstr>Customer Satisfaction and Retention</vt:lpstr>
      <vt:lpstr>Mass Versus. Distributed Learning</vt:lpstr>
      <vt:lpstr>Learning Objective 5.4</vt:lpstr>
      <vt:lpstr>Observational Learning</vt:lpstr>
      <vt:lpstr>Learning Objective 5.5</vt:lpstr>
      <vt:lpstr>Sensory Store</vt:lpstr>
      <vt:lpstr>Cognitive Learning (1 of 2)</vt:lpstr>
      <vt:lpstr>Information Processing</vt:lpstr>
      <vt:lpstr>Information Overload</vt:lpstr>
      <vt:lpstr>Retaining Information</vt:lpstr>
      <vt:lpstr>Chunking Aids Retrieval</vt:lpstr>
      <vt:lpstr>Environmental Triggers</vt:lpstr>
      <vt:lpstr>Content That Captivates</vt:lpstr>
      <vt:lpstr>Learning Objective 5.6</vt:lpstr>
      <vt:lpstr>Cognitive Learning (2 of 2)</vt:lpstr>
      <vt:lpstr>Discussion Question</vt:lpstr>
      <vt:lpstr>Representations of Cognitive Learning (1 of 2)</vt:lpstr>
      <vt:lpstr>Representations of Cognitive Learning (2 of 2)</vt:lpstr>
      <vt:lpstr>Learning Objective 5.7</vt:lpstr>
      <vt:lpstr>Hemispheric Lateralization</vt:lpstr>
      <vt:lpstr>Passive Learning</vt:lpstr>
      <vt:lpstr>Learning Objective 5.8</vt:lpstr>
      <vt:lpstr>Measures</vt:lpstr>
      <vt:lpstr>Brand Equity</vt:lpstr>
    </vt:vector>
  </TitlesOfParts>
  <Company>SPi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Consumer Behavior, Twelfth Edition</dc:title>
  <dc:subject>Business</dc:subject>
  <dc:creator>Schiffman/Wisenblit</dc:creator>
  <cp:keywords>Consumer Behavior</cp:keywords>
  <cp:lastModifiedBy>admin</cp:lastModifiedBy>
  <cp:revision>1003</cp:revision>
  <dcterms:modified xsi:type="dcterms:W3CDTF">2018-08-31T11:22:07Z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ies>
</file>