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34"/>
  </p:notesMasterIdLst>
  <p:handoutMasterIdLst>
    <p:handoutMasterId r:id="rId35"/>
  </p:handoutMasterIdLst>
  <p:sldIdLst>
    <p:sldId id="332" r:id="rId3"/>
    <p:sldId id="335" r:id="rId4"/>
    <p:sldId id="336" r:id="rId5"/>
    <p:sldId id="337" r:id="rId6"/>
    <p:sldId id="338" r:id="rId7"/>
    <p:sldId id="339" r:id="rId8"/>
    <p:sldId id="340" r:id="rId9"/>
    <p:sldId id="341" r:id="rId10"/>
    <p:sldId id="342" r:id="rId11"/>
    <p:sldId id="343" r:id="rId12"/>
    <p:sldId id="344" r:id="rId13"/>
    <p:sldId id="345" r:id="rId14"/>
    <p:sldId id="346" r:id="rId15"/>
    <p:sldId id="347" r:id="rId16"/>
    <p:sldId id="348" r:id="rId17"/>
    <p:sldId id="349" r:id="rId18"/>
    <p:sldId id="350" r:id="rId19"/>
    <p:sldId id="351" r:id="rId20"/>
    <p:sldId id="352" r:id="rId21"/>
    <p:sldId id="353" r:id="rId22"/>
    <p:sldId id="354" r:id="rId23"/>
    <p:sldId id="355" r:id="rId24"/>
    <p:sldId id="356" r:id="rId25"/>
    <p:sldId id="357" r:id="rId26"/>
    <p:sldId id="358" r:id="rId27"/>
    <p:sldId id="359" r:id="rId28"/>
    <p:sldId id="360" r:id="rId29"/>
    <p:sldId id="361" r:id="rId30"/>
    <p:sldId id="362" r:id="rId31"/>
    <p:sldId id="363" r:id="rId32"/>
    <p:sldId id="364" r:id="rId3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913" userDrawn="1">
          <p15:clr>
            <a:srgbClr val="A4A3A4"/>
          </p15:clr>
        </p15:guide>
        <p15:guide id="2" pos="295" userDrawn="1">
          <p15:clr>
            <a:srgbClr val="A4A3A4"/>
          </p15:clr>
        </p15:guide>
        <p15:guide id="4" pos="5352" userDrawn="1">
          <p15:clr>
            <a:srgbClr val="A4A3A4"/>
          </p15:clr>
        </p15:guide>
        <p15:guide id="5" pos="181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25" autoAdjust="0"/>
    <p:restoredTop sz="92907" autoAdjust="0"/>
  </p:normalViewPr>
  <p:slideViewPr>
    <p:cSldViewPr snapToGrid="0" snapToObjects="1">
      <p:cViewPr varScale="1">
        <p:scale>
          <a:sx n="68" d="100"/>
          <a:sy n="68" d="100"/>
        </p:scale>
        <p:origin x="-756" y="-90"/>
      </p:cViewPr>
      <p:guideLst>
        <p:guide orient="horz" pos="913"/>
        <p:guide pos="295"/>
        <p:guide pos="5352"/>
        <p:guide pos="1814"/>
      </p:guideLst>
    </p:cSldViewPr>
  </p:slideViewPr>
  <p:outlineViewPr>
    <p:cViewPr>
      <p:scale>
        <a:sx n="66" d="100"/>
        <a:sy n="66"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pPr/>
              <a:t>8/31/2018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pPr/>
              <a:t>‹#›</a:t>
            </a:fld>
            <a:endParaRPr lang="en-US" dirty="0"/>
          </a:p>
        </p:txBody>
      </p:sp>
    </p:spTree>
    <p:extLst>
      <p:ext uri="{BB962C8B-B14F-4D97-AF65-F5344CB8AC3E}">
        <p14:creationId xmlns:p14="http://schemas.microsoft.com/office/powerpoint/2010/main" xmlns=""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25749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dirty="0">
                <a:solidFill>
                  <a:prstClr val="black"/>
                </a:solidFill>
                <a:latin typeface="Calibri"/>
                <a:ea typeface="+mn-ea"/>
                <a:cs typeface="+mn-cs"/>
              </a:rPr>
              <a:t>Family life cycle blends different things like marital status, the size of the family, age of family members, and employment status of the head of the household into a composite variable.  The different target segments across the phases of the family life cycle are discussed more in chapter 10.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452928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dirty="0">
                <a:solidFill>
                  <a:prstClr val="black"/>
                </a:solidFill>
                <a:latin typeface="Calibri"/>
                <a:ea typeface="+mn-ea"/>
                <a:cs typeface="+mn-cs"/>
              </a:rPr>
              <a:t>Social class divides people into a hierarchy that is related to education, occupation, and income.  When there is a recession, it can affect decision making, even among the most affluent consumers.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4274696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fontAlgn="base">
              <a:spcBef>
                <a:spcPct val="30000"/>
              </a:spcBef>
              <a:spcAft>
                <a:spcPct val="0"/>
              </a:spcAft>
            </a:pPr>
            <a:r>
              <a:rPr lang="en-US" altLang="en-US" dirty="0">
                <a:solidFill>
                  <a:prstClr val="black"/>
                </a:solidFill>
                <a:latin typeface="Calibri"/>
                <a:ea typeface="+mn-ea"/>
                <a:cs typeface="+mn-cs"/>
              </a:rPr>
              <a:t>Marketers segment consumers based on their lifestyles.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531371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dirty="0">
                <a:solidFill>
                  <a:prstClr val="black"/>
                </a:solidFill>
                <a:latin typeface="Calibri"/>
                <a:ea typeface="+mn-ea"/>
                <a:cs typeface="+mn-cs"/>
              </a:rPr>
              <a:t>Psychographic variables cover things related to buying habits and ideas about consumption/social issues, leisure activities, and other dimensions.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426945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dirty="0">
                <a:solidFill>
                  <a:prstClr val="black"/>
                </a:solidFill>
                <a:latin typeface="Calibri"/>
                <a:ea typeface="+mn-ea"/>
                <a:cs typeface="+mn-cs"/>
              </a:rPr>
              <a:t>Psychographics can provide marketers with really descriptive profiles of their target markets.  Agreement with statements like the ones on this and the previous slide are used in consumer research.</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889132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b="1" dirty="0">
                <a:solidFill>
                  <a:prstClr val="black"/>
                </a:solidFill>
                <a:latin typeface="Calibri"/>
                <a:ea typeface="+mn-ea"/>
                <a:cs typeface="+mn-cs"/>
              </a:rPr>
              <a:t>VALS™ </a:t>
            </a:r>
            <a:r>
              <a:rPr lang="en-US" altLang="en-US" dirty="0">
                <a:solidFill>
                  <a:prstClr val="black"/>
                </a:solidFill>
                <a:latin typeface="Calibri"/>
                <a:ea typeface="+mn-ea"/>
                <a:cs typeface="+mn-cs"/>
              </a:rPr>
              <a:t>is a widely used segmentation method. Examining the diagram from left to right, there are three </a:t>
            </a:r>
            <a:r>
              <a:rPr lang="en-US" altLang="en-US" i="1" dirty="0">
                <a:solidFill>
                  <a:prstClr val="black"/>
                </a:solidFill>
                <a:latin typeface="Calibri"/>
                <a:ea typeface="+mn-ea"/>
                <a:cs typeface="+mn-cs"/>
              </a:rPr>
              <a:t>primary </a:t>
            </a:r>
            <a:r>
              <a:rPr lang="en-US" altLang="en-US" dirty="0">
                <a:solidFill>
                  <a:prstClr val="black"/>
                </a:solidFill>
                <a:latin typeface="Calibri"/>
                <a:ea typeface="+mn-ea"/>
                <a:cs typeface="+mn-cs"/>
              </a:rPr>
              <a:t>motivations: the </a:t>
            </a:r>
            <a:r>
              <a:rPr lang="en-US" altLang="en-US" i="1" dirty="0">
                <a:solidFill>
                  <a:prstClr val="black"/>
                </a:solidFill>
                <a:latin typeface="Calibri"/>
                <a:ea typeface="+mn-ea"/>
                <a:cs typeface="+mn-cs"/>
              </a:rPr>
              <a:t>ideals motivated </a:t>
            </a:r>
            <a:r>
              <a:rPr lang="en-US" altLang="en-US" dirty="0">
                <a:solidFill>
                  <a:prstClr val="black"/>
                </a:solidFill>
                <a:latin typeface="Calibri"/>
                <a:ea typeface="+mn-ea"/>
                <a:cs typeface="+mn-cs"/>
              </a:rPr>
              <a:t>(these consumer segments are guided by knowledge and principles), the </a:t>
            </a:r>
            <a:r>
              <a:rPr lang="en-US" altLang="en-US" i="1" dirty="0">
                <a:solidFill>
                  <a:prstClr val="black"/>
                </a:solidFill>
                <a:latin typeface="Calibri"/>
                <a:ea typeface="+mn-ea"/>
                <a:cs typeface="+mn-cs"/>
              </a:rPr>
              <a:t>achievement motivated </a:t>
            </a:r>
            <a:r>
              <a:rPr lang="en-US" altLang="en-US" dirty="0">
                <a:solidFill>
                  <a:prstClr val="black"/>
                </a:solidFill>
                <a:latin typeface="Calibri"/>
                <a:ea typeface="+mn-ea"/>
                <a:cs typeface="+mn-cs"/>
              </a:rPr>
              <a:t>(these consumer segments are looking for products and services that demonstrate success to their peers), and the </a:t>
            </a:r>
            <a:r>
              <a:rPr lang="en-US" altLang="en-US" i="1" dirty="0">
                <a:solidFill>
                  <a:prstClr val="black"/>
                </a:solidFill>
                <a:latin typeface="Calibri"/>
                <a:ea typeface="+mn-ea"/>
                <a:cs typeface="+mn-cs"/>
              </a:rPr>
              <a:t>self-expression motivated </a:t>
            </a:r>
            <a:r>
              <a:rPr lang="en-US" altLang="en-US" dirty="0">
                <a:solidFill>
                  <a:prstClr val="black"/>
                </a:solidFill>
                <a:latin typeface="Calibri"/>
                <a:ea typeface="+mn-ea"/>
                <a:cs typeface="+mn-cs"/>
              </a:rPr>
              <a:t>(these consumer segments desire social or physical activity, variety, and risk). Furthermore, each of these three major self-motivations represents distinct attitudes, lifestyles, and decision-making styles. Examining the figure from top to bottom, the diagram reveals a kind of continuum in terms of resources and innovation—that is, </a:t>
            </a:r>
            <a:r>
              <a:rPr lang="en-US" altLang="en-US" i="1" dirty="0">
                <a:solidFill>
                  <a:prstClr val="black"/>
                </a:solidFill>
                <a:latin typeface="Calibri"/>
                <a:ea typeface="+mn-ea"/>
                <a:cs typeface="+mn-cs"/>
              </a:rPr>
              <a:t>high resources-high innovation </a:t>
            </a:r>
            <a:r>
              <a:rPr lang="en-US" altLang="en-US" dirty="0">
                <a:solidFill>
                  <a:prstClr val="black"/>
                </a:solidFill>
                <a:latin typeface="Calibri"/>
                <a:ea typeface="+mn-ea"/>
                <a:cs typeface="+mn-cs"/>
              </a:rPr>
              <a:t>(on the top) to </a:t>
            </a:r>
            <a:r>
              <a:rPr lang="en-US" altLang="en-US" i="1" dirty="0">
                <a:solidFill>
                  <a:prstClr val="black"/>
                </a:solidFill>
                <a:latin typeface="Calibri"/>
                <a:ea typeface="+mn-ea"/>
                <a:cs typeface="+mn-cs"/>
              </a:rPr>
              <a:t>low resources-low innovation </a:t>
            </a:r>
            <a:r>
              <a:rPr lang="en-US" altLang="en-US" dirty="0">
                <a:solidFill>
                  <a:prstClr val="black"/>
                </a:solidFill>
                <a:latin typeface="Calibri"/>
                <a:ea typeface="+mn-ea"/>
                <a:cs typeface="+mn-cs"/>
              </a:rPr>
              <a:t>(on the bottom). This range of resources/innovation (again, from most to least) includes the range of psychological, physical, demographic, and material means and capacities consumers have to draw upon, including education, income, self-confidence, health, eagerness to buy, and energy level, as well as the consumer’s propensity to try new products.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333561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dirty="0">
                <a:solidFill>
                  <a:prstClr val="black"/>
                </a:solidFill>
                <a:latin typeface="Calibri"/>
                <a:ea typeface="+mn-ea"/>
                <a:cs typeface="+mn-cs"/>
              </a:rPr>
              <a:t>Geodemographic segmentation suggests that where a person lives helps determine his/her consumption behavior.</a:t>
            </a:r>
          </a:p>
          <a:p>
            <a:pPr lvl="0" defTabSz="914400" eaLnBrk="0" fontAlgn="base" hangingPunct="0">
              <a:spcBef>
                <a:spcPct val="30000"/>
              </a:spcBef>
              <a:spcAft>
                <a:spcPct val="0"/>
              </a:spcAft>
            </a:pPr>
            <a:endParaRPr lang="en-US" altLang="en-US" dirty="0">
              <a:solidFill>
                <a:prstClr val="black"/>
              </a:solidFill>
              <a:latin typeface="Calibri"/>
              <a:ea typeface="+mn-ea"/>
              <a:cs typeface="+mn-cs"/>
            </a:endParaRPr>
          </a:p>
          <a:p>
            <a:pPr lvl="0" defTabSz="914400" eaLnBrk="0" fontAlgn="base" hangingPunct="0">
              <a:spcBef>
                <a:spcPct val="30000"/>
              </a:spcBef>
              <a:spcAft>
                <a:spcPct val="0"/>
              </a:spcAft>
            </a:pPr>
            <a:r>
              <a:rPr lang="en-US" altLang="en-US" dirty="0">
                <a:solidFill>
                  <a:prstClr val="black"/>
                </a:solidFill>
                <a:latin typeface="Calibri"/>
                <a:ea typeface="+mn-ea"/>
                <a:cs typeface="+mn-cs"/>
              </a:rPr>
              <a:t>PRIZM is the geodemographic segmentation system that divides US households into 66 segments using zip codes.</a:t>
            </a:r>
          </a:p>
          <a:p>
            <a:pPr lvl="0" defTabSz="914400" eaLnBrk="0" fontAlgn="base" hangingPunct="0">
              <a:spcBef>
                <a:spcPct val="30000"/>
              </a:spcBef>
              <a:spcAft>
                <a:spcPct val="0"/>
              </a:spcAft>
            </a:pPr>
            <a:endParaRPr lang="en-US" altLang="en-US" dirty="0">
              <a:solidFill>
                <a:prstClr val="black"/>
              </a:solidFill>
              <a:latin typeface="Calibri"/>
              <a:ea typeface="+mn-ea"/>
              <a:cs typeface="+mn-cs"/>
            </a:endParaRPr>
          </a:p>
          <a:p>
            <a:pPr lvl="0" defTabSz="914400" eaLnBrk="0" fontAlgn="base" hangingPunct="0">
              <a:spcBef>
                <a:spcPct val="30000"/>
              </a:spcBef>
              <a:spcAft>
                <a:spcPct val="0"/>
              </a:spcAft>
            </a:pPr>
            <a:r>
              <a:rPr lang="en-US" altLang="en-US" dirty="0">
                <a:solidFill>
                  <a:prstClr val="black"/>
                </a:solidFill>
                <a:latin typeface="Calibri"/>
                <a:ea typeface="+mn-ea"/>
                <a:cs typeface="+mn-cs"/>
              </a:rPr>
              <a:t>In addition to location, demographics, and consumer behavior, PRIZM examines whether there are children in  the household, socioeconomic rank, urbanization, technology adoption, and wealth/income producing assets.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4007951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b="1" dirty="0">
                <a:solidFill>
                  <a:prstClr val="black"/>
                </a:solidFill>
                <a:latin typeface="Calibri"/>
                <a:ea typeface="+mn-ea"/>
                <a:cs typeface="+mn-cs"/>
              </a:rPr>
              <a:t>Benefit segmentation </a:t>
            </a:r>
            <a:r>
              <a:rPr lang="en-US" altLang="en-US" dirty="0">
                <a:solidFill>
                  <a:prstClr val="black"/>
                </a:solidFill>
                <a:latin typeface="Calibri"/>
                <a:ea typeface="+mn-ea"/>
                <a:cs typeface="+mn-cs"/>
              </a:rPr>
              <a:t>is based on the benefits that consumers seek from products and services. The benefits that consumers look for represent unfilled needs, whereas buyers’ perceptions that a given brand delivers a unique and prominent benefit result in loyalty to that brand. Marketers of personal care products, such as shampoos, soaps, and toothpastes, create different offerings designed to deliver specific benefits.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533788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dirty="0">
                <a:solidFill>
                  <a:prstClr val="black"/>
                </a:solidFill>
                <a:latin typeface="Calibri"/>
                <a:ea typeface="+mn-ea"/>
                <a:cs typeface="+mn-cs"/>
              </a:rPr>
              <a:t>Dentists, hairdressers, travel agents, and financial firms are expected to deliver social benefits, special treatment benefits, and confidence-related benefits.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166974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dirty="0">
                <a:solidFill>
                  <a:prstClr val="black"/>
                </a:solidFill>
                <a:latin typeface="Calibri"/>
                <a:ea typeface="+mn-ea"/>
                <a:cs typeface="+mn-cs"/>
              </a:rPr>
              <a:t>It is generally more profitable to target heavy users, but they can be hard to reach because competitors want to reach them as well.  </a:t>
            </a:r>
          </a:p>
          <a:p>
            <a:pPr lvl="0" defTabSz="914400" eaLnBrk="0" fontAlgn="base" hangingPunct="0">
              <a:spcBef>
                <a:spcPct val="30000"/>
              </a:spcBef>
              <a:spcAft>
                <a:spcPct val="0"/>
              </a:spcAft>
            </a:pPr>
            <a:endParaRPr lang="en-US" dirty="0">
              <a:solidFill>
                <a:prstClr val="black"/>
              </a:solidFill>
              <a:latin typeface="Calibri"/>
              <a:ea typeface="+mn-ea"/>
              <a:cs typeface="+mn-cs"/>
            </a:endParaRPr>
          </a:p>
          <a:p>
            <a:pPr lvl="0" defTabSz="914400" eaLnBrk="0" fontAlgn="base" hangingPunct="0">
              <a:spcBef>
                <a:spcPct val="30000"/>
              </a:spcBef>
              <a:spcAft>
                <a:spcPct val="0"/>
              </a:spcAft>
            </a:pPr>
            <a:r>
              <a:rPr lang="en-US" dirty="0">
                <a:solidFill>
                  <a:prstClr val="black"/>
                </a:solidFill>
                <a:latin typeface="Calibri"/>
                <a:ea typeface="+mn-ea"/>
                <a:cs typeface="+mn-cs"/>
              </a:rPr>
              <a:t>In addition to usage, marketers also segment consumers based on their awareness, involvement, or usage-occasion.  </a:t>
            </a:r>
          </a:p>
          <a:p>
            <a:pPr lvl="0" defTabSz="914400" eaLnBrk="0" fontAlgn="base" hangingPunct="0">
              <a:spcBef>
                <a:spcPct val="30000"/>
              </a:spcBef>
              <a:spcAft>
                <a:spcPct val="0"/>
              </a:spcAft>
            </a:pPr>
            <a:endParaRPr lang="en-US" dirty="0">
              <a:solidFill>
                <a:prstClr val="black"/>
              </a:solidFill>
              <a:latin typeface="Calibri"/>
              <a:ea typeface="+mn-ea"/>
              <a:cs typeface="+mn-cs"/>
            </a:endParaRPr>
          </a:p>
          <a:p>
            <a:pPr lvl="0" defTabSz="914400" eaLnBrk="0" fontAlgn="base" hangingPunct="0">
              <a:spcBef>
                <a:spcPct val="30000"/>
              </a:spcBef>
              <a:spcAft>
                <a:spcPct val="0"/>
              </a:spcAft>
            </a:pPr>
            <a:endParaRPr 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427328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dirty="0">
                <a:solidFill>
                  <a:prstClr val="black"/>
                </a:solidFill>
                <a:latin typeface="Calibri"/>
                <a:ea typeface="+mn-ea"/>
                <a:cs typeface="+mn-cs"/>
              </a:rPr>
              <a:t>This chapter provides an overview of the interrelationships between market segmentation, targeting and positioning, describes the criteria and bases for identifying and selecting target markets, and concludes with a discussion of real-time bidding, which has implications for market segmentation.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892116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dirty="0">
                <a:solidFill>
                  <a:prstClr val="black"/>
                </a:solidFill>
                <a:latin typeface="Calibri"/>
                <a:ea typeface="+mn-ea"/>
                <a:cs typeface="+mn-cs"/>
              </a:rPr>
              <a:t>Consumers are different.  Differences include needs, wants, desires, backgrounds, education, and experiences.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709666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dirty="0">
                <a:solidFill>
                  <a:prstClr val="black"/>
                </a:solidFill>
                <a:latin typeface="Calibri"/>
                <a:ea typeface="+mn-ea"/>
                <a:cs typeface="+mn-cs"/>
              </a:rPr>
              <a:t>Airlines offer four cabins to segment their target audience based on benefits sought.  The features are differentiated for the different alternatives.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430655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dirty="0">
                <a:solidFill>
                  <a:prstClr val="black"/>
                </a:solidFill>
                <a:latin typeface="Calibri"/>
                <a:ea typeface="+mn-ea"/>
                <a:cs typeface="+mn-cs"/>
              </a:rPr>
              <a:t>Marketers need to be able to distinguish between segments, have enough consumers to target the segment profitably, and be able to communicate with the consumers effectively and economically.  </a:t>
            </a:r>
          </a:p>
          <a:p>
            <a:pPr lvl="0" defTabSz="914400" eaLnBrk="0" fontAlgn="base" hangingPunct="0">
              <a:spcBef>
                <a:spcPct val="30000"/>
              </a:spcBef>
              <a:spcAft>
                <a:spcPct val="0"/>
              </a:spcAft>
            </a:pPr>
            <a:endParaRPr lang="en-US" dirty="0">
              <a:solidFill>
                <a:prstClr val="black"/>
              </a:solidFill>
              <a:latin typeface="Calibri"/>
              <a:ea typeface="+mn-ea"/>
              <a:cs typeface="+mn-cs"/>
            </a:endParaRPr>
          </a:p>
          <a:p>
            <a:pPr lvl="0" defTabSz="914400" eaLnBrk="0" fontAlgn="base" hangingPunct="0">
              <a:spcBef>
                <a:spcPct val="30000"/>
              </a:spcBef>
              <a:spcAft>
                <a:spcPct val="0"/>
              </a:spcAft>
            </a:pPr>
            <a:r>
              <a:rPr lang="en-US" altLang="en-US" b="1" dirty="0">
                <a:solidFill>
                  <a:prstClr val="black"/>
                </a:solidFill>
                <a:latin typeface="Calibri"/>
                <a:ea typeface="+mn-ea"/>
                <a:cs typeface="+mn-cs"/>
              </a:rPr>
              <a:t>Identifiable</a:t>
            </a:r>
            <a:r>
              <a:rPr lang="en-US" altLang="en-US" dirty="0">
                <a:solidFill>
                  <a:prstClr val="black"/>
                </a:solidFill>
                <a:latin typeface="Calibri"/>
                <a:ea typeface="+mn-ea"/>
                <a:cs typeface="+mn-cs"/>
              </a:rPr>
              <a:t> - marketers divide consumers into separate segments on the basis of common or shared needs by using demographics, lifestyles, and other factors named “bases for segmentation.” Some segmentation factors (e.g. demographics) are easier to identify than others (e.g. lifestyles).</a:t>
            </a:r>
          </a:p>
          <a:p>
            <a:pPr lvl="0" defTabSz="914400" eaLnBrk="0" fontAlgn="base" hangingPunct="0">
              <a:spcBef>
                <a:spcPct val="30000"/>
              </a:spcBef>
              <a:spcAft>
                <a:spcPct val="0"/>
              </a:spcAft>
            </a:pPr>
            <a:r>
              <a:rPr lang="en-US" altLang="en-US" b="1" dirty="0">
                <a:solidFill>
                  <a:prstClr val="black"/>
                </a:solidFill>
                <a:latin typeface="Calibri"/>
                <a:ea typeface="+mn-ea"/>
                <a:cs typeface="+mn-cs"/>
              </a:rPr>
              <a:t>Reachable</a:t>
            </a:r>
            <a:r>
              <a:rPr lang="en-US" altLang="en-US" dirty="0">
                <a:solidFill>
                  <a:prstClr val="black"/>
                </a:solidFill>
                <a:latin typeface="Calibri"/>
                <a:ea typeface="+mn-ea"/>
                <a:cs typeface="+mn-cs"/>
              </a:rPr>
              <a:t> – also known as accessible; marketers must be able to communicate with the consumers in the segment effectively and economically.  </a:t>
            </a:r>
          </a:p>
          <a:p>
            <a:pPr lvl="0" defTabSz="914400" eaLnBrk="0" fontAlgn="base" hangingPunct="0">
              <a:spcBef>
                <a:spcPct val="30000"/>
              </a:spcBef>
              <a:spcAft>
                <a:spcPct val="0"/>
              </a:spcAft>
            </a:pPr>
            <a:r>
              <a:rPr lang="en-US" altLang="en-US" b="1" dirty="0">
                <a:solidFill>
                  <a:prstClr val="black"/>
                </a:solidFill>
                <a:latin typeface="Calibri"/>
                <a:ea typeface="+mn-ea"/>
                <a:cs typeface="+mn-cs"/>
              </a:rPr>
              <a:t>Profitable </a:t>
            </a:r>
            <a:r>
              <a:rPr lang="en-US" altLang="en-US" dirty="0">
                <a:solidFill>
                  <a:prstClr val="black"/>
                </a:solidFill>
                <a:latin typeface="Calibri"/>
                <a:ea typeface="+mn-ea"/>
                <a:cs typeface="+mn-cs"/>
              </a:rPr>
              <a:t>– companies must be interested in and have the means to reach the segment(s) they select.  </a:t>
            </a:r>
          </a:p>
          <a:p>
            <a:pPr lvl="0" defTabSz="914400" eaLnBrk="0" fontAlgn="base" hangingPunct="0">
              <a:spcBef>
                <a:spcPct val="30000"/>
              </a:spcBef>
              <a:spcAft>
                <a:spcPct val="0"/>
              </a:spcAft>
            </a:pPr>
            <a:endParaRPr lang="en-US" dirty="0">
              <a:solidFill>
                <a:prstClr val="black"/>
              </a:solidFill>
              <a:latin typeface="Calibri"/>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29105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dirty="0">
                <a:solidFill>
                  <a:prstClr val="black"/>
                </a:solidFill>
                <a:latin typeface="Calibri"/>
                <a:ea typeface="+mn-ea"/>
                <a:cs typeface="+mn-cs"/>
              </a:rPr>
              <a:t>The figure distinguishes between mothers who work outside the home and those who stay at home.  Each distinct, reachable segment shows different usage behavior.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854603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dirty="0">
                <a:solidFill>
                  <a:prstClr val="black"/>
                </a:solidFill>
                <a:latin typeface="Calibri"/>
                <a:ea typeface="+mn-ea"/>
                <a:cs typeface="+mn-cs"/>
              </a:rPr>
              <a:t>Showrooming is when consumers go to physical retailers to learn about a product but then use their phones to check the price online, and order it for a lower price.  Geofencing sends promotions to people who are in the proximity of the location.</a:t>
            </a:r>
          </a:p>
          <a:p>
            <a:pPr lvl="0" defTabSz="914400" eaLnBrk="0" fontAlgn="base" hangingPunct="0">
              <a:spcBef>
                <a:spcPct val="30000"/>
              </a:spcBef>
              <a:spcAft>
                <a:spcPct val="0"/>
              </a:spcAft>
            </a:pPr>
            <a:r>
              <a:rPr lang="en-US" dirty="0">
                <a:solidFill>
                  <a:prstClr val="black"/>
                </a:solidFill>
                <a:latin typeface="Calibri"/>
                <a:ea typeface="+mn-ea"/>
                <a:cs typeface="+mn-cs"/>
              </a:rPr>
              <a:t>Marketers can respond quickly to consumers using online tools.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975793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dirty="0">
                <a:solidFill>
                  <a:prstClr val="black"/>
                </a:solidFill>
                <a:latin typeface="Calibri"/>
                <a:ea typeface="+mn-ea"/>
                <a:cs typeface="+mn-cs"/>
              </a:rPr>
              <a:t>Marketers have to persuade their target audiences to choose their products vs. competitive products.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932370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fontAlgn="base">
              <a:spcBef>
                <a:spcPct val="30000"/>
              </a:spcBef>
              <a:spcAft>
                <a:spcPct val="0"/>
              </a:spcAft>
            </a:pPr>
            <a:r>
              <a:rPr lang="en-US" altLang="en-US" dirty="0">
                <a:solidFill>
                  <a:prstClr val="black"/>
                </a:solidFill>
                <a:latin typeface="Calibri"/>
                <a:ea typeface="+mn-ea"/>
                <a:cs typeface="+mn-cs"/>
              </a:rPr>
              <a:t>Impressions are counted when a consumer is reached.  Marketers try to customize things to the extent it is possible.  A real time bidding operation uses an application programming interface to let people know when an impression is available.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9536951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fontAlgn="base">
              <a:spcBef>
                <a:spcPct val="30000"/>
              </a:spcBef>
              <a:spcAft>
                <a:spcPct val="0"/>
              </a:spcAft>
            </a:pPr>
            <a:r>
              <a:rPr lang="en-US" altLang="en-US" dirty="0">
                <a:solidFill>
                  <a:prstClr val="black"/>
                </a:solidFill>
                <a:latin typeface="Calibri"/>
                <a:ea typeface="+mn-ea"/>
                <a:cs typeface="+mn-cs"/>
              </a:rPr>
              <a:t>Web crawlers are used by aggregators, or data brokers.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4059351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dirty="0">
                <a:solidFill>
                  <a:prstClr val="black"/>
                </a:solidFill>
                <a:latin typeface="Calibri"/>
                <a:ea typeface="+mn-ea"/>
                <a:cs typeface="+mn-cs"/>
              </a:rPr>
              <a:t>Predictive analytics focus on noticing change in buying behavior.  Behavioral biometrics charts unique patterns in the way people perform different activities.  Cookies help websites remember information.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5210100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dirty="0">
                <a:solidFill>
                  <a:prstClr val="black"/>
                </a:solidFill>
                <a:latin typeface="Calibri"/>
                <a:ea typeface="+mn-ea"/>
                <a:cs typeface="+mn-cs"/>
              </a:rPr>
              <a:t>Target developed a model that detects changes in women’s buying pattern to identify their pregnancy early on. Figure 2.6 describes how this model was used to market baby-related products to Susan, a hypothetical Target shopper. After Susan started buying several products that she had never bought before, Target’s predictive analytics signaled that these purchases strongly indicate that Susan is expecting a baby. Using this data and a lot of additional information, Target then started sending Susan applicable promotional offers and also took steps to conceal its spying on her.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512125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dirty="0">
                <a:solidFill>
                  <a:prstClr val="black"/>
                </a:solidFill>
                <a:latin typeface="Calibri"/>
                <a:ea typeface="+mn-ea"/>
                <a:cs typeface="+mn-cs"/>
              </a:rPr>
              <a:t>Marketer’s like Mack’s Earplugs target consumers based on usage occasion.  The example is trying to reach beach tourists on spring break.</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5792956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dirty="0">
                <a:solidFill>
                  <a:prstClr val="black"/>
                </a:solidFill>
                <a:latin typeface="Calibri"/>
                <a:ea typeface="+mn-ea"/>
                <a:cs typeface="+mn-cs"/>
              </a:rPr>
              <a:t>Outcomes of bidding on ad exchange impressions can be determined in seconds.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61754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dirty="0">
                <a:solidFill>
                  <a:prstClr val="black"/>
                </a:solidFill>
                <a:latin typeface="Calibri"/>
                <a:ea typeface="+mn-ea"/>
                <a:cs typeface="+mn-cs"/>
              </a:rPr>
              <a:t>Market segmentation is the process of dividing a market into subsets of consumers with common needs or characteristics that are different from those shared by other groups. Targeting consists of selecting the segments that the company views as prospective customers and pursuing them. Positioning is the process by which a company creates a distinct image and identity for its products, services, and brands in consumers’ minds. The image differentiates the company’s offering from competition by communicating to the target audience that the product, service or brand fulfills their needs better than alternatives.  This image can be refreshed through product repositioning.</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4148823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altLang="en-US" b="1" dirty="0">
                <a:solidFill>
                  <a:prstClr val="black"/>
                </a:solidFill>
                <a:latin typeface="Calibri"/>
                <a:ea typeface="+mn-ea"/>
                <a:cs typeface="+mn-cs"/>
              </a:rPr>
              <a:t>Behavioral data </a:t>
            </a:r>
            <a:r>
              <a:rPr lang="en-US" altLang="en-US" dirty="0">
                <a:solidFill>
                  <a:prstClr val="black"/>
                </a:solidFill>
                <a:latin typeface="Calibri"/>
                <a:ea typeface="+mn-ea"/>
                <a:cs typeface="+mn-cs"/>
              </a:rPr>
              <a:t>is evidence-based; it can be determined from direct questioning (or observation), categorized using objective and measurable criteria, such as demographics, and consists of:</a:t>
            </a:r>
          </a:p>
          <a:p>
            <a:pPr lvl="0" defTabSz="914400" eaLnBrk="0" fontAlgn="base" hangingPunct="0">
              <a:spcBef>
                <a:spcPct val="30000"/>
              </a:spcBef>
              <a:spcAft>
                <a:spcPct val="0"/>
              </a:spcAft>
            </a:pPr>
            <a:r>
              <a:rPr lang="en-US" altLang="en-US" b="1" dirty="0">
                <a:solidFill>
                  <a:prstClr val="black"/>
                </a:solidFill>
                <a:latin typeface="Calibri"/>
                <a:ea typeface="+mn-ea"/>
                <a:cs typeface="+mn-cs"/>
              </a:rPr>
              <a:t>1. </a:t>
            </a:r>
            <a:r>
              <a:rPr lang="en-US" altLang="en-US" i="1" dirty="0">
                <a:solidFill>
                  <a:prstClr val="black"/>
                </a:solidFill>
                <a:latin typeface="Calibri"/>
                <a:ea typeface="+mn-ea"/>
                <a:cs typeface="+mn-cs"/>
              </a:rPr>
              <a:t>Consumer-intrinsic  </a:t>
            </a:r>
            <a:r>
              <a:rPr lang="en-US" altLang="en-US" dirty="0">
                <a:solidFill>
                  <a:prstClr val="black"/>
                </a:solidFill>
                <a:latin typeface="Calibri"/>
                <a:ea typeface="+mn-ea"/>
                <a:cs typeface="+mn-cs"/>
              </a:rPr>
              <a:t>factors, such as a person’s age, gender, marital status, income, and education.</a:t>
            </a:r>
          </a:p>
          <a:p>
            <a:pPr lvl="0" defTabSz="914400" eaLnBrk="0" fontAlgn="base" hangingPunct="0">
              <a:spcBef>
                <a:spcPct val="30000"/>
              </a:spcBef>
              <a:spcAft>
                <a:spcPct val="0"/>
              </a:spcAft>
            </a:pPr>
            <a:r>
              <a:rPr lang="en-US" altLang="en-US" b="1" dirty="0">
                <a:solidFill>
                  <a:prstClr val="black"/>
                </a:solidFill>
                <a:latin typeface="Calibri"/>
                <a:ea typeface="+mn-ea"/>
                <a:cs typeface="+mn-cs"/>
              </a:rPr>
              <a:t>2. </a:t>
            </a:r>
            <a:r>
              <a:rPr lang="en-US" altLang="en-US" i="1" dirty="0">
                <a:solidFill>
                  <a:prstClr val="black"/>
                </a:solidFill>
                <a:latin typeface="Calibri"/>
                <a:ea typeface="+mn-ea"/>
                <a:cs typeface="+mn-cs"/>
              </a:rPr>
              <a:t>Consumption-based  </a:t>
            </a:r>
            <a:r>
              <a:rPr lang="en-US" altLang="en-US" dirty="0">
                <a:solidFill>
                  <a:prstClr val="black"/>
                </a:solidFill>
                <a:latin typeface="Calibri"/>
                <a:ea typeface="+mn-ea"/>
                <a:cs typeface="+mn-cs"/>
              </a:rPr>
              <a:t>factors, such as the quantity of product purchased, frequency of leisure activities, or frequency of buying a given product.</a:t>
            </a:r>
          </a:p>
          <a:p>
            <a:pPr lvl="0" defTabSz="914400" eaLnBrk="0" fontAlgn="base" hangingPunct="0">
              <a:spcBef>
                <a:spcPct val="30000"/>
              </a:spcBef>
              <a:spcAft>
                <a:spcPct val="0"/>
              </a:spcAft>
            </a:pPr>
            <a:r>
              <a:rPr lang="en-US" altLang="en-US" b="1" dirty="0">
                <a:solidFill>
                  <a:prstClr val="black"/>
                </a:solidFill>
                <a:latin typeface="Calibri"/>
                <a:ea typeface="+mn-ea"/>
                <a:cs typeface="+mn-cs"/>
              </a:rPr>
              <a:t>Cognitive factors </a:t>
            </a:r>
            <a:r>
              <a:rPr lang="en-US" altLang="en-US" dirty="0">
                <a:solidFill>
                  <a:prstClr val="black"/>
                </a:solidFill>
                <a:latin typeface="Calibri"/>
                <a:ea typeface="+mn-ea"/>
                <a:cs typeface="+mn-cs"/>
              </a:rPr>
              <a:t>are abstracts that “reside” in the consumer’s mind, can be determined only through psychological and attitudinal questioning, and generally have no single, universal definitions. It consists of:</a:t>
            </a:r>
          </a:p>
          <a:p>
            <a:pPr lvl="0" defTabSz="914400" eaLnBrk="0" fontAlgn="base" hangingPunct="0">
              <a:spcBef>
                <a:spcPct val="30000"/>
              </a:spcBef>
              <a:spcAft>
                <a:spcPct val="0"/>
              </a:spcAft>
            </a:pPr>
            <a:r>
              <a:rPr lang="en-US" altLang="en-US" b="1" dirty="0">
                <a:solidFill>
                  <a:prstClr val="black"/>
                </a:solidFill>
                <a:latin typeface="Calibri"/>
                <a:ea typeface="+mn-ea"/>
                <a:cs typeface="+mn-cs"/>
              </a:rPr>
              <a:t>1. </a:t>
            </a:r>
            <a:r>
              <a:rPr lang="en-US" altLang="en-US" i="1" dirty="0">
                <a:solidFill>
                  <a:prstClr val="black"/>
                </a:solidFill>
                <a:latin typeface="Calibri"/>
                <a:ea typeface="+mn-ea"/>
                <a:cs typeface="+mn-cs"/>
              </a:rPr>
              <a:t>Consumer-intrinsic  </a:t>
            </a:r>
            <a:r>
              <a:rPr lang="en-US" altLang="en-US" dirty="0">
                <a:solidFill>
                  <a:prstClr val="black"/>
                </a:solidFill>
                <a:latin typeface="Calibri"/>
                <a:ea typeface="+mn-ea"/>
                <a:cs typeface="+mn-cs"/>
              </a:rPr>
              <a:t>factors, such as personality traits, cultural values, and attitudes towards politics and social issues.</a:t>
            </a:r>
          </a:p>
          <a:p>
            <a:pPr lvl="0" defTabSz="914400" eaLnBrk="0" fontAlgn="base" hangingPunct="0">
              <a:spcBef>
                <a:spcPct val="30000"/>
              </a:spcBef>
              <a:spcAft>
                <a:spcPct val="0"/>
              </a:spcAft>
            </a:pPr>
            <a:r>
              <a:rPr lang="en-US" altLang="en-US" b="1" dirty="0">
                <a:solidFill>
                  <a:prstClr val="black"/>
                </a:solidFill>
                <a:latin typeface="Calibri"/>
                <a:ea typeface="+mn-ea"/>
                <a:cs typeface="+mn-cs"/>
              </a:rPr>
              <a:t>2. </a:t>
            </a:r>
            <a:r>
              <a:rPr lang="en-US" altLang="en-US" i="1" dirty="0">
                <a:solidFill>
                  <a:prstClr val="black"/>
                </a:solidFill>
                <a:latin typeface="Calibri"/>
                <a:ea typeface="+mn-ea"/>
                <a:cs typeface="+mn-cs"/>
              </a:rPr>
              <a:t>Consumption-specific </a:t>
            </a:r>
            <a:r>
              <a:rPr lang="en-US" altLang="en-US" dirty="0">
                <a:solidFill>
                  <a:prstClr val="black"/>
                </a:solidFill>
                <a:latin typeface="Calibri"/>
                <a:ea typeface="+mn-ea"/>
                <a:cs typeface="+mn-cs"/>
              </a:rPr>
              <a:t>attitudes and preferences, such as the benefits sought in products and attitudes regarding shopping.</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545619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dirty="0">
                <a:solidFill>
                  <a:prstClr val="black"/>
                </a:solidFill>
                <a:latin typeface="Calibri"/>
                <a:ea typeface="+mn-ea"/>
                <a:cs typeface="+mn-cs"/>
              </a:rPr>
              <a:t>Marketers combine factors that are used to segment audiences.  Demographics and psychographics are often used together.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740381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fontAlgn="base">
              <a:spcBef>
                <a:spcPct val="0"/>
              </a:spcBef>
              <a:spcAft>
                <a:spcPct val="0"/>
              </a:spcAft>
            </a:pPr>
            <a:r>
              <a:rPr lang="en-US" altLang="en-US" b="1" dirty="0">
                <a:solidFill>
                  <a:prstClr val="black"/>
                </a:solidFill>
                <a:latin typeface="Calibri"/>
                <a:ea typeface="+mn-ea"/>
                <a:cs typeface="+mn-cs"/>
              </a:rPr>
              <a:t>Demographics</a:t>
            </a:r>
            <a:r>
              <a:rPr lang="en-US" altLang="en-US" dirty="0">
                <a:solidFill>
                  <a:prstClr val="black"/>
                </a:solidFill>
                <a:latin typeface="Calibri"/>
                <a:ea typeface="+mn-ea"/>
                <a:cs typeface="+mn-cs"/>
              </a:rPr>
              <a:t> are the core of almost all segmentation because they are easy and logical.  In addition, they are a cost-effective way to reach segments and demographic shifts are easier to identify than other types of shifts. Income, education, and occupation tend to tie together and lead to segmentation based on social class.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258325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dirty="0">
                <a:solidFill>
                  <a:prstClr val="black"/>
                </a:solidFill>
                <a:latin typeface="Calibri"/>
                <a:ea typeface="+mn-ea"/>
                <a:cs typeface="+mn-cs"/>
              </a:rPr>
              <a:t>Consumers of different ages have different needs, so age is important in marketing products and services.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128752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eaLnBrk="0" fontAlgn="base" hangingPunct="0">
              <a:spcBef>
                <a:spcPct val="30000"/>
              </a:spcBef>
              <a:spcAft>
                <a:spcPct val="0"/>
              </a:spcAft>
            </a:pPr>
            <a:r>
              <a:rPr lang="en-US" dirty="0">
                <a:solidFill>
                  <a:prstClr val="black"/>
                </a:solidFill>
                <a:latin typeface="Calibri"/>
                <a:ea typeface="+mn-ea"/>
                <a:cs typeface="+mn-cs"/>
              </a:rPr>
              <a:t>Even though firms are increasingly blurring the lines between genders, gender is still used as a way to segment audiences.  For example, snacks are packaged differently for women than for men, and men are sold skin care products differently than women.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805190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mn-lt"/>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xmlns=""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mn-lt"/>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mn-lt"/>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mn-lt"/>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mn-lt"/>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xmlns="" val="146176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8/31/2018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22093606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xmlns="" val="3068857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IN" dirty="0"/>
          </a:p>
        </p:txBody>
      </p:sp>
      <p:sp>
        <p:nvSpPr>
          <p:cNvPr id="3" name="Date Placeholder 2"/>
          <p:cNvSpPr>
            <a:spLocks noGrp="1"/>
          </p:cNvSpPr>
          <p:nvPr>
            <p:ph type="dt" idx="11"/>
          </p:nvPr>
        </p:nvSpPr>
        <p:spPr/>
        <p:txBody>
          <a:bodyPr/>
          <a:lstStyle/>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xmlns="" val="2453434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826302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mn-lt"/>
                <a:ea typeface="Arial"/>
                <a:cs typeface="Arial"/>
                <a:sym typeface="Arial"/>
              </a:defRPr>
            </a:lvl2pPr>
            <a:lvl3pPr marL="1143000" marR="0" lvl="2" indent="-2286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mn-lt"/>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sz="1600">
                <a:latin typeface="+mn-lt"/>
              </a:defRPr>
            </a:lvl1pPr>
            <a:lvl2pPr indent="-283464">
              <a:defRPr sz="1600">
                <a:latin typeface="+mn-lt"/>
              </a:defRPr>
            </a:lvl2pPr>
            <a:lvl3pPr>
              <a:defRPr sz="1600">
                <a:latin typeface="+mn-lt"/>
              </a:defRPr>
            </a:lvl3pPr>
            <a:lvl4pPr>
              <a:defRPr sz="1600">
                <a:latin typeface="+mn-lt"/>
              </a:defRPr>
            </a:lvl4pPr>
            <a:lvl5pPr>
              <a:defRPr sz="16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sz="1600">
                <a:latin typeface="+mn-lt"/>
              </a:defRPr>
            </a:lvl1pPr>
            <a:lvl2pPr indent="-283464">
              <a:defRPr sz="1600">
                <a:latin typeface="+mn-lt"/>
              </a:defRPr>
            </a:lvl2pPr>
            <a:lvl3pPr>
              <a:defRPr sz="1600">
                <a:latin typeface="+mn-lt"/>
              </a:defRPr>
            </a:lvl3pPr>
            <a:lvl4pPr>
              <a:defRPr sz="1600">
                <a:latin typeface="+mn-lt"/>
              </a:defRPr>
            </a:lvl4pPr>
            <a:lvl5pPr>
              <a:defRPr sz="16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atin typeface="+mn-lt"/>
              </a:defRPr>
            </a:lvl1pPr>
            <a:lvl2pPr indent="-283464">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atin typeface="+mn-lt"/>
              </a:defRPr>
            </a:lvl1pPr>
            <a:lvl2pPr indent="-283464">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atin typeface="+mn-lt"/>
              </a:defRPr>
            </a:lvl1pPr>
            <a:lvl2pPr indent="-283464">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xmlns=""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mn-lt"/>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atin typeface="+mn-lt"/>
              </a:defRPr>
            </a:lvl1pPr>
            <a:lvl2pPr indent="-283464">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atin typeface="+mn-lt"/>
              </a:defRPr>
            </a:lvl1pPr>
            <a:lvl2pPr indent="-283464">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atin typeface="+mn-lt"/>
              </a:defRPr>
            </a:lvl1pPr>
            <a:lvl2pPr indent="-283464">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atin typeface="+mn-lt"/>
              </a:defRPr>
            </a:lvl1pPr>
            <a:lvl2pPr indent="-283464">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atin typeface="+mn-lt"/>
              </a:defRPr>
            </a:lvl1pPr>
            <a:lvl2pPr indent="-283464">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1pPr>
              <a:defRPr>
                <a:latin typeface="+mn-lt"/>
              </a:defRPr>
            </a:lvl1pPr>
            <a:lvl2pPr indent="-283464">
              <a:defRPr>
                <a:latin typeface="+mn-lt"/>
              </a:defRPr>
            </a:lvl2pPr>
            <a:lvl3pPr>
              <a:defRPr>
                <a:latin typeface="+mn-lt"/>
              </a:defRPr>
            </a:lvl3pPr>
            <a:lvl4pPr>
              <a:defRPr>
                <a:latin typeface="+mn-lt"/>
              </a:defRPr>
            </a:lvl4pPr>
            <a:lvl5pPr>
              <a:defRPr>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4044794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mn-lt"/>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4">
            <a:alphaModFix/>
          </a:blip>
          <a:srcRect/>
          <a:stretch/>
        </p:blipFill>
        <p:spPr>
          <a:xfrm>
            <a:off x="443972" y="6429709"/>
            <a:ext cx="917999" cy="279914"/>
          </a:xfrm>
          <a:prstGeom prst="rect">
            <a:avLst/>
          </a:prstGeom>
          <a:noFill/>
          <a:ln>
            <a:noFill/>
          </a:ln>
        </p:spPr>
      </p:pic>
      <p:sp>
        <p:nvSpPr>
          <p:cNvPr id="17" name="Text Placeholder 5"/>
          <p:cNvSpPr txBox="1">
            <a:spLocks/>
          </p:cNvSpPr>
          <p:nvPr userDrawn="1"/>
        </p:nvSpPr>
        <p:spPr>
          <a:xfrm>
            <a:off x="2668249" y="6452413"/>
            <a:ext cx="6098022" cy="248192"/>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2019 Pearson Education, Ltd.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xmlns="" val="200283969"/>
      </p:ext>
    </p:extLst>
  </p:cSld>
  <p:clrMap bg1="lt1" tx1="dk1" bg2="dk2" tx2="lt2" accent1="accent1" accent2="accent2" accent3="accent3" accent4="accent4" accent5="accent5" accent6="accent6" hlink="hlink" folHlink="folHlink"/>
  <p:sldLayoutIdLst>
    <p:sldLayoutId id="2147483664" r:id="rId1"/>
    <p:sldLayoutId id="214748369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0"/>
            <a:ext cx="8388220" cy="1045386"/>
          </a:xfrm>
        </p:spPr>
        <p:txBody>
          <a:bodyPr anchor="b"/>
          <a:lstStyle/>
          <a:p>
            <a:pPr>
              <a:defRPr/>
            </a:pPr>
            <a:r>
              <a:rPr lang="en-US" dirty="0" smtClean="0"/>
              <a:t>Consumer Behavior</a:t>
            </a:r>
            <a:endParaRPr lang="en-US" altLang="en-US"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350134"/>
            <a:ext cx="8388220" cy="389592"/>
          </a:xfrm>
        </p:spPr>
        <p:txBody>
          <a:bodyPr/>
          <a:lstStyle/>
          <a:p>
            <a:r>
              <a:rPr lang="en-US" dirty="0" smtClean="0"/>
              <a:t>Twelfth Edition, Global Edition</a:t>
            </a:r>
            <a:endParaRPr lang="en-US" dirty="0"/>
          </a:p>
        </p:txBody>
      </p:sp>
      <p:sp>
        <p:nvSpPr>
          <p:cNvPr id="4" name="Text Placeholder 3"/>
          <p:cNvSpPr>
            <a:spLocks noGrp="1"/>
          </p:cNvSpPr>
          <p:nvPr>
            <p:ph type="body" idx="2"/>
          </p:nvPr>
        </p:nvSpPr>
        <p:spPr>
          <a:xfrm>
            <a:off x="4773168" y="1923051"/>
            <a:ext cx="3913631" cy="1102032"/>
          </a:xfrm>
        </p:spPr>
        <p:txBody>
          <a:bodyPr/>
          <a:lstStyle/>
          <a:p>
            <a:pPr lvl="0" algn="ctr"/>
            <a:r>
              <a:rPr lang="en-US" b="1" dirty="0">
                <a:latin typeface="+mn-lt"/>
              </a:rPr>
              <a:t>Chapter </a:t>
            </a:r>
            <a:r>
              <a:rPr lang="en-US" b="1" dirty="0" smtClean="0">
                <a:latin typeface="+mn-lt"/>
              </a:rPr>
              <a:t>2</a:t>
            </a:r>
            <a:endParaRPr lang="en-US" b="1" dirty="0">
              <a:latin typeface="+mn-lt"/>
            </a:endParaRPr>
          </a:p>
        </p:txBody>
      </p:sp>
      <p:sp>
        <p:nvSpPr>
          <p:cNvPr id="5" name="Text Placeholder 4"/>
          <p:cNvSpPr>
            <a:spLocks noGrp="1"/>
          </p:cNvSpPr>
          <p:nvPr>
            <p:ph type="body" idx="3"/>
          </p:nvPr>
        </p:nvSpPr>
        <p:spPr>
          <a:xfrm>
            <a:off x="4773168" y="3114461"/>
            <a:ext cx="3913631" cy="857932"/>
          </a:xfrm>
        </p:spPr>
        <p:txBody>
          <a:bodyPr/>
          <a:lstStyle/>
          <a:p>
            <a:pPr lvl="0" algn="ctr">
              <a:buSzPct val="25000"/>
            </a:pPr>
            <a:r>
              <a:rPr lang="en-US" dirty="0" smtClean="0">
                <a:latin typeface="+mn-lt"/>
              </a:rPr>
              <a:t>Market Segmentation and Real-Time Bidding</a:t>
            </a:r>
            <a:endParaRPr lang="en-US" dirty="0">
              <a:latin typeface="+mn-lt"/>
            </a:endParaRPr>
          </a:p>
        </p:txBody>
      </p:sp>
      <p:sp>
        <p:nvSpPr>
          <p:cNvPr id="6" name="Text Placeholder 5"/>
          <p:cNvSpPr>
            <a:spLocks noGrp="1"/>
          </p:cNvSpPr>
          <p:nvPr>
            <p:ph type="body" idx="13"/>
          </p:nvPr>
        </p:nvSpPr>
        <p:spPr>
          <a:xfrm>
            <a:off x="2668249" y="6452413"/>
            <a:ext cx="6098022" cy="248192"/>
          </a:xfrm>
        </p:spPr>
        <p:txBody>
          <a:bodyPr anchor="ct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2019 Pearson Education, Ltd.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pic>
        <p:nvPicPr>
          <p:cNvPr id="8" name="Picture 7" descr="Front Cover: Consumer Behavior Twelfth Edition by Schiffman and Wisenblit."/>
          <p:cNvPicPr>
            <a:picLocks noChangeAspect="1"/>
          </p:cNvPicPr>
          <p:nvPr/>
        </p:nvPicPr>
        <p:blipFill>
          <a:blip r:embed="rId3"/>
          <a:stretch>
            <a:fillRect/>
          </a:stretch>
        </p:blipFill>
        <p:spPr>
          <a:xfrm>
            <a:off x="614759" y="1894405"/>
            <a:ext cx="3399290" cy="4387072"/>
          </a:xfrm>
          <a:prstGeom prst="rect">
            <a:avLst/>
          </a:prstGeom>
          <a:ln w="9525">
            <a:solidFill>
              <a:schemeClr val="tx1"/>
            </a:solidFill>
          </a:ln>
          <a:effectLst/>
        </p:spPr>
      </p:pic>
    </p:spTree>
    <p:extLst>
      <p:ext uri="{BB962C8B-B14F-4D97-AF65-F5344CB8AC3E}">
        <p14:creationId xmlns:p14="http://schemas.microsoft.com/office/powerpoint/2010/main" xmlns="" val="3635118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mj-ea"/>
                <a:cs typeface="+mj-cs"/>
              </a:rPr>
              <a:t>Households</a:t>
            </a:r>
            <a:endParaRPr 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115660"/>
          </a:xfrm>
        </p:spPr>
        <p:txBody>
          <a:bodyPr wrap="square" lIns="91425" tIns="91425" rIns="91425" bIns="91425">
            <a:noAutofit/>
          </a:bodyPr>
          <a:lstStyle/>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Family life cycle</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Important occasions change consumption </a:t>
            </a:r>
            <a:r>
              <a:rPr lang="en-US" sz="2400" kern="1200" dirty="0" smtClean="0">
                <a:solidFill>
                  <a:srgbClr val="000000"/>
                </a:solidFill>
                <a:latin typeface="Arial (Body)"/>
                <a:ea typeface="+mn-ea"/>
                <a:cs typeface="+mn-cs"/>
              </a:rPr>
              <a:t>patterns</a:t>
            </a:r>
            <a:endParaRPr lang="en-US" sz="2400" kern="1200" dirty="0">
              <a:solidFill>
                <a:srgbClr val="000000"/>
              </a:solidFill>
              <a:latin typeface="Arial (Body)"/>
              <a:ea typeface="+mn-ea"/>
              <a:cs typeface="+mn-cs"/>
            </a:endParaRPr>
          </a:p>
        </p:txBody>
      </p:sp>
    </p:spTree>
    <p:extLst>
      <p:ext uri="{BB962C8B-B14F-4D97-AF65-F5344CB8AC3E}">
        <p14:creationId xmlns:p14="http://schemas.microsoft.com/office/powerpoint/2010/main" xmlns="" val="316149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mj-ea"/>
                <a:cs typeface="+mj-cs"/>
              </a:rPr>
              <a:t>Social Standing</a:t>
            </a:r>
            <a:endParaRPr 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115660"/>
          </a:xfrm>
        </p:spPr>
        <p:txBody>
          <a:bodyPr wrap="square" lIns="91425" tIns="91425" rIns="91425" bIns="91425">
            <a:noAutofit/>
          </a:bodyPr>
          <a:lstStyle/>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Social class</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Fluctuations affect </a:t>
            </a:r>
            <a:r>
              <a:rPr lang="en-US" sz="2400" kern="1200" dirty="0" smtClean="0">
                <a:solidFill>
                  <a:srgbClr val="000000"/>
                </a:solidFill>
                <a:latin typeface="Arial (Body)"/>
                <a:ea typeface="+mn-ea"/>
                <a:cs typeface="+mn-cs"/>
              </a:rPr>
              <a:t>marketing</a:t>
            </a:r>
            <a:endParaRPr lang="en-US" sz="2400" kern="1200" dirty="0">
              <a:solidFill>
                <a:srgbClr val="000000"/>
              </a:solidFill>
              <a:latin typeface="Arial (Body)"/>
              <a:ea typeface="+mn-ea"/>
              <a:cs typeface="+mn-cs"/>
            </a:endParaRPr>
          </a:p>
        </p:txBody>
      </p:sp>
    </p:spTree>
    <p:extLst>
      <p:ext uri="{BB962C8B-B14F-4D97-AF65-F5344CB8AC3E}">
        <p14:creationId xmlns:p14="http://schemas.microsoft.com/office/powerpoint/2010/main" xmlns="" val="1887033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mj-ea"/>
                <a:cs typeface="+mj-cs"/>
              </a:rPr>
              <a:t>Ethnicity</a:t>
            </a:r>
            <a:endParaRPr 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Members of the same culture often share the same values, beliefs, and customs.</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Marketers may target culturally distinct segments with the same product using different promotional appeals.</a:t>
            </a:r>
          </a:p>
        </p:txBody>
      </p:sp>
    </p:spTree>
    <p:extLst>
      <p:ext uri="{BB962C8B-B14F-4D97-AF65-F5344CB8AC3E}">
        <p14:creationId xmlns:p14="http://schemas.microsoft.com/office/powerpoint/2010/main" xmlns="" val="16262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fontAlgn="base">
              <a:spcBef>
                <a:spcPct val="0"/>
              </a:spcBef>
              <a:spcAft>
                <a:spcPct val="0"/>
              </a:spcAft>
              <a:buClrTx/>
            </a:pPr>
            <a:r>
              <a:rPr lang="en-US" altLang="en-US" kern="1200" dirty="0" smtClean="0">
                <a:latin typeface="Times New Roman" panose="02020603050405020304" pitchFamily="18" charset="0"/>
                <a:ea typeface="+mj-ea"/>
                <a:cs typeface="+mj-cs"/>
              </a:rPr>
              <a:t>Psychographics</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199"/>
            <a:ext cx="8229600" cy="1997439"/>
          </a:xfrm>
        </p:spPr>
        <p:txBody>
          <a:bodyPr wrap="square" lIns="91425" tIns="91425" rIns="91425" bIns="91425">
            <a:noAutofit/>
          </a:bodyPr>
          <a:lstStyle/>
          <a:p>
            <a:pPr marL="0" lvl="0" indent="0" eaLnBrk="0" fontAlgn="base" hangingPunct="0">
              <a:spcAft>
                <a:spcPct val="0"/>
              </a:spcAft>
              <a:buSzPts val="2400"/>
              <a:buNone/>
              <a:tabLst/>
            </a:pPr>
            <a:r>
              <a:rPr lang="en-US" altLang="en-US" sz="2400" b="1" kern="1200" dirty="0" smtClean="0">
                <a:solidFill>
                  <a:srgbClr val="000000"/>
                </a:solidFill>
                <a:latin typeface="Arial (Body)"/>
                <a:ea typeface="+mn-ea"/>
                <a:cs typeface="+mn-cs"/>
              </a:rPr>
              <a:t>Defined</a:t>
            </a:r>
          </a:p>
          <a:p>
            <a:pPr marL="0" lvl="0" indent="0" eaLnBrk="0" fontAlgn="base" hangingPunct="0">
              <a:spcAft>
                <a:spcPct val="0"/>
              </a:spcAft>
              <a:buSzPts val="2400"/>
              <a:buNone/>
              <a:tabLst/>
            </a:pPr>
            <a:r>
              <a:rPr lang="en-US" altLang="en-US" sz="2400" kern="1200" dirty="0" smtClean="0">
                <a:solidFill>
                  <a:srgbClr val="000000"/>
                </a:solidFill>
                <a:latin typeface="Arial (Body)"/>
                <a:ea typeface="+mn-ea"/>
                <a:cs typeface="+mn-cs"/>
              </a:rPr>
              <a:t>Consumers</a:t>
            </a:r>
            <a:r>
              <a:rPr lang="en-US" altLang="en-US" sz="2400" kern="1200" dirty="0">
                <a:solidFill>
                  <a:srgbClr val="000000"/>
                </a:solidFill>
                <a:latin typeface="Arial (Body)"/>
                <a:ea typeface="+mn-ea"/>
                <a:cs typeface="+mn-cs"/>
              </a:rPr>
              <a:t>’ lifestyles, which include consumers’ </a:t>
            </a:r>
            <a:r>
              <a:rPr lang="en-US" altLang="en-US" sz="2400" b="1" kern="1200" dirty="0">
                <a:solidFill>
                  <a:srgbClr val="000000"/>
                </a:solidFill>
                <a:latin typeface="Arial (Body)"/>
                <a:ea typeface="+mn-ea"/>
                <a:cs typeface="+mn-cs"/>
              </a:rPr>
              <a:t>activities</a:t>
            </a:r>
            <a:r>
              <a:rPr lang="en-US" altLang="en-US" sz="2400" kern="1200" dirty="0">
                <a:solidFill>
                  <a:srgbClr val="000000"/>
                </a:solidFill>
                <a:latin typeface="Arial (Body)"/>
                <a:ea typeface="+mn-ea"/>
                <a:cs typeface="+mn-cs"/>
              </a:rPr>
              <a:t>, </a:t>
            </a:r>
            <a:r>
              <a:rPr lang="en-US" altLang="en-US" sz="2400" b="1" kern="1200" dirty="0">
                <a:solidFill>
                  <a:srgbClr val="000000"/>
                </a:solidFill>
                <a:latin typeface="Arial (Body)"/>
                <a:ea typeface="+mn-ea"/>
                <a:cs typeface="+mn-cs"/>
              </a:rPr>
              <a:t>interests</a:t>
            </a:r>
            <a:r>
              <a:rPr lang="en-US" altLang="en-US" sz="2400" kern="1200" dirty="0">
                <a:solidFill>
                  <a:srgbClr val="000000"/>
                </a:solidFill>
                <a:latin typeface="Arial (Body)"/>
                <a:ea typeface="+mn-ea"/>
                <a:cs typeface="+mn-cs"/>
              </a:rPr>
              <a:t>, and </a:t>
            </a:r>
            <a:r>
              <a:rPr lang="en-US" altLang="en-US" sz="2400" b="1" kern="1200" dirty="0">
                <a:solidFill>
                  <a:srgbClr val="000000"/>
                </a:solidFill>
                <a:latin typeface="Arial (Body)"/>
                <a:ea typeface="+mn-ea"/>
                <a:cs typeface="+mn-cs"/>
              </a:rPr>
              <a:t>opinions</a:t>
            </a:r>
          </a:p>
        </p:txBody>
      </p:sp>
    </p:spTree>
    <p:extLst>
      <p:ext uri="{BB962C8B-B14F-4D97-AF65-F5344CB8AC3E}">
        <p14:creationId xmlns:p14="http://schemas.microsoft.com/office/powerpoint/2010/main" xmlns="" val="2335251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dirty="0" smtClean="0"/>
              <a:t>Table 2.1 </a:t>
            </a:r>
            <a:r>
              <a:rPr lang="en-US" kern="1200" dirty="0" smtClean="0">
                <a:latin typeface="Times New Roman" panose="02020603050405020304" pitchFamily="18" charset="0"/>
                <a:ea typeface="+mj-ea"/>
                <a:cs typeface="+mj-cs"/>
              </a:rPr>
              <a:t>Psychographic Measures </a:t>
            </a:r>
            <a:r>
              <a:rPr lang="en-US" sz="2000" b="0" kern="1200" dirty="0" smtClean="0">
                <a:latin typeface="Times New Roman" panose="02020603050405020304" pitchFamily="18" charset="0"/>
                <a:ea typeface="+mj-ea"/>
                <a:cs typeface="+mj-cs"/>
              </a:rPr>
              <a:t>(1 of 2)</a:t>
            </a:r>
            <a:endParaRPr lang="en-US" sz="2000" b="0" kern="1200" dirty="0">
              <a:latin typeface="Times New Roman" panose="02020603050405020304" pitchFamily="18" charset="0"/>
              <a:ea typeface="+mj-ea"/>
              <a:cs typeface="+mj-cs"/>
            </a:endParaRPr>
          </a:p>
        </p:txBody>
      </p:sp>
      <p:graphicFrame>
        <p:nvGraphicFramePr>
          <p:cNvPr id="3" name="Table 2"/>
          <p:cNvGraphicFramePr>
            <a:graphicFrameLocks noGrp="1"/>
          </p:cNvGraphicFramePr>
          <p:nvPr>
            <p:extLst>
              <p:ext uri="{D42A27DB-BD31-4B8C-83A1-F6EECF244321}">
                <p14:modId xmlns:p14="http://schemas.microsoft.com/office/powerpoint/2010/main" xmlns="" val="2357180987"/>
              </p:ext>
            </p:extLst>
          </p:nvPr>
        </p:nvGraphicFramePr>
        <p:xfrm>
          <a:off x="464696" y="1600200"/>
          <a:ext cx="8222104" cy="3231475"/>
        </p:xfrm>
        <a:graphic>
          <a:graphicData uri="http://schemas.openxmlformats.org/drawingml/2006/table">
            <a:tbl>
              <a:tblPr firstRow="1" bandRow="1">
                <a:tableStyleId>{2D5ABB26-0587-4C30-8999-92F81FD0307C}</a:tableStyleId>
              </a:tblPr>
              <a:tblGrid>
                <a:gridCol w="2026577">
                  <a:extLst>
                    <a:ext uri="{9D8B030D-6E8A-4147-A177-3AD203B41FA5}">
                      <a16:colId xmlns:a16="http://schemas.microsoft.com/office/drawing/2014/main" xmlns="" val="2002946021"/>
                    </a:ext>
                  </a:extLst>
                </a:gridCol>
                <a:gridCol w="6195527">
                  <a:extLst>
                    <a:ext uri="{9D8B030D-6E8A-4147-A177-3AD203B41FA5}">
                      <a16:colId xmlns:a16="http://schemas.microsoft.com/office/drawing/2014/main" xmlns="" val="3158317891"/>
                    </a:ext>
                  </a:extLst>
                </a:gridCol>
              </a:tblGrid>
              <a:tr h="205431">
                <a:tc>
                  <a:txBody>
                    <a:bodyPr/>
                    <a:lstStyle/>
                    <a:p>
                      <a:r>
                        <a:rPr lang="en-US" sz="1400" b="1" i="0" u="none" strike="noStrike" cap="none" baseline="0" dirty="0" smtClean="0">
                          <a:solidFill>
                            <a:schemeClr val="tx1"/>
                          </a:solidFill>
                          <a:latin typeface="+mn-lt"/>
                          <a:ea typeface="+mn-ea"/>
                          <a:cs typeface="+mn-cs"/>
                          <a:sym typeface="Arial"/>
                        </a:rPr>
                        <a:t>Psychographic</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i="0" u="none" strike="noStrike" cap="none" baseline="0" dirty="0" smtClean="0">
                          <a:solidFill>
                            <a:schemeClr val="tx1"/>
                          </a:solidFill>
                          <a:latin typeface="+mn-lt"/>
                          <a:ea typeface="+mn-ea"/>
                          <a:cs typeface="+mn-cs"/>
                          <a:sym typeface="Arial"/>
                        </a:rPr>
                        <a:t>Statements</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94863369"/>
                  </a:ext>
                </a:extLst>
              </a:tr>
              <a:tr h="1985987">
                <a:tc>
                  <a:txBody>
                    <a:bodyPr/>
                    <a:lstStyle/>
                    <a:p>
                      <a:r>
                        <a:rPr lang="en-US" sz="1400" b="1" i="0" u="none" strike="noStrike" cap="none" baseline="0" dirty="0" smtClean="0">
                          <a:solidFill>
                            <a:schemeClr val="tx1"/>
                          </a:solidFill>
                          <a:latin typeface="+mn-lt"/>
                          <a:ea typeface="+mn-ea"/>
                          <a:cs typeface="+mn-cs"/>
                          <a:sym typeface="Arial"/>
                        </a:rPr>
                        <a:t>Personal Values*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600"/>
                        </a:spcBef>
                      </a:pPr>
                      <a:r>
                        <a:rPr lang="en-US" sz="1400" b="0" i="0" u="none" strike="noStrike" cap="none" baseline="0" dirty="0" smtClean="0">
                          <a:solidFill>
                            <a:schemeClr val="tx1"/>
                          </a:solidFill>
                          <a:latin typeface="+mn-lt"/>
                          <a:ea typeface="+mn-ea"/>
                          <a:cs typeface="+mn-cs"/>
                          <a:sym typeface="Arial"/>
                        </a:rPr>
                        <a:t>I have a sense of belonging.</a:t>
                      </a:r>
                    </a:p>
                    <a:p>
                      <a:pPr>
                        <a:spcBef>
                          <a:spcPts val="600"/>
                        </a:spcBef>
                      </a:pPr>
                      <a:r>
                        <a:rPr lang="en-US" sz="1400" b="0" i="0" u="none" strike="noStrike" cap="none" baseline="0" dirty="0" smtClean="0">
                          <a:solidFill>
                            <a:schemeClr val="tx1"/>
                          </a:solidFill>
                          <a:latin typeface="+mn-lt"/>
                          <a:ea typeface="+mn-ea"/>
                          <a:cs typeface="+mn-cs"/>
                          <a:sym typeface="Arial"/>
                        </a:rPr>
                        <a:t>I seek fun and enjoyment in life.</a:t>
                      </a:r>
                    </a:p>
                    <a:p>
                      <a:pPr>
                        <a:spcBef>
                          <a:spcPts val="600"/>
                        </a:spcBef>
                      </a:pPr>
                      <a:r>
                        <a:rPr lang="en-US" sz="1400" b="0" i="0" u="none" strike="noStrike" cap="none" baseline="0" dirty="0" smtClean="0">
                          <a:solidFill>
                            <a:schemeClr val="tx1"/>
                          </a:solidFill>
                          <a:latin typeface="+mn-lt"/>
                          <a:ea typeface="+mn-ea"/>
                          <a:cs typeface="+mn-cs"/>
                          <a:sym typeface="Arial"/>
                        </a:rPr>
                        <a:t>I am self-fulfilled.</a:t>
                      </a:r>
                    </a:p>
                    <a:p>
                      <a:pPr>
                        <a:spcBef>
                          <a:spcPts val="600"/>
                        </a:spcBef>
                      </a:pPr>
                      <a:r>
                        <a:rPr lang="en-US" sz="1400" b="0" i="0" u="none" strike="noStrike" cap="none" baseline="0" dirty="0" smtClean="0">
                          <a:solidFill>
                            <a:schemeClr val="tx1"/>
                          </a:solidFill>
                          <a:latin typeface="+mn-lt"/>
                          <a:ea typeface="+mn-ea"/>
                          <a:cs typeface="+mn-cs"/>
                          <a:sym typeface="Arial"/>
                        </a:rPr>
                        <a:t>Financial security is important to me.</a:t>
                      </a:r>
                    </a:p>
                    <a:p>
                      <a:pPr>
                        <a:spcBef>
                          <a:spcPts val="600"/>
                        </a:spcBef>
                      </a:pPr>
                      <a:r>
                        <a:rPr lang="en-US" sz="1400" b="0" i="0" u="none" strike="noStrike" cap="none" baseline="0" dirty="0" smtClean="0">
                          <a:solidFill>
                            <a:schemeClr val="tx1"/>
                          </a:solidFill>
                          <a:latin typeface="+mn-lt"/>
                          <a:ea typeface="+mn-ea"/>
                          <a:cs typeface="+mn-cs"/>
                          <a:sym typeface="Arial"/>
                        </a:rPr>
                        <a:t>My greatest achievements are ahead of me.</a:t>
                      </a:r>
                    </a:p>
                    <a:p>
                      <a:pPr>
                        <a:spcBef>
                          <a:spcPts val="600"/>
                        </a:spcBef>
                      </a:pPr>
                      <a:r>
                        <a:rPr lang="en-US" sz="1400" b="0" i="0" u="none" strike="noStrike" cap="none" baseline="0" dirty="0" smtClean="0">
                          <a:solidFill>
                            <a:schemeClr val="tx1"/>
                          </a:solidFill>
                          <a:latin typeface="+mn-lt"/>
                          <a:ea typeface="+mn-ea"/>
                          <a:cs typeface="+mn-cs"/>
                          <a:sym typeface="Arial"/>
                        </a:rPr>
                        <a:t>I am more conventional than experimental.</a:t>
                      </a:r>
                    </a:p>
                    <a:p>
                      <a:pPr>
                        <a:spcBef>
                          <a:spcPts val="600"/>
                        </a:spcBef>
                      </a:pPr>
                      <a:r>
                        <a:rPr lang="en-US" sz="1400" b="0" i="0" u="none" strike="noStrike" cap="none" baseline="0" dirty="0" smtClean="0">
                          <a:solidFill>
                            <a:schemeClr val="tx1"/>
                          </a:solidFill>
                          <a:latin typeface="+mn-lt"/>
                          <a:ea typeface="+mn-ea"/>
                          <a:cs typeface="+mn-cs"/>
                          <a:sym typeface="Arial"/>
                        </a:rPr>
                        <a:t>My social status is an important part of my life.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51652481"/>
                  </a:ext>
                </a:extLst>
              </a:tr>
              <a:tr h="884515">
                <a:tc>
                  <a:txBody>
                    <a:bodyPr/>
                    <a:lstStyle/>
                    <a:p>
                      <a:r>
                        <a:rPr lang="en-US" sz="1400" b="1" i="0" u="none" strike="noStrike" cap="none" baseline="0" dirty="0" smtClean="0">
                          <a:solidFill>
                            <a:schemeClr val="tx1"/>
                          </a:solidFill>
                          <a:latin typeface="+mn-lt"/>
                          <a:ea typeface="+mn-ea"/>
                          <a:cs typeface="+mn-cs"/>
                          <a:sym typeface="Arial"/>
                        </a:rPr>
                        <a:t>Apparel and Fashion*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600"/>
                        </a:spcBef>
                      </a:pPr>
                      <a:r>
                        <a:rPr lang="en-US" sz="1400" b="0" i="0" u="none" strike="noStrike" cap="none" baseline="0" dirty="0" smtClean="0">
                          <a:solidFill>
                            <a:schemeClr val="tx1"/>
                          </a:solidFill>
                          <a:latin typeface="+mn-lt"/>
                          <a:ea typeface="+mn-ea"/>
                          <a:cs typeface="+mn-cs"/>
                          <a:sym typeface="Arial"/>
                        </a:rPr>
                        <a:t>I buy clothes I like regardless of current fashion.</a:t>
                      </a:r>
                    </a:p>
                    <a:p>
                      <a:pPr>
                        <a:spcBef>
                          <a:spcPts val="600"/>
                        </a:spcBef>
                      </a:pPr>
                      <a:r>
                        <a:rPr lang="en-US" sz="1400" b="0" i="0" u="none" strike="noStrike" cap="none" baseline="0" dirty="0" smtClean="0">
                          <a:solidFill>
                            <a:schemeClr val="tx1"/>
                          </a:solidFill>
                          <a:latin typeface="+mn-lt"/>
                          <a:ea typeface="+mn-ea"/>
                          <a:cs typeface="+mn-cs"/>
                          <a:sym typeface="Arial"/>
                        </a:rPr>
                        <a:t>My friends often ask me for advice on fashion.</a:t>
                      </a:r>
                    </a:p>
                    <a:p>
                      <a:pPr>
                        <a:spcBef>
                          <a:spcPts val="600"/>
                        </a:spcBef>
                      </a:pPr>
                      <a:r>
                        <a:rPr lang="en-US" sz="1400" b="0" i="0" u="none" strike="noStrike" cap="none" baseline="0" dirty="0" smtClean="0">
                          <a:solidFill>
                            <a:schemeClr val="tx1"/>
                          </a:solidFill>
                          <a:latin typeface="+mn-lt"/>
                          <a:ea typeface="+mn-ea"/>
                          <a:cs typeface="+mn-cs"/>
                          <a:sym typeface="Arial"/>
                        </a:rPr>
                        <a:t>Men do not notice women who do not dress well.</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01005195"/>
                  </a:ext>
                </a:extLst>
              </a:tr>
            </a:tbl>
          </a:graphicData>
        </a:graphic>
      </p:graphicFrame>
    </p:spTree>
    <p:extLst>
      <p:ext uri="{BB962C8B-B14F-4D97-AF65-F5344CB8AC3E}">
        <p14:creationId xmlns:p14="http://schemas.microsoft.com/office/powerpoint/2010/main" xmlns="" val="2673499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dirty="0"/>
              <a:t>Table 2.1 </a:t>
            </a:r>
            <a:r>
              <a:rPr lang="en-US" kern="1200" dirty="0">
                <a:latin typeface="Times New Roman" panose="02020603050405020304" pitchFamily="18" charset="0"/>
              </a:rPr>
              <a:t>Psychographic Measures </a:t>
            </a:r>
            <a:r>
              <a:rPr lang="en-US" sz="2000" b="0" kern="1200" dirty="0" smtClean="0">
                <a:latin typeface="Times New Roman" panose="02020603050405020304" pitchFamily="18" charset="0"/>
              </a:rPr>
              <a:t>(2 </a:t>
            </a:r>
            <a:r>
              <a:rPr lang="en-US" sz="2000" b="0" kern="1200" dirty="0">
                <a:latin typeface="Times New Roman" panose="02020603050405020304" pitchFamily="18" charset="0"/>
              </a:rPr>
              <a:t>of 2)</a:t>
            </a:r>
            <a:endParaRPr lang="en-US" kern="1200" dirty="0">
              <a:latin typeface="Times New Roman" panose="02020603050405020304" pitchFamily="18" charset="0"/>
              <a:ea typeface="+mj-ea"/>
              <a:cs typeface="+mj-cs"/>
            </a:endParaRPr>
          </a:p>
        </p:txBody>
      </p:sp>
      <p:graphicFrame>
        <p:nvGraphicFramePr>
          <p:cNvPr id="3" name="Table 2"/>
          <p:cNvGraphicFramePr>
            <a:graphicFrameLocks noGrp="1"/>
          </p:cNvGraphicFramePr>
          <p:nvPr>
            <p:extLst>
              <p:ext uri="{D42A27DB-BD31-4B8C-83A1-F6EECF244321}">
                <p14:modId xmlns:p14="http://schemas.microsoft.com/office/powerpoint/2010/main" xmlns="" val="2138354681"/>
              </p:ext>
            </p:extLst>
          </p:nvPr>
        </p:nvGraphicFramePr>
        <p:xfrm>
          <a:off x="479686" y="1600200"/>
          <a:ext cx="8207114" cy="4290060"/>
        </p:xfrm>
        <a:graphic>
          <a:graphicData uri="http://schemas.openxmlformats.org/drawingml/2006/table">
            <a:tbl>
              <a:tblPr firstRow="1" bandRow="1">
                <a:tableStyleId>{2D5ABB26-0587-4C30-8999-92F81FD0307C}</a:tableStyleId>
              </a:tblPr>
              <a:tblGrid>
                <a:gridCol w="2002257">
                  <a:extLst>
                    <a:ext uri="{9D8B030D-6E8A-4147-A177-3AD203B41FA5}">
                      <a16:colId xmlns:a16="http://schemas.microsoft.com/office/drawing/2014/main" xmlns="" val="4204386554"/>
                    </a:ext>
                  </a:extLst>
                </a:gridCol>
                <a:gridCol w="6204857">
                  <a:extLst>
                    <a:ext uri="{9D8B030D-6E8A-4147-A177-3AD203B41FA5}">
                      <a16:colId xmlns:a16="http://schemas.microsoft.com/office/drawing/2014/main" xmlns="" val="1028198947"/>
                    </a:ext>
                  </a:extLst>
                </a:gridCol>
              </a:tblGrid>
              <a:tr h="286050">
                <a:tc>
                  <a:txBody>
                    <a:bodyPr/>
                    <a:lstStyle/>
                    <a:p>
                      <a:r>
                        <a:rPr lang="en-US" sz="1400" b="1" i="0" u="none" strike="noStrike" cap="none" baseline="0" dirty="0" smtClean="0">
                          <a:solidFill>
                            <a:schemeClr val="tx1"/>
                          </a:solidFill>
                          <a:latin typeface="+mn-lt"/>
                          <a:ea typeface="+mn-ea"/>
                          <a:cs typeface="+mn-cs"/>
                          <a:sym typeface="Arial"/>
                        </a:rPr>
                        <a:t>Psychographic</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i="0" u="none" strike="noStrike" cap="none" baseline="0" dirty="0" smtClean="0">
                          <a:solidFill>
                            <a:schemeClr val="tx1"/>
                          </a:solidFill>
                          <a:latin typeface="+mn-lt"/>
                          <a:ea typeface="+mn-ea"/>
                          <a:cs typeface="+mn-cs"/>
                          <a:sym typeface="Arial"/>
                        </a:rPr>
                        <a:t>Statements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36230233"/>
                  </a:ext>
                </a:extLst>
              </a:tr>
              <a:tr h="758033">
                <a:tc>
                  <a:txBody>
                    <a:bodyPr/>
                    <a:lstStyle/>
                    <a:p>
                      <a:r>
                        <a:rPr lang="en-US" sz="1400" b="1" i="0" u="none" strike="noStrike" cap="none" baseline="0" dirty="0" smtClean="0">
                          <a:solidFill>
                            <a:schemeClr val="tx1"/>
                          </a:solidFill>
                          <a:latin typeface="+mn-lt"/>
                          <a:ea typeface="+mn-ea"/>
                          <a:cs typeface="+mn-cs"/>
                          <a:sym typeface="Arial"/>
                        </a:rPr>
                        <a:t>Gift Giving*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300"/>
                        </a:spcBef>
                      </a:pPr>
                      <a:r>
                        <a:rPr lang="en-US" sz="1400" b="0" i="0" u="none" strike="noStrike" cap="none" baseline="0" dirty="0" smtClean="0">
                          <a:solidFill>
                            <a:schemeClr val="tx1"/>
                          </a:solidFill>
                          <a:latin typeface="+mn-lt"/>
                          <a:ea typeface="+mn-ea"/>
                          <a:cs typeface="+mn-cs"/>
                          <a:sym typeface="Arial"/>
                        </a:rPr>
                        <a:t>I generally give gifts because people expect me to.</a:t>
                      </a:r>
                    </a:p>
                    <a:p>
                      <a:pPr>
                        <a:spcBef>
                          <a:spcPts val="300"/>
                        </a:spcBef>
                      </a:pPr>
                      <a:r>
                        <a:rPr lang="en-US" sz="1400" b="0" i="0" u="none" strike="noStrike" cap="none" baseline="0" dirty="0" smtClean="0">
                          <a:solidFill>
                            <a:schemeClr val="tx1"/>
                          </a:solidFill>
                          <a:latin typeface="+mn-lt"/>
                          <a:ea typeface="+mn-ea"/>
                          <a:cs typeface="+mn-cs"/>
                          <a:sym typeface="Arial"/>
                        </a:rPr>
                        <a:t>I try to give gifts that carry personal messages to recipients.</a:t>
                      </a:r>
                    </a:p>
                    <a:p>
                      <a:pPr>
                        <a:spcBef>
                          <a:spcPts val="300"/>
                        </a:spcBef>
                      </a:pPr>
                      <a:r>
                        <a:rPr lang="en-US" sz="1400" b="0" i="0" u="none" strike="noStrike" cap="none" baseline="0" dirty="0" smtClean="0">
                          <a:solidFill>
                            <a:schemeClr val="tx1"/>
                          </a:solidFill>
                          <a:latin typeface="+mn-lt"/>
                          <a:ea typeface="+mn-ea"/>
                          <a:cs typeface="+mn-cs"/>
                          <a:sym typeface="Arial"/>
                        </a:rPr>
                        <a:t>Gifts always communicate love and friendship.</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56692917"/>
                  </a:ext>
                </a:extLst>
              </a:tr>
              <a:tr h="994025">
                <a:tc>
                  <a:txBody>
                    <a:bodyPr/>
                    <a:lstStyle/>
                    <a:p>
                      <a:r>
                        <a:rPr lang="en-US" sz="1400" b="1" i="0" u="none" strike="noStrike" cap="none" baseline="0" dirty="0" smtClean="0">
                          <a:solidFill>
                            <a:schemeClr val="tx1"/>
                          </a:solidFill>
                          <a:latin typeface="+mn-lt"/>
                          <a:ea typeface="+mn-ea"/>
                          <a:cs typeface="+mn-cs"/>
                          <a:sym typeface="Arial"/>
                        </a:rPr>
                        <a:t>Personal Relationships*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300"/>
                        </a:spcBef>
                      </a:pPr>
                      <a:r>
                        <a:rPr lang="en-US" sz="1400" b="0" i="0" u="none" strike="noStrike" cap="none" baseline="0" dirty="0" smtClean="0">
                          <a:solidFill>
                            <a:schemeClr val="tx1"/>
                          </a:solidFill>
                          <a:latin typeface="+mn-lt"/>
                          <a:ea typeface="+mn-ea"/>
                          <a:cs typeface="+mn-cs"/>
                          <a:sym typeface="Arial"/>
                        </a:rPr>
                        <a:t>I find it hard to speak in front of a group.</a:t>
                      </a:r>
                    </a:p>
                    <a:p>
                      <a:pPr>
                        <a:spcBef>
                          <a:spcPts val="300"/>
                        </a:spcBef>
                      </a:pPr>
                      <a:r>
                        <a:rPr lang="en-US" sz="1400" b="0" i="0" u="none" strike="noStrike" cap="none" baseline="0" dirty="0" smtClean="0">
                          <a:solidFill>
                            <a:schemeClr val="tx1"/>
                          </a:solidFill>
                          <a:latin typeface="+mn-lt"/>
                          <a:ea typeface="+mn-ea"/>
                          <a:cs typeface="+mn-cs"/>
                          <a:sym typeface="Arial"/>
                        </a:rPr>
                        <a:t>When I make friends I always try to make the relationships work.</a:t>
                      </a:r>
                    </a:p>
                    <a:p>
                      <a:pPr>
                        <a:spcBef>
                          <a:spcPts val="300"/>
                        </a:spcBef>
                      </a:pPr>
                      <a:r>
                        <a:rPr lang="en-US" sz="1400" b="0" i="0" u="none" strike="noStrike" cap="none" baseline="0" dirty="0" smtClean="0">
                          <a:solidFill>
                            <a:schemeClr val="tx1"/>
                          </a:solidFill>
                          <a:latin typeface="+mn-lt"/>
                          <a:ea typeface="+mn-ea"/>
                          <a:cs typeface="+mn-cs"/>
                          <a:sym typeface="Arial"/>
                        </a:rPr>
                        <a:t>I enjoy making my own decisions.</a:t>
                      </a:r>
                    </a:p>
                    <a:p>
                      <a:pPr>
                        <a:spcBef>
                          <a:spcPts val="300"/>
                        </a:spcBef>
                      </a:pPr>
                      <a:r>
                        <a:rPr lang="en-US" sz="1400" b="0" i="0" u="none" strike="noStrike" cap="none" baseline="0" dirty="0" smtClean="0">
                          <a:solidFill>
                            <a:schemeClr val="tx1"/>
                          </a:solidFill>
                          <a:latin typeface="+mn-lt"/>
                          <a:ea typeface="+mn-ea"/>
                          <a:cs typeface="+mn-cs"/>
                          <a:sym typeface="Arial"/>
                        </a:rPr>
                        <a:t>Others usually know what’s best for me.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11794386"/>
                  </a:ext>
                </a:extLst>
              </a:tr>
              <a:tr h="758033">
                <a:tc>
                  <a:txBody>
                    <a:bodyPr/>
                    <a:lstStyle/>
                    <a:p>
                      <a:r>
                        <a:rPr lang="en-US" sz="1400" b="1" i="0" u="none" strike="noStrike" cap="none" baseline="0" dirty="0" smtClean="0">
                          <a:solidFill>
                            <a:schemeClr val="tx1"/>
                          </a:solidFill>
                          <a:latin typeface="+mn-lt"/>
                          <a:ea typeface="+mn-ea"/>
                          <a:cs typeface="+mn-cs"/>
                          <a:sym typeface="Arial"/>
                        </a:rPr>
                        <a:t>Buying Online*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300"/>
                        </a:spcBef>
                      </a:pPr>
                      <a:r>
                        <a:rPr lang="en-US" sz="1400" b="0" i="0" u="none" strike="noStrike" cap="none" baseline="0" dirty="0" smtClean="0">
                          <a:solidFill>
                            <a:schemeClr val="tx1"/>
                          </a:solidFill>
                          <a:latin typeface="+mn-lt"/>
                          <a:ea typeface="+mn-ea"/>
                          <a:cs typeface="+mn-cs"/>
                          <a:sym typeface="Arial"/>
                        </a:rPr>
                        <a:t>It requires too much time to set up accounts with online stores.</a:t>
                      </a:r>
                    </a:p>
                    <a:p>
                      <a:pPr>
                        <a:spcBef>
                          <a:spcPts val="300"/>
                        </a:spcBef>
                      </a:pPr>
                      <a:r>
                        <a:rPr lang="en-US" sz="1400" b="0" i="0" u="none" strike="noStrike" cap="none" baseline="0" dirty="0" smtClean="0">
                          <a:solidFill>
                            <a:schemeClr val="tx1"/>
                          </a:solidFill>
                          <a:latin typeface="+mn-lt"/>
                          <a:ea typeface="+mn-ea"/>
                          <a:cs typeface="+mn-cs"/>
                          <a:sym typeface="Arial"/>
                        </a:rPr>
                        <a:t>The look of a website is an important factor in my buying decisions.</a:t>
                      </a:r>
                    </a:p>
                    <a:p>
                      <a:pPr>
                        <a:spcBef>
                          <a:spcPts val="300"/>
                        </a:spcBef>
                      </a:pPr>
                      <a:r>
                        <a:rPr lang="en-US" sz="1400" b="0" i="0" u="none" strike="noStrike" cap="none" baseline="0" dirty="0" smtClean="0">
                          <a:solidFill>
                            <a:schemeClr val="tx1"/>
                          </a:solidFill>
                          <a:latin typeface="+mn-lt"/>
                          <a:ea typeface="+mn-ea"/>
                          <a:cs typeface="+mn-cs"/>
                          <a:sym typeface="Arial"/>
                        </a:rPr>
                        <a:t>I tell others about my experiences in buying online.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62970396"/>
                  </a:ext>
                </a:extLst>
              </a:tr>
              <a:tr h="1230017">
                <a:tc>
                  <a:txBody>
                    <a:bodyPr/>
                    <a:lstStyle/>
                    <a:p>
                      <a:r>
                        <a:rPr lang="en-US" sz="1400" b="1" i="0" u="none" strike="noStrike" cap="none" baseline="0" dirty="0" smtClean="0">
                          <a:solidFill>
                            <a:schemeClr val="tx1"/>
                          </a:solidFill>
                          <a:latin typeface="+mn-lt"/>
                          <a:ea typeface="+mn-ea"/>
                          <a:cs typeface="+mn-cs"/>
                          <a:sym typeface="Arial"/>
                        </a:rPr>
                        <a:t>At Leisure**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300"/>
                        </a:spcBef>
                      </a:pPr>
                      <a:r>
                        <a:rPr lang="en-US" sz="1400" b="0" i="0" u="none" strike="noStrike" cap="none" baseline="0" dirty="0" smtClean="0">
                          <a:solidFill>
                            <a:schemeClr val="tx1"/>
                          </a:solidFill>
                          <a:latin typeface="+mn-lt"/>
                          <a:ea typeface="+mn-ea"/>
                          <a:cs typeface="+mn-cs"/>
                          <a:sym typeface="Arial"/>
                        </a:rPr>
                        <a:t>Played adult games (e.g., cards or mahjong)</a:t>
                      </a:r>
                    </a:p>
                    <a:p>
                      <a:pPr>
                        <a:spcBef>
                          <a:spcPts val="300"/>
                        </a:spcBef>
                      </a:pPr>
                      <a:r>
                        <a:rPr lang="en-US" sz="1400" b="0" i="0" u="none" strike="noStrike" cap="none" baseline="0" dirty="0" smtClean="0">
                          <a:solidFill>
                            <a:schemeClr val="tx1"/>
                          </a:solidFill>
                          <a:latin typeface="+mn-lt"/>
                          <a:ea typeface="+mn-ea"/>
                          <a:cs typeface="+mn-cs"/>
                          <a:sym typeface="Arial"/>
                        </a:rPr>
                        <a:t>Visited art gallery or museum</a:t>
                      </a:r>
                    </a:p>
                    <a:p>
                      <a:pPr>
                        <a:spcBef>
                          <a:spcPts val="300"/>
                        </a:spcBef>
                      </a:pPr>
                      <a:r>
                        <a:rPr lang="en-US" sz="1400" b="0" i="0" u="none" strike="noStrike" cap="none" baseline="0" dirty="0" smtClean="0">
                          <a:solidFill>
                            <a:schemeClr val="tx1"/>
                          </a:solidFill>
                          <a:latin typeface="+mn-lt"/>
                          <a:ea typeface="+mn-ea"/>
                          <a:cs typeface="+mn-cs"/>
                          <a:sym typeface="Arial"/>
                        </a:rPr>
                        <a:t>Went hunting or shooting</a:t>
                      </a:r>
                    </a:p>
                    <a:p>
                      <a:pPr>
                        <a:spcBef>
                          <a:spcPts val="300"/>
                        </a:spcBef>
                      </a:pPr>
                      <a:r>
                        <a:rPr lang="en-US" sz="1400" b="0" i="0" u="none" strike="noStrike" cap="none" baseline="0" dirty="0" smtClean="0">
                          <a:solidFill>
                            <a:schemeClr val="tx1"/>
                          </a:solidFill>
                          <a:latin typeface="+mn-lt"/>
                          <a:ea typeface="+mn-ea"/>
                          <a:cs typeface="+mn-cs"/>
                          <a:sym typeface="Arial"/>
                        </a:rPr>
                        <a:t>Went to the movies</a:t>
                      </a:r>
                    </a:p>
                    <a:p>
                      <a:pPr>
                        <a:spcBef>
                          <a:spcPts val="300"/>
                        </a:spcBef>
                      </a:pPr>
                      <a:r>
                        <a:rPr lang="en-US" sz="1400" b="0" i="0" u="none" strike="noStrike" cap="none" baseline="0" dirty="0" smtClean="0">
                          <a:solidFill>
                            <a:schemeClr val="tx1"/>
                          </a:solidFill>
                          <a:latin typeface="+mn-lt"/>
                          <a:ea typeface="+mn-ea"/>
                          <a:cs typeface="+mn-cs"/>
                          <a:sym typeface="Arial"/>
                        </a:rPr>
                        <a:t>Attended a sporting event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34352323"/>
                  </a:ext>
                </a:extLst>
              </a:tr>
            </a:tbl>
          </a:graphicData>
        </a:graphic>
      </p:graphicFrame>
      <p:sp>
        <p:nvSpPr>
          <p:cNvPr id="5" name="Text Placeholder 4"/>
          <p:cNvSpPr>
            <a:spLocks noGrp="1"/>
          </p:cNvSpPr>
          <p:nvPr>
            <p:ph type="body" idx="1"/>
          </p:nvPr>
        </p:nvSpPr>
        <p:spPr>
          <a:xfrm>
            <a:off x="457200" y="5857417"/>
            <a:ext cx="8229600" cy="528813"/>
          </a:xfrm>
        </p:spPr>
        <p:txBody>
          <a:bodyPr/>
          <a:lstStyle/>
          <a:p>
            <a:pPr marL="0" indent="0">
              <a:spcBef>
                <a:spcPts val="600"/>
              </a:spcBef>
              <a:buNone/>
            </a:pPr>
            <a:r>
              <a:rPr lang="en-US" sz="1200" dirty="0"/>
              <a:t>* Responses on a “strongly agree” to “strongly disagree” scale</a:t>
            </a:r>
          </a:p>
          <a:p>
            <a:pPr marL="0" indent="0">
              <a:spcBef>
                <a:spcPts val="600"/>
              </a:spcBef>
              <a:buNone/>
            </a:pPr>
            <a:r>
              <a:rPr lang="en-US" sz="1200" dirty="0"/>
              <a:t>** Responses indicate the number of times respondents had engaged in the activity during the past 6 months.</a:t>
            </a:r>
          </a:p>
        </p:txBody>
      </p:sp>
    </p:spTree>
    <p:extLst>
      <p:ext uri="{BB962C8B-B14F-4D97-AF65-F5344CB8AC3E}">
        <p14:creationId xmlns:p14="http://schemas.microsoft.com/office/powerpoint/2010/main" xmlns="" val="284854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V</a:t>
            </a:r>
            <a:r>
              <a:rPr lang="en-US" altLang="en-US" sz="100" kern="1200" dirty="0" smtClean="0">
                <a:latin typeface="Times New Roman" panose="02020603050405020304" pitchFamily="18" charset="0"/>
                <a:ea typeface="+mj-ea"/>
                <a:cs typeface="+mj-cs"/>
              </a:rPr>
              <a:t> </a:t>
            </a:r>
            <a:r>
              <a:rPr lang="en-US" altLang="en-US" kern="1200" dirty="0" smtClean="0">
                <a:latin typeface="Times New Roman" panose="02020603050405020304" pitchFamily="18" charset="0"/>
                <a:ea typeface="+mj-ea"/>
                <a:cs typeface="+mj-cs"/>
              </a:rPr>
              <a:t>A</a:t>
            </a:r>
            <a:r>
              <a:rPr lang="en-US" altLang="en-US" sz="100" kern="1200" dirty="0" smtClean="0">
                <a:latin typeface="Times New Roman" panose="02020603050405020304" pitchFamily="18" charset="0"/>
                <a:ea typeface="+mj-ea"/>
                <a:cs typeface="+mj-cs"/>
              </a:rPr>
              <a:t> </a:t>
            </a:r>
            <a:r>
              <a:rPr lang="en-US" altLang="en-US" kern="1200" dirty="0" smtClean="0">
                <a:latin typeface="Times New Roman" panose="02020603050405020304" pitchFamily="18" charset="0"/>
                <a:ea typeface="+mj-ea"/>
                <a:cs typeface="+mj-cs"/>
              </a:rPr>
              <a:t>L</a:t>
            </a:r>
            <a:r>
              <a:rPr lang="en-US" altLang="en-US" sz="100" kern="1200" dirty="0" smtClean="0">
                <a:latin typeface="Times New Roman" panose="02020603050405020304" pitchFamily="18" charset="0"/>
                <a:ea typeface="+mj-ea"/>
                <a:cs typeface="+mj-cs"/>
              </a:rPr>
              <a:t> </a:t>
            </a:r>
            <a:r>
              <a:rPr lang="en-US" altLang="en-US" kern="1200" dirty="0" smtClean="0">
                <a:latin typeface="Times New Roman" panose="02020603050405020304" pitchFamily="18" charset="0"/>
                <a:ea typeface="+mj-ea"/>
                <a:cs typeface="+mj-cs"/>
              </a:rPr>
              <a:t>S™</a:t>
            </a:r>
            <a:endParaRPr lang="en-US" altLang="en-US" kern="1200" baseline="30000" dirty="0">
              <a:latin typeface="Times New Roman" panose="02020603050405020304" pitchFamily="18" charset="0"/>
              <a:ea typeface="+mj-ea"/>
              <a:cs typeface="+mj-cs"/>
            </a:endParaRPr>
          </a:p>
        </p:txBody>
      </p:sp>
      <p:pic>
        <p:nvPicPr>
          <p:cNvPr id="4" name="Picture 3" descr="The diagram shows the V A L S trademark segments. The segments are displayed as differently sized circles. The circles are arranged in 4 rows. From top to bottom, the diagram moves from those with high resources to those with low resources. The top row has 1 small circle, representing the Innovators segment. The next 2 rows have 3 circles arranged in 3 columns. From left to right, the columns show the three motivations as follows. Ideals, achievement and self expression. The following table depicts the 2 rows. The row entries are as follows. Row 1. Ideals, Thinkers, large circle. Achievement, Achievers, large circle. Self expression, Experiencers, medium circle. Row 2. Ideals, Believers, medium circle. Achievement, Strivers, medium large circle. Self expression, Makers, small circle. The bottom row has one large circle, representing the survivors segment. Like the circle in the top row, this segment does not have a primary motivation assigned."/>
          <p:cNvPicPr>
            <a:picLocks noChangeAspect="1"/>
          </p:cNvPicPr>
          <p:nvPr/>
        </p:nvPicPr>
        <p:blipFill>
          <a:blip r:embed="rId3"/>
          <a:stretch>
            <a:fillRect/>
          </a:stretch>
        </p:blipFill>
        <p:spPr>
          <a:xfrm>
            <a:off x="2864652" y="1433382"/>
            <a:ext cx="3414696" cy="4928053"/>
          </a:xfrm>
          <a:prstGeom prst="rect">
            <a:avLst/>
          </a:prstGeom>
        </p:spPr>
      </p:pic>
    </p:spTree>
    <p:extLst>
      <p:ext uri="{BB962C8B-B14F-4D97-AF65-F5344CB8AC3E}">
        <p14:creationId xmlns:p14="http://schemas.microsoft.com/office/powerpoint/2010/main" xmlns="" val="206572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Geodemographic Segmentation</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eaLnBrk="0" fontAlgn="base" hangingPunct="0">
              <a:spcAft>
                <a:spcPct val="0"/>
              </a:spcAft>
              <a:buSzPts val="2400"/>
              <a:tabLst/>
            </a:pPr>
            <a:r>
              <a:rPr lang="en-US" sz="2400" kern="1200" dirty="0" smtClean="0">
                <a:solidFill>
                  <a:srgbClr val="000000"/>
                </a:solidFill>
                <a:ea typeface="+mn-ea"/>
                <a:cs typeface="+mn-cs"/>
              </a:rPr>
              <a:t>P</a:t>
            </a:r>
            <a:r>
              <a:rPr lang="en-US" sz="100" kern="1200" dirty="0" smtClean="0">
                <a:solidFill>
                  <a:srgbClr val="000000"/>
                </a:solidFill>
                <a:ea typeface="+mn-ea"/>
                <a:cs typeface="+mn-cs"/>
              </a:rPr>
              <a:t> </a:t>
            </a:r>
            <a:r>
              <a:rPr lang="en-US" sz="2400" kern="1200" dirty="0" smtClean="0">
                <a:solidFill>
                  <a:srgbClr val="000000"/>
                </a:solidFill>
                <a:ea typeface="+mn-ea"/>
                <a:cs typeface="+mn-cs"/>
              </a:rPr>
              <a:t>R</a:t>
            </a:r>
            <a:r>
              <a:rPr lang="en-US" sz="100" kern="1200" dirty="0" smtClean="0">
                <a:solidFill>
                  <a:srgbClr val="000000"/>
                </a:solidFill>
                <a:ea typeface="+mn-ea"/>
                <a:cs typeface="+mn-cs"/>
              </a:rPr>
              <a:t> </a:t>
            </a:r>
            <a:r>
              <a:rPr lang="en-US" sz="2400" kern="1200" dirty="0" smtClean="0">
                <a:solidFill>
                  <a:srgbClr val="000000"/>
                </a:solidFill>
                <a:ea typeface="+mn-ea"/>
                <a:cs typeface="+mn-cs"/>
              </a:rPr>
              <a:t>I</a:t>
            </a:r>
            <a:r>
              <a:rPr lang="en-US" sz="100" kern="1200" dirty="0" smtClean="0">
                <a:solidFill>
                  <a:srgbClr val="000000"/>
                </a:solidFill>
                <a:ea typeface="+mn-ea"/>
                <a:cs typeface="+mn-cs"/>
              </a:rPr>
              <a:t> </a:t>
            </a:r>
            <a:r>
              <a:rPr lang="en-US" sz="2400" kern="1200" dirty="0" smtClean="0">
                <a:solidFill>
                  <a:srgbClr val="000000"/>
                </a:solidFill>
                <a:ea typeface="+mn-ea"/>
                <a:cs typeface="+mn-cs"/>
              </a:rPr>
              <a:t>Z</a:t>
            </a:r>
            <a:r>
              <a:rPr lang="en-US" sz="100" kern="1200" dirty="0" smtClean="0">
                <a:solidFill>
                  <a:srgbClr val="000000"/>
                </a:solidFill>
                <a:ea typeface="+mn-ea"/>
                <a:cs typeface="+mn-cs"/>
              </a:rPr>
              <a:t> </a:t>
            </a:r>
            <a:r>
              <a:rPr lang="en-US" sz="2400" kern="1200" dirty="0" smtClean="0">
                <a:solidFill>
                  <a:srgbClr val="000000"/>
                </a:solidFill>
                <a:ea typeface="+mn-ea"/>
                <a:cs typeface="+mn-cs"/>
              </a:rPr>
              <a:t>M </a:t>
            </a:r>
            <a:r>
              <a:rPr lang="en-US" sz="2400" kern="1200" baseline="30000" dirty="0" smtClean="0">
                <a:solidFill>
                  <a:srgbClr val="000000"/>
                </a:solidFill>
                <a:ea typeface="+mn-ea"/>
                <a:cs typeface="Arial" panose="020B0604020202020204" pitchFamily="34" charset="0"/>
              </a:rPr>
              <a:t>®</a:t>
            </a:r>
            <a:endParaRPr lang="en-US" sz="2400" kern="1200" baseline="30000" dirty="0">
              <a:solidFill>
                <a:srgbClr val="000000"/>
              </a:solidFill>
              <a:ea typeface="+mn-ea"/>
              <a:cs typeface="+mn-cs"/>
            </a:endParaRPr>
          </a:p>
          <a:p>
            <a:pPr marL="255651" lvl="0" indent="-255651" eaLnBrk="0" fontAlgn="base" hangingPunct="0">
              <a:spcAft>
                <a:spcPct val="0"/>
              </a:spcAft>
              <a:buSzPts val="2400"/>
              <a:tabLst/>
            </a:pPr>
            <a:r>
              <a:rPr lang="en-US" sz="2400" kern="1200" dirty="0">
                <a:solidFill>
                  <a:srgbClr val="000000"/>
                </a:solidFill>
                <a:ea typeface="+mn-ea"/>
                <a:cs typeface="+mn-cs"/>
              </a:rPr>
              <a:t>Location, demographics, and </a:t>
            </a:r>
            <a:r>
              <a:rPr lang="en-US" sz="2400" kern="1200" dirty="0" smtClean="0">
                <a:solidFill>
                  <a:srgbClr val="000000"/>
                </a:solidFill>
                <a:ea typeface="+mn-ea"/>
                <a:cs typeface="+mn-cs"/>
              </a:rPr>
              <a:t>consumer behavior</a:t>
            </a:r>
            <a:endParaRPr lang="en-US" sz="2400" kern="1200" dirty="0">
              <a:solidFill>
                <a:srgbClr val="000000"/>
              </a:solidFill>
              <a:ea typeface="+mn-ea"/>
              <a:cs typeface="+mn-cs"/>
            </a:endParaRPr>
          </a:p>
          <a:p>
            <a:pPr marL="255651" lvl="0" indent="-255651" eaLnBrk="0" fontAlgn="base" hangingPunct="0">
              <a:spcAft>
                <a:spcPct val="0"/>
              </a:spcAft>
              <a:buSzPts val="2400"/>
              <a:tabLst/>
            </a:pPr>
            <a:r>
              <a:rPr lang="en-US" sz="2400" kern="1200" dirty="0">
                <a:solidFill>
                  <a:srgbClr val="000000"/>
                </a:solidFill>
                <a:ea typeface="+mn-ea"/>
                <a:cs typeface="+mn-cs"/>
              </a:rPr>
              <a:t>Lifestage groups</a:t>
            </a:r>
          </a:p>
          <a:p>
            <a:pPr marL="255651" lvl="0" indent="-255651" eaLnBrk="0" fontAlgn="base" hangingPunct="0">
              <a:spcAft>
                <a:spcPct val="0"/>
              </a:spcAft>
              <a:buSzPts val="2400"/>
              <a:tabLst/>
            </a:pPr>
            <a:r>
              <a:rPr lang="en-US" sz="2400" kern="1200" dirty="0">
                <a:solidFill>
                  <a:srgbClr val="000000"/>
                </a:solidFill>
                <a:ea typeface="+mn-ea"/>
                <a:cs typeface="+mn-cs"/>
              </a:rPr>
              <a:t>Urbanization and affluence</a:t>
            </a:r>
          </a:p>
          <a:p>
            <a:pPr marL="255651" lvl="0" indent="-255651" eaLnBrk="0" fontAlgn="base" hangingPunct="0">
              <a:spcAft>
                <a:spcPct val="0"/>
              </a:spcAft>
              <a:buSzPts val="2400"/>
              <a:tabLst/>
            </a:pPr>
            <a:r>
              <a:rPr lang="en-US" sz="2400" kern="1200" dirty="0">
                <a:solidFill>
                  <a:srgbClr val="000000"/>
                </a:solidFill>
                <a:ea typeface="+mn-ea"/>
                <a:cs typeface="+mn-cs"/>
              </a:rPr>
              <a:t>ConneXions</a:t>
            </a:r>
          </a:p>
          <a:p>
            <a:pPr marL="255651" lvl="0" indent="-255651" eaLnBrk="0" fontAlgn="base" hangingPunct="0">
              <a:spcAft>
                <a:spcPct val="0"/>
              </a:spcAft>
              <a:buSzPts val="2400"/>
              <a:tabLst/>
            </a:pPr>
            <a:r>
              <a:rPr lang="es-ES" sz="2400" kern="1200" dirty="0" smtClean="0">
                <a:solidFill>
                  <a:srgbClr val="000000"/>
                </a:solidFill>
                <a:ea typeface="+mn-ea"/>
                <a:cs typeface="+mn-cs"/>
              </a:rPr>
              <a:t>P</a:t>
            </a:r>
            <a:r>
              <a:rPr lang="es-ES" sz="100" kern="1200" dirty="0" smtClean="0">
                <a:solidFill>
                  <a:srgbClr val="000000"/>
                </a:solidFill>
                <a:ea typeface="+mn-ea"/>
                <a:cs typeface="+mn-cs"/>
              </a:rPr>
              <a:t> </a:t>
            </a:r>
            <a:r>
              <a:rPr lang="es-ES" sz="2400" kern="1200" dirty="0" smtClean="0">
                <a:solidFill>
                  <a:srgbClr val="000000"/>
                </a:solidFill>
                <a:ea typeface="+mn-ea"/>
                <a:cs typeface="+mn-cs"/>
              </a:rPr>
              <a:t>$</a:t>
            </a:r>
            <a:r>
              <a:rPr lang="es-ES" sz="100" kern="1200" dirty="0" smtClean="0">
                <a:solidFill>
                  <a:srgbClr val="000000"/>
                </a:solidFill>
                <a:ea typeface="+mn-ea"/>
                <a:cs typeface="+mn-cs"/>
              </a:rPr>
              <a:t> </a:t>
            </a:r>
            <a:r>
              <a:rPr lang="es-ES" sz="2400" kern="1200" dirty="0" smtClean="0">
                <a:solidFill>
                  <a:srgbClr val="000000"/>
                </a:solidFill>
                <a:ea typeface="+mn-ea"/>
                <a:cs typeface="+mn-cs"/>
              </a:rPr>
              <a:t>Y</a:t>
            </a:r>
            <a:r>
              <a:rPr lang="es-ES" sz="100" kern="1200" dirty="0" smtClean="0">
                <a:solidFill>
                  <a:srgbClr val="000000"/>
                </a:solidFill>
                <a:ea typeface="+mn-ea"/>
                <a:cs typeface="+mn-cs"/>
              </a:rPr>
              <a:t> </a:t>
            </a:r>
            <a:r>
              <a:rPr lang="es-ES" sz="2400" kern="1200" dirty="0" smtClean="0">
                <a:solidFill>
                  <a:srgbClr val="000000"/>
                </a:solidFill>
                <a:ea typeface="+mn-ea"/>
                <a:cs typeface="+mn-cs"/>
              </a:rPr>
              <a:t>C</a:t>
            </a:r>
            <a:r>
              <a:rPr lang="es-ES" sz="100" kern="1200" dirty="0" smtClean="0">
                <a:solidFill>
                  <a:srgbClr val="000000"/>
                </a:solidFill>
                <a:ea typeface="+mn-ea"/>
                <a:cs typeface="+mn-cs"/>
              </a:rPr>
              <a:t> </a:t>
            </a:r>
            <a:r>
              <a:rPr lang="es-ES" sz="2400" kern="1200" dirty="0" smtClean="0">
                <a:solidFill>
                  <a:srgbClr val="000000"/>
                </a:solidFill>
                <a:ea typeface="+mn-ea"/>
                <a:cs typeface="+mn-cs"/>
              </a:rPr>
              <a:t>L</a:t>
            </a:r>
            <a:r>
              <a:rPr lang="es-ES" sz="100" kern="1200" dirty="0" smtClean="0">
                <a:solidFill>
                  <a:srgbClr val="000000"/>
                </a:solidFill>
                <a:ea typeface="+mn-ea"/>
                <a:cs typeface="+mn-cs"/>
              </a:rPr>
              <a:t> </a:t>
            </a:r>
            <a:r>
              <a:rPr lang="es-ES" sz="2400" kern="1200" dirty="0" smtClean="0">
                <a:solidFill>
                  <a:srgbClr val="000000"/>
                </a:solidFill>
                <a:ea typeface="+mn-ea"/>
                <a:cs typeface="+mn-cs"/>
              </a:rPr>
              <a:t>E</a:t>
            </a:r>
            <a:endParaRPr lang="en-US" sz="2400" kern="1200" dirty="0">
              <a:solidFill>
                <a:srgbClr val="000000"/>
              </a:solidFill>
              <a:ea typeface="+mn-ea"/>
              <a:cs typeface="+mn-cs"/>
            </a:endParaRPr>
          </a:p>
        </p:txBody>
      </p:sp>
    </p:spTree>
    <p:extLst>
      <p:ext uri="{BB962C8B-B14F-4D97-AF65-F5344CB8AC3E}">
        <p14:creationId xmlns:p14="http://schemas.microsoft.com/office/powerpoint/2010/main" xmlns="" val="20987846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Benefit Segmentation</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4405086" cy="2163763"/>
          </a:xfrm>
        </p:spPr>
        <p:txBody>
          <a:bodyPr wrap="square" lIns="91425" tIns="91425" rIns="91425" bIns="91425">
            <a:noAutofit/>
          </a:bodyPr>
          <a:lstStyle/>
          <a:p>
            <a:pPr marL="255651" lvl="0" indent="-255651" eaLnBrk="0" fontAlgn="base" hangingPunct="0">
              <a:spcAft>
                <a:spcPct val="0"/>
              </a:spcAft>
              <a:buSzPts val="2400"/>
            </a:pPr>
            <a:r>
              <a:rPr lang="en-US" altLang="en-US" sz="2400" kern="1200" dirty="0">
                <a:solidFill>
                  <a:srgbClr val="000000"/>
                </a:solidFill>
                <a:latin typeface="Arial (Body)"/>
                <a:ea typeface="+mn-ea"/>
                <a:cs typeface="+mn-cs"/>
              </a:rPr>
              <a:t>Benefits sought represent consumer needs</a:t>
            </a:r>
          </a:p>
          <a:p>
            <a:pPr marL="255651" lvl="0" indent="-255651" eaLnBrk="0" fontAlgn="base" hangingPunct="0">
              <a:spcAft>
                <a:spcPct val="0"/>
              </a:spcAft>
              <a:buSzPts val="2400"/>
            </a:pPr>
            <a:r>
              <a:rPr lang="en-US" altLang="en-US" sz="2400" kern="1200" dirty="0">
                <a:solidFill>
                  <a:srgbClr val="000000"/>
                </a:solidFill>
                <a:latin typeface="Arial (Body)"/>
                <a:ea typeface="+mn-ea"/>
                <a:cs typeface="+mn-cs"/>
              </a:rPr>
              <a:t>Important for positioning</a:t>
            </a:r>
          </a:p>
        </p:txBody>
      </p:sp>
      <p:pic>
        <p:nvPicPr>
          <p:cNvPr id="7" name="Picture 6" descr="Above the bottle of V 8 vegetable juice is a speech bubble with the following text. How many vegetables have you had today? Yeah, that’s what I thought. Additional text near the bottom of the ad reads as follows. V 8 100% vegetable juice gives you 3 of your 5 daily servings of vegetables in every 12 ounce bottle. Now that’s vegetable nutrition you can count on. V 8. What’s your numbe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482853" y="1648217"/>
            <a:ext cx="2706750" cy="3877940"/>
          </a:xfrm>
          <a:prstGeom prst="rect">
            <a:avLst/>
          </a:prstGeom>
        </p:spPr>
      </p:pic>
      <p:sp>
        <p:nvSpPr>
          <p:cNvPr id="6" name="Text Placeholder 5"/>
          <p:cNvSpPr>
            <a:spLocks noGrp="1"/>
          </p:cNvSpPr>
          <p:nvPr>
            <p:ph type="body" idx="2"/>
          </p:nvPr>
        </p:nvSpPr>
        <p:spPr>
          <a:xfrm>
            <a:off x="4982547" y="5526157"/>
            <a:ext cx="3704252" cy="426140"/>
          </a:xfrm>
        </p:spPr>
        <p:txBody>
          <a:bodyPr/>
          <a:lstStyle/>
          <a:p>
            <a:pPr marL="0" indent="0">
              <a:buNone/>
            </a:pPr>
            <a:r>
              <a:rPr lang="en-US" sz="1800" b="1" dirty="0" smtClean="0"/>
              <a:t>Source:</a:t>
            </a:r>
            <a:r>
              <a:rPr lang="en-US" sz="1800" dirty="0" smtClean="0"/>
              <a:t> Campbell Soup Company</a:t>
            </a:r>
            <a:endParaRPr lang="en-US" sz="1800" dirty="0"/>
          </a:p>
        </p:txBody>
      </p:sp>
    </p:spTree>
    <p:extLst>
      <p:ext uri="{BB962C8B-B14F-4D97-AF65-F5344CB8AC3E}">
        <p14:creationId xmlns:p14="http://schemas.microsoft.com/office/powerpoint/2010/main" xmlns="" val="3365051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mj-ea"/>
                <a:cs typeface="+mj-cs"/>
              </a:rPr>
              <a:t>Expectations of Service Providers</a:t>
            </a:r>
            <a:endParaRPr 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Social Benefits</a:t>
            </a:r>
          </a:p>
          <a:p>
            <a:pPr marL="741553" lvl="1" indent="-284353" eaLnBrk="0" fontAlgn="base" hangingPunct="0">
              <a:spcAft>
                <a:spcPct val="0"/>
              </a:spcAft>
              <a:buSzPts val="2400"/>
            </a:pPr>
            <a:r>
              <a:rPr lang="en-US" sz="2400" kern="1200" dirty="0">
                <a:solidFill>
                  <a:srgbClr val="000000"/>
                </a:solidFill>
                <a:latin typeface="Arial (Body)"/>
                <a:ea typeface="+mn-ea"/>
                <a:cs typeface="+mn-cs"/>
              </a:rPr>
              <a:t>Recognized/known by staff</a:t>
            </a:r>
          </a:p>
          <a:p>
            <a:pPr marL="741553" lvl="1" indent="-284353" eaLnBrk="0" fontAlgn="base" hangingPunct="0">
              <a:spcAft>
                <a:spcPct val="0"/>
              </a:spcAft>
              <a:buSzPts val="2400"/>
            </a:pPr>
            <a:r>
              <a:rPr lang="en-US" sz="2400" kern="1200" dirty="0">
                <a:solidFill>
                  <a:srgbClr val="000000"/>
                </a:solidFill>
                <a:latin typeface="Arial (Body)"/>
                <a:ea typeface="+mn-ea"/>
                <a:cs typeface="+mn-cs"/>
              </a:rPr>
              <a:t>Treated in a way that they feel important/friendship</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Special Treatment Benefits</a:t>
            </a:r>
          </a:p>
          <a:p>
            <a:pPr marL="741553" lvl="1" indent="-284353" eaLnBrk="0" fontAlgn="base" hangingPunct="0">
              <a:spcAft>
                <a:spcPct val="0"/>
              </a:spcAft>
              <a:buSzPts val="2400"/>
            </a:pPr>
            <a:r>
              <a:rPr lang="en-US" sz="2400" kern="1200" dirty="0">
                <a:solidFill>
                  <a:srgbClr val="000000"/>
                </a:solidFill>
                <a:latin typeface="Arial (Body)"/>
                <a:ea typeface="+mn-ea"/>
                <a:cs typeface="+mn-cs"/>
              </a:rPr>
              <a:t>Helping when something goes wrong</a:t>
            </a:r>
          </a:p>
          <a:p>
            <a:pPr marL="741553" lvl="1" indent="-284353" eaLnBrk="0" fontAlgn="base" hangingPunct="0">
              <a:spcAft>
                <a:spcPct val="0"/>
              </a:spcAft>
              <a:buSzPts val="2400"/>
            </a:pPr>
            <a:r>
              <a:rPr lang="en-US" sz="2400" kern="1200" dirty="0">
                <a:solidFill>
                  <a:srgbClr val="000000"/>
                </a:solidFill>
                <a:latin typeface="Arial (Body)"/>
                <a:ea typeface="+mn-ea"/>
                <a:cs typeface="+mn-cs"/>
              </a:rPr>
              <a:t>Receiving priority treatment</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Confidence-Related Benefits</a:t>
            </a:r>
          </a:p>
          <a:p>
            <a:pPr marL="741553" lvl="1" indent="-284353" eaLnBrk="0" fontAlgn="base" hangingPunct="0">
              <a:spcAft>
                <a:spcPct val="0"/>
              </a:spcAft>
              <a:buSzPts val="2400"/>
            </a:pPr>
            <a:r>
              <a:rPr lang="en-US" sz="2400" kern="1200" dirty="0">
                <a:solidFill>
                  <a:srgbClr val="000000"/>
                </a:solidFill>
                <a:latin typeface="Arial (Body)"/>
                <a:ea typeface="+mn-ea"/>
                <a:cs typeface="+mn-cs"/>
              </a:rPr>
              <a:t>Feel confident service will be provided correctly</a:t>
            </a:r>
          </a:p>
          <a:p>
            <a:pPr marL="741553" lvl="1" indent="-284353" eaLnBrk="0" fontAlgn="base" hangingPunct="0">
              <a:spcAft>
                <a:spcPct val="0"/>
              </a:spcAft>
              <a:buSzPts val="2400"/>
            </a:pPr>
            <a:r>
              <a:rPr lang="en-US" sz="2400" kern="1200" dirty="0">
                <a:solidFill>
                  <a:srgbClr val="000000"/>
                </a:solidFill>
                <a:latin typeface="Arial (Body)"/>
                <a:ea typeface="+mn-ea"/>
                <a:cs typeface="+mn-cs"/>
              </a:rPr>
              <a:t>Clear descriptions of services and what to </a:t>
            </a:r>
            <a:r>
              <a:rPr lang="en-US" sz="2400" kern="1200" dirty="0" smtClean="0">
                <a:solidFill>
                  <a:srgbClr val="000000"/>
                </a:solidFill>
                <a:latin typeface="Arial (Body)"/>
                <a:ea typeface="+mn-ea"/>
                <a:cs typeface="+mn-cs"/>
              </a:rPr>
              <a:t>expect</a:t>
            </a:r>
            <a:endParaRPr lang="en-US" sz="2400" kern="1200" dirty="0">
              <a:solidFill>
                <a:srgbClr val="000000"/>
              </a:solidFill>
              <a:latin typeface="Arial (Body)"/>
              <a:ea typeface="+mn-ea"/>
              <a:cs typeface="+mn-cs"/>
            </a:endParaRPr>
          </a:p>
        </p:txBody>
      </p:sp>
    </p:spTree>
    <p:extLst>
      <p:ext uri="{BB962C8B-B14F-4D97-AF65-F5344CB8AC3E}">
        <p14:creationId xmlns:p14="http://schemas.microsoft.com/office/powerpoint/2010/main" xmlns="" val="145723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fontAlgn="base">
              <a:spcBef>
                <a:spcPct val="0"/>
              </a:spcBef>
              <a:spcAft>
                <a:spcPct val="0"/>
              </a:spcAft>
              <a:buClrTx/>
            </a:pPr>
            <a:r>
              <a:rPr lang="en-US" altLang="en-US" kern="1200" dirty="0" smtClean="0">
                <a:solidFill>
                  <a:srgbClr val="007FA3"/>
                </a:solidFill>
                <a:latin typeface="Times New Roman" panose="02020603050405020304" pitchFamily="18" charset="0"/>
                <a:ea typeface="+mj-ea"/>
                <a:cs typeface="+mj-cs"/>
              </a:rPr>
              <a:t>Learning Objectives</a:t>
            </a:r>
            <a:endParaRPr lang="en-US" altLang="en-US" kern="1200" dirty="0">
              <a:solidFill>
                <a:srgbClr val="007FA3"/>
              </a:solidFill>
              <a:latin typeface="Times New Roman" panose="02020603050405020304" pitchFamily="18" charset="0"/>
              <a:ea typeface="+mj-ea"/>
              <a:cs typeface="+mj-cs"/>
            </a:endParaRPr>
          </a:p>
        </p:txBody>
      </p:sp>
      <p:sp>
        <p:nvSpPr>
          <p:cNvPr id="3" name="Content Placeholder 2"/>
          <p:cNvSpPr>
            <a:spLocks noGrp="1"/>
          </p:cNvSpPr>
          <p:nvPr>
            <p:ph idx="1"/>
          </p:nvPr>
        </p:nvSpPr>
        <p:spPr/>
        <p:txBody>
          <a:bodyPr wrap="square" lIns="91425" tIns="91425" rIns="91425" bIns="91425">
            <a:noAutofit/>
          </a:bodyPr>
          <a:lstStyle/>
          <a:p>
            <a:pPr marL="0" lvl="0" indent="0" eaLnBrk="0" fontAlgn="base" hangingPunct="0">
              <a:spcAft>
                <a:spcPct val="0"/>
              </a:spcAft>
              <a:buSzPts val="2400"/>
              <a:buNone/>
            </a:pPr>
            <a:r>
              <a:rPr lang="en-US" altLang="en-US" sz="2400" b="1" kern="1200" dirty="0">
                <a:solidFill>
                  <a:srgbClr val="007FA3"/>
                </a:solidFill>
                <a:latin typeface="Arial (Body)"/>
                <a:ea typeface="+mn-ea"/>
                <a:cs typeface="+mn-cs"/>
              </a:rPr>
              <a:t>2.1</a:t>
            </a:r>
            <a:r>
              <a:rPr lang="en-US" altLang="en-US" sz="2400" kern="1200" dirty="0">
                <a:solidFill>
                  <a:srgbClr val="000000"/>
                </a:solidFill>
                <a:latin typeface="Arial (Body)"/>
                <a:ea typeface="+mn-ea"/>
                <a:cs typeface="+mn-cs"/>
              </a:rPr>
              <a:t> To understand how to segment markets along demographics, lifestyles, product benefits and usage, and media exposure.</a:t>
            </a:r>
          </a:p>
          <a:p>
            <a:pPr marL="0" lvl="0" indent="0" eaLnBrk="0" fontAlgn="base" hangingPunct="0">
              <a:spcAft>
                <a:spcPct val="0"/>
              </a:spcAft>
              <a:buSzPts val="2400"/>
              <a:buNone/>
            </a:pPr>
            <a:r>
              <a:rPr lang="en-US" altLang="en-US" sz="2400" b="1" kern="1200" dirty="0">
                <a:solidFill>
                  <a:srgbClr val="007FA3"/>
                </a:solidFill>
                <a:latin typeface="Arial (Body)"/>
                <a:ea typeface="+mn-ea"/>
                <a:cs typeface="+mn-cs"/>
              </a:rPr>
              <a:t>2.2</a:t>
            </a:r>
            <a:r>
              <a:rPr lang="en-US" altLang="en-US" sz="2400" kern="1200" dirty="0">
                <a:solidFill>
                  <a:srgbClr val="000000"/>
                </a:solidFill>
                <a:latin typeface="Arial (Body)"/>
                <a:ea typeface="+mn-ea"/>
                <a:cs typeface="+mn-cs"/>
              </a:rPr>
              <a:t> To understand how to identify, select, and reach target markets.</a:t>
            </a:r>
          </a:p>
          <a:p>
            <a:pPr marL="0" lvl="0" indent="0" eaLnBrk="0" fontAlgn="base" hangingPunct="0">
              <a:spcAft>
                <a:spcPct val="0"/>
              </a:spcAft>
              <a:buSzPts val="2400"/>
              <a:buNone/>
            </a:pPr>
            <a:r>
              <a:rPr lang="en-US" altLang="en-US" sz="2400" b="1" kern="1200" dirty="0">
                <a:solidFill>
                  <a:srgbClr val="007FA3"/>
                </a:solidFill>
                <a:latin typeface="Arial (Body)"/>
                <a:ea typeface="+mn-ea"/>
                <a:cs typeface="+mn-cs"/>
              </a:rPr>
              <a:t>2.3</a:t>
            </a:r>
            <a:r>
              <a:rPr lang="en-US" altLang="en-US" sz="2400" kern="1200" dirty="0">
                <a:solidFill>
                  <a:srgbClr val="000000"/>
                </a:solidFill>
                <a:latin typeface="Arial (Body)"/>
                <a:ea typeface="+mn-ea"/>
                <a:cs typeface="+mn-cs"/>
              </a:rPr>
              <a:t> To understand real-time bidding as compared with market segmentation.</a:t>
            </a:r>
          </a:p>
        </p:txBody>
      </p:sp>
    </p:spTree>
    <p:extLst>
      <p:ext uri="{BB962C8B-B14F-4D97-AF65-F5344CB8AC3E}">
        <p14:creationId xmlns:p14="http://schemas.microsoft.com/office/powerpoint/2010/main" xmlns="" val="779688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mj-ea"/>
                <a:cs typeface="+mj-cs"/>
              </a:rPr>
              <a:t>Product Usage</a:t>
            </a:r>
            <a:endParaRPr 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115660"/>
          </a:xfrm>
        </p:spPr>
        <p:txBody>
          <a:bodyPr wrap="square" lIns="91425" tIns="91425" rIns="91425" bIns="91425">
            <a:noAutofit/>
          </a:bodyPr>
          <a:lstStyle/>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Usage-rate segmentation (heavy, medium, light)</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Lots of competition for heavy users</a:t>
            </a:r>
          </a:p>
        </p:txBody>
      </p:sp>
    </p:spTree>
    <p:extLst>
      <p:ext uri="{BB962C8B-B14F-4D97-AF65-F5344CB8AC3E}">
        <p14:creationId xmlns:p14="http://schemas.microsoft.com/office/powerpoint/2010/main" xmlns="" val="2978262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solidFill>
                  <a:srgbClr val="007FA3"/>
                </a:solidFill>
                <a:latin typeface="Times New Roman" panose="02020603050405020304" pitchFamily="18" charset="0"/>
                <a:ea typeface="+mj-ea"/>
                <a:cs typeface="+mj-cs"/>
              </a:rPr>
              <a:t>Learning Objective 2.2</a:t>
            </a:r>
            <a:endParaRPr lang="en-US" altLang="en-US" kern="1200" dirty="0">
              <a:solidFill>
                <a:srgbClr val="007FA3"/>
              </a:solidFill>
              <a:latin typeface="Times New Roman" panose="02020603050405020304" pitchFamily="18" charset="0"/>
              <a:ea typeface="+mj-ea"/>
              <a:cs typeface="+mj-cs"/>
            </a:endParaRPr>
          </a:p>
        </p:txBody>
      </p:sp>
      <p:sp>
        <p:nvSpPr>
          <p:cNvPr id="3" name="Content Placeholder 2"/>
          <p:cNvSpPr>
            <a:spLocks noGrp="1"/>
          </p:cNvSpPr>
          <p:nvPr>
            <p:ph type="body" idx="1"/>
          </p:nvPr>
        </p:nvSpPr>
        <p:spPr/>
        <p:txBody>
          <a:bodyPr wrap="square" lIns="91425" tIns="91425" rIns="91425" bIns="91425">
            <a:noAutofit/>
          </a:bodyPr>
          <a:lstStyle/>
          <a:p>
            <a:pPr marL="0" indent="0" eaLnBrk="0" fontAlgn="base" hangingPunct="0">
              <a:spcAft>
                <a:spcPct val="0"/>
              </a:spcAft>
              <a:buSzPts val="2400"/>
              <a:buNone/>
            </a:pPr>
            <a:r>
              <a:rPr lang="en-US" altLang="en-US" sz="2400" b="1" kern="1200" dirty="0" smtClean="0">
                <a:solidFill>
                  <a:schemeClr val="tx2"/>
                </a:solidFill>
                <a:latin typeface="Arial (Body)"/>
                <a:ea typeface="+mn-ea"/>
                <a:cs typeface="+mn-cs"/>
              </a:rPr>
              <a:t>2.2</a:t>
            </a:r>
            <a:r>
              <a:rPr lang="en-US" altLang="en-US" sz="2400" kern="1200" dirty="0" smtClean="0">
                <a:solidFill>
                  <a:srgbClr val="000000"/>
                </a:solidFill>
                <a:latin typeface="Arial (Body)"/>
                <a:ea typeface="+mn-ea"/>
                <a:cs typeface="+mn-cs"/>
              </a:rPr>
              <a:t> To </a:t>
            </a:r>
            <a:r>
              <a:rPr lang="en-US" altLang="en-US" sz="2400" kern="1200" dirty="0">
                <a:solidFill>
                  <a:srgbClr val="000000"/>
                </a:solidFill>
                <a:latin typeface="Arial (Body)"/>
                <a:ea typeface="+mn-ea"/>
                <a:cs typeface="+mn-cs"/>
              </a:rPr>
              <a:t>understand how to identify, select, and reach target markets.</a:t>
            </a:r>
          </a:p>
        </p:txBody>
      </p:sp>
    </p:spTree>
    <p:extLst>
      <p:ext uri="{BB962C8B-B14F-4D97-AF65-F5344CB8AC3E}">
        <p14:creationId xmlns:p14="http://schemas.microsoft.com/office/powerpoint/2010/main" xmlns="" val="3871531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mj-ea"/>
                <a:cs typeface="+mj-cs"/>
              </a:rPr>
              <a:t>Airlines Example</a:t>
            </a:r>
            <a:endParaRPr 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239044"/>
          </a:xfrm>
        </p:spPr>
        <p:txBody>
          <a:bodyPr wrap="square" lIns="91425" tIns="91425" rIns="91425" bIns="91425">
            <a:noAutofit/>
          </a:bodyPr>
          <a:lstStyle/>
          <a:p>
            <a:pPr marL="255651" lvl="0" indent="-255651" eaLnBrk="0" fontAlgn="base" hangingPunct="0">
              <a:spcAft>
                <a:spcPct val="0"/>
              </a:spcAft>
              <a:buSzPts val="2400"/>
              <a:tabLst/>
            </a:pPr>
            <a:r>
              <a:rPr lang="en-US" sz="2400" kern="1200" dirty="0">
                <a:solidFill>
                  <a:srgbClr val="000000"/>
                </a:solidFill>
                <a:ea typeface="+mn-ea"/>
                <a:cs typeface="+mn-cs"/>
              </a:rPr>
              <a:t>Coach</a:t>
            </a:r>
          </a:p>
          <a:p>
            <a:pPr marL="255651" lvl="0" indent="-255651" eaLnBrk="0" fontAlgn="base" hangingPunct="0">
              <a:spcAft>
                <a:spcPct val="0"/>
              </a:spcAft>
              <a:buSzPts val="2400"/>
              <a:tabLst/>
            </a:pPr>
            <a:r>
              <a:rPr lang="en-US" sz="2400" kern="1200" dirty="0">
                <a:solidFill>
                  <a:srgbClr val="000000"/>
                </a:solidFill>
                <a:ea typeface="+mn-ea"/>
                <a:cs typeface="+mn-cs"/>
              </a:rPr>
              <a:t>Premium Economy (50% more than coach)</a:t>
            </a:r>
          </a:p>
          <a:p>
            <a:pPr marL="255651" lvl="0" indent="-255651" eaLnBrk="0" fontAlgn="base" hangingPunct="0">
              <a:spcAft>
                <a:spcPct val="0"/>
              </a:spcAft>
              <a:buSzPts val="2400"/>
              <a:tabLst/>
            </a:pPr>
            <a:r>
              <a:rPr lang="en-US" sz="2400" kern="1200" dirty="0">
                <a:solidFill>
                  <a:srgbClr val="000000"/>
                </a:solidFill>
                <a:ea typeface="+mn-ea"/>
                <a:cs typeface="+mn-cs"/>
              </a:rPr>
              <a:t>Business Class (2+x Premium Economy)</a:t>
            </a:r>
          </a:p>
          <a:p>
            <a:pPr marL="255651" lvl="0" indent="-255651" eaLnBrk="0" fontAlgn="base" hangingPunct="0">
              <a:spcAft>
                <a:spcPct val="0"/>
              </a:spcAft>
              <a:buSzPts val="2400"/>
              <a:tabLst/>
            </a:pPr>
            <a:r>
              <a:rPr lang="en-US" sz="2400" kern="1200" dirty="0">
                <a:solidFill>
                  <a:srgbClr val="000000"/>
                </a:solidFill>
                <a:ea typeface="+mn-ea"/>
                <a:cs typeface="+mn-cs"/>
              </a:rPr>
              <a:t>First Class (</a:t>
            </a:r>
            <a:r>
              <a:rPr lang="en-US" sz="2400" kern="1200" dirty="0" smtClean="0">
                <a:solidFill>
                  <a:srgbClr val="000000"/>
                </a:solidFill>
                <a:ea typeface="+mn-ea"/>
                <a:cs typeface="+mn-cs"/>
              </a:rPr>
              <a:t>3</a:t>
            </a:r>
            <a:r>
              <a:rPr lang="en-US" sz="2400" kern="1200" dirty="0" smtClean="0">
                <a:solidFill>
                  <a:srgbClr val="000000"/>
                </a:solidFill>
                <a:ea typeface="+mn-ea"/>
                <a:cs typeface="Arial" panose="020B0604020202020204" pitchFamily="34" charset="0"/>
              </a:rPr>
              <a:t>-</a:t>
            </a:r>
            <a:r>
              <a:rPr lang="en-US" sz="2400" kern="1200" dirty="0" smtClean="0">
                <a:solidFill>
                  <a:srgbClr val="000000"/>
                </a:solidFill>
                <a:ea typeface="+mn-ea"/>
                <a:cs typeface="+mn-cs"/>
              </a:rPr>
              <a:t>4x </a:t>
            </a:r>
            <a:r>
              <a:rPr lang="en-US" sz="2400" kern="1200" dirty="0">
                <a:solidFill>
                  <a:srgbClr val="000000"/>
                </a:solidFill>
                <a:ea typeface="+mn-ea"/>
                <a:cs typeface="+mn-cs"/>
              </a:rPr>
              <a:t>Business</a:t>
            </a:r>
            <a:r>
              <a:rPr lang="en-US" sz="2400" kern="1200" dirty="0" smtClean="0">
                <a:solidFill>
                  <a:srgbClr val="000000"/>
                </a:solidFill>
                <a:ea typeface="+mn-ea"/>
                <a:cs typeface="+mn-cs"/>
              </a:rPr>
              <a:t>)</a:t>
            </a:r>
            <a:endParaRPr lang="en-US" sz="2400" kern="1200" dirty="0">
              <a:solidFill>
                <a:srgbClr val="000000"/>
              </a:solidFill>
              <a:ea typeface="+mn-ea"/>
              <a:cs typeface="+mn-cs"/>
            </a:endParaRPr>
          </a:p>
        </p:txBody>
      </p:sp>
    </p:spTree>
    <p:extLst>
      <p:ext uri="{BB962C8B-B14F-4D97-AF65-F5344CB8AC3E}">
        <p14:creationId xmlns:p14="http://schemas.microsoft.com/office/powerpoint/2010/main" xmlns="" val="629174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mj-ea"/>
                <a:cs typeface="+mj-cs"/>
              </a:rPr>
              <a:t>Segments Should Be…</a:t>
            </a:r>
            <a:endParaRPr 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Identifiable</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Profitable</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Reachable</a:t>
            </a:r>
          </a:p>
        </p:txBody>
      </p:sp>
    </p:spTree>
    <p:extLst>
      <p:ext uri="{BB962C8B-B14F-4D97-AF65-F5344CB8AC3E}">
        <p14:creationId xmlns:p14="http://schemas.microsoft.com/office/powerpoint/2010/main" xmlns="" val="30442119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mj-ea"/>
                <a:cs typeface="+mj-cs"/>
              </a:rPr>
              <a:t>Reachable Market Segments</a:t>
            </a:r>
            <a:endParaRPr lang="en-US" kern="1200" dirty="0">
              <a:latin typeface="Times New Roman" panose="02020603050405020304" pitchFamily="18" charset="0"/>
              <a:ea typeface="+mj-ea"/>
              <a:cs typeface="+mj-cs"/>
            </a:endParaRPr>
          </a:p>
        </p:txBody>
      </p:sp>
      <p:pic>
        <p:nvPicPr>
          <p:cNvPr id="3" name="Picture 2" descr="The following list provides the amount of time spent per week by stay at home mothers and working mothers for each type of digital device.&#10;• Computer weekly. 8 hours, 4 hours and 48 minutes.&#10;• Computer social media. 2 hours and 24 minutes, 2 hours.&#10;• Smartphone weekly. 23 hours, 21 hours.&#10;• Smartphone social media. 7 hours and 12 minutes, 7 hours.&#10;• Tablet weekly. 7 hours and 13 minutes, 7 h ours and 12 minutes.&#10;• Tablet social media. 2 hours, 2 hours and 12 minutes.&#10;All values estimated."/>
          <p:cNvPicPr>
            <a:picLocks noChangeAspect="1"/>
          </p:cNvPicPr>
          <p:nvPr/>
        </p:nvPicPr>
        <p:blipFill rotWithShape="1">
          <a:blip r:embed="rId3">
            <a:extLst>
              <a:ext uri="{28A0092B-C50C-407E-A947-70E740481C1C}">
                <a14:useLocalDpi xmlns:a14="http://schemas.microsoft.com/office/drawing/2010/main" xmlns="" val="0"/>
              </a:ext>
            </a:extLst>
          </a:blip>
          <a:srcRect l="1936" t="5311" r="3819" b="3158"/>
          <a:stretch/>
        </p:blipFill>
        <p:spPr>
          <a:xfrm>
            <a:off x="690465" y="1673720"/>
            <a:ext cx="7763070" cy="4527596"/>
          </a:xfrm>
          <a:prstGeom prst="rect">
            <a:avLst/>
          </a:prstGeom>
        </p:spPr>
      </p:pic>
    </p:spTree>
    <p:extLst>
      <p:ext uri="{BB962C8B-B14F-4D97-AF65-F5344CB8AC3E}">
        <p14:creationId xmlns:p14="http://schemas.microsoft.com/office/powerpoint/2010/main" xmlns="" val="19003871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mj-ea"/>
                <a:cs typeface="+mj-cs"/>
              </a:rPr>
              <a:t>Mobile Targeting</a:t>
            </a:r>
            <a:endParaRPr 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677352"/>
          </a:xfrm>
        </p:spPr>
        <p:txBody>
          <a:bodyPr wrap="square" lIns="91425" tIns="91425" rIns="91425" bIns="91425">
            <a:noAutofit/>
          </a:bodyPr>
          <a:lstStyle/>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Showrooming</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Geofencing</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Websites are versatile</a:t>
            </a:r>
          </a:p>
        </p:txBody>
      </p:sp>
    </p:spTree>
    <p:extLst>
      <p:ext uri="{BB962C8B-B14F-4D97-AF65-F5344CB8AC3E}">
        <p14:creationId xmlns:p14="http://schemas.microsoft.com/office/powerpoint/2010/main" xmlns="" val="5254182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solidFill>
                  <a:srgbClr val="007FA3"/>
                </a:solidFill>
                <a:latin typeface="Times New Roman" panose="02020603050405020304" pitchFamily="18" charset="0"/>
                <a:ea typeface="+mj-ea"/>
                <a:cs typeface="+mj-cs"/>
              </a:rPr>
              <a:t>Learning Objective 2.3</a:t>
            </a:r>
            <a:endParaRPr lang="en-US" altLang="en-US" kern="1200" dirty="0">
              <a:solidFill>
                <a:srgbClr val="007FA3"/>
              </a:solidFill>
              <a:latin typeface="Times New Roman" panose="02020603050405020304" pitchFamily="18" charset="0"/>
              <a:ea typeface="+mj-ea"/>
              <a:cs typeface="+mj-cs"/>
            </a:endParaRPr>
          </a:p>
        </p:txBody>
      </p:sp>
      <p:sp>
        <p:nvSpPr>
          <p:cNvPr id="3" name="Content Placeholder 2"/>
          <p:cNvSpPr>
            <a:spLocks noGrp="1"/>
          </p:cNvSpPr>
          <p:nvPr>
            <p:ph type="body" idx="1"/>
          </p:nvPr>
        </p:nvSpPr>
        <p:spPr>
          <a:xfrm>
            <a:off x="457200" y="1600200"/>
            <a:ext cx="8229600" cy="910771"/>
          </a:xfrm>
        </p:spPr>
        <p:txBody>
          <a:bodyPr wrap="square" lIns="91425" tIns="91425" rIns="91425" bIns="91425">
            <a:noAutofit/>
          </a:bodyPr>
          <a:lstStyle/>
          <a:p>
            <a:pPr marL="0" indent="0" eaLnBrk="0" fontAlgn="base" hangingPunct="0">
              <a:spcAft>
                <a:spcPct val="0"/>
              </a:spcAft>
              <a:buSzPts val="2400"/>
              <a:buNone/>
            </a:pPr>
            <a:r>
              <a:rPr lang="en-US" altLang="en-US" sz="2400" b="1" kern="1200" dirty="0" smtClean="0">
                <a:solidFill>
                  <a:schemeClr val="tx2"/>
                </a:solidFill>
                <a:latin typeface="Arial (Body)"/>
                <a:ea typeface="+mn-ea"/>
                <a:cs typeface="+mn-cs"/>
              </a:rPr>
              <a:t>2.3</a:t>
            </a:r>
            <a:r>
              <a:rPr lang="en-US" altLang="en-US" sz="2400" kern="1200" dirty="0" smtClean="0">
                <a:solidFill>
                  <a:srgbClr val="000000"/>
                </a:solidFill>
                <a:latin typeface="Arial (Body)"/>
                <a:ea typeface="+mn-ea"/>
                <a:cs typeface="+mn-cs"/>
              </a:rPr>
              <a:t> To </a:t>
            </a:r>
            <a:r>
              <a:rPr lang="en-US" altLang="en-US" sz="2400" kern="1200" dirty="0">
                <a:solidFill>
                  <a:srgbClr val="000000"/>
                </a:solidFill>
                <a:latin typeface="Arial (Body)"/>
                <a:ea typeface="+mn-ea"/>
                <a:cs typeface="+mn-cs"/>
              </a:rPr>
              <a:t>understand real-time bidding as compared with market segmentation.</a:t>
            </a:r>
          </a:p>
        </p:txBody>
      </p:sp>
    </p:spTree>
    <p:extLst>
      <p:ext uri="{BB962C8B-B14F-4D97-AF65-F5344CB8AC3E}">
        <p14:creationId xmlns:p14="http://schemas.microsoft.com/office/powerpoint/2010/main" xmlns="" val="1070077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fontAlgn="base">
              <a:spcBef>
                <a:spcPct val="0"/>
              </a:spcBef>
              <a:spcAft>
                <a:spcPct val="0"/>
              </a:spcAft>
              <a:buClrTx/>
            </a:pPr>
            <a:r>
              <a:rPr lang="en-US" altLang="en-US" kern="1200" dirty="0" smtClean="0">
                <a:latin typeface="Times New Roman" panose="02020603050405020304" pitchFamily="18" charset="0"/>
                <a:ea typeface="+mj-ea"/>
                <a:cs typeface="+mj-cs"/>
              </a:rPr>
              <a:t>Real-Time Bidding (R</a:t>
            </a:r>
            <a:r>
              <a:rPr lang="en-US" altLang="en-US" sz="100" kern="1200" dirty="0" smtClean="0">
                <a:latin typeface="Times New Roman" panose="02020603050405020304" pitchFamily="18" charset="0"/>
                <a:ea typeface="+mj-ea"/>
                <a:cs typeface="+mj-cs"/>
              </a:rPr>
              <a:t> </a:t>
            </a:r>
            <a:r>
              <a:rPr lang="en-US" altLang="en-US" kern="1200" dirty="0" smtClean="0">
                <a:latin typeface="Times New Roman" panose="02020603050405020304" pitchFamily="18" charset="0"/>
                <a:ea typeface="+mj-ea"/>
                <a:cs typeface="+mj-cs"/>
              </a:rPr>
              <a:t>T</a:t>
            </a:r>
            <a:r>
              <a:rPr lang="en-US" altLang="en-US" sz="100" kern="1200" dirty="0" smtClean="0">
                <a:latin typeface="Times New Roman" panose="02020603050405020304" pitchFamily="18" charset="0"/>
                <a:ea typeface="+mj-ea"/>
                <a:cs typeface="+mj-cs"/>
              </a:rPr>
              <a:t> </a:t>
            </a:r>
            <a:r>
              <a:rPr lang="en-US" altLang="en-US" kern="1200" dirty="0" smtClean="0">
                <a:latin typeface="Times New Roman" panose="02020603050405020304" pitchFamily="18" charset="0"/>
                <a:ea typeface="+mj-ea"/>
                <a:cs typeface="+mj-cs"/>
              </a:rPr>
              <a:t>B)</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970314"/>
          </a:xfrm>
        </p:spPr>
        <p:txBody>
          <a:bodyPr wrap="square" lIns="91425" tIns="91425" rIns="91425" bIns="91425">
            <a:noAutofit/>
          </a:bodyPr>
          <a:lstStyle/>
          <a:p>
            <a:pPr marL="0" indent="0" eaLnBrk="0" fontAlgn="base" hangingPunct="0">
              <a:spcAft>
                <a:spcPct val="0"/>
              </a:spcAft>
              <a:buSzPts val="2400"/>
              <a:buNone/>
              <a:tabLst/>
            </a:pPr>
            <a:r>
              <a:rPr lang="en-US" altLang="en-US" sz="2400" b="1" kern="1200" dirty="0" smtClean="0">
                <a:solidFill>
                  <a:srgbClr val="000000"/>
                </a:solidFill>
                <a:latin typeface="Arial (Body)"/>
              </a:rPr>
              <a:t>Defined</a:t>
            </a:r>
          </a:p>
          <a:p>
            <a:pPr marL="0" indent="0" eaLnBrk="0" fontAlgn="base" hangingPunct="0">
              <a:spcAft>
                <a:spcPct val="0"/>
              </a:spcAft>
              <a:buSzPts val="2400"/>
              <a:buNone/>
              <a:tabLst/>
            </a:pPr>
            <a:r>
              <a:rPr lang="en-US" altLang="en-US" sz="2400" kern="1200" dirty="0" smtClean="0">
                <a:solidFill>
                  <a:srgbClr val="000000"/>
                </a:solidFill>
                <a:latin typeface="Arial (Body)"/>
                <a:ea typeface="+mn-ea"/>
                <a:cs typeface="+mn-cs"/>
              </a:rPr>
              <a:t>A </a:t>
            </a:r>
            <a:r>
              <a:rPr lang="en-US" altLang="en-US" sz="2400" kern="1200" dirty="0">
                <a:solidFill>
                  <a:srgbClr val="000000"/>
                </a:solidFill>
                <a:latin typeface="Arial (Body)"/>
                <a:ea typeface="+mn-ea"/>
                <a:cs typeface="+mn-cs"/>
              </a:rPr>
              <a:t>technique that allows advertisers to reach the right user in the right place at the right time, which also sets the price advertisers pay per impression or action</a:t>
            </a:r>
          </a:p>
        </p:txBody>
      </p:sp>
    </p:spTree>
    <p:extLst>
      <p:ext uri="{BB962C8B-B14F-4D97-AF65-F5344CB8AC3E}">
        <p14:creationId xmlns:p14="http://schemas.microsoft.com/office/powerpoint/2010/main" xmlns="" val="3216394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fontAlgn="base">
              <a:spcBef>
                <a:spcPct val="0"/>
              </a:spcBef>
              <a:spcAft>
                <a:spcPct val="0"/>
              </a:spcAft>
              <a:buClrTx/>
            </a:pPr>
            <a:r>
              <a:rPr lang="en-US" altLang="en-US" kern="1200" dirty="0" smtClean="0">
                <a:latin typeface="Times New Roman" panose="02020603050405020304" pitchFamily="18" charset="0"/>
                <a:ea typeface="+mj-ea"/>
                <a:cs typeface="+mj-cs"/>
              </a:rPr>
              <a:t>Web Crawlers</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817557"/>
          </a:xfrm>
        </p:spPr>
        <p:txBody>
          <a:bodyPr wrap="square" lIns="91425" tIns="91425" rIns="91425" bIns="91425">
            <a:noAutofit/>
          </a:bodyPr>
          <a:lstStyle/>
          <a:p>
            <a:pPr marL="0" indent="0" eaLnBrk="0" fontAlgn="base" hangingPunct="0">
              <a:spcAft>
                <a:spcPct val="0"/>
              </a:spcAft>
              <a:buSzPts val="2400"/>
              <a:buNone/>
              <a:tabLst/>
            </a:pPr>
            <a:r>
              <a:rPr lang="en-US" altLang="en-US" sz="2400" b="1" kern="1200" dirty="0" smtClean="0">
                <a:solidFill>
                  <a:srgbClr val="000000"/>
                </a:solidFill>
                <a:latin typeface="Arial (Body)"/>
              </a:rPr>
              <a:t>Defined</a:t>
            </a:r>
            <a:endParaRPr lang="en-US" altLang="en-US" sz="2400" b="1" kern="1200" dirty="0">
              <a:solidFill>
                <a:srgbClr val="000000"/>
              </a:solidFill>
              <a:latin typeface="Arial (Body)"/>
            </a:endParaRPr>
          </a:p>
          <a:p>
            <a:pPr marL="0" lvl="0" indent="0" eaLnBrk="0" fontAlgn="base" hangingPunct="0">
              <a:spcAft>
                <a:spcPct val="0"/>
              </a:spcAft>
              <a:buSzPts val="2400"/>
              <a:buNone/>
              <a:tabLst/>
            </a:pPr>
            <a:r>
              <a:rPr lang="en-US" altLang="en-US" sz="2400" kern="1200" dirty="0" smtClean="0">
                <a:solidFill>
                  <a:srgbClr val="000000"/>
                </a:solidFill>
                <a:latin typeface="Arial (Body)"/>
                <a:ea typeface="+mn-ea"/>
                <a:cs typeface="+mn-cs"/>
              </a:rPr>
              <a:t>Programs </a:t>
            </a:r>
            <a:r>
              <a:rPr lang="en-US" altLang="en-US" sz="2400" kern="1200" dirty="0">
                <a:solidFill>
                  <a:srgbClr val="000000"/>
                </a:solidFill>
                <a:latin typeface="Arial (Body)"/>
                <a:ea typeface="+mn-ea"/>
                <a:cs typeface="+mn-cs"/>
              </a:rPr>
              <a:t>that capture content across the internet and transmit it to the data broker’s servers</a:t>
            </a:r>
          </a:p>
        </p:txBody>
      </p:sp>
    </p:spTree>
    <p:extLst>
      <p:ext uri="{BB962C8B-B14F-4D97-AF65-F5344CB8AC3E}">
        <p14:creationId xmlns:p14="http://schemas.microsoft.com/office/powerpoint/2010/main" xmlns="" val="1564953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Predictive Analytics</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275114"/>
          </a:xfrm>
        </p:spPr>
        <p:txBody>
          <a:bodyPr wrap="square" lIns="91425" tIns="91425" rIns="91425" bIns="91425">
            <a:noAutofit/>
          </a:bodyPr>
          <a:lstStyle/>
          <a:p>
            <a:pPr marL="0" indent="0" eaLnBrk="0" fontAlgn="base" hangingPunct="0">
              <a:spcAft>
                <a:spcPct val="0"/>
              </a:spcAft>
              <a:buSzPts val="2400"/>
              <a:buNone/>
              <a:tabLst/>
            </a:pPr>
            <a:r>
              <a:rPr lang="en-US" altLang="en-US" sz="2400" b="1" kern="1200" dirty="0" smtClean="0">
                <a:solidFill>
                  <a:srgbClr val="000000"/>
                </a:solidFill>
                <a:latin typeface="Arial (Body)"/>
              </a:rPr>
              <a:t>Defined</a:t>
            </a:r>
            <a:endParaRPr lang="en-US" altLang="en-US" sz="2400" b="1" kern="1200" dirty="0">
              <a:solidFill>
                <a:srgbClr val="000000"/>
              </a:solidFill>
              <a:latin typeface="Arial (Body)"/>
            </a:endParaRPr>
          </a:p>
          <a:p>
            <a:pPr marL="0" lvl="0" indent="0" eaLnBrk="0" fontAlgn="base" hangingPunct="0">
              <a:spcAft>
                <a:spcPct val="0"/>
              </a:spcAft>
              <a:buSzPts val="2400"/>
              <a:buNone/>
              <a:tabLst/>
            </a:pPr>
            <a:r>
              <a:rPr lang="en-US" altLang="en-US" sz="2400" kern="1200" dirty="0" smtClean="0">
                <a:solidFill>
                  <a:srgbClr val="000000"/>
                </a:solidFill>
                <a:latin typeface="Arial (Body)"/>
                <a:ea typeface="+mn-ea"/>
                <a:cs typeface="+mn-cs"/>
              </a:rPr>
              <a:t>Measures </a:t>
            </a:r>
            <a:r>
              <a:rPr lang="en-US" altLang="en-US" sz="2400" kern="1200" dirty="0">
                <a:solidFill>
                  <a:srgbClr val="000000"/>
                </a:solidFill>
                <a:latin typeface="Arial (Body)"/>
                <a:ea typeface="+mn-ea"/>
                <a:cs typeface="+mn-cs"/>
              </a:rPr>
              <a:t>that predict consumers’ future purchases on the bases of past buying information and other data, and also evaluate the impact of personalized promotions stemming from the predictions.</a:t>
            </a:r>
          </a:p>
        </p:txBody>
      </p:sp>
    </p:spTree>
    <p:extLst>
      <p:ext uri="{BB962C8B-B14F-4D97-AF65-F5344CB8AC3E}">
        <p14:creationId xmlns:p14="http://schemas.microsoft.com/office/powerpoint/2010/main" xmlns="" val="1381764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595861"/>
          </a:xfrm>
        </p:spPr>
        <p:txBody>
          <a:bodyPr tIns="91425" anchor="t">
            <a:no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mj-ea"/>
                <a:cs typeface="+mj-cs"/>
              </a:rPr>
              <a:t>Usage-Occasion Segmentation</a:t>
            </a:r>
            <a:endParaRPr lang="en-US" kern="1200" dirty="0">
              <a:latin typeface="Times New Roman" panose="02020603050405020304" pitchFamily="18" charset="0"/>
              <a:ea typeface="+mj-ea"/>
              <a:cs typeface="+mj-cs"/>
            </a:endParaRPr>
          </a:p>
        </p:txBody>
      </p:sp>
      <p:pic>
        <p:nvPicPr>
          <p:cNvPr id="6" name="Picture 5" descr="The advertisement shows a young couple holding hands while snorkeling. The text in the advertisement reads as follows. Mack’s earplugs saved our spring break. Number 1 doctor recommended brand for getting a good night’s sleep with a snoring spouse and to help prevent swimmer’s ear. Available at all pharmacies. W w w dot macks earplugs dot com. An image of a Mack’s earplugs appears at the bottom of the advertisement."/>
          <p:cNvPicPr>
            <a:picLocks noChangeAspect="1"/>
          </p:cNvPicPr>
          <p:nvPr/>
        </p:nvPicPr>
        <p:blipFill>
          <a:blip r:embed="rId3"/>
          <a:stretch>
            <a:fillRect/>
          </a:stretch>
        </p:blipFill>
        <p:spPr>
          <a:xfrm>
            <a:off x="2420602" y="924636"/>
            <a:ext cx="3687613" cy="4924221"/>
          </a:xfrm>
          <a:prstGeom prst="rect">
            <a:avLst/>
          </a:prstGeom>
        </p:spPr>
      </p:pic>
      <p:sp>
        <p:nvSpPr>
          <p:cNvPr id="5" name="Text Placeholder 4"/>
          <p:cNvSpPr>
            <a:spLocks noGrp="1"/>
          </p:cNvSpPr>
          <p:nvPr>
            <p:ph type="body" idx="1"/>
          </p:nvPr>
        </p:nvSpPr>
        <p:spPr>
          <a:xfrm>
            <a:off x="457200" y="5962261"/>
            <a:ext cx="8229600" cy="380482"/>
          </a:xfrm>
        </p:spPr>
        <p:txBody>
          <a:bodyPr/>
          <a:lstStyle/>
          <a:p>
            <a:pPr marL="0" indent="0">
              <a:buNone/>
            </a:pPr>
            <a:r>
              <a:rPr lang="en-US" sz="1800" b="1" dirty="0" smtClean="0"/>
              <a:t>Source: </a:t>
            </a:r>
            <a:r>
              <a:rPr lang="en-US" sz="1800" dirty="0" smtClean="0"/>
              <a:t>Mack’s</a:t>
            </a:r>
            <a:r>
              <a:rPr lang="en-US" sz="1800" baseline="30000" dirty="0" smtClean="0">
                <a:cs typeface="Arial" panose="020B0604020202020204" pitchFamily="34" charset="0"/>
              </a:rPr>
              <a:t>®</a:t>
            </a:r>
            <a:r>
              <a:rPr lang="en-US" sz="1800" dirty="0" smtClean="0"/>
              <a:t> is a registered trademark of Mckeon Products, Inc.</a:t>
            </a:r>
            <a:endParaRPr lang="en-US" sz="1800" dirty="0"/>
          </a:p>
        </p:txBody>
      </p:sp>
    </p:spTree>
    <p:extLst>
      <p:ext uri="{BB962C8B-B14F-4D97-AF65-F5344CB8AC3E}">
        <p14:creationId xmlns:p14="http://schemas.microsoft.com/office/powerpoint/2010/main" xmlns="" val="22538845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643045"/>
          </a:xfrm>
        </p:spPr>
        <p:txBody>
          <a:bodyPr tIns="91425" anchor="t">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Application: Target</a:t>
            </a:r>
            <a:endParaRPr lang="en-US" altLang="en-US" kern="1200" dirty="0">
              <a:latin typeface="Times New Roman" panose="02020603050405020304" pitchFamily="18" charset="0"/>
              <a:ea typeface="+mj-ea"/>
              <a:cs typeface="+mj-cs"/>
            </a:endParaRPr>
          </a:p>
        </p:txBody>
      </p:sp>
      <p:pic>
        <p:nvPicPr>
          <p:cNvPr id="4" name="Picture 3" descr="The following list shows the steps in Target’s predictive analysis during different stages of Susan’s pregnancy.&#10;Stage 1. Susan is a Target customer and has been using the store's loyalty card since she started shopping there. The predictive analysys steps during this stage are as follows.&#10;• Data Target received from Susan. From her application for a loyalty card, her marital status, address, household income. Information from her ﬁlled out warranty cards and responses to surveys.&#10;• Data Target purchased about Susan. Her geodemographics, magazines she reads, topics she has searched online, brands she prefers, charities she gives money to, the type of car she drives, and a lot more information from her credit cards.&#10;• Data Target recorded about Susan. What she buys, how often, her brand switching patterns, her responses to promotional offers.&#10;Stage 2. Susan becomes pregnant and starts buying products she has not purchased before, such as unscented lotions and certain vitamins. For example, Zinc. At this early stage, Susan tells no one that she is expecting. The predictive analysis steps during this stage are as follows.&#10;• Target looks for changes in shopping patterns that signal major changes in people’s lives, such as the arrival of a new child. During such events, consumers’ spending is more ﬂexible and they are more vulnerable prospects for marketers.&#10;• Target records the changes in Susan’s shopping and its predictive analytics model examines the new data. The analysis indicates that it is very likely that Susan is pregnant and predicts when she is due.&#10;Stage 3. During the ﬁrst 6 weeks of her pregnancy, Susan receives the promotional offers for the baby related products. Although somewhat surprised, she thinks these are random offers, because they also include promotions for other products. The predictive analysis steps during this stage are as follows.&#10;• Target offers Susan discounts for baby related products. Since Susan might have not yet told anyone that she is expecting, she might suspect that Target has been spying on her. Target conceals its spying by sending Susan special offers for baby related products side by side with offers for unrelated products.&#10;• Target must grab Susan very early in her pregnancy. As her pregnancy advances, Susan will reveal her state to marketers, because she will begin looking for baby products online and her behavior will be tracked. Then, Susan will be bombarded with promotional offers, as pregnant women always are, and Target will lose the advantage it had by discovering her pregnancy early on.&#10;Stage 4. Susan tells her family and friends that she is expecting and gets advice about baby related products. Susan explores some shopping alternatives, but always returns to Target. When her baby is born and people visit, Susan shows them the products that she has bought at Target, praises the value she has received for her money, and receives compliments about her purchases.&#10;• Target success of identifying Susan’s pregnancy early and turning her into a valued customer immediately is integrated into Target predictive analytics model and enhances its validity and reliability."/>
          <p:cNvPicPr>
            <a:picLocks noChangeAspect="1"/>
          </p:cNvPicPr>
          <p:nvPr/>
        </p:nvPicPr>
        <p:blipFill>
          <a:blip r:embed="rId3"/>
          <a:stretch>
            <a:fillRect/>
          </a:stretch>
        </p:blipFill>
        <p:spPr>
          <a:xfrm>
            <a:off x="3083968" y="898418"/>
            <a:ext cx="3964634" cy="5508637"/>
          </a:xfrm>
          <a:prstGeom prst="rect">
            <a:avLst/>
          </a:prstGeom>
        </p:spPr>
      </p:pic>
    </p:spTree>
    <p:extLst>
      <p:ext uri="{BB962C8B-B14F-4D97-AF65-F5344CB8AC3E}">
        <p14:creationId xmlns:p14="http://schemas.microsoft.com/office/powerpoint/2010/main" xmlns="" val="30239102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altLang="en-US" kern="1200" dirty="0" smtClean="0">
                <a:latin typeface="Times New Roman" panose="02020603050405020304" pitchFamily="18" charset="0"/>
                <a:ea typeface="+mj-ea"/>
                <a:cs typeface="+mj-cs"/>
              </a:rPr>
              <a:t>Ad Exchange</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199"/>
            <a:ext cx="8229600" cy="1997439"/>
          </a:xfrm>
        </p:spPr>
        <p:txBody>
          <a:bodyPr wrap="square" lIns="91425" tIns="91425" rIns="91425" bIns="91425">
            <a:noAutofit/>
          </a:bodyPr>
          <a:lstStyle/>
          <a:p>
            <a:pPr marL="0" indent="0" eaLnBrk="0" fontAlgn="base" hangingPunct="0">
              <a:spcAft>
                <a:spcPct val="0"/>
              </a:spcAft>
              <a:buSzPts val="2400"/>
              <a:buNone/>
              <a:tabLst/>
            </a:pPr>
            <a:r>
              <a:rPr lang="en-US" altLang="en-US" sz="2400" b="1" kern="1200" dirty="0" smtClean="0">
                <a:solidFill>
                  <a:srgbClr val="000000"/>
                </a:solidFill>
                <a:latin typeface="Arial (Body)"/>
              </a:rPr>
              <a:t>Defined</a:t>
            </a:r>
            <a:endParaRPr lang="en-US" altLang="en-US" sz="2400" b="1" kern="1200" dirty="0">
              <a:solidFill>
                <a:srgbClr val="000000"/>
              </a:solidFill>
              <a:latin typeface="Arial (Body)"/>
            </a:endParaRPr>
          </a:p>
          <a:p>
            <a:pPr marL="0" lvl="0" indent="0" eaLnBrk="0" fontAlgn="base" hangingPunct="0">
              <a:spcAft>
                <a:spcPct val="0"/>
              </a:spcAft>
              <a:buSzPts val="2400"/>
              <a:buNone/>
              <a:tabLst/>
            </a:pPr>
            <a:r>
              <a:rPr lang="en-US" altLang="en-US" sz="2400" kern="1200" dirty="0" smtClean="0">
                <a:solidFill>
                  <a:srgbClr val="000000"/>
                </a:solidFill>
                <a:latin typeface="Arial (Body)"/>
                <a:ea typeface="+mn-ea"/>
                <a:cs typeface="+mn-cs"/>
              </a:rPr>
              <a:t>A </a:t>
            </a:r>
            <a:r>
              <a:rPr lang="en-US" altLang="en-US" sz="2400" kern="1200" dirty="0">
                <a:solidFill>
                  <a:srgbClr val="000000"/>
                </a:solidFill>
                <a:latin typeface="Arial (Body)"/>
                <a:ea typeface="+mn-ea"/>
                <a:cs typeface="+mn-cs"/>
              </a:rPr>
              <a:t>big pool of ad impressions – websites – paste their ad impressions into the pool, hoping someone will buy them</a:t>
            </a:r>
          </a:p>
        </p:txBody>
      </p:sp>
    </p:spTree>
    <p:extLst>
      <p:ext uri="{BB962C8B-B14F-4D97-AF65-F5344CB8AC3E}">
        <p14:creationId xmlns:p14="http://schemas.microsoft.com/office/powerpoint/2010/main" xmlns="" val="2475137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fontAlgn="base">
              <a:spcBef>
                <a:spcPct val="0"/>
              </a:spcBef>
              <a:spcAft>
                <a:spcPct val="0"/>
              </a:spcAft>
              <a:buClrTx/>
            </a:pPr>
            <a:r>
              <a:rPr lang="en-US" altLang="en-US" kern="1200" dirty="0" smtClean="0">
                <a:solidFill>
                  <a:srgbClr val="007FA3"/>
                </a:solidFill>
                <a:latin typeface="Times New Roman" panose="02020603050405020304" pitchFamily="18" charset="0"/>
                <a:ea typeface="+mj-ea"/>
                <a:cs typeface="+mj-cs"/>
              </a:rPr>
              <a:t>Learning Objective 2.1</a:t>
            </a:r>
            <a:endParaRPr lang="en-US" altLang="en-US" kern="1200" dirty="0">
              <a:solidFill>
                <a:srgbClr val="007FA3"/>
              </a:solidFill>
              <a:latin typeface="Times New Roman" panose="02020603050405020304" pitchFamily="18" charset="0"/>
              <a:ea typeface="+mj-ea"/>
              <a:cs typeface="+mj-cs"/>
            </a:endParaRPr>
          </a:p>
        </p:txBody>
      </p:sp>
      <p:sp>
        <p:nvSpPr>
          <p:cNvPr id="3" name="Content Placeholder 2"/>
          <p:cNvSpPr>
            <a:spLocks noGrp="1"/>
          </p:cNvSpPr>
          <p:nvPr>
            <p:ph type="body" idx="1"/>
          </p:nvPr>
        </p:nvSpPr>
        <p:spPr>
          <a:xfrm>
            <a:off x="457200" y="1600201"/>
            <a:ext cx="8229600" cy="1337872"/>
          </a:xfrm>
        </p:spPr>
        <p:txBody>
          <a:bodyPr wrap="square" lIns="91425" tIns="91425" rIns="91425" bIns="91425">
            <a:noAutofit/>
          </a:bodyPr>
          <a:lstStyle/>
          <a:p>
            <a:pPr marL="0" lvl="0" indent="0" eaLnBrk="0" fontAlgn="base" hangingPunct="0">
              <a:spcAft>
                <a:spcPct val="0"/>
              </a:spcAft>
              <a:buSzPts val="2400"/>
              <a:buNone/>
            </a:pPr>
            <a:r>
              <a:rPr lang="en-US" altLang="en-US" sz="2400" b="1" kern="1200" dirty="0">
                <a:solidFill>
                  <a:srgbClr val="007FA3"/>
                </a:solidFill>
                <a:latin typeface="Arial (Body)"/>
              </a:rPr>
              <a:t>2.1 </a:t>
            </a:r>
            <a:r>
              <a:rPr lang="en-US" altLang="en-US" sz="2400" kern="1200" dirty="0" smtClean="0">
                <a:solidFill>
                  <a:srgbClr val="000000"/>
                </a:solidFill>
                <a:latin typeface="Arial (Body)"/>
                <a:ea typeface="+mn-ea"/>
                <a:cs typeface="+mn-cs"/>
              </a:rPr>
              <a:t>To </a:t>
            </a:r>
            <a:r>
              <a:rPr lang="en-US" altLang="en-US" sz="2400" kern="1200" dirty="0">
                <a:solidFill>
                  <a:srgbClr val="000000"/>
                </a:solidFill>
                <a:latin typeface="Arial (Body)"/>
                <a:ea typeface="+mn-ea"/>
                <a:cs typeface="+mn-cs"/>
              </a:rPr>
              <a:t>understand how to segment markets along demographics, lifestyles, product benefits and usage, and media exposure.</a:t>
            </a:r>
          </a:p>
        </p:txBody>
      </p:sp>
    </p:spTree>
    <p:extLst>
      <p:ext uri="{BB962C8B-B14F-4D97-AF65-F5344CB8AC3E}">
        <p14:creationId xmlns:p14="http://schemas.microsoft.com/office/powerpoint/2010/main" xmlns="" val="1978833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fontAlgn="base">
              <a:spcBef>
                <a:spcPct val="0"/>
              </a:spcBef>
              <a:spcAft>
                <a:spcPct val="0"/>
              </a:spcAft>
              <a:buClrTx/>
            </a:pPr>
            <a:r>
              <a:rPr lang="en-US" altLang="en-US" kern="1200" dirty="0" smtClean="0">
                <a:latin typeface="Times New Roman" panose="02020603050405020304" pitchFamily="18" charset="0"/>
                <a:ea typeface="+mj-ea"/>
                <a:cs typeface="+mj-cs"/>
              </a:rPr>
              <a:t>Two Types of Shared Characteristics</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Quantitative factors</a:t>
            </a:r>
          </a:p>
          <a:p>
            <a:pPr marL="741553" lvl="1" indent="-284353" eaLnBrk="0" fontAlgn="base" hangingPunct="0">
              <a:spcAft>
                <a:spcPct val="0"/>
              </a:spcAft>
              <a:buSzPts val="2400"/>
            </a:pPr>
            <a:r>
              <a:rPr lang="en-US" altLang="en-US" sz="2400" kern="1200" dirty="0">
                <a:solidFill>
                  <a:srgbClr val="000000"/>
                </a:solidFill>
                <a:latin typeface="Arial (Body)"/>
                <a:ea typeface="+mn-ea"/>
                <a:cs typeface="+mn-cs"/>
              </a:rPr>
              <a:t>Consumer-intrinsic</a:t>
            </a:r>
          </a:p>
          <a:p>
            <a:pPr marL="741553" lvl="1" indent="-284353" eaLnBrk="0" fontAlgn="base" hangingPunct="0">
              <a:spcAft>
                <a:spcPct val="0"/>
              </a:spcAft>
              <a:buSzPts val="2400"/>
            </a:pPr>
            <a:r>
              <a:rPr lang="en-US" altLang="en-US" sz="2400" kern="1200" dirty="0">
                <a:solidFill>
                  <a:srgbClr val="000000"/>
                </a:solidFill>
                <a:latin typeface="Arial (Body)"/>
                <a:ea typeface="+mn-ea"/>
                <a:cs typeface="+mn-cs"/>
              </a:rPr>
              <a:t>Consumption-based</a:t>
            </a:r>
          </a:p>
          <a:p>
            <a:pPr marL="255651" lvl="0" indent="-255651" eaLnBrk="0" fontAlgn="base" hangingPunct="0">
              <a:spcAft>
                <a:spcPct val="0"/>
              </a:spcAft>
              <a:buSzPts val="2400"/>
              <a:tabLst/>
            </a:pPr>
            <a:r>
              <a:rPr lang="en-US" altLang="en-US" sz="2400" kern="1200" dirty="0">
                <a:solidFill>
                  <a:srgbClr val="000000"/>
                </a:solidFill>
                <a:latin typeface="Arial (Body)"/>
                <a:ea typeface="+mn-ea"/>
                <a:cs typeface="+mn-cs"/>
              </a:rPr>
              <a:t>Cognitive factors</a:t>
            </a:r>
          </a:p>
          <a:p>
            <a:pPr marL="741553" lvl="1" indent="-284353" eaLnBrk="0" fontAlgn="base" hangingPunct="0">
              <a:spcAft>
                <a:spcPct val="0"/>
              </a:spcAft>
              <a:buSzPts val="2400"/>
            </a:pPr>
            <a:r>
              <a:rPr lang="en-US" altLang="en-US" sz="2400" kern="1200" dirty="0">
                <a:solidFill>
                  <a:srgbClr val="000000"/>
                </a:solidFill>
                <a:latin typeface="Arial (Body)"/>
                <a:ea typeface="+mn-ea"/>
                <a:cs typeface="+mn-cs"/>
              </a:rPr>
              <a:t>Consumer-intrinsic</a:t>
            </a:r>
          </a:p>
          <a:p>
            <a:pPr marL="741553" lvl="1" indent="-284353" eaLnBrk="0" fontAlgn="base" hangingPunct="0">
              <a:spcAft>
                <a:spcPct val="0"/>
              </a:spcAft>
              <a:buSzPts val="2400"/>
            </a:pPr>
            <a:r>
              <a:rPr lang="en-US" altLang="en-US" sz="2400" kern="1200" dirty="0" smtClean="0">
                <a:solidFill>
                  <a:srgbClr val="000000"/>
                </a:solidFill>
                <a:latin typeface="Arial (Body)"/>
                <a:ea typeface="+mn-ea"/>
                <a:cs typeface="+mn-cs"/>
              </a:rPr>
              <a:t>Consumption-specific</a:t>
            </a:r>
            <a:endParaRPr lang="en-US" altLang="en-US" sz="2400" kern="1200" dirty="0">
              <a:solidFill>
                <a:srgbClr val="000000"/>
              </a:solidFill>
              <a:latin typeface="Arial (Body)"/>
              <a:ea typeface="+mn-ea"/>
              <a:cs typeface="+mn-cs"/>
            </a:endParaRPr>
          </a:p>
        </p:txBody>
      </p:sp>
    </p:spTree>
    <p:extLst>
      <p:ext uri="{BB962C8B-B14F-4D97-AF65-F5344CB8AC3E}">
        <p14:creationId xmlns:p14="http://schemas.microsoft.com/office/powerpoint/2010/main" xmlns="" val="712392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mj-ea"/>
                <a:cs typeface="+mj-cs"/>
              </a:rPr>
              <a:t>Marketers Combine Factors</a:t>
            </a:r>
            <a:endParaRPr 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Demographics </a:t>
            </a:r>
            <a:r>
              <a:rPr lang="en-US" sz="2400" b="1" kern="1200" dirty="0">
                <a:solidFill>
                  <a:srgbClr val="000000"/>
                </a:solidFill>
                <a:latin typeface="Arial (Body)"/>
                <a:ea typeface="+mn-ea"/>
                <a:cs typeface="+mn-cs"/>
              </a:rPr>
              <a:t>determine</a:t>
            </a:r>
            <a:r>
              <a:rPr lang="en-US" sz="2400" kern="1200" dirty="0">
                <a:solidFill>
                  <a:srgbClr val="000000"/>
                </a:solidFill>
                <a:latin typeface="Arial (Body)"/>
                <a:ea typeface="+mn-ea"/>
                <a:cs typeface="+mn-cs"/>
              </a:rPr>
              <a:t> needs for products</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Psychographics </a:t>
            </a:r>
            <a:r>
              <a:rPr lang="en-US" sz="2400" b="1" kern="1200" dirty="0">
                <a:solidFill>
                  <a:srgbClr val="000000"/>
                </a:solidFill>
                <a:latin typeface="Arial (Body)"/>
                <a:ea typeface="+mn-ea"/>
                <a:cs typeface="+mn-cs"/>
              </a:rPr>
              <a:t>explain</a:t>
            </a:r>
            <a:r>
              <a:rPr lang="en-US" sz="2400" kern="1200" dirty="0">
                <a:solidFill>
                  <a:srgbClr val="000000"/>
                </a:solidFill>
                <a:latin typeface="Arial (Body)"/>
                <a:ea typeface="+mn-ea"/>
                <a:cs typeface="+mn-cs"/>
              </a:rPr>
              <a:t> buyers’ purchase decisions and choices</a:t>
            </a:r>
          </a:p>
        </p:txBody>
      </p:sp>
    </p:spTree>
    <p:extLst>
      <p:ext uri="{BB962C8B-B14F-4D97-AF65-F5344CB8AC3E}">
        <p14:creationId xmlns:p14="http://schemas.microsoft.com/office/powerpoint/2010/main" xmlns="" val="2946358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fontAlgn="base">
              <a:spcBef>
                <a:spcPct val="0"/>
              </a:spcBef>
              <a:spcAft>
                <a:spcPct val="0"/>
              </a:spcAft>
              <a:buClrTx/>
            </a:pPr>
            <a:r>
              <a:rPr lang="en-US" altLang="en-US" kern="1200" dirty="0" smtClean="0">
                <a:latin typeface="Times New Roman" panose="02020603050405020304" pitchFamily="18" charset="0"/>
                <a:ea typeface="+mj-ea"/>
                <a:cs typeface="+mj-cs"/>
              </a:rPr>
              <a:t>Demographic Segmentation</a:t>
            </a:r>
            <a:endParaRPr lang="en-US" alt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Age</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Gender</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Marital Status</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Household type and Size</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Income and Wealth; Occupation</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Geographical location</a:t>
            </a:r>
          </a:p>
        </p:txBody>
      </p:sp>
    </p:spTree>
    <p:extLst>
      <p:ext uri="{BB962C8B-B14F-4D97-AF65-F5344CB8AC3E}">
        <p14:creationId xmlns:p14="http://schemas.microsoft.com/office/powerpoint/2010/main" xmlns="" val="2081571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mj-ea"/>
                <a:cs typeface="+mj-cs"/>
              </a:rPr>
              <a:t>Age</a:t>
            </a:r>
            <a:endParaRPr 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Age influences buying priorities</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Marketers target age groups</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Example: movie studios compete for teens and young adults each summer</a:t>
            </a:r>
          </a:p>
        </p:txBody>
      </p:sp>
    </p:spTree>
    <p:extLst>
      <p:ext uri="{BB962C8B-B14F-4D97-AF65-F5344CB8AC3E}">
        <p14:creationId xmlns:p14="http://schemas.microsoft.com/office/powerpoint/2010/main" xmlns="" val="3098393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eaLnBrk="0" fontAlgn="base" hangingPunct="0">
              <a:spcBef>
                <a:spcPct val="0"/>
              </a:spcBef>
              <a:spcAft>
                <a:spcPct val="0"/>
              </a:spcAft>
              <a:buClrTx/>
            </a:pPr>
            <a:r>
              <a:rPr lang="en-US" kern="1200" dirty="0" smtClean="0">
                <a:latin typeface="Times New Roman" panose="02020603050405020304" pitchFamily="18" charset="0"/>
                <a:ea typeface="+mj-ea"/>
                <a:cs typeface="+mj-cs"/>
              </a:rPr>
              <a:t>Gender</a:t>
            </a:r>
            <a:endParaRPr lang="en-US" kern="120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3347040"/>
          </a:xfrm>
        </p:spPr>
        <p:txBody>
          <a:bodyPr wrap="square" lIns="91425" tIns="91425" rIns="91425" bIns="91425">
            <a:noAutofit/>
          </a:bodyPr>
          <a:lstStyle/>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Gender roles have blurred</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Gender less accurate to distinguish among consumers in some product categories than it used to be</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Some ads depict mean and women in roles traditionally occupied by the opposite gender</a:t>
            </a:r>
          </a:p>
          <a:p>
            <a:pPr marL="255651" lvl="0" indent="-255651" eaLnBrk="0" fontAlgn="base" hangingPunct="0">
              <a:spcAft>
                <a:spcPct val="0"/>
              </a:spcAft>
              <a:buSzPts val="2400"/>
              <a:tabLst/>
            </a:pPr>
            <a:r>
              <a:rPr lang="en-US" sz="2400" kern="1200" dirty="0">
                <a:solidFill>
                  <a:srgbClr val="000000"/>
                </a:solidFill>
                <a:latin typeface="Arial (Body)"/>
                <a:ea typeface="+mn-ea"/>
                <a:cs typeface="+mn-cs"/>
              </a:rPr>
              <a:t>Some products (e.g. skin care and snacks) are marketed differently to men and </a:t>
            </a:r>
            <a:r>
              <a:rPr lang="en-US" sz="2400" kern="1200" dirty="0" smtClean="0">
                <a:solidFill>
                  <a:srgbClr val="000000"/>
                </a:solidFill>
                <a:latin typeface="Arial (Body)"/>
                <a:ea typeface="+mn-ea"/>
                <a:cs typeface="+mn-cs"/>
              </a:rPr>
              <a:t>women</a:t>
            </a:r>
            <a:endParaRPr lang="en-US" sz="2400" kern="1200" dirty="0">
              <a:solidFill>
                <a:srgbClr val="000000"/>
              </a:solidFill>
              <a:latin typeface="Arial (Body)"/>
              <a:ea typeface="+mn-ea"/>
              <a:cs typeface="+mn-cs"/>
            </a:endParaRPr>
          </a:p>
        </p:txBody>
      </p:sp>
    </p:spTree>
    <p:extLst>
      <p:ext uri="{BB962C8B-B14F-4D97-AF65-F5344CB8AC3E}">
        <p14:creationId xmlns:p14="http://schemas.microsoft.com/office/powerpoint/2010/main" xmlns="" val="1404953808"/>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8619</TotalTime>
  <Words>2435</Words>
  <Application>Microsoft Office PowerPoint</Application>
  <PresentationFormat>On-screen Show (4:3)</PresentationFormat>
  <Paragraphs>225</Paragraphs>
  <Slides>31</Slides>
  <Notes>30</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508 Lecture</vt:lpstr>
      <vt:lpstr>1_508 Lecture</vt:lpstr>
      <vt:lpstr>Consumer Behavior</vt:lpstr>
      <vt:lpstr>Learning Objectives</vt:lpstr>
      <vt:lpstr>Usage-Occasion Segmentation</vt:lpstr>
      <vt:lpstr>Learning Objective 2.1</vt:lpstr>
      <vt:lpstr>Two Types of Shared Characteristics</vt:lpstr>
      <vt:lpstr>Marketers Combine Factors</vt:lpstr>
      <vt:lpstr>Demographic Segmentation</vt:lpstr>
      <vt:lpstr>Age</vt:lpstr>
      <vt:lpstr>Gender</vt:lpstr>
      <vt:lpstr>Households</vt:lpstr>
      <vt:lpstr>Social Standing</vt:lpstr>
      <vt:lpstr>Ethnicity</vt:lpstr>
      <vt:lpstr>Psychographics</vt:lpstr>
      <vt:lpstr>Table 2.1 Psychographic Measures (1 of 2)</vt:lpstr>
      <vt:lpstr>Table 2.1 Psychographic Measures (2 of 2)</vt:lpstr>
      <vt:lpstr>V A L S™</vt:lpstr>
      <vt:lpstr>Geodemographic Segmentation</vt:lpstr>
      <vt:lpstr>Benefit Segmentation</vt:lpstr>
      <vt:lpstr>Expectations of Service Providers</vt:lpstr>
      <vt:lpstr>Product Usage</vt:lpstr>
      <vt:lpstr>Learning Objective 2.2</vt:lpstr>
      <vt:lpstr>Airlines Example</vt:lpstr>
      <vt:lpstr>Segments Should Be…</vt:lpstr>
      <vt:lpstr>Reachable Market Segments</vt:lpstr>
      <vt:lpstr>Mobile Targeting</vt:lpstr>
      <vt:lpstr>Learning Objective 2.3</vt:lpstr>
      <vt:lpstr>Real-Time Bidding (R T B)</vt:lpstr>
      <vt:lpstr>Web Crawlers</vt:lpstr>
      <vt:lpstr>Predictive Analytics</vt:lpstr>
      <vt:lpstr>Application: Target</vt:lpstr>
      <vt:lpstr>Ad Exchange</vt:lpstr>
    </vt:vector>
  </TitlesOfParts>
  <Company>SPi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Consumer Behavior, Twelfth Edition</dc:title>
  <dc:subject>Business</dc:subject>
  <dc:creator>Schiffman/Wisenblit</dc:creator>
  <cp:keywords>Consumer Behavior</cp:keywords>
  <cp:lastModifiedBy>admin</cp:lastModifiedBy>
  <cp:revision>940</cp:revision>
  <dcterms:modified xsi:type="dcterms:W3CDTF">2018-08-31T11:21:28Z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