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0"/>
  </p:notesMasterIdLst>
  <p:handoutMasterIdLst>
    <p:handoutMasterId r:id="rId41"/>
  </p:handoutMasterIdLst>
  <p:sldIdLst>
    <p:sldId id="332"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72" r:id="rId30"/>
    <p:sldId id="362" r:id="rId31"/>
    <p:sldId id="363" r:id="rId32"/>
    <p:sldId id="364" r:id="rId33"/>
    <p:sldId id="365" r:id="rId34"/>
    <p:sldId id="366" r:id="rId35"/>
    <p:sldId id="367" r:id="rId36"/>
    <p:sldId id="368" r:id="rId37"/>
    <p:sldId id="369" r:id="rId38"/>
    <p:sldId id="370"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104" userDrawn="1">
          <p15:clr>
            <a:srgbClr val="A4A3A4"/>
          </p15:clr>
        </p15:guide>
        <p15:guide id="2" pos="1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1" autoAdjust="0"/>
    <p:restoredTop sz="94302" autoAdjust="0"/>
  </p:normalViewPr>
  <p:slideViewPr>
    <p:cSldViewPr snapToGrid="0" snapToObjects="1">
      <p:cViewPr>
        <p:scale>
          <a:sx n="66" d="100"/>
          <a:sy n="66" d="100"/>
        </p:scale>
        <p:origin x="-792" y="-162"/>
      </p:cViewPr>
      <p:guideLst>
        <p:guide orient="horz" pos="4104"/>
        <p:guide pos="1824"/>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8/31/2018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2574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marketing concept was developed over time through three other important business orientations: the </a:t>
            </a:r>
            <a:r>
              <a:rPr lang="en-US" altLang="en-US" b="1">
                <a:solidFill>
                  <a:prstClr val="black"/>
                </a:solidFill>
                <a:latin typeface="Calibri"/>
                <a:ea typeface="+mn-ea"/>
                <a:cs typeface="+mn-cs"/>
              </a:rPr>
              <a:t>production</a:t>
            </a:r>
            <a:r>
              <a:rPr lang="en-US" altLang="en-US">
                <a:solidFill>
                  <a:prstClr val="black"/>
                </a:solidFill>
                <a:latin typeface="Calibri"/>
                <a:ea typeface="+mn-ea"/>
                <a:cs typeface="+mn-cs"/>
              </a:rPr>
              <a:t> concept, the </a:t>
            </a:r>
            <a:r>
              <a:rPr lang="en-US" altLang="en-US" b="1">
                <a:solidFill>
                  <a:prstClr val="black"/>
                </a:solidFill>
                <a:latin typeface="Calibri"/>
                <a:ea typeface="+mn-ea"/>
                <a:cs typeface="+mn-cs"/>
              </a:rPr>
              <a:t>product</a:t>
            </a:r>
            <a:r>
              <a:rPr lang="en-US" altLang="en-US">
                <a:solidFill>
                  <a:prstClr val="black"/>
                </a:solidFill>
                <a:latin typeface="Calibri"/>
                <a:ea typeface="+mn-ea"/>
                <a:cs typeface="+mn-cs"/>
              </a:rPr>
              <a:t> concept and the </a:t>
            </a:r>
            <a:r>
              <a:rPr lang="en-US" altLang="en-US" b="1">
                <a:solidFill>
                  <a:prstClr val="black"/>
                </a:solidFill>
                <a:latin typeface="Calibri"/>
                <a:ea typeface="+mn-ea"/>
                <a:cs typeface="+mn-cs"/>
              </a:rPr>
              <a:t>selling </a:t>
            </a:r>
            <a:r>
              <a:rPr lang="en-US" altLang="en-US">
                <a:solidFill>
                  <a:prstClr val="black"/>
                </a:solidFill>
                <a:latin typeface="Calibri"/>
                <a:ea typeface="+mn-ea"/>
                <a:cs typeface="+mn-cs"/>
              </a:rPr>
              <a:t>concept. Under the </a:t>
            </a:r>
            <a:r>
              <a:rPr lang="en-US" altLang="en-US" b="1">
                <a:solidFill>
                  <a:prstClr val="black"/>
                </a:solidFill>
                <a:latin typeface="Calibri"/>
                <a:ea typeface="+mn-ea"/>
                <a:cs typeface="+mn-cs"/>
              </a:rPr>
              <a:t>production </a:t>
            </a:r>
            <a:r>
              <a:rPr lang="en-US" altLang="en-US">
                <a:solidFill>
                  <a:prstClr val="black"/>
                </a:solidFill>
                <a:latin typeface="Calibri"/>
                <a:ea typeface="+mn-ea"/>
                <a:cs typeface="+mn-cs"/>
              </a:rPr>
              <a:t>concept, marketers focus on product availability at low prices.  The implicit marketing objectives are cheap, efficient production and intensive distribution, not product variations.  The </a:t>
            </a:r>
            <a:r>
              <a:rPr lang="en-US" altLang="en-US" b="1">
                <a:solidFill>
                  <a:prstClr val="black"/>
                </a:solidFill>
                <a:latin typeface="Calibri"/>
                <a:ea typeface="+mn-ea"/>
                <a:cs typeface="+mn-cs"/>
              </a:rPr>
              <a:t>product</a:t>
            </a:r>
            <a:r>
              <a:rPr lang="en-US" altLang="en-US">
                <a:solidFill>
                  <a:prstClr val="black"/>
                </a:solidFill>
                <a:latin typeface="Calibri"/>
                <a:ea typeface="+mn-ea"/>
                <a:cs typeface="+mn-cs"/>
              </a:rPr>
              <a:t> concept assumes that consumers will buy the product that offers them the highest quality, the best performance, and the most features. The focus on the product rather than the needs of the market is known as </a:t>
            </a:r>
            <a:r>
              <a:rPr lang="en-US" altLang="en-US" b="1">
                <a:solidFill>
                  <a:prstClr val="black"/>
                </a:solidFill>
                <a:latin typeface="Calibri"/>
                <a:ea typeface="+mn-ea"/>
                <a:cs typeface="+mn-cs"/>
              </a:rPr>
              <a:t>marketing myopia</a:t>
            </a:r>
            <a:r>
              <a:rPr lang="en-US" altLang="en-US">
                <a:solidFill>
                  <a:prstClr val="black"/>
                </a:solidFill>
                <a:latin typeface="Calibri"/>
                <a:ea typeface="+mn-ea"/>
                <a:cs typeface="+mn-cs"/>
              </a:rPr>
              <a:t>. The </a:t>
            </a:r>
            <a:r>
              <a:rPr lang="en-US" altLang="en-US" b="1">
                <a:solidFill>
                  <a:prstClr val="black"/>
                </a:solidFill>
                <a:latin typeface="Calibri"/>
                <a:ea typeface="+mn-ea"/>
                <a:cs typeface="+mn-cs"/>
              </a:rPr>
              <a:t>selling concept </a:t>
            </a:r>
            <a:r>
              <a:rPr lang="en-US" altLang="en-US">
                <a:solidFill>
                  <a:prstClr val="black"/>
                </a:solidFill>
                <a:latin typeface="Calibri"/>
                <a:ea typeface="+mn-ea"/>
                <a:cs typeface="+mn-cs"/>
              </a:rPr>
              <a:t>creates a focus on selling the products that the marketer has decided to produce. The selling concept assumes that consumers are unlikely to buy the product unless they are aggressively persuaded to do so – and the approach does not consider customer satisfaction or customer retention.</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79503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An example of myopia was when Apple failed to allow its users to share software.  It lost market share to Microsoft, which was more focused on the user experience at the time.</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6047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Humans share common biological needs, but they develop psychological needs through their upbringing, the environment, culture, education, and life experiences.  Marketers perform </a:t>
            </a:r>
            <a:r>
              <a:rPr lang="en-US" altLang="en-US" b="1">
                <a:solidFill>
                  <a:prstClr val="black"/>
                </a:solidFill>
                <a:latin typeface="Calibri"/>
                <a:ea typeface="+mn-ea"/>
                <a:cs typeface="+mn-cs"/>
              </a:rPr>
              <a:t>segmentation</a:t>
            </a:r>
            <a:r>
              <a:rPr lang="en-US" altLang="en-US">
                <a:solidFill>
                  <a:prstClr val="black"/>
                </a:solidFill>
                <a:latin typeface="Calibri"/>
                <a:ea typeface="+mn-ea"/>
                <a:cs typeface="+mn-cs"/>
              </a:rPr>
              <a:t> by looking for groups with common needs. When a marketer chooses the segments that they will pursue, they have chosen a </a:t>
            </a:r>
            <a:r>
              <a:rPr lang="en-US" altLang="en-US" b="1">
                <a:solidFill>
                  <a:prstClr val="black"/>
                </a:solidFill>
                <a:latin typeface="Calibri"/>
                <a:ea typeface="+mn-ea"/>
                <a:cs typeface="+mn-cs"/>
              </a:rPr>
              <a:t>target market</a:t>
            </a:r>
            <a:r>
              <a:rPr lang="en-US" altLang="en-US">
                <a:solidFill>
                  <a:prstClr val="black"/>
                </a:solidFill>
                <a:latin typeface="Calibri"/>
                <a:ea typeface="+mn-ea"/>
                <a:cs typeface="+mn-cs"/>
              </a:rPr>
              <a:t>.  Selection of the correct target market is critical to success of the product since the marketer has assumed that this group of consumers has a similar need with respect to their product or service and they will respond similarly to marketing action. </a:t>
            </a:r>
            <a:r>
              <a:rPr lang="en-US" altLang="en-US" b="1">
                <a:solidFill>
                  <a:prstClr val="black"/>
                </a:solidFill>
                <a:latin typeface="Calibri"/>
                <a:ea typeface="+mn-ea"/>
                <a:cs typeface="+mn-cs"/>
              </a:rPr>
              <a:t>Positioning</a:t>
            </a:r>
            <a:r>
              <a:rPr lang="en-US" altLang="en-US">
                <a:solidFill>
                  <a:prstClr val="black"/>
                </a:solidFill>
                <a:latin typeface="Calibri"/>
                <a:ea typeface="+mn-ea"/>
                <a:cs typeface="+mn-cs"/>
              </a:rPr>
              <a:t> is how the consumer thinks about a marketer’s product versus the competitor’s product.  The </a:t>
            </a:r>
            <a:r>
              <a:rPr lang="en-US" altLang="en-US" b="1">
                <a:solidFill>
                  <a:prstClr val="black"/>
                </a:solidFill>
                <a:latin typeface="Calibri"/>
                <a:ea typeface="+mn-ea"/>
                <a:cs typeface="+mn-cs"/>
              </a:rPr>
              <a:t>marketing mix </a:t>
            </a:r>
            <a:r>
              <a:rPr lang="en-US" altLang="en-US">
                <a:solidFill>
                  <a:prstClr val="black"/>
                </a:solidFill>
                <a:latin typeface="Calibri"/>
                <a:ea typeface="+mn-ea"/>
                <a:cs typeface="+mn-cs"/>
              </a:rPr>
              <a:t>includes 4 Ps: 1. </a:t>
            </a:r>
            <a:r>
              <a:rPr lang="en-US" altLang="en-US" i="1">
                <a:solidFill>
                  <a:prstClr val="black"/>
                </a:solidFill>
                <a:latin typeface="Calibri"/>
                <a:ea typeface="+mn-ea"/>
                <a:cs typeface="+mn-cs"/>
              </a:rPr>
              <a:t>Product or service: </a:t>
            </a:r>
            <a:r>
              <a:rPr lang="en-US" altLang="en-US">
                <a:solidFill>
                  <a:prstClr val="black"/>
                </a:solidFill>
                <a:latin typeface="Calibri"/>
                <a:ea typeface="+mn-ea"/>
                <a:cs typeface="+mn-cs"/>
              </a:rPr>
              <a:t>The features, designs, brands, and packaging offered, along with post-purchase benefits such as warranties and return policies. 2. </a:t>
            </a:r>
            <a:r>
              <a:rPr lang="en-US" altLang="en-US" i="1">
                <a:solidFill>
                  <a:prstClr val="black"/>
                </a:solidFill>
                <a:latin typeface="Calibri"/>
                <a:ea typeface="+mn-ea"/>
                <a:cs typeface="+mn-cs"/>
              </a:rPr>
              <a:t>Price: </a:t>
            </a:r>
            <a:r>
              <a:rPr lang="en-US" altLang="en-US">
                <a:solidFill>
                  <a:prstClr val="black"/>
                </a:solidFill>
                <a:latin typeface="Calibri"/>
                <a:ea typeface="+mn-ea"/>
                <a:cs typeface="+mn-cs"/>
              </a:rPr>
              <a:t>The list price, including discounts, allowances, and payment methods.  3. </a:t>
            </a:r>
            <a:r>
              <a:rPr lang="en-US" altLang="en-US" i="1">
                <a:solidFill>
                  <a:prstClr val="black"/>
                </a:solidFill>
                <a:latin typeface="Calibri"/>
                <a:ea typeface="+mn-ea"/>
                <a:cs typeface="+mn-cs"/>
              </a:rPr>
              <a:t>Place: </a:t>
            </a:r>
            <a:r>
              <a:rPr lang="en-US" altLang="en-US">
                <a:solidFill>
                  <a:prstClr val="black"/>
                </a:solidFill>
                <a:latin typeface="Calibri"/>
                <a:ea typeface="+mn-ea"/>
                <a:cs typeface="+mn-cs"/>
              </a:rPr>
              <a:t>The distribution of the product or service through stores and other outlets. 4. </a:t>
            </a:r>
            <a:r>
              <a:rPr lang="en-US" altLang="en-US" i="1">
                <a:solidFill>
                  <a:prstClr val="black"/>
                </a:solidFill>
                <a:latin typeface="Calibri"/>
                <a:ea typeface="+mn-ea"/>
                <a:cs typeface="+mn-cs"/>
              </a:rPr>
              <a:t>Promotion: </a:t>
            </a:r>
            <a:r>
              <a:rPr lang="en-US" altLang="en-US">
                <a:solidFill>
                  <a:prstClr val="black"/>
                </a:solidFill>
                <a:latin typeface="Calibri"/>
                <a:ea typeface="+mn-ea"/>
                <a:cs typeface="+mn-cs"/>
              </a:rPr>
              <a:t>The advertising, sales promotion, public relations, and sales efforts designed to build awareness of and demand for the product or service.</a:t>
            </a:r>
          </a:p>
          <a:p>
            <a:pPr lvl="0" defTabSz="914400" fontAlgn="base">
              <a:spcBef>
                <a:spcPct val="0"/>
              </a:spcBef>
              <a:spcAft>
                <a:spcPct val="0"/>
              </a:spcAft>
            </a:pPr>
            <a:endParaRPr lang="en-US" altLang="en-US">
              <a:solidFill>
                <a:prstClr val="black"/>
              </a:solidFill>
              <a:latin typeface="Calibri"/>
              <a:ea typeface="+mn-ea"/>
              <a:cs typeface="+mn-cs"/>
            </a:endParaRPr>
          </a:p>
          <a:p>
            <a:pPr lvl="0" defTabSz="914400" fontAlgn="base">
              <a:spcBef>
                <a:spcPct val="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96629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Marketers provide value to consumers in the form of information, including opportunities to customize products easily and entertainment content. Marketers are investing to improve </a:t>
            </a:r>
            <a:r>
              <a:rPr lang="en-US">
                <a:solidFill>
                  <a:prstClr val="black"/>
                </a:solidFill>
                <a:latin typeface="Calibri"/>
                <a:ea typeface="+mn-ea"/>
                <a:cs typeface="+mn-cs"/>
              </a:rPr>
              <a:t>digital sites, increase social media activity, and they are switching resources from traditional to digital media.</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634344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Consumers exchange information about themselves for value gained from technology, including efficient shopping, quicker access to information, and the ability to buy customized products.</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98679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Figure 1.3 illustrates that across age groups, most Americans own technological gadgets.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97941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Figure 1.4 shows the popularity of different online activities.  </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754613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Websites track who is interested in what through “cookies” (invisible bits of code stored on Web pages). Marketers also use GPS and selfies to learn about consumer habits.  Consumers also have access to better information, and can compare products.  Marketers try to reach the right customer with the right message at the right time using individualized targeting.</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49318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Advertisers can “push” ads to mobile phones based on the interests that people expressed while surfing online.  It is important to use multiple channels to reach the consumer because they are often dividing their attention across more than one type of media at the same time.</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418838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Electronic communications enable a two-way interactive exchange in which consumers instantly react to marketers’ messages.  Consumers are designing ads and advertisers are using product placements since consumers can skip or avoid ads.  Marketers are also attempting to use </a:t>
            </a:r>
            <a:r>
              <a:rPr lang="en-US" altLang="en-US" b="1">
                <a:solidFill>
                  <a:prstClr val="black"/>
                </a:solidFill>
                <a:latin typeface="Calibri"/>
                <a:ea typeface="+mn-ea"/>
                <a:cs typeface="+mn-cs"/>
              </a:rPr>
              <a:t>cross-screen marketing</a:t>
            </a:r>
            <a:r>
              <a:rPr lang="en-US" altLang="en-US">
                <a:solidFill>
                  <a:prstClr val="black"/>
                </a:solidFill>
                <a:latin typeface="Calibri"/>
                <a:ea typeface="+mn-ea"/>
                <a:cs typeface="+mn-cs"/>
              </a:rPr>
              <a:t>, which consists of tracking and targeting users across their computers, mobile phones, and tablets.</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Companies use technology to customize products.  Product customization requires that customers clearly understand their preferences and express them, and “high involvement” products (i.e., infrequently purchased and pricey items) represent the best prospects for customization.  Companies can also customize promotional messages based on past purchases and/or search behavior.</a:t>
            </a:r>
          </a:p>
          <a:p>
            <a:pPr lvl="0" defTabSz="914400" eaLnBrk="0" fontAlgn="base" hangingPunct="0">
              <a:spcBef>
                <a:spcPct val="30000"/>
              </a:spcBef>
              <a:spcAft>
                <a:spcPct val="0"/>
              </a:spcAft>
            </a:pPr>
            <a:endParaRPr lang="en-US" altLang="en-US">
              <a:solidFill>
                <a:prstClr val="black"/>
              </a:solidFill>
              <a:latin typeface="Calibri"/>
              <a:ea typeface="+mn-ea"/>
              <a:cs typeface="+mn-cs"/>
            </a:endParaRPr>
          </a:p>
          <a:p>
            <a:pPr lvl="0" defTabSz="914400" eaLnBrk="0" fontAlgn="base" hangingPunct="0">
              <a:spcBef>
                <a:spcPct val="30000"/>
              </a:spcBef>
              <a:spcAft>
                <a:spcPct val="0"/>
              </a:spcAft>
            </a:pPr>
            <a:r>
              <a:rPr lang="en-US" altLang="en-US">
                <a:solidFill>
                  <a:prstClr val="black"/>
                </a:solidFill>
                <a:latin typeface="Calibri"/>
                <a:ea typeface="+mn-ea"/>
                <a:cs typeface="+mn-cs"/>
              </a:rPr>
              <a:t>The Internet allows consumers to compare prices more efficiently, improves distribution and customer service.   </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30883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Chapter 1 describes the evolution of the marketing concept and describes the role of consumer behavior in strategic marketing.  It describes technology has benefited marketers and consumers. Afterwards, it explains the interrelationships among customer value and satisfaction and describes how technology can enhance loyalty and retention strategies.  It provides an overview of marketers’ social and ethical responsibilities and introduces the consumer decision-making foundation for the rest of the book.  Lastly, it explains how knowledge about consumer behavior can benefit individuals who are seeking employment.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75430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pPr>
            <a:r>
              <a:rPr lang="en-US" altLang="en-US">
                <a:solidFill>
                  <a:prstClr val="black"/>
                </a:solidFill>
                <a:latin typeface="Calibri"/>
                <a:ea typeface="+mn-ea"/>
                <a:cs typeface="+mn-cs"/>
              </a:rPr>
              <a:t>Consumers see the value of the benefits associated with the product exceed the cost of the product – the cost in terms of money, time, and opportunity costs.</a:t>
            </a:r>
          </a:p>
          <a:p>
            <a:pPr lvl="0" defTabSz="914400" fontAlgn="base">
              <a:spcBef>
                <a:spcPct val="0"/>
              </a:spcBef>
              <a:spcAft>
                <a:spcPct val="0"/>
              </a:spcAft>
            </a:pPr>
            <a:r>
              <a:rPr lang="en-US" altLang="en-US">
                <a:solidFill>
                  <a:prstClr val="black"/>
                </a:solidFill>
                <a:latin typeface="Calibri"/>
                <a:ea typeface="+mn-ea"/>
                <a:cs typeface="+mn-cs"/>
              </a:rPr>
              <a:t>If a product delivers value, the company is likely to have a high level of </a:t>
            </a:r>
            <a:r>
              <a:rPr lang="en-US" altLang="en-US" b="1">
                <a:solidFill>
                  <a:prstClr val="black"/>
                </a:solidFill>
                <a:latin typeface="Calibri"/>
                <a:ea typeface="+mn-ea"/>
                <a:cs typeface="+mn-cs"/>
              </a:rPr>
              <a:t>customer satisfaction</a:t>
            </a:r>
            <a:r>
              <a:rPr lang="en-US" altLang="en-US">
                <a:solidFill>
                  <a:prstClr val="black"/>
                </a:solidFill>
                <a:latin typeface="Calibri"/>
                <a:ea typeface="+mn-ea"/>
                <a:cs typeface="+mn-cs"/>
              </a:rPr>
              <a:t>.  They will tell others about the product and speak highly of it when asked or when reviewing the product online.  A company with strong customer relationships will be able to achieve a high level of </a:t>
            </a:r>
            <a:r>
              <a:rPr lang="en-US" altLang="en-US" b="1">
                <a:solidFill>
                  <a:prstClr val="black"/>
                </a:solidFill>
                <a:latin typeface="Calibri"/>
                <a:ea typeface="+mn-ea"/>
                <a:cs typeface="+mn-cs"/>
              </a:rPr>
              <a:t>customer retention </a:t>
            </a:r>
            <a:r>
              <a:rPr lang="en-US" altLang="en-US">
                <a:solidFill>
                  <a:prstClr val="black"/>
                </a:solidFill>
                <a:latin typeface="Calibri"/>
                <a:ea typeface="+mn-ea"/>
                <a:cs typeface="+mn-cs"/>
              </a:rPr>
              <a:t>– their customers will not defect to the competitor or stop using their product.  They will retain these customer over time and will be more profitable due to these valuable loyal customers.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50713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pPr>
            <a:r>
              <a:rPr lang="en-US" altLang="en-US">
                <a:solidFill>
                  <a:prstClr val="black"/>
                </a:solidFill>
                <a:latin typeface="Calibri"/>
                <a:ea typeface="+mn-ea"/>
                <a:cs typeface="+mn-cs"/>
              </a:rPr>
              <a:t>It is best to think of </a:t>
            </a:r>
            <a:r>
              <a:rPr lang="en-US" altLang="en-US" b="1">
                <a:solidFill>
                  <a:prstClr val="black"/>
                </a:solidFill>
                <a:latin typeface="Calibri"/>
                <a:ea typeface="+mn-ea"/>
                <a:cs typeface="+mn-cs"/>
              </a:rPr>
              <a:t>value</a:t>
            </a:r>
            <a:r>
              <a:rPr lang="en-US" altLang="en-US">
                <a:solidFill>
                  <a:prstClr val="black"/>
                </a:solidFill>
                <a:latin typeface="Calibri"/>
                <a:ea typeface="+mn-ea"/>
                <a:cs typeface="+mn-cs"/>
              </a:rPr>
              <a:t> as the consumers’ perception of what they gained vs. what they gave up to purchase a product or use a service.  Marketers are developing</a:t>
            </a:r>
            <a:r>
              <a:rPr lang="en-US" altLang="en-US" b="1">
                <a:solidFill>
                  <a:prstClr val="black"/>
                </a:solidFill>
                <a:latin typeface="Calibri"/>
                <a:ea typeface="+mn-ea"/>
                <a:cs typeface="+mn-cs"/>
              </a:rPr>
              <a:t> value propositions </a:t>
            </a:r>
            <a:r>
              <a:rPr lang="en-US" altLang="en-US">
                <a:solidFill>
                  <a:prstClr val="black"/>
                </a:solidFill>
                <a:latin typeface="Calibri"/>
                <a:ea typeface="+mn-ea"/>
                <a:cs typeface="+mn-cs"/>
              </a:rPr>
              <a:t>which are statements of the value their product offers to consumers.  If the value propositions are clear and applicable to the consumer, they will understand the strength of the product benefits.</a:t>
            </a:r>
            <a:endParaRPr lang="en-US" altLang="en-US" b="1"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6067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defTabSz="914400" fontAlgn="base">
              <a:spcBef>
                <a:spcPct val="0"/>
              </a:spcBef>
              <a:spcAft>
                <a:spcPct val="0"/>
              </a:spcAft>
              <a:buFontTx/>
              <a:buAutoNum type="arabicPeriod"/>
            </a:pPr>
            <a:r>
              <a:rPr lang="en-US" altLang="en-US">
                <a:solidFill>
                  <a:prstClr val="black"/>
                </a:solidFill>
                <a:latin typeface="Calibri"/>
                <a:ea typeface="+mn-ea"/>
                <a:cs typeface="+mn-cs"/>
              </a:rPr>
              <a:t>They create bundled meals and dollar menus to create value for price-conscious consumers.  In addition, they create value to the health-conscious consumer by offering salads, fruit, and healthy options for Happy Meals.</a:t>
            </a:r>
          </a:p>
          <a:p>
            <a:pPr marL="228600" lvl="0" indent="-228600" defTabSz="914400" fontAlgn="base">
              <a:spcBef>
                <a:spcPct val="0"/>
              </a:spcBef>
              <a:spcAft>
                <a:spcPct val="0"/>
              </a:spcAft>
              <a:buFontTx/>
              <a:buAutoNum type="arabicPeriod"/>
            </a:pPr>
            <a:r>
              <a:rPr lang="en-US" altLang="en-US">
                <a:solidFill>
                  <a:prstClr val="black"/>
                </a:solidFill>
                <a:latin typeface="Calibri"/>
                <a:ea typeface="+mn-ea"/>
                <a:cs typeface="+mn-cs"/>
              </a:rPr>
              <a:t>They communicate this value through television ads, in-store signage, and their website.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812159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pPr>
            <a:r>
              <a:rPr lang="en-US" altLang="en-US">
                <a:solidFill>
                  <a:prstClr val="black"/>
                </a:solidFill>
                <a:latin typeface="Calibri"/>
                <a:ea typeface="+mn-ea"/>
                <a:cs typeface="+mn-cs"/>
              </a:rPr>
              <a:t>It is important to understand the role of customer expectations in customer satisfaction.  If you fall below the consumer's expectations, then the consumer is not satisfied, but if you exceed expectations then you can create “customer delight.”</a:t>
            </a:r>
          </a:p>
          <a:p>
            <a:pPr lvl="0" defTabSz="914400" fontAlgn="base">
              <a:spcBef>
                <a:spcPct val="0"/>
              </a:spcBef>
              <a:spcAft>
                <a:spcPct val="0"/>
              </a:spcAft>
            </a:pPr>
            <a:r>
              <a:rPr lang="en-US" altLang="en-US">
                <a:solidFill>
                  <a:prstClr val="black"/>
                </a:solidFill>
                <a:latin typeface="Calibri"/>
                <a:ea typeface="+mn-ea"/>
                <a:cs typeface="+mn-cs"/>
              </a:rPr>
              <a:t>When customers are highly satisfied, they can become </a:t>
            </a:r>
            <a:r>
              <a:rPr lang="en-US" altLang="en-US" b="1">
                <a:solidFill>
                  <a:prstClr val="black"/>
                </a:solidFill>
                <a:latin typeface="Calibri"/>
                <a:ea typeface="+mn-ea"/>
                <a:cs typeface="+mn-cs"/>
              </a:rPr>
              <a:t>loyalists</a:t>
            </a:r>
            <a:r>
              <a:rPr lang="en-US" altLang="en-US">
                <a:solidFill>
                  <a:prstClr val="black"/>
                </a:solidFill>
                <a:latin typeface="Calibri"/>
                <a:ea typeface="+mn-ea"/>
                <a:cs typeface="+mn-cs"/>
              </a:rPr>
              <a:t> who continue to purchase or </a:t>
            </a:r>
            <a:r>
              <a:rPr lang="en-US" altLang="en-US" b="1">
                <a:solidFill>
                  <a:prstClr val="black"/>
                </a:solidFill>
                <a:latin typeface="Calibri"/>
                <a:ea typeface="+mn-ea"/>
                <a:cs typeface="+mn-cs"/>
              </a:rPr>
              <a:t>apostles</a:t>
            </a:r>
            <a:r>
              <a:rPr lang="en-US" altLang="en-US">
                <a:solidFill>
                  <a:prstClr val="black"/>
                </a:solidFill>
                <a:latin typeface="Calibri"/>
                <a:ea typeface="+mn-ea"/>
                <a:cs typeface="+mn-cs"/>
              </a:rPr>
              <a:t>, who provide very positive word-of-mouth.  When customers are disappointed, they can become </a:t>
            </a:r>
            <a:r>
              <a:rPr lang="en-US" altLang="en-US" b="1">
                <a:solidFill>
                  <a:prstClr val="black"/>
                </a:solidFill>
                <a:latin typeface="Calibri"/>
                <a:ea typeface="+mn-ea"/>
                <a:cs typeface="+mn-cs"/>
              </a:rPr>
              <a:t>defectors</a:t>
            </a:r>
            <a:r>
              <a:rPr lang="en-US" altLang="en-US">
                <a:solidFill>
                  <a:prstClr val="black"/>
                </a:solidFill>
                <a:latin typeface="Calibri"/>
                <a:ea typeface="+mn-ea"/>
                <a:cs typeface="+mn-cs"/>
              </a:rPr>
              <a:t> and move to the competition or </a:t>
            </a:r>
            <a:r>
              <a:rPr lang="en-US" altLang="en-US" b="1">
                <a:solidFill>
                  <a:prstClr val="black"/>
                </a:solidFill>
                <a:latin typeface="Calibri"/>
                <a:ea typeface="+mn-ea"/>
                <a:cs typeface="+mn-cs"/>
              </a:rPr>
              <a:t>terrorists</a:t>
            </a:r>
            <a:r>
              <a:rPr lang="en-US" altLang="en-US">
                <a:solidFill>
                  <a:prstClr val="black"/>
                </a:solidFill>
                <a:latin typeface="Calibri"/>
                <a:ea typeface="+mn-ea"/>
                <a:cs typeface="+mn-cs"/>
              </a:rPr>
              <a:t>, who spread negative word-of-mouth.  Some dissatisfied customers become hostages and stay with the company but are very unhappy.  </a:t>
            </a:r>
            <a:r>
              <a:rPr lang="en-US" altLang="en-US" b="1">
                <a:solidFill>
                  <a:prstClr val="black"/>
                </a:solidFill>
                <a:latin typeface="Calibri"/>
                <a:ea typeface="+mn-ea"/>
                <a:cs typeface="+mn-cs"/>
              </a:rPr>
              <a:t>Mercenaries</a:t>
            </a:r>
            <a:r>
              <a:rPr lang="en-US" altLang="en-US">
                <a:solidFill>
                  <a:prstClr val="black"/>
                </a:solidFill>
                <a:latin typeface="Calibri"/>
                <a:ea typeface="+mn-ea"/>
                <a:cs typeface="+mn-cs"/>
              </a:rPr>
              <a:t> are satisfied but are not really considered loyal and will move from company to company.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647588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defRPr/>
            </a:pPr>
            <a:r>
              <a:rPr lang="en-US" altLang="en-US" b="1">
                <a:solidFill>
                  <a:prstClr val="black"/>
                </a:solidFill>
                <a:latin typeface="Calibri"/>
                <a:ea typeface="+mn-ea"/>
                <a:cs typeface="+mn-cs"/>
              </a:rPr>
              <a:t>Customer retention </a:t>
            </a:r>
            <a:r>
              <a:rPr lang="en-US" altLang="en-US">
                <a:solidFill>
                  <a:prstClr val="black"/>
                </a:solidFill>
                <a:latin typeface="Calibri"/>
                <a:ea typeface="+mn-ea"/>
                <a:cs typeface="+mn-cs"/>
              </a:rPr>
              <a:t>is an important strategy to all marketers.  The goal is to make customers stay with your company and generate positive word of mouth about your service and products.  The Internet and cell phones have helped marketers maintain closer relations with their consumers and have opened easier channels for the customer to contact the company if they have questions, problems, or suggestions.</a:t>
            </a:r>
          </a:p>
          <a:p>
            <a:pPr marL="228600" lvl="0" indent="-228600" defTabSz="914400" eaLnBrk="0" fontAlgn="base" hangingPunct="0">
              <a:spcBef>
                <a:spcPct val="30000"/>
              </a:spcBef>
              <a:spcAft>
                <a:spcPct val="0"/>
              </a:spcAft>
              <a:buFontTx/>
              <a:buAutoNum type="arabicPeriod"/>
              <a:defRPr/>
            </a:pPr>
            <a:r>
              <a:rPr lang="en-US">
                <a:solidFill>
                  <a:prstClr val="black"/>
                </a:solidFill>
                <a:latin typeface="Calibri"/>
                <a:ea typeface="+mn-ea"/>
                <a:cs typeface="+mn-cs"/>
              </a:rPr>
              <a:t>Loyal customers buy more products and constitute a ready-made market for new models of existing products as well as new ones, and also represent an opportunity for cross-selling. </a:t>
            </a:r>
          </a:p>
          <a:p>
            <a:pPr marL="228600" lvl="0" indent="-228600" defTabSz="914400" eaLnBrk="0" fontAlgn="base" hangingPunct="0">
              <a:spcBef>
                <a:spcPct val="30000"/>
              </a:spcBef>
              <a:spcAft>
                <a:spcPct val="0"/>
              </a:spcAft>
              <a:buFontTx/>
              <a:buAutoNum type="arabicPeriod"/>
              <a:defRPr/>
            </a:pPr>
            <a:r>
              <a:rPr lang="en-US">
                <a:solidFill>
                  <a:prstClr val="black"/>
                </a:solidFill>
                <a:latin typeface="Calibri"/>
                <a:ea typeface="+mn-ea"/>
                <a:cs typeface="+mn-cs"/>
              </a:rPr>
              <a:t>Long-term customers who are thoroughly familiar with the company’s products are an important asset when new products and services are developed and tested.</a:t>
            </a:r>
          </a:p>
          <a:p>
            <a:pPr marL="228600" lvl="0" indent="-228600" defTabSz="914400" eaLnBrk="0" fontAlgn="base" hangingPunct="0">
              <a:spcBef>
                <a:spcPct val="30000"/>
              </a:spcBef>
              <a:spcAft>
                <a:spcPct val="0"/>
              </a:spcAft>
              <a:buFontTx/>
              <a:buAutoNum type="arabicPeriod"/>
              <a:defRPr/>
            </a:pPr>
            <a:r>
              <a:rPr lang="en-US">
                <a:solidFill>
                  <a:prstClr val="black"/>
                </a:solidFill>
                <a:latin typeface="Calibri"/>
                <a:ea typeface="+mn-ea"/>
                <a:cs typeface="+mn-cs"/>
              </a:rPr>
              <a:t>Loyal customers are less price-sensitive and pay less attention to competitors’ advertising. Thus, they make it harder for competitors to enter markets.</a:t>
            </a:r>
          </a:p>
          <a:p>
            <a:pPr marL="228600" lvl="0" indent="-228600" defTabSz="914400" eaLnBrk="0" fontAlgn="base" hangingPunct="0">
              <a:spcBef>
                <a:spcPct val="30000"/>
              </a:spcBef>
              <a:spcAft>
                <a:spcPct val="0"/>
              </a:spcAft>
              <a:buFontTx/>
              <a:buAutoNum type="arabicPeriod"/>
              <a:defRPr/>
            </a:pPr>
            <a:r>
              <a:rPr lang="en-US">
                <a:solidFill>
                  <a:prstClr val="black"/>
                </a:solidFill>
                <a:latin typeface="Calibri"/>
                <a:ea typeface="+mn-ea"/>
                <a:cs typeface="+mn-cs"/>
              </a:rPr>
              <a:t>Servicing existing customers, who are familiar with the firm’s offerings and processes, is cheaper. It is expensive to “train” new customers and get them acquainted with a seller’s processes and policies. The cost of acquisition occurs only at the beginning of a relationship, so the longer the relationship, the lower the amortized cost.</a:t>
            </a:r>
          </a:p>
          <a:p>
            <a:pPr marL="228600" lvl="0" indent="-228600" defTabSz="914400" eaLnBrk="0" fontAlgn="base" hangingPunct="0">
              <a:spcBef>
                <a:spcPct val="30000"/>
              </a:spcBef>
              <a:spcAft>
                <a:spcPct val="0"/>
              </a:spcAft>
              <a:buFontTx/>
              <a:buAutoNum type="arabicPeriod"/>
              <a:defRPr/>
            </a:pPr>
            <a:r>
              <a:rPr lang="en-US">
                <a:solidFill>
                  <a:prstClr val="black"/>
                </a:solidFill>
                <a:latin typeface="Calibri"/>
                <a:ea typeface="+mn-ea"/>
                <a:cs typeface="+mn-cs"/>
              </a:rPr>
              <a:t>Loyal customers spread positive word-of-mouth and refer other customers.</a:t>
            </a:r>
          </a:p>
          <a:p>
            <a:pPr marL="228600" lvl="0" indent="-228600" defTabSz="914400" eaLnBrk="0" fontAlgn="base" hangingPunct="0">
              <a:spcBef>
                <a:spcPct val="30000"/>
              </a:spcBef>
              <a:spcAft>
                <a:spcPct val="0"/>
              </a:spcAft>
              <a:buFontTx/>
              <a:buAutoNum type="arabicPeriod"/>
              <a:defRPr/>
            </a:pPr>
            <a:r>
              <a:rPr lang="en-US">
                <a:solidFill>
                  <a:prstClr val="black"/>
                </a:solidFill>
                <a:latin typeface="Calibri"/>
                <a:ea typeface="+mn-ea"/>
                <a:cs typeface="+mn-cs"/>
              </a:rPr>
              <a:t>Marketing efforts aimed at attracting new customers are expensive; indeed, in saturated markets, it may be impossible to find new customers. Low customer turnover is correlated with higher profits.</a:t>
            </a:r>
          </a:p>
          <a:p>
            <a:pPr marL="228600" lvl="0" indent="-228600" defTabSz="914400" eaLnBrk="0" fontAlgn="base" hangingPunct="0">
              <a:spcBef>
                <a:spcPct val="30000"/>
              </a:spcBef>
              <a:spcAft>
                <a:spcPct val="0"/>
              </a:spcAft>
              <a:buFontTx/>
              <a:buAutoNum type="arabicPeriod"/>
              <a:defRPr/>
            </a:pPr>
            <a:r>
              <a:rPr lang="en-US">
                <a:solidFill>
                  <a:prstClr val="black"/>
                </a:solidFill>
                <a:latin typeface="Calibri"/>
                <a:ea typeface="+mn-ea"/>
                <a:cs typeface="+mn-cs"/>
              </a:rPr>
              <a:t>Increased customer retention and loyalty make the employees’ jobs easier and more satisfying. In turn, happy employees feed back into higher customer satisfaction by providing good service and customer support systems.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138132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Marketers try to engage consumers using technology.  One example is Apple’s iTunes, which has a large software selection for editing and posting content online.  Marketers also engage with consumers using social media.</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68206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Because emotional bonds represent a customer’s high level of personal commitment and attachment to the company, savvy marketers seek emotional bonds with consumers. Transactional bonds are the mechanics and structures that facilitate exchanges between consumers and sellers. </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4254853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Adaptation measures whether purchase recommendations match customer’s needs; the ability to order tailor-made products; personalized advertisements and promotions; and whether the consumer feels unique and valued.  Interactivity measures whether the consumer can view merchandise offerings from different perspectives; use a search tool to locate products; make comparisons easy; and gain useful information.  Nurturing measures whether the consumer receives reminders about making purchases; provides relevant information for purchases; acknowledges appreciation; makes an effort to increase business with the customer; and cultivates a relationship with the customer.  Commitment measures whether the company delivers goods on time; responds to complaints; has customer-friendly return policies; and takes good care of customers.  Network measures whether customers can share experiences about their product purchases on the merchant’s website; whether the network is useful for sharing experiences; and whether shoppers benefit from the community of prospects and customers sponsored by the merchant.  Assortment measures depth and breadth of offerings, or whether the merchant has a wide assortment/selection.  </a:t>
            </a:r>
          </a:p>
          <a:p>
            <a:pPr lvl="0" defTabSz="914400" eaLnBrk="0" fontAlgn="base" hangingPunct="0">
              <a:spcBef>
                <a:spcPct val="30000"/>
              </a:spcBef>
              <a:spcAft>
                <a:spcPct val="0"/>
              </a:spcAft>
            </a:pPr>
            <a:r>
              <a:rPr lang="en-US">
                <a:solidFill>
                  <a:prstClr val="black"/>
                </a:solidFill>
                <a:latin typeface="Calibri"/>
                <a:ea typeface="+mn-ea"/>
                <a:cs typeface="+mn-cs"/>
              </a:rPr>
              <a:t>Transaction ease measures the intuitiveness of navigation; the ability to make a purchase for the first time without help; and whether the site enables quick transactions.  Engagement measures whether the site design is attractive and whether shopping is enjoyable at the site.  It also reflects whether the site is inviting and whether the consumer feels comfortable shopping at the site.  Loyalty measures switching consideration; whether the consumer clicks on merchant’s site whenever needing to make a purchase; whether the consumer likes to navigate the site; and whether the site is from the favorite merchant with which to do business.  Inertia measures whether changing to a new merchant would not be worth the bother unless the consumer is really dissatisfied; whether the consumer finds it difficult to stop shopping at the site; and whether the consumer feels that the cost in time, money, and effort to change merchants are high.  Finally, trust measures whether the consumer feels s/he can count on the merchant to complete purchase transactions successfully; whether the consumer trusts the site’s performance; and whether the consumer believes that the merchant is reliable and honest.</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26819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figures in the right column show how much money the airline makes per mile in each of its four service classes. The top row represents the number of miles travelled by a given customer. The twelve cells represent the airline’s revenue from a given customer based on the amount of miles the customer travelled and the class in which he or she travelled.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662579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Customer valuation categorizes customers according to their financial and strategic worth so that the company can decide where to invest for deeper relationships and determine which relationships should be served differently or even terminated.</a:t>
            </a:r>
          </a:p>
          <a:p>
            <a:pPr lvl="0" defTabSz="914400" eaLnBrk="0" fontAlgn="base" hangingPunct="0">
              <a:spcBef>
                <a:spcPct val="30000"/>
              </a:spcBef>
              <a:spcAft>
                <a:spcPct val="0"/>
              </a:spcAft>
            </a:pPr>
            <a:endParaRPr lang="en-US">
              <a:solidFill>
                <a:prstClr val="black"/>
              </a:solidFill>
              <a:latin typeface="Calibri"/>
              <a:ea typeface="+mn-ea"/>
              <a:cs typeface="+mn-cs"/>
            </a:endParaRPr>
          </a:p>
          <a:p>
            <a:pPr lvl="0" defTabSz="914400" eaLnBrk="0" fontAlgn="base" hangingPunct="0">
              <a:spcBef>
                <a:spcPct val="30000"/>
              </a:spcBef>
              <a:spcAft>
                <a:spcPct val="0"/>
              </a:spcAft>
            </a:pPr>
            <a:r>
              <a:rPr lang="en-US">
                <a:solidFill>
                  <a:prstClr val="black"/>
                </a:solidFill>
                <a:latin typeface="Calibri"/>
                <a:ea typeface="+mn-ea"/>
                <a:cs typeface="+mn-cs"/>
              </a:rPr>
              <a:t>Retention rates examine the percentage of customers at the beginning of the year who are still customers by the end of the year. Companies can use this ratio to make comparisons between products, between market segments, and over time.</a:t>
            </a:r>
          </a:p>
          <a:p>
            <a:pPr lvl="0" defTabSz="914400" eaLnBrk="0" fontAlgn="base" hangingPunct="0">
              <a:spcBef>
                <a:spcPct val="30000"/>
              </a:spcBef>
              <a:spcAft>
                <a:spcPct val="0"/>
              </a:spcAft>
            </a:pPr>
            <a:endParaRPr lang="en-US">
              <a:solidFill>
                <a:prstClr val="black"/>
              </a:solidFill>
              <a:latin typeface="Calibri"/>
              <a:ea typeface="+mn-ea"/>
              <a:cs typeface="+mn-cs"/>
            </a:endParaRPr>
          </a:p>
          <a:p>
            <a:pPr lvl="0" defTabSz="914400" eaLnBrk="0" fontAlgn="base" hangingPunct="0">
              <a:spcBef>
                <a:spcPct val="30000"/>
              </a:spcBef>
              <a:spcAft>
                <a:spcPct val="0"/>
              </a:spcAft>
            </a:pPr>
            <a:r>
              <a:rPr lang="en-US">
                <a:solidFill>
                  <a:prstClr val="black"/>
                </a:solidFill>
                <a:latin typeface="Calibri"/>
                <a:ea typeface="+mn-ea"/>
                <a:cs typeface="+mn-cs"/>
              </a:rPr>
              <a:t>Analyzing defections should look for the root causes, not mere symptoms. </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37554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Marketers work to identify unmet or partially satisfied consumer desires so they can create and promote better offerings.</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1456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a:solidFill>
                  <a:prstClr val="black"/>
                </a:solidFill>
                <a:latin typeface="Calibri"/>
                <a:ea typeface="+mn-ea"/>
                <a:cs typeface="+mn-cs"/>
              </a:rPr>
              <a:t>Emotional bonds </a:t>
            </a:r>
            <a:r>
              <a:rPr lang="en-US" altLang="en-US">
                <a:solidFill>
                  <a:prstClr val="black"/>
                </a:solidFill>
                <a:latin typeface="Calibri"/>
                <a:ea typeface="+mn-ea"/>
                <a:cs typeface="+mn-cs"/>
              </a:rPr>
              <a:t>represent a customer’s high level of personal commitment and attachment to the company. </a:t>
            </a:r>
            <a:r>
              <a:rPr lang="en-US" altLang="en-US" b="1">
                <a:solidFill>
                  <a:prstClr val="black"/>
                </a:solidFill>
                <a:latin typeface="Calibri"/>
                <a:ea typeface="+mn-ea"/>
                <a:cs typeface="+mn-cs"/>
              </a:rPr>
              <a:t>Transactional bonds </a:t>
            </a:r>
            <a:r>
              <a:rPr lang="en-US" altLang="en-US">
                <a:solidFill>
                  <a:prstClr val="black"/>
                </a:solidFill>
                <a:latin typeface="Calibri"/>
                <a:ea typeface="+mn-ea"/>
                <a:cs typeface="+mn-cs"/>
              </a:rPr>
              <a:t>are the mechanics and structures that facilitate exchanges between consumers and sellers.</a:t>
            </a:r>
          </a:p>
          <a:p>
            <a:pPr lvl="0" defTabSz="914400" eaLnBrk="0" fontAlgn="base" hangingPunct="0">
              <a:spcBef>
                <a:spcPct val="30000"/>
              </a:spcBef>
              <a:spcAft>
                <a:spcPct val="0"/>
              </a:spcAft>
            </a:pPr>
            <a:r>
              <a:rPr lang="en-US" altLang="en-US">
                <a:solidFill>
                  <a:prstClr val="black"/>
                </a:solidFill>
                <a:latin typeface="Calibri"/>
                <a:ea typeface="+mn-ea"/>
                <a:cs typeface="+mn-cs"/>
              </a:rPr>
              <a:t>The eleven determinants are:</a:t>
            </a:r>
            <a:endParaRPr lang="en-US" altLang="en-US" b="1">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1. </a:t>
            </a:r>
            <a:r>
              <a:rPr lang="en-US" altLang="en-US" i="1">
                <a:solidFill>
                  <a:prstClr val="black"/>
                </a:solidFill>
                <a:latin typeface="Calibri"/>
                <a:ea typeface="+mn-ea"/>
                <a:cs typeface="+mn-cs"/>
              </a:rPr>
              <a:t>Adaptation: </a:t>
            </a:r>
            <a:r>
              <a:rPr lang="en-US" altLang="en-US">
                <a:solidFill>
                  <a:prstClr val="black"/>
                </a:solidFill>
                <a:latin typeface="Calibri"/>
                <a:ea typeface="+mn-ea"/>
                <a:cs typeface="+mn-cs"/>
              </a:rPr>
              <a:t>The merchant’s purchase recommendations match one’s needs; one is enabled to order products that are tailor-made; personalized advertisements and promotions; feeling like a unique and valued customer. (emotional)</a:t>
            </a:r>
            <a:endParaRPr lang="en-US" altLang="en-US" b="1">
              <a:solidFill>
                <a:prstClr val="black"/>
              </a:solidFill>
              <a:latin typeface="Calibri"/>
              <a:ea typeface="+mn-ea"/>
              <a:cs typeface="+mn-cs"/>
            </a:endParaRPr>
          </a:p>
          <a:p>
            <a:pPr lvl="0" defTabSz="914400" eaLnBrk="0" fontAlgn="base" hangingPunct="0">
              <a:spcBef>
                <a:spcPct val="30000"/>
              </a:spcBef>
              <a:spcAft>
                <a:spcPct val="0"/>
              </a:spcAft>
            </a:pPr>
            <a:r>
              <a:rPr lang="en-US" altLang="en-US" b="1">
                <a:solidFill>
                  <a:prstClr val="black"/>
                </a:solidFill>
                <a:latin typeface="Calibri"/>
                <a:ea typeface="+mn-ea"/>
                <a:cs typeface="+mn-cs"/>
              </a:rPr>
              <a:t>2. </a:t>
            </a:r>
            <a:r>
              <a:rPr lang="en-US" altLang="en-US" i="1">
                <a:solidFill>
                  <a:prstClr val="black"/>
                </a:solidFill>
                <a:latin typeface="Calibri"/>
                <a:ea typeface="+mn-ea"/>
                <a:cs typeface="+mn-cs"/>
              </a:rPr>
              <a:t>Interactivity: </a:t>
            </a:r>
            <a:r>
              <a:rPr lang="en-US" altLang="en-US">
                <a:solidFill>
                  <a:prstClr val="black"/>
                </a:solidFill>
                <a:latin typeface="Calibri"/>
                <a:ea typeface="+mn-ea"/>
                <a:cs typeface="+mn-cs"/>
              </a:rPr>
              <a:t>Ability to view merchandise offerings from different perspectives; search tool that enables one to quickly locate products; having tools that make comparisons easy; useful information. (transactional)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3. </a:t>
            </a:r>
            <a:r>
              <a:rPr lang="en-US" altLang="en-US" i="1">
                <a:solidFill>
                  <a:prstClr val="black"/>
                </a:solidFill>
                <a:latin typeface="Calibri"/>
                <a:ea typeface="+mn-ea"/>
                <a:cs typeface="+mn-cs"/>
              </a:rPr>
              <a:t>Nurturing: </a:t>
            </a:r>
            <a:r>
              <a:rPr lang="en-US" altLang="en-US">
                <a:solidFill>
                  <a:prstClr val="black"/>
                </a:solidFill>
                <a:latin typeface="Calibri"/>
                <a:ea typeface="+mn-ea"/>
                <a:cs typeface="+mn-cs"/>
              </a:rPr>
              <a:t>Receiving reminders about making purchases; providing relevant information for one’s purchases; acknowledgment of appreciating one’s business; making an effort to increase business with the customer; cultivating a relationship with the customer. (emotional)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4. </a:t>
            </a:r>
            <a:r>
              <a:rPr lang="en-US" altLang="en-US" i="1">
                <a:solidFill>
                  <a:prstClr val="black"/>
                </a:solidFill>
                <a:latin typeface="Calibri"/>
                <a:ea typeface="+mn-ea"/>
                <a:cs typeface="+mn-cs"/>
              </a:rPr>
              <a:t>Commitment: </a:t>
            </a:r>
            <a:r>
              <a:rPr lang="en-US" altLang="en-US">
                <a:solidFill>
                  <a:prstClr val="black"/>
                </a:solidFill>
                <a:latin typeface="Calibri"/>
                <a:ea typeface="+mn-ea"/>
                <a:cs typeface="+mn-cs"/>
              </a:rPr>
              <a:t>Delivering goods on time; responding to problems encountered; customer friendly return policies; taking good care of customers. (emotional and transactional)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5. </a:t>
            </a:r>
            <a:r>
              <a:rPr lang="en-US" altLang="en-US" i="1">
                <a:solidFill>
                  <a:prstClr val="black"/>
                </a:solidFill>
                <a:latin typeface="Calibri"/>
                <a:ea typeface="+mn-ea"/>
                <a:cs typeface="+mn-cs"/>
              </a:rPr>
              <a:t>Network: </a:t>
            </a:r>
            <a:r>
              <a:rPr lang="en-US" altLang="en-US">
                <a:solidFill>
                  <a:prstClr val="black"/>
                </a:solidFill>
                <a:latin typeface="Calibri"/>
                <a:ea typeface="+mn-ea"/>
                <a:cs typeface="+mn-cs"/>
              </a:rPr>
              <a:t>Customers sharing experiences about their product purchases on the merchant’s website; useful network for sharing experiences; shoppers benefit from the community of prospects and customers sponsored by the merchant. (emotional)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6. </a:t>
            </a:r>
            <a:r>
              <a:rPr lang="en-US" altLang="en-US" i="1">
                <a:solidFill>
                  <a:prstClr val="black"/>
                </a:solidFill>
                <a:latin typeface="Calibri"/>
                <a:ea typeface="+mn-ea"/>
                <a:cs typeface="+mn-cs"/>
              </a:rPr>
              <a:t>Assortment: </a:t>
            </a:r>
            <a:r>
              <a:rPr lang="en-US" altLang="en-US">
                <a:solidFill>
                  <a:prstClr val="black"/>
                </a:solidFill>
                <a:latin typeface="Calibri"/>
                <a:ea typeface="+mn-ea"/>
                <a:cs typeface="+mn-cs"/>
              </a:rPr>
              <a:t>Merchant provides “one-stop shopping” for most online purchases; site satisfies shopping needs; merchant carries wide assortment and selection of products. (transactional)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7. </a:t>
            </a:r>
            <a:r>
              <a:rPr lang="en-US" altLang="en-US" i="1">
                <a:solidFill>
                  <a:prstClr val="black"/>
                </a:solidFill>
                <a:latin typeface="Calibri"/>
                <a:ea typeface="+mn-ea"/>
                <a:cs typeface="+mn-cs"/>
              </a:rPr>
              <a:t>Transaction ease: </a:t>
            </a:r>
            <a:r>
              <a:rPr lang="en-US" altLang="en-US">
                <a:solidFill>
                  <a:prstClr val="black"/>
                </a:solidFill>
                <a:latin typeface="Calibri"/>
                <a:ea typeface="+mn-ea"/>
                <a:cs typeface="+mn-cs"/>
              </a:rPr>
              <a:t>Merchant’s website can be navigated intuitively; a first-time buyer is able to make a purchase without much help; site is user-friendly and enables quick transactions. (transactional)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8. </a:t>
            </a:r>
            <a:r>
              <a:rPr lang="en-US" altLang="en-US" i="1">
                <a:solidFill>
                  <a:prstClr val="black"/>
                </a:solidFill>
                <a:latin typeface="Calibri"/>
                <a:ea typeface="+mn-ea"/>
                <a:cs typeface="+mn-cs"/>
              </a:rPr>
              <a:t>Engagement: </a:t>
            </a:r>
            <a:r>
              <a:rPr lang="en-US" altLang="en-US">
                <a:solidFill>
                  <a:prstClr val="black"/>
                </a:solidFill>
                <a:latin typeface="Calibri"/>
                <a:ea typeface="+mn-ea"/>
                <a:cs typeface="+mn-cs"/>
              </a:rPr>
              <a:t>The merchant’s site design is attractive; enjoyable shopping at the site; feel that the site is inviting; feel comfortable shopping at the site. (emotional)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9. </a:t>
            </a:r>
            <a:r>
              <a:rPr lang="en-US" altLang="en-US" i="1">
                <a:solidFill>
                  <a:prstClr val="black"/>
                </a:solidFill>
                <a:latin typeface="Calibri"/>
                <a:ea typeface="+mn-ea"/>
                <a:cs typeface="+mn-cs"/>
              </a:rPr>
              <a:t>Loyalty: </a:t>
            </a:r>
            <a:r>
              <a:rPr lang="en-US" altLang="en-US">
                <a:solidFill>
                  <a:prstClr val="black"/>
                </a:solidFill>
                <a:latin typeface="Calibri"/>
                <a:ea typeface="+mn-ea"/>
                <a:cs typeface="+mn-cs"/>
              </a:rPr>
              <a:t>Seldom consider switching to another merchant; usually click on the merchant’s site whenever needing to make a purchase; like to navigate the site; one’s favorite merchant to do business with. (emotional and transactional)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10. </a:t>
            </a:r>
            <a:r>
              <a:rPr lang="en-US" altLang="en-US" i="1">
                <a:solidFill>
                  <a:prstClr val="black"/>
                </a:solidFill>
                <a:latin typeface="Calibri"/>
                <a:ea typeface="+mn-ea"/>
                <a:cs typeface="+mn-cs"/>
              </a:rPr>
              <a:t>Inertia: </a:t>
            </a:r>
            <a:r>
              <a:rPr lang="en-US" altLang="en-US">
                <a:solidFill>
                  <a:prstClr val="black"/>
                </a:solidFill>
                <a:latin typeface="Calibri"/>
                <a:ea typeface="+mn-ea"/>
                <a:cs typeface="+mn-cs"/>
              </a:rPr>
              <a:t>Unless becoming very dissatisfied, changing to a new merchant would not be worth the bother; finding it difficult to stop shopping at the site; feeling that the cost in time, money, and effort to change merchants is high. (transactional)</a:t>
            </a:r>
          </a:p>
          <a:p>
            <a:pPr lvl="0" defTabSz="914400" eaLnBrk="0" fontAlgn="base" hangingPunct="0">
              <a:spcBef>
                <a:spcPct val="30000"/>
              </a:spcBef>
              <a:spcAft>
                <a:spcPct val="0"/>
              </a:spcAft>
            </a:pPr>
            <a:r>
              <a:rPr lang="en-US" altLang="en-US" b="1">
                <a:solidFill>
                  <a:prstClr val="black"/>
                </a:solidFill>
                <a:latin typeface="Calibri"/>
                <a:ea typeface="+mn-ea"/>
                <a:cs typeface="+mn-cs"/>
              </a:rPr>
              <a:t>11. </a:t>
            </a:r>
            <a:r>
              <a:rPr lang="en-US" altLang="en-US" i="1">
                <a:solidFill>
                  <a:prstClr val="black"/>
                </a:solidFill>
                <a:latin typeface="Calibri"/>
                <a:ea typeface="+mn-ea"/>
                <a:cs typeface="+mn-cs"/>
              </a:rPr>
              <a:t>Trust: </a:t>
            </a:r>
            <a:r>
              <a:rPr lang="en-US" altLang="en-US">
                <a:solidFill>
                  <a:prstClr val="black"/>
                </a:solidFill>
                <a:latin typeface="Calibri"/>
                <a:ea typeface="+mn-ea"/>
                <a:cs typeface="+mn-cs"/>
              </a:rPr>
              <a:t>Counting on the merchant to complete purchase transactions successfully; trusting the site’s performance; feeling that the merchant is reliable and honest. (emotional)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04503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Because almost all companies prosper when society prospers, marketers would be better off if they integrated social responsibility into their marketing strategies. </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440477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In addition to companies trying to do the right thing, regulatory agencies and not-for-profit advocacy groups work to advance causes that are ethically and morally right.</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034939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Consumer behavior stems from four disciplines. </a:t>
            </a:r>
            <a:r>
              <a:rPr lang="en-US" altLang="en-US" b="1">
                <a:solidFill>
                  <a:prstClr val="black"/>
                </a:solidFill>
                <a:latin typeface="Calibri"/>
                <a:ea typeface="+mn-ea"/>
                <a:cs typeface="+mn-cs"/>
              </a:rPr>
              <a:t>Psychology </a:t>
            </a:r>
            <a:r>
              <a:rPr lang="en-US" altLang="en-US">
                <a:solidFill>
                  <a:prstClr val="black"/>
                </a:solidFill>
                <a:latin typeface="Calibri"/>
                <a:ea typeface="+mn-ea"/>
                <a:cs typeface="+mn-cs"/>
              </a:rPr>
              <a:t>is the study of the human mind and the mental factors that affect behavior (i.e., needs, personality traits, perception, learned experiences, and attitudes). </a:t>
            </a:r>
            <a:r>
              <a:rPr lang="en-US" altLang="en-US" b="1">
                <a:solidFill>
                  <a:prstClr val="black"/>
                </a:solidFill>
                <a:latin typeface="Calibri"/>
                <a:ea typeface="+mn-ea"/>
                <a:cs typeface="+mn-cs"/>
              </a:rPr>
              <a:t>Sociology </a:t>
            </a:r>
            <a:r>
              <a:rPr lang="en-US" altLang="en-US">
                <a:solidFill>
                  <a:prstClr val="black"/>
                </a:solidFill>
                <a:latin typeface="Calibri"/>
                <a:ea typeface="+mn-ea"/>
                <a:cs typeface="+mn-cs"/>
              </a:rPr>
              <a:t>is the study of the development, structure, functioning, and problems of human society (the most prominent social groups are family, peers, and social class). </a:t>
            </a:r>
            <a:r>
              <a:rPr lang="en-US" altLang="en-US" b="1">
                <a:solidFill>
                  <a:prstClr val="black"/>
                </a:solidFill>
                <a:latin typeface="Calibri"/>
                <a:ea typeface="+mn-ea"/>
                <a:cs typeface="+mn-cs"/>
              </a:rPr>
              <a:t>Anthropology </a:t>
            </a:r>
            <a:r>
              <a:rPr lang="en-US" altLang="en-US">
                <a:solidFill>
                  <a:prstClr val="black"/>
                </a:solidFill>
                <a:latin typeface="Calibri"/>
                <a:ea typeface="+mn-ea"/>
                <a:cs typeface="+mn-cs"/>
              </a:rPr>
              <a:t>compares human societies’ culture and development (e.g., cultural values and subcultures). </a:t>
            </a:r>
            <a:r>
              <a:rPr lang="en-US" altLang="en-US" b="1">
                <a:solidFill>
                  <a:prstClr val="black"/>
                </a:solidFill>
                <a:latin typeface="Calibri"/>
                <a:ea typeface="+mn-ea"/>
                <a:cs typeface="+mn-cs"/>
              </a:rPr>
              <a:t>Communication </a:t>
            </a:r>
            <a:r>
              <a:rPr lang="en-US" altLang="en-US">
                <a:solidFill>
                  <a:prstClr val="black"/>
                </a:solidFill>
                <a:latin typeface="Calibri"/>
                <a:ea typeface="+mn-ea"/>
                <a:cs typeface="+mn-cs"/>
              </a:rPr>
              <a:t>is the process of imparting or exchanging information (including media and persuasive strategies).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123689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a:t>
            </a:r>
            <a:r>
              <a:rPr lang="en-US" altLang="en-US" i="1" dirty="0">
                <a:solidFill>
                  <a:prstClr val="black"/>
                </a:solidFill>
                <a:latin typeface="Calibri"/>
                <a:ea typeface="+mn-ea"/>
                <a:cs typeface="+mn-cs"/>
              </a:rPr>
              <a:t>input stage </a:t>
            </a:r>
            <a:r>
              <a:rPr lang="en-US" altLang="en-US" dirty="0">
                <a:solidFill>
                  <a:prstClr val="black"/>
                </a:solidFill>
                <a:latin typeface="Calibri"/>
                <a:ea typeface="+mn-ea"/>
                <a:cs typeface="+mn-cs"/>
              </a:rPr>
              <a:t>of consumer decision-making includes two influencing factors: the firm’s marketing efforts (i.e., the product, its price and promotion, and where it is sold) and sociocultural influences (i.e., family, friends, neighbors, social class, and cultural and subcultural entities). </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The </a:t>
            </a:r>
            <a:r>
              <a:rPr lang="en-US" altLang="en-US" i="1" dirty="0">
                <a:solidFill>
                  <a:prstClr val="black"/>
                </a:solidFill>
                <a:latin typeface="Calibri"/>
                <a:ea typeface="+mn-ea"/>
                <a:cs typeface="+mn-cs"/>
              </a:rPr>
              <a:t>process stage </a:t>
            </a:r>
            <a:r>
              <a:rPr lang="en-US" altLang="en-US" dirty="0">
                <a:solidFill>
                  <a:prstClr val="black"/>
                </a:solidFill>
                <a:latin typeface="Calibri"/>
                <a:ea typeface="+mn-ea"/>
                <a:cs typeface="+mn-cs"/>
              </a:rPr>
              <a:t>focuses on how consumers make decisions. The psychological factors (i.e., motivation, perception, learning, personality, and attitudes) affect how the external inputs from the input stage influence the consumer’s recognition of a need, </a:t>
            </a:r>
            <a:r>
              <a:rPr lang="en-US" altLang="en-US" dirty="0" err="1">
                <a:solidFill>
                  <a:prstClr val="black"/>
                </a:solidFill>
                <a:latin typeface="Calibri"/>
                <a:ea typeface="+mn-ea"/>
                <a:cs typeface="+mn-cs"/>
              </a:rPr>
              <a:t>prepurchase</a:t>
            </a:r>
            <a:r>
              <a:rPr lang="en-US" altLang="en-US" dirty="0">
                <a:solidFill>
                  <a:prstClr val="black"/>
                </a:solidFill>
                <a:latin typeface="Calibri"/>
                <a:ea typeface="+mn-ea"/>
                <a:cs typeface="+mn-cs"/>
              </a:rPr>
              <a:t> search for information, and</a:t>
            </a:r>
          </a:p>
          <a:p>
            <a:pPr lvl="0" defTabSz="914400" eaLnBrk="0" fontAlgn="base" hangingPunct="0">
              <a:spcBef>
                <a:spcPct val="30000"/>
              </a:spcBef>
              <a:spcAft>
                <a:spcPct val="0"/>
              </a:spcAft>
            </a:pPr>
            <a:r>
              <a:rPr lang="en-US" altLang="en-US" dirty="0">
                <a:solidFill>
                  <a:prstClr val="black"/>
                </a:solidFill>
                <a:latin typeface="Calibri"/>
                <a:ea typeface="+mn-ea"/>
                <a:cs typeface="+mn-cs"/>
              </a:rPr>
              <a:t>evaluation of alternatives. The experience gained through evaluation of alternatives, in turn, affects the consumer’s existing psychological attributes. </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The </a:t>
            </a:r>
            <a:r>
              <a:rPr lang="en-US" altLang="en-US" i="1" dirty="0">
                <a:solidFill>
                  <a:prstClr val="black"/>
                </a:solidFill>
                <a:latin typeface="Calibri"/>
                <a:ea typeface="+mn-ea"/>
                <a:cs typeface="+mn-cs"/>
              </a:rPr>
              <a:t>output stage </a:t>
            </a:r>
            <a:r>
              <a:rPr lang="en-US" altLang="en-US" dirty="0">
                <a:solidFill>
                  <a:prstClr val="black"/>
                </a:solidFill>
                <a:latin typeface="Calibri"/>
                <a:ea typeface="+mn-ea"/>
                <a:cs typeface="+mn-cs"/>
              </a:rPr>
              <a:t>consists of two post-decision activities: purchase behavior and post-purchase evaluation.</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09926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diagram summarizes the process of consumer decision making, which includes three components: the input, process, and output stages of decision-making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639783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Brand management is the process of maintaining, improving, and upholding a brand so that it is clearly differentiated from other offerings in the same product category. Studying consumer behavior prepares students for becoming copy writers, planning and implementing advertising strategies, measuring the effectiveness of advertising campaigns and, if necessary, redesign promotional message to make them more persuasive. Consumer research refers to the process and tools used to study consumer behavior</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59533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Consumer behavior explains how people spend their money, time, and effort on the offerings from marketers.  </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74614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car ad shown in Figure 1.1., which appears on the slide above, is used to introduce the idea that although people buy cars because they need personal transportation, the types of cars people choose are determined not by needs alone, but also by how cars express their owners’ characteristics. </a:t>
            </a:r>
          </a:p>
          <a:p>
            <a:pPr lvl="0" defTabSz="914400" eaLnBrk="0" fontAlgn="base" hangingPunct="0">
              <a:spcBef>
                <a:spcPct val="30000"/>
              </a:spcBef>
              <a:spcAft>
                <a:spcPct val="0"/>
              </a:spcAft>
            </a:pPr>
            <a:r>
              <a:rPr lang="en-US" altLang="en-US">
                <a:solidFill>
                  <a:prstClr val="black"/>
                </a:solidFill>
                <a:latin typeface="Calibri"/>
                <a:ea typeface="+mn-ea"/>
                <a:cs typeface="+mn-cs"/>
              </a:rPr>
              <a:t>The tagline in Porsche’s Boxster ad appeals to prospective owners’ psychology by addressing conflicts about paying for performance, stating that “unfulfilled dreams cost a lot more” and assures them that “of all the emotions you can expect while driving a Boxster, regret will never be one of them.”  The ad appeals to unfilled needs and understands what the target audience desires.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92200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solidFill>
                  <a:prstClr val="black"/>
                </a:solidFill>
                <a:latin typeface="Calibri"/>
                <a:ea typeface="+mn-ea"/>
                <a:cs typeface="+mn-cs"/>
              </a:rPr>
              <a:t>Consumer behavior sometimes defies logic and common sense.  The idea that the presence of healthy options justifies unhealthy choices is one example.  </a:t>
            </a: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05501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30000"/>
              </a:spcBef>
              <a:spcAft>
                <a:spcPct val="0"/>
              </a:spcAft>
            </a:pPr>
            <a:r>
              <a:rPr lang="en-US" altLang="en-US">
                <a:solidFill>
                  <a:prstClr val="black"/>
                </a:solidFill>
                <a:latin typeface="Calibri"/>
                <a:ea typeface="+mn-ea"/>
                <a:cs typeface="+mn-cs"/>
              </a:rPr>
              <a:t>Consumer behavior is related to the marketing concept.  The marketing concept asks marketers to satisfy consumer needs and to focus on offerings consumers are likely to buy.  </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00311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30000"/>
              </a:spcBef>
              <a:spcAft>
                <a:spcPct val="0"/>
              </a:spcAft>
            </a:pPr>
            <a:r>
              <a:rPr lang="en-US" altLang="en-US">
                <a:solidFill>
                  <a:prstClr val="black"/>
                </a:solidFill>
                <a:latin typeface="Calibri"/>
                <a:ea typeface="+mn-ea"/>
                <a:cs typeface="+mn-cs"/>
              </a:rPr>
              <a:t>The marketing concept replaced prior business approaches, including the production concept, the product concept, and the selling concept.  It is important to note that marketing is not only concerned with satisfying consumer needs, but also meets organizational goals.</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95537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a:solidFill>
                  <a:prstClr val="black"/>
                </a:solidFill>
                <a:latin typeface="Calibri"/>
                <a:ea typeface="+mn-ea"/>
                <a:cs typeface="+mn-cs"/>
              </a:rPr>
              <a:t>The ad appeals to couples who want to wear customized shoes that can gratify their desires for affection and uniqueness.  </a:t>
            </a: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62328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5775550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4099947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306885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IN"/>
          </a:p>
        </p:txBody>
      </p:sp>
      <p:sp>
        <p:nvSpPr>
          <p:cNvPr id="3" name="Date Placeholder 2"/>
          <p:cNvSpPr>
            <a:spLocks noGrp="1"/>
          </p:cNvSpPr>
          <p:nvPr>
            <p:ph type="dt" idx="11"/>
          </p:nvPr>
        </p:nvSpPr>
        <p:spPr/>
        <p:txBody>
          <a:bodyPr/>
          <a:lstStyle/>
          <a:p>
            <a:endParaRPr lang="en-IN"/>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71476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1pPr>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5">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68249" y="6452413"/>
            <a:ext cx="6098022" cy="24819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4"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b"/>
          <a:lstStyle/>
          <a:p>
            <a:pPr>
              <a:defRPr/>
            </a:pPr>
            <a:r>
              <a:rPr lang="en-US" dirty="0" smtClean="0"/>
              <a:t>Consumer Behavior</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Twelfth Edition, Global Edition</a:t>
            </a:r>
            <a:endParaRPr lang="en-US" dirty="0">
              <a:latin typeface="+mn-lt"/>
            </a:endParaRP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1</a:t>
            </a:r>
          </a:p>
        </p:txBody>
      </p:sp>
      <p:sp>
        <p:nvSpPr>
          <p:cNvPr id="5" name="Text Placeholder 4"/>
          <p:cNvSpPr>
            <a:spLocks noGrp="1"/>
          </p:cNvSpPr>
          <p:nvPr>
            <p:ph type="body" idx="3"/>
          </p:nvPr>
        </p:nvSpPr>
        <p:spPr>
          <a:xfrm>
            <a:off x="4773168" y="3114461"/>
            <a:ext cx="3913631" cy="857932"/>
          </a:xfrm>
        </p:spPr>
        <p:txBody>
          <a:bodyPr/>
          <a:lstStyle/>
          <a:p>
            <a:pPr lvl="0" algn="ctr">
              <a:buSzPct val="25000"/>
            </a:pPr>
            <a:r>
              <a:rPr lang="en-US" dirty="0" smtClean="0">
                <a:latin typeface="+mn-lt"/>
              </a:rPr>
              <a:t>Consumer Behavior and Technology</a:t>
            </a:r>
            <a:endParaRPr lang="en-US" dirty="0">
              <a:latin typeface="+mn-lt"/>
            </a:endParaRPr>
          </a:p>
        </p:txBody>
      </p:sp>
      <p:sp>
        <p:nvSpPr>
          <p:cNvPr id="6" name="Text Placeholder 5"/>
          <p:cNvSpPr>
            <a:spLocks noGrp="1"/>
          </p:cNvSpPr>
          <p:nvPr>
            <p:ph type="body" idx="13"/>
          </p:nvPr>
        </p:nvSpPr>
        <p:spPr>
          <a:xfrm>
            <a:off x="2668249" y="6452413"/>
            <a:ext cx="6098022" cy="248192"/>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Front Cover: Consumer Behavior Twelfth Edition by Schiffman and Wisenblit."/>
          <p:cNvPicPr>
            <a:picLocks noChangeAspect="1"/>
          </p:cNvPicPr>
          <p:nvPr/>
        </p:nvPicPr>
        <p:blipFill>
          <a:blip r:embed="rId3"/>
          <a:stretch>
            <a:fillRect/>
          </a:stretch>
        </p:blipFill>
        <p:spPr>
          <a:xfrm>
            <a:off x="614759" y="1894405"/>
            <a:ext cx="3399290" cy="4387072"/>
          </a:xfrm>
          <a:prstGeom prst="rect">
            <a:avLst/>
          </a:prstGeom>
          <a:ln w="9525">
            <a:solidFill>
              <a:schemeClr val="tx1"/>
            </a:solidFill>
          </a:ln>
          <a:effectLst/>
        </p:spPr>
      </p:pic>
    </p:spTree>
    <p:extLst>
      <p:ext uri="{BB962C8B-B14F-4D97-AF65-F5344CB8AC3E}">
        <p14:creationId xmlns="" xmlns:p14="http://schemas.microsoft.com/office/powerpoint/2010/main" val="363511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Development of the Marketing Concept</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Production Concept</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Product Concept</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Selling Concept</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Marketing Concept</a:t>
            </a:r>
          </a:p>
        </p:txBody>
      </p:sp>
    </p:spTree>
    <p:extLst>
      <p:ext uri="{BB962C8B-B14F-4D97-AF65-F5344CB8AC3E}">
        <p14:creationId xmlns="" xmlns:p14="http://schemas.microsoft.com/office/powerpoint/2010/main" val="33959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Marketing Myopia</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Short-sighted approach where companies “look in the mirror instead of out the window”</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In other words, managers focus on the product, not the needs it is designed to fulfill</a:t>
            </a:r>
          </a:p>
        </p:txBody>
      </p:sp>
    </p:spTree>
    <p:extLst>
      <p:ext uri="{BB962C8B-B14F-4D97-AF65-F5344CB8AC3E}">
        <p14:creationId xmlns="" xmlns:p14="http://schemas.microsoft.com/office/powerpoint/2010/main" val="202177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Marketing Concept Requirements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024148"/>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Market Segmentation</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Targeting</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Positioning</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The Marketing Mix (4 </a:t>
            </a:r>
            <a:r>
              <a:rPr lang="en-US" altLang="en-US" sz="2400" kern="1200" dirty="0" smtClean="0">
                <a:solidFill>
                  <a:srgbClr val="000000"/>
                </a:solidFill>
                <a:latin typeface="Arial (Body)"/>
                <a:ea typeface="+mn-ea"/>
                <a:cs typeface="+mn-cs"/>
              </a:rPr>
              <a:t>Ps</a:t>
            </a:r>
            <a:r>
              <a:rPr lang="en-US" altLang="en-US" sz="2400" kern="1200" dirty="0">
                <a:solidFill>
                  <a:srgbClr val="000000"/>
                </a:solidFill>
                <a:latin typeface="Arial (Body)"/>
                <a:ea typeface="+mn-ea"/>
                <a:cs typeface="+mn-cs"/>
              </a:rPr>
              <a:t>)</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Product or service</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Price</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Place</a:t>
            </a:r>
          </a:p>
          <a:p>
            <a:pPr marL="741553" lvl="1" indent="-284353" eaLnBrk="0" fontAlgn="base" hangingPunct="0">
              <a:spcAft>
                <a:spcPct val="0"/>
              </a:spcAft>
              <a:buSzPts val="2400"/>
            </a:pPr>
            <a:r>
              <a:rPr lang="en-US" altLang="en-US" sz="2400" kern="1200" dirty="0" smtClean="0">
                <a:solidFill>
                  <a:srgbClr val="000000"/>
                </a:solidFill>
                <a:latin typeface="Arial (Body)"/>
                <a:ea typeface="+mn-ea"/>
                <a:cs typeface="+mn-cs"/>
              </a:rPr>
              <a:t>Promotion</a:t>
            </a:r>
            <a:endParaRPr lang="en-US" alt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257585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solidFill>
                  <a:srgbClr val="007FA3"/>
                </a:solidFill>
                <a:latin typeface="Times New Roman" panose="02020603050405020304" pitchFamily="18" charset="0"/>
                <a:ea typeface="+mj-ea"/>
                <a:cs typeface="+mj-cs"/>
              </a:rPr>
              <a:t>Learning Objective 1.2</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sz="2400" b="1" kern="1200" dirty="0" smtClean="0">
                <a:solidFill>
                  <a:schemeClr val="tx2"/>
                </a:solidFill>
                <a:latin typeface="Arial (Body)"/>
                <a:ea typeface="+mn-ea"/>
                <a:cs typeface="+mn-cs"/>
              </a:rPr>
              <a:t>1.2</a:t>
            </a:r>
            <a:r>
              <a:rPr lang="en-US" sz="2400" kern="1200" dirty="0" smtClean="0">
                <a:solidFill>
                  <a:srgbClr val="000000"/>
                </a:solidFill>
                <a:latin typeface="Arial (Body)"/>
                <a:ea typeface="+mn-ea"/>
                <a:cs typeface="+mn-cs"/>
              </a:rPr>
              <a:t> To understand how technology has benefited both marketers and consumers.</a:t>
            </a:r>
            <a:endParaRPr lang="en-US" alt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85563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Value Exchange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Technologies create a value exchange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Technology makes it easier to shop and access information, entertainment, and customized products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Consumers pay for content with information about themselves</a:t>
            </a:r>
          </a:p>
        </p:txBody>
      </p:sp>
    </p:spTree>
    <p:extLst>
      <p:ext uri="{BB962C8B-B14F-4D97-AF65-F5344CB8AC3E}">
        <p14:creationId xmlns="" xmlns:p14="http://schemas.microsoft.com/office/powerpoint/2010/main" val="105883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Consumers Have Embraced Technology</a:t>
            </a:r>
            <a:endParaRPr lang="en-US" altLang="en-US" kern="1200" dirty="0">
              <a:latin typeface="Times New Roman" panose="02020603050405020304" pitchFamily="18" charset="0"/>
              <a:ea typeface="+mj-ea"/>
              <a:cs typeface="+mj-cs"/>
            </a:endParaRPr>
          </a:p>
        </p:txBody>
      </p:sp>
      <p:pic>
        <p:nvPicPr>
          <p:cNvPr id="5" name="Picture 4" descr="The bar graph depicts the percentage of people in several age groups who own various electronic items. The percentages are as follows, by age group.&#10;All adults over 18.&#10;• I pad like tablet, 5%&#10;• E book reader, 8%&#10;• I pod or m p 3 players, 45%&#10;• Laptop computer, 50%&#10;• Desktop computer, 59%&#10;• Cell phone, 83%&#10;Over 75 years old.&#10;• I pad like tablet, 1%&#10;• E book reader, 2%&#10;• I pod or m p 3 players, 3%&#10;• Laptop computer, 10%&#10;• Desktop computer, 28%&#10;• Cell phone, 45%&#10;Older adults, 66 to 74.&#10;• I pad like tablet, 1%&#10;• E book reader, 8%&#10;• I pod or m p 3 players, 18%&#10;• Laptop computer, 30%&#10;• Desktop computer, 45%&#10;• Cell phone, 70%&#10;Older boomers, 57 to 65.&#10;• I pad like tablet, 3%&#10;• E book reader, 3%&#10;• I pod or m p 3 players, 22%&#10;• Laptop computer, 42%&#10;• Desktop computer, 62%&#10;• Cell phone, 82%&#10;Younger boomers, 47 to 56.&#10;• I pad like tablet, 5% &#10;• E book reader, 9%&#10;• I pod or m p 3 players, 41%&#10;• Laptop computer, 42%&#10;• Desktop computer, 63%&#10;• Cell phone, 83%&#10;Generation X, 35 to 46.&#10;• I pad like tablet, 8% &#10;• E book reader, 8%&#10;• I pod or m p 3 players, 58%&#10;• Laptop computer, 60%&#10;• Desktop computer, 70%&#10;• Cell phone, 90%&#10;Millennials, 18 to 34.&#10;• I pad like tablet, 8% &#10;• E book reader, 8%&#10;• I pod or m p 3 players, 77%&#10;• Laptop computer, 70%&#10;• Desktop computer, 58%&#10;• Cell phone, 98%&#10;All values estimated."/>
          <p:cNvPicPr>
            <a:picLocks noChangeAspect="1"/>
          </p:cNvPicPr>
          <p:nvPr/>
        </p:nvPicPr>
        <p:blipFill rotWithShape="1">
          <a:blip r:embed="rId3">
            <a:extLst>
              <a:ext uri="{28A0092B-C50C-407E-A947-70E740481C1C}">
                <a14:useLocalDpi xmlns="" xmlns:a14="http://schemas.microsoft.com/office/drawing/2010/main" val="0"/>
              </a:ext>
            </a:extLst>
          </a:blip>
          <a:srcRect l="3371"/>
          <a:stretch/>
        </p:blipFill>
        <p:spPr>
          <a:xfrm>
            <a:off x="1173085" y="1656859"/>
            <a:ext cx="6778373" cy="4448245"/>
          </a:xfrm>
          <a:prstGeom prst="rect">
            <a:avLst/>
          </a:prstGeom>
        </p:spPr>
      </p:pic>
    </p:spTree>
    <p:extLst>
      <p:ext uri="{BB962C8B-B14F-4D97-AF65-F5344CB8AC3E}">
        <p14:creationId xmlns="" xmlns:p14="http://schemas.microsoft.com/office/powerpoint/2010/main" val="190866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Most Prominent Online Activities</a:t>
            </a:r>
            <a:endParaRPr lang="en-US" kern="1200" dirty="0">
              <a:latin typeface="Times New Roman" panose="02020603050405020304" pitchFamily="18" charset="0"/>
              <a:ea typeface="+mj-ea"/>
              <a:cs typeface="+mj-cs"/>
            </a:endParaRPr>
          </a:p>
        </p:txBody>
      </p:sp>
      <p:pic>
        <p:nvPicPr>
          <p:cNvPr id="5" name="Picture 4" descr="The graph depicts common online activities and the percentage of Americans who participate in them, as follows. &#10;• Download podcasts, 18%&#10;• Make a charitable donation, 19%&#10;• Participate in an auction, 22%&#10;• Rate a product, service, or person, 30% &#10;• Read blogs, 30%&#10;• Play online games, 32%&#10;• Get financial info, 38%&#10;• Send instant messages, 44%&#10;• Listen to music online, 48%&#10;• Use online classifieds, 50%&#10;• Bank online, 56%&#10;• Use social networking sites, 58%&#10;• Make travel reservations, 62% &#10;• Buy a product, 62% &#10;• Watch a video, 62% &#10;• Visit a government website, 63% &#10;• Get news, 70% &#10;• Look for health information, 80% &#10;• Use a search engine, 83% &#10;• Send or read email, 93% &#10;All values estimated."/>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71309" y="1655259"/>
            <a:ext cx="5574084" cy="4448245"/>
          </a:xfrm>
          <a:prstGeom prst="rect">
            <a:avLst/>
          </a:prstGeom>
        </p:spPr>
      </p:pic>
    </p:spTree>
    <p:extLst>
      <p:ext uri="{BB962C8B-B14F-4D97-AF65-F5344CB8AC3E}">
        <p14:creationId xmlns="" xmlns:p14="http://schemas.microsoft.com/office/powerpoint/2010/main" val="156033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More Precise Targeting</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Cookies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Global Positioning Systems </a:t>
            </a:r>
            <a:r>
              <a:rPr lang="en-US" altLang="en-US" sz="2400" kern="1200" dirty="0" smtClean="0">
                <a:solidFill>
                  <a:srgbClr val="000000"/>
                </a:solidFill>
                <a:latin typeface="Arial (Body)"/>
                <a:ea typeface="+mn-ea"/>
                <a:cs typeface="+mn-cs"/>
              </a:rPr>
              <a:t>(G</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endParaRPr lang="en-US" altLang="en-US" sz="2400" kern="1200" dirty="0">
              <a:solidFill>
                <a:srgbClr val="000000"/>
              </a:solidFill>
              <a:latin typeface="Arial (Body)"/>
              <a:ea typeface="+mn-ea"/>
              <a:cs typeface="+mn-cs"/>
            </a:endParaRP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Selfies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Interactive communications</a:t>
            </a:r>
          </a:p>
        </p:txBody>
      </p:sp>
    </p:spTree>
    <p:extLst>
      <p:ext uri="{BB962C8B-B14F-4D97-AF65-F5344CB8AC3E}">
        <p14:creationId xmlns="" xmlns:p14="http://schemas.microsoft.com/office/powerpoint/2010/main" val="408662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Cross-Screen Marketing</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sz="2400" b="1" kern="1200" dirty="0">
                <a:solidFill>
                  <a:srgbClr val="000000"/>
                </a:solidFill>
                <a:latin typeface="Arial (Body)"/>
              </a:rPr>
              <a:t>Defined</a:t>
            </a:r>
            <a:endParaRPr lang="en-US" sz="2400" kern="1200" dirty="0" smtClean="0">
              <a:solidFill>
                <a:srgbClr val="000000"/>
              </a:solidFill>
              <a:latin typeface="Arial (Body)"/>
              <a:ea typeface="+mn-ea"/>
              <a:cs typeface="+mn-cs"/>
            </a:endParaRPr>
          </a:p>
          <a:p>
            <a:pPr marL="0" lvl="0" indent="0" eaLnBrk="0" fontAlgn="base" hangingPunct="0">
              <a:spcBef>
                <a:spcPct val="20000"/>
              </a:spcBef>
              <a:spcAft>
                <a:spcPct val="0"/>
              </a:spcAft>
              <a:buSzPts val="2400"/>
              <a:buNone/>
              <a:tabLst/>
            </a:pPr>
            <a:r>
              <a:rPr lang="en-US" sz="2400" kern="1200" dirty="0" smtClean="0">
                <a:solidFill>
                  <a:srgbClr val="000000"/>
                </a:solidFill>
                <a:latin typeface="Arial (Body)"/>
                <a:ea typeface="+mn-ea"/>
                <a:cs typeface="+mn-cs"/>
              </a:rPr>
              <a:t>A </a:t>
            </a:r>
            <a:r>
              <a:rPr lang="en-US" sz="2400" kern="1200" dirty="0">
                <a:solidFill>
                  <a:srgbClr val="000000"/>
                </a:solidFill>
                <a:latin typeface="Arial (Body)"/>
                <a:ea typeface="+mn-ea"/>
                <a:cs typeface="+mn-cs"/>
              </a:rPr>
              <a:t>promotional strategy that consists of tracking and targeting users across their computers, mobile phones, and tablets, and sending them personalized ads based on their interests, as observed by marketers.</a:t>
            </a:r>
          </a:p>
        </p:txBody>
      </p:sp>
    </p:spTree>
    <p:extLst>
      <p:ext uri="{BB962C8B-B14F-4D97-AF65-F5344CB8AC3E}">
        <p14:creationId xmlns="" xmlns:p14="http://schemas.microsoft.com/office/powerpoint/2010/main" val="177503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Discussion Question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Bef>
                <a:spcPct val="20000"/>
              </a:spcBef>
              <a:spcAft>
                <a:spcPct val="0"/>
              </a:spcAft>
              <a:buSzPts val="2400"/>
              <a:buNone/>
              <a:tabLst/>
              <a:defRPr/>
            </a:pPr>
            <a:r>
              <a:rPr lang="en-US" sz="2400" kern="1200" dirty="0">
                <a:solidFill>
                  <a:srgbClr val="000000"/>
                </a:solidFill>
                <a:latin typeface="Arial (Body)"/>
                <a:ea typeface="+mn-ea"/>
                <a:cs typeface="+mn-cs"/>
              </a:rPr>
              <a:t>How does technology affect the Marketing Mix</a:t>
            </a:r>
            <a:r>
              <a:rPr lang="en-US" sz="2400" kern="1200" dirty="0" smtClean="0">
                <a:solidFill>
                  <a:srgbClr val="000000"/>
                </a:solidFill>
                <a:latin typeface="Arial (Body)"/>
                <a:ea typeface="+mn-ea"/>
                <a:cs typeface="+mn-cs"/>
              </a:rPr>
              <a:t>?</a:t>
            </a:r>
          </a:p>
          <a:p>
            <a:pPr marL="255651" lvl="0" indent="-255651" eaLnBrk="0" fontAlgn="base" hangingPunct="0">
              <a:spcAft>
                <a:spcPct val="0"/>
              </a:spcAft>
              <a:buSzPts val="2400"/>
              <a:buNone/>
              <a:tabLst/>
              <a:defRPr/>
            </a:pPr>
            <a:r>
              <a:rPr lang="en-US" sz="2400" kern="1200" dirty="0" smtClean="0">
                <a:solidFill>
                  <a:srgbClr val="000000"/>
                </a:solidFill>
                <a:latin typeface="Arial (Body)"/>
                <a:ea typeface="+mn-ea"/>
                <a:cs typeface="+mn-cs"/>
              </a:rPr>
              <a:t>Provide </a:t>
            </a:r>
            <a:r>
              <a:rPr lang="en-US" sz="2400" kern="1200" dirty="0">
                <a:solidFill>
                  <a:srgbClr val="000000"/>
                </a:solidFill>
                <a:latin typeface="Arial (Body)"/>
                <a:ea typeface="+mn-ea"/>
                <a:cs typeface="+mn-cs"/>
              </a:rPr>
              <a:t>examples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Interactive and novel communication channels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Customizing products and promotional messages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Better prices and distribution</a:t>
            </a:r>
          </a:p>
        </p:txBody>
      </p:sp>
    </p:spTree>
    <p:extLst>
      <p:ext uri="{BB962C8B-B14F-4D97-AF65-F5344CB8AC3E}">
        <p14:creationId xmlns="" xmlns:p14="http://schemas.microsoft.com/office/powerpoint/2010/main" val="35312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Objectives</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idx="1"/>
          </p:nvPr>
        </p:nvSpPr>
        <p:spPr>
          <a:xfrm>
            <a:off x="457200" y="1600200"/>
            <a:ext cx="8229600" cy="4585840"/>
          </a:xfrm>
        </p:spPr>
        <p:txBody>
          <a:bodyPr wrap="square" lIns="91425" tIns="91425" rIns="91425" bIns="91425">
            <a:noAutofit/>
          </a:bodyPr>
          <a:lstStyle/>
          <a:p>
            <a:pPr marL="0" lvl="0" indent="0" eaLnBrk="0" fontAlgn="base" hangingPunct="0">
              <a:spcAft>
                <a:spcPct val="0"/>
              </a:spcAft>
              <a:buSzPts val="2400"/>
              <a:buNone/>
            </a:pPr>
            <a:r>
              <a:rPr lang="en-US" altLang="en-US" sz="2000" b="1" kern="1200" dirty="0">
                <a:solidFill>
                  <a:srgbClr val="007FA3"/>
                </a:solidFill>
                <a:latin typeface="Arial (Body)"/>
                <a:ea typeface="+mn-ea"/>
                <a:cs typeface="+mn-cs"/>
              </a:rPr>
              <a:t>1.1</a:t>
            </a:r>
            <a:r>
              <a:rPr lang="en-US" altLang="en-US" sz="2000" kern="1200" dirty="0">
                <a:solidFill>
                  <a:srgbClr val="000000"/>
                </a:solidFill>
                <a:latin typeface="Arial (Body)"/>
                <a:ea typeface="+mn-ea"/>
                <a:cs typeface="+mn-cs"/>
              </a:rPr>
              <a:t> To u</a:t>
            </a:r>
            <a:r>
              <a:rPr lang="en-US" altLang="en-US" sz="2000" kern="1200" dirty="0" smtClean="0">
                <a:solidFill>
                  <a:srgbClr val="000000"/>
                </a:solidFill>
                <a:latin typeface="Arial (Body)"/>
                <a:ea typeface="+mn-ea"/>
                <a:cs typeface="+mn-cs"/>
              </a:rPr>
              <a:t>nderstand </a:t>
            </a:r>
            <a:r>
              <a:rPr lang="en-US" altLang="en-US" sz="2000" kern="1200" dirty="0">
                <a:solidFill>
                  <a:srgbClr val="000000"/>
                </a:solidFill>
                <a:latin typeface="Arial (Body)"/>
                <a:ea typeface="+mn-ea"/>
                <a:cs typeface="+mn-cs"/>
              </a:rPr>
              <a:t>the evolution of the marketing concept, what consumer behavior is, and the components of strategic marketing.</a:t>
            </a:r>
          </a:p>
          <a:p>
            <a:pPr marL="0" lvl="0" indent="0" eaLnBrk="0" fontAlgn="base" hangingPunct="0">
              <a:spcAft>
                <a:spcPct val="0"/>
              </a:spcAft>
              <a:buSzPts val="2400"/>
              <a:buNone/>
            </a:pPr>
            <a:r>
              <a:rPr lang="en-US" altLang="en-US" sz="2000" b="1" kern="1200" dirty="0">
                <a:solidFill>
                  <a:srgbClr val="007FA3"/>
                </a:solidFill>
                <a:latin typeface="Arial (Body)"/>
                <a:ea typeface="+mn-ea"/>
                <a:cs typeface="+mn-cs"/>
              </a:rPr>
              <a:t>1.2</a:t>
            </a:r>
            <a:r>
              <a:rPr lang="en-US" altLang="en-US" sz="2000" kern="1200" dirty="0">
                <a:solidFill>
                  <a:srgbClr val="000000"/>
                </a:solidFill>
                <a:latin typeface="Arial (Body)"/>
                <a:ea typeface="+mn-ea"/>
                <a:cs typeface="+mn-cs"/>
              </a:rPr>
              <a:t> To understand how technology has benefited both marketers and consumers.</a:t>
            </a:r>
          </a:p>
          <a:p>
            <a:pPr marL="0" lvl="0" indent="0" eaLnBrk="0" fontAlgn="base" hangingPunct="0">
              <a:spcAft>
                <a:spcPct val="0"/>
              </a:spcAft>
              <a:buSzPts val="2400"/>
              <a:buNone/>
            </a:pPr>
            <a:r>
              <a:rPr lang="en-US" altLang="en-US" sz="2000" b="1" kern="1200" dirty="0">
                <a:solidFill>
                  <a:srgbClr val="007FA3"/>
                </a:solidFill>
                <a:latin typeface="Arial (Body)"/>
                <a:ea typeface="+mn-ea"/>
                <a:cs typeface="+mn-cs"/>
              </a:rPr>
              <a:t>1.3</a:t>
            </a:r>
            <a:r>
              <a:rPr lang="en-US" altLang="en-US" sz="2000" kern="1200" dirty="0">
                <a:solidFill>
                  <a:srgbClr val="000000"/>
                </a:solidFill>
                <a:latin typeface="Arial (Body)"/>
                <a:ea typeface="+mn-ea"/>
                <a:cs typeface="+mn-cs"/>
              </a:rPr>
              <a:t> To understand providing value and satisfaction and how technology has enhanced customer loyalty and retention.</a:t>
            </a:r>
          </a:p>
          <a:p>
            <a:pPr marL="0" lvl="0" indent="0" eaLnBrk="0" fontAlgn="base" hangingPunct="0">
              <a:spcAft>
                <a:spcPct val="0"/>
              </a:spcAft>
              <a:buSzPts val="2400"/>
              <a:buNone/>
            </a:pPr>
            <a:r>
              <a:rPr lang="en-US" altLang="en-US" sz="2000" b="1" kern="1200" dirty="0">
                <a:solidFill>
                  <a:srgbClr val="007FA3"/>
                </a:solidFill>
                <a:latin typeface="Arial (Body)"/>
                <a:ea typeface="+mn-ea"/>
                <a:cs typeface="+mn-cs"/>
              </a:rPr>
              <a:t>1.4</a:t>
            </a:r>
            <a:r>
              <a:rPr lang="en-US" altLang="en-US" sz="2000" kern="1200" dirty="0">
                <a:solidFill>
                  <a:srgbClr val="000000"/>
                </a:solidFill>
                <a:latin typeface="Arial (Body)"/>
                <a:ea typeface="+mn-ea"/>
                <a:cs typeface="+mn-cs"/>
              </a:rPr>
              <a:t> To understand marketers’ social and ethical responsibilities.</a:t>
            </a:r>
          </a:p>
          <a:p>
            <a:pPr marL="0" lvl="0" indent="0" eaLnBrk="0" fontAlgn="base" hangingPunct="0">
              <a:spcAft>
                <a:spcPct val="0"/>
              </a:spcAft>
              <a:buSzPts val="2400"/>
              <a:buNone/>
            </a:pPr>
            <a:r>
              <a:rPr lang="en-US" altLang="en-US" sz="2000" b="1" kern="1200" dirty="0" smtClean="0">
                <a:solidFill>
                  <a:srgbClr val="007FA3"/>
                </a:solidFill>
                <a:latin typeface="Arial (Body)"/>
                <a:ea typeface="+mn-ea"/>
                <a:cs typeface="+mn-cs"/>
              </a:rPr>
              <a:t>1.5 </a:t>
            </a:r>
            <a:r>
              <a:rPr lang="en-US" altLang="en-US" sz="2000" kern="1200" dirty="0" smtClean="0">
                <a:solidFill>
                  <a:srgbClr val="000000"/>
                </a:solidFill>
                <a:latin typeface="Arial (Body)"/>
                <a:ea typeface="+mn-ea"/>
                <a:cs typeface="+mn-cs"/>
              </a:rPr>
              <a:t>To </a:t>
            </a:r>
            <a:r>
              <a:rPr lang="en-US" altLang="en-US" sz="2000" kern="1200" dirty="0">
                <a:solidFill>
                  <a:srgbClr val="000000"/>
                </a:solidFill>
                <a:latin typeface="Arial (Body)"/>
                <a:ea typeface="+mn-ea"/>
                <a:cs typeface="+mn-cs"/>
              </a:rPr>
              <a:t>understand consumer decision-making as the foundation of this book.</a:t>
            </a:r>
          </a:p>
          <a:p>
            <a:pPr marL="0" lvl="0" indent="0" eaLnBrk="0" fontAlgn="base" hangingPunct="0">
              <a:spcAft>
                <a:spcPct val="0"/>
              </a:spcAft>
              <a:buSzPts val="2400"/>
              <a:buNone/>
            </a:pPr>
            <a:r>
              <a:rPr lang="en-US" altLang="en-US" sz="2000" b="1" kern="1200" dirty="0" smtClean="0">
                <a:solidFill>
                  <a:srgbClr val="007FA3"/>
                </a:solidFill>
                <a:latin typeface="Arial (Body)"/>
                <a:ea typeface="+mn-ea"/>
                <a:cs typeface="+mn-cs"/>
              </a:rPr>
              <a:t>1.6 </a:t>
            </a:r>
            <a:r>
              <a:rPr lang="en-US" altLang="en-US" sz="2000" kern="1200" dirty="0" smtClean="0">
                <a:solidFill>
                  <a:srgbClr val="000000"/>
                </a:solidFill>
                <a:latin typeface="Arial (Body)"/>
                <a:ea typeface="+mn-ea"/>
                <a:cs typeface="+mn-cs"/>
              </a:rPr>
              <a:t>To </a:t>
            </a:r>
            <a:r>
              <a:rPr lang="en-US" altLang="en-US" sz="2000" kern="1200" dirty="0">
                <a:solidFill>
                  <a:srgbClr val="000000"/>
                </a:solidFill>
                <a:latin typeface="Arial (Body)"/>
                <a:ea typeface="+mn-ea"/>
                <a:cs typeface="+mn-cs"/>
              </a:rPr>
              <a:t>explain how the knowledge of consumer behavior advances seeking employment after graduation.</a:t>
            </a:r>
          </a:p>
        </p:txBody>
      </p:sp>
    </p:spTree>
    <p:extLst>
      <p:ext uri="{BB962C8B-B14F-4D97-AF65-F5344CB8AC3E}">
        <p14:creationId xmlns="" xmlns:p14="http://schemas.microsoft.com/office/powerpoint/2010/main" val="165745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smtClean="0">
                <a:solidFill>
                  <a:srgbClr val="007FA3"/>
                </a:solidFill>
                <a:latin typeface="Times New Roman" panose="02020603050405020304" pitchFamily="18" charset="0"/>
                <a:ea typeface="+mj-ea"/>
                <a:cs typeface="+mj-cs"/>
              </a:rPr>
              <a:t>Learning Objective 1.3</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8229600" cy="821987"/>
          </a:xfrm>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ea typeface="+mn-ea"/>
                <a:cs typeface="+mn-cs"/>
              </a:rPr>
              <a:t>1.3</a:t>
            </a:r>
            <a:r>
              <a:rPr lang="en-US" altLang="en-US" sz="2400" kern="1200" dirty="0" smtClean="0">
                <a:solidFill>
                  <a:srgbClr val="000000"/>
                </a:solidFill>
                <a:latin typeface="Arial (Body)"/>
                <a:ea typeface="+mn-ea"/>
                <a:cs typeface="+mn-cs"/>
              </a:rPr>
              <a:t> To understand providing value and satisfaction and how technology has enhanced customer loyalty and retention.</a:t>
            </a:r>
            <a:endParaRPr lang="en-US" alt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336832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spcBef>
                <a:spcPct val="0"/>
              </a:spcBef>
              <a:buClrTx/>
              <a:defRPr/>
            </a:pPr>
            <a:r>
              <a:rPr lang="en-US" kern="1200" dirty="0" smtClean="0">
                <a:latin typeface="Times New Roman" panose="02020603050405020304" pitchFamily="18" charset="0"/>
                <a:ea typeface="+mj-ea"/>
                <a:cs typeface="+mj-cs"/>
              </a:rPr>
              <a:t>Successful Relationships </a:t>
            </a:r>
            <a:r>
              <a:rPr lang="en-US" sz="2000" b="0" kern="1200" dirty="0" smtClean="0">
                <a:latin typeface="Times New Roman" panose="02020603050405020304" pitchFamily="18" charset="0"/>
                <a:ea typeface="+mj-ea"/>
                <a:cs typeface="+mj-cs"/>
              </a:rPr>
              <a:t>(1 of 3)</a:t>
            </a:r>
            <a:endParaRPr lang="en-US" sz="2000" b="0" kern="1200" dirty="0">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3557016" cy="4334256"/>
          </a:xfrm>
        </p:spPr>
        <p:txBody>
          <a:bodyPr wrap="square" lIns="91425" tIns="91425" rIns="91425" bIns="91425">
            <a:noAutofit/>
          </a:bodyPr>
          <a:lstStyle/>
          <a:p>
            <a:pPr marL="0" lvl="0" indent="0" fontAlgn="base">
              <a:spcBef>
                <a:spcPct val="0"/>
              </a:spcBef>
              <a:spcAft>
                <a:spcPct val="0"/>
              </a:spcAft>
              <a:buSzPts val="2400"/>
              <a:buNone/>
            </a:pPr>
            <a:r>
              <a:rPr lang="en-US" altLang="en-US" sz="2400" b="1" kern="1200" dirty="0">
                <a:solidFill>
                  <a:srgbClr val="000000"/>
                </a:solidFill>
                <a:latin typeface="Arial (Body)"/>
                <a:ea typeface="+mn-ea"/>
                <a:cs typeface="Arial" panose="020B0604020202020204" pitchFamily="34" charset="0"/>
              </a:rPr>
              <a:t>Value, </a:t>
            </a:r>
            <a:r>
              <a:rPr lang="en-US" altLang="en-US" sz="2400" b="1" kern="1200" dirty="0" smtClean="0">
                <a:solidFill>
                  <a:srgbClr val="000000"/>
                </a:solidFill>
                <a:latin typeface="Arial (Body)"/>
                <a:ea typeface="+mn-ea"/>
                <a:cs typeface="Arial" panose="020B0604020202020204" pitchFamily="34" charset="0"/>
              </a:rPr>
              <a:t>Satisfaction, and Retention</a:t>
            </a:r>
          </a:p>
          <a:p>
            <a:pPr marL="255651" lvl="0" indent="-255651" fontAlgn="base">
              <a:spcAft>
                <a:spcPct val="0"/>
              </a:spcAft>
              <a:buSzPts val="2400"/>
            </a:pPr>
            <a:r>
              <a:rPr lang="en-US" altLang="en-US" sz="2400" kern="1200" dirty="0">
                <a:solidFill>
                  <a:srgbClr val="000000"/>
                </a:solidFill>
                <a:latin typeface="Arial (Body)"/>
              </a:rPr>
              <a:t>Customer Value</a:t>
            </a:r>
          </a:p>
          <a:p>
            <a:pPr marL="255651" lvl="0" indent="-255651" fontAlgn="base">
              <a:spcAft>
                <a:spcPct val="0"/>
              </a:spcAft>
              <a:buSzPts val="2400"/>
            </a:pPr>
            <a:r>
              <a:rPr lang="en-US" altLang="en-US" sz="2400" b="1" kern="1200" dirty="0">
                <a:solidFill>
                  <a:srgbClr val="000000"/>
                </a:solidFill>
                <a:latin typeface="Arial (Body)"/>
              </a:rPr>
              <a:t>Customer Satisfaction</a:t>
            </a:r>
          </a:p>
          <a:p>
            <a:pPr marL="255651" lvl="0" indent="-255651" fontAlgn="base">
              <a:spcAft>
                <a:spcPct val="0"/>
              </a:spcAft>
              <a:buSzPts val="2400"/>
            </a:pPr>
            <a:r>
              <a:rPr lang="en-US" altLang="en-US" sz="2400" b="1" kern="1200" dirty="0">
                <a:solidFill>
                  <a:srgbClr val="000000"/>
                </a:solidFill>
                <a:latin typeface="Arial (Body)"/>
              </a:rPr>
              <a:t>Customer </a:t>
            </a:r>
            <a:r>
              <a:rPr lang="en-US" altLang="en-US" sz="2400" b="1" kern="1200" dirty="0" smtClean="0">
                <a:solidFill>
                  <a:srgbClr val="000000"/>
                </a:solidFill>
                <a:latin typeface="Arial (Body)"/>
              </a:rPr>
              <a:t>Retention</a:t>
            </a:r>
          </a:p>
        </p:txBody>
      </p:sp>
      <p:sp>
        <p:nvSpPr>
          <p:cNvPr id="4" name="Text Placeholder 3"/>
          <p:cNvSpPr>
            <a:spLocks noGrp="1"/>
          </p:cNvSpPr>
          <p:nvPr>
            <p:ph type="body" idx="2"/>
          </p:nvPr>
        </p:nvSpPr>
        <p:spPr>
          <a:xfrm>
            <a:off x="4270248" y="1600200"/>
            <a:ext cx="4416552" cy="4525963"/>
          </a:xfrm>
        </p:spPr>
        <p:txBody>
          <a:bodyPr/>
          <a:lstStyle/>
          <a:p>
            <a:pPr marL="255651" lvl="0" indent="-255651" fontAlgn="base">
              <a:spcAft>
                <a:spcPct val="0"/>
              </a:spcAft>
              <a:buSzPts val="2400"/>
            </a:pPr>
            <a:r>
              <a:rPr lang="en-US" altLang="en-US" sz="2400" kern="1200" dirty="0" smtClean="0">
                <a:solidFill>
                  <a:srgbClr val="000000"/>
                </a:solidFill>
                <a:latin typeface="Arial (Body)"/>
              </a:rPr>
              <a:t>Defined as the ratio between the customer’s perceived benefits and the resources used to obtain those benefits</a:t>
            </a:r>
          </a:p>
          <a:p>
            <a:pPr marL="255651" lvl="0" indent="-255651" fontAlgn="base">
              <a:spcAft>
                <a:spcPct val="0"/>
              </a:spcAft>
              <a:buSzPts val="2400"/>
            </a:pPr>
            <a:r>
              <a:rPr lang="en-US" altLang="en-US" sz="2400" kern="1200" dirty="0" smtClean="0">
                <a:solidFill>
                  <a:srgbClr val="000000"/>
                </a:solidFill>
                <a:latin typeface="Arial (Body)"/>
              </a:rPr>
              <a:t>Perceived value is relative and subjective</a:t>
            </a:r>
          </a:p>
          <a:p>
            <a:pPr marL="255651" lvl="0" indent="-255651" fontAlgn="base">
              <a:spcAft>
                <a:spcPct val="0"/>
              </a:spcAft>
              <a:buSzPts val="2400"/>
            </a:pPr>
            <a:r>
              <a:rPr lang="en-US" altLang="en-US" sz="2400" kern="1200" dirty="0" smtClean="0">
                <a:solidFill>
                  <a:srgbClr val="000000"/>
                </a:solidFill>
                <a:latin typeface="Arial (Body)"/>
              </a:rPr>
              <a:t>Developing a value proposition is critical</a:t>
            </a:r>
            <a:endParaRPr lang="en-US" altLang="en-US" b="1" kern="1200" dirty="0">
              <a:solidFill>
                <a:srgbClr val="000000"/>
              </a:solidFill>
              <a:latin typeface="Arial (Body)"/>
            </a:endParaRPr>
          </a:p>
        </p:txBody>
      </p:sp>
    </p:spTree>
    <p:extLst>
      <p:ext uri="{BB962C8B-B14F-4D97-AF65-F5344CB8AC3E}">
        <p14:creationId xmlns="" xmlns:p14="http://schemas.microsoft.com/office/powerpoint/2010/main" val="23485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Discussion Questions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fontAlgn="base">
              <a:spcAft>
                <a:spcPct val="0"/>
              </a:spcAft>
              <a:buSzPts val="2400"/>
              <a:tabLst/>
            </a:pPr>
            <a:r>
              <a:rPr lang="en-US" altLang="en-US" sz="2400" kern="1200" dirty="0">
                <a:solidFill>
                  <a:srgbClr val="000000"/>
                </a:solidFill>
                <a:latin typeface="Arial (Body)"/>
                <a:ea typeface="+mn-ea"/>
                <a:cs typeface="+mn-cs"/>
              </a:rPr>
              <a:t>How does McDonald’s create value for the consumer?</a:t>
            </a:r>
          </a:p>
          <a:p>
            <a:pPr marL="255651" lvl="0" indent="-255651" fontAlgn="base">
              <a:spcAft>
                <a:spcPct val="0"/>
              </a:spcAft>
              <a:buSzPts val="2400"/>
              <a:tabLst/>
            </a:pPr>
            <a:r>
              <a:rPr lang="en-US" altLang="en-US" sz="2400" kern="1200" dirty="0">
                <a:solidFill>
                  <a:srgbClr val="000000"/>
                </a:solidFill>
                <a:latin typeface="Arial (Body)"/>
                <a:ea typeface="+mn-ea"/>
                <a:cs typeface="+mn-cs"/>
              </a:rPr>
              <a:t>How do they communicate this value?</a:t>
            </a:r>
          </a:p>
        </p:txBody>
      </p:sp>
    </p:spTree>
    <p:extLst>
      <p:ext uri="{BB962C8B-B14F-4D97-AF65-F5344CB8AC3E}">
        <p14:creationId xmlns="" xmlns:p14="http://schemas.microsoft.com/office/powerpoint/2010/main" val="375945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spcBef>
                <a:spcPct val="0"/>
              </a:spcBef>
              <a:buClrTx/>
              <a:defRPr/>
            </a:pPr>
            <a:r>
              <a:rPr lang="en-US" kern="1200" dirty="0" smtClean="0">
                <a:latin typeface="Times New Roman" panose="02020603050405020304" pitchFamily="18" charset="0"/>
                <a:ea typeface="+mj-ea"/>
                <a:cs typeface="+mj-cs"/>
              </a:rPr>
              <a:t>Successful Relationships </a:t>
            </a:r>
            <a:r>
              <a:rPr lang="en-US" sz="2000" b="0" kern="1200" dirty="0" smtClean="0">
                <a:latin typeface="Times New Roman" panose="02020603050405020304" pitchFamily="18" charset="0"/>
                <a:ea typeface="+mj-ea"/>
                <a:cs typeface="+mj-cs"/>
              </a:rPr>
              <a:t>(2 of 3)</a:t>
            </a:r>
            <a:endParaRPr lang="en-US" sz="2000" b="0" kern="1200" dirty="0">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3538728" cy="4562856"/>
          </a:xfrm>
        </p:spPr>
        <p:txBody>
          <a:bodyPr wrap="square" lIns="91425" tIns="91425" rIns="91425" bIns="91425">
            <a:noAutofit/>
          </a:bodyPr>
          <a:lstStyle/>
          <a:p>
            <a:pPr marL="0" lvl="0" indent="0" fontAlgn="base">
              <a:spcBef>
                <a:spcPct val="0"/>
              </a:spcBef>
              <a:spcAft>
                <a:spcPct val="0"/>
              </a:spcAft>
              <a:buSzPts val="2400"/>
              <a:buNone/>
            </a:pPr>
            <a:r>
              <a:rPr lang="en-US" altLang="en-US" sz="2400" b="1" kern="1200" dirty="0">
                <a:solidFill>
                  <a:srgbClr val="000000"/>
                </a:solidFill>
                <a:latin typeface="Arial (Body)"/>
                <a:ea typeface="+mn-ea"/>
                <a:cs typeface="Arial" panose="020B0604020202020204" pitchFamily="34" charset="0"/>
              </a:rPr>
              <a:t>Value, </a:t>
            </a:r>
            <a:r>
              <a:rPr lang="en-US" altLang="en-US" sz="2400" b="1" kern="1200" dirty="0" smtClean="0">
                <a:solidFill>
                  <a:srgbClr val="000000"/>
                </a:solidFill>
                <a:latin typeface="Arial (Body)"/>
                <a:ea typeface="+mn-ea"/>
                <a:cs typeface="Arial" panose="020B0604020202020204" pitchFamily="34" charset="0"/>
              </a:rPr>
              <a:t>Satisfaction, and Retention</a:t>
            </a:r>
          </a:p>
          <a:p>
            <a:pPr marL="255651" lvl="0" indent="-255651" fontAlgn="base">
              <a:spcAft>
                <a:spcPct val="0"/>
              </a:spcAft>
              <a:buSzPts val="2400"/>
            </a:pPr>
            <a:r>
              <a:rPr lang="en-US" altLang="en-US" sz="2400" b="1" kern="1200" dirty="0">
                <a:solidFill>
                  <a:srgbClr val="000000"/>
                </a:solidFill>
                <a:latin typeface="Arial (Body)"/>
              </a:rPr>
              <a:t>Customer Value</a:t>
            </a:r>
          </a:p>
          <a:p>
            <a:pPr marL="255651" lvl="0" indent="-255651" fontAlgn="base">
              <a:spcAft>
                <a:spcPct val="0"/>
              </a:spcAft>
              <a:buSzPts val="2400"/>
            </a:pPr>
            <a:r>
              <a:rPr lang="en-US" altLang="en-US" sz="2400" kern="1200" dirty="0">
                <a:solidFill>
                  <a:srgbClr val="000000"/>
                </a:solidFill>
                <a:latin typeface="Arial (Body)"/>
              </a:rPr>
              <a:t>Customer Satisfaction</a:t>
            </a:r>
          </a:p>
          <a:p>
            <a:pPr marL="255651" lvl="0" indent="-255651" fontAlgn="base">
              <a:spcAft>
                <a:spcPct val="0"/>
              </a:spcAft>
              <a:buSzPts val="2400"/>
            </a:pPr>
            <a:r>
              <a:rPr lang="en-US" altLang="en-US" sz="2400" b="1" kern="1200" dirty="0">
                <a:solidFill>
                  <a:srgbClr val="000000"/>
                </a:solidFill>
                <a:latin typeface="Arial (Body)"/>
              </a:rPr>
              <a:t>Customer </a:t>
            </a:r>
            <a:r>
              <a:rPr lang="en-US" altLang="en-US" sz="2400" b="1" kern="1200" dirty="0" smtClean="0">
                <a:solidFill>
                  <a:srgbClr val="000000"/>
                </a:solidFill>
                <a:latin typeface="Arial (Body)"/>
              </a:rPr>
              <a:t>Retention</a:t>
            </a:r>
            <a:endParaRPr lang="en-US" altLang="en-US" sz="2400" b="1" kern="1200" dirty="0">
              <a:solidFill>
                <a:srgbClr val="000000"/>
              </a:solidFill>
              <a:latin typeface="Arial (Body)"/>
            </a:endParaRPr>
          </a:p>
        </p:txBody>
      </p:sp>
      <p:sp>
        <p:nvSpPr>
          <p:cNvPr id="4" name="Content Placeholder 3"/>
          <p:cNvSpPr>
            <a:spLocks noGrp="1"/>
          </p:cNvSpPr>
          <p:nvPr>
            <p:ph idx="4294967295"/>
          </p:nvPr>
        </p:nvSpPr>
        <p:spPr>
          <a:xfrm>
            <a:off x="4251960" y="1600200"/>
            <a:ext cx="4309872" cy="4197096"/>
          </a:xfrm>
        </p:spPr>
        <p:txBody>
          <a:bodyPr wrap="square" lIns="91425" tIns="91425" rIns="91425" bIns="91425">
            <a:noAutofit/>
          </a:bodyPr>
          <a:lstStyle/>
          <a:p>
            <a:pPr marL="255651" lvl="0" indent="-255651" fontAlgn="base">
              <a:spcAft>
                <a:spcPct val="0"/>
              </a:spcAft>
              <a:buSzPts val="2400"/>
            </a:pPr>
            <a:r>
              <a:rPr lang="en-US" altLang="en-US" sz="2400" kern="1200" dirty="0">
                <a:solidFill>
                  <a:srgbClr val="000000"/>
                </a:solidFill>
                <a:latin typeface="Arial (Body)"/>
                <a:ea typeface="+mn-ea"/>
                <a:cs typeface="+mn-cs"/>
              </a:rPr>
              <a:t>The individual's perception of the performance of the product or service in relation to his or her expectations.</a:t>
            </a:r>
          </a:p>
          <a:p>
            <a:pPr marL="255651" lvl="0" indent="-255651" fontAlgn="base">
              <a:spcAft>
                <a:spcPct val="0"/>
              </a:spcAft>
              <a:buSzPts val="2400"/>
            </a:pPr>
            <a:r>
              <a:rPr lang="en-US" altLang="en-US" sz="2400" kern="1200" dirty="0">
                <a:solidFill>
                  <a:srgbClr val="000000"/>
                </a:solidFill>
                <a:latin typeface="Arial (Body)"/>
                <a:ea typeface="+mn-ea"/>
                <a:cs typeface="+mn-cs"/>
              </a:rPr>
              <a:t>Customer groups based on loyalty include loyalists, apostles, defectors, terrorists, hostages, and </a:t>
            </a:r>
            <a:r>
              <a:rPr lang="en-US" altLang="en-US" sz="2400" kern="1200" dirty="0" smtClean="0">
                <a:solidFill>
                  <a:srgbClr val="000000"/>
                </a:solidFill>
                <a:latin typeface="Arial (Body)"/>
                <a:ea typeface="+mn-ea"/>
                <a:cs typeface="+mn-cs"/>
              </a:rPr>
              <a:t>mercenaries</a:t>
            </a:r>
            <a:endParaRPr lang="en-US" alt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348696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spcBef>
                <a:spcPct val="0"/>
              </a:spcBef>
              <a:buClrTx/>
              <a:defRPr/>
            </a:pPr>
            <a:r>
              <a:rPr lang="en-US" kern="1200" smtClean="0">
                <a:latin typeface="Times New Roman" panose="02020603050405020304" pitchFamily="18" charset="0"/>
                <a:ea typeface="+mj-ea"/>
                <a:cs typeface="+mj-cs"/>
              </a:rPr>
              <a:t>Successful Relationships </a:t>
            </a:r>
            <a:r>
              <a:rPr lang="en-US" sz="2000" b="0" kern="1200" smtClean="0">
                <a:latin typeface="Times New Roman" panose="02020603050405020304" pitchFamily="18" charset="0"/>
                <a:ea typeface="+mj-ea"/>
                <a:cs typeface="+mj-cs"/>
              </a:rPr>
              <a:t>(3 of 3)</a:t>
            </a:r>
            <a:endParaRPr lang="en-US" sz="2000" b="0" kern="1200" dirty="0">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3560323" cy="2845340"/>
          </a:xfrm>
        </p:spPr>
        <p:txBody>
          <a:bodyPr wrap="square" lIns="91425" tIns="91425" rIns="91425" bIns="91425">
            <a:noAutofit/>
          </a:bodyPr>
          <a:lstStyle/>
          <a:p>
            <a:pPr marL="0" lvl="0" indent="0" fontAlgn="base">
              <a:spcBef>
                <a:spcPct val="0"/>
              </a:spcBef>
              <a:spcAft>
                <a:spcPct val="0"/>
              </a:spcAft>
              <a:buSzPts val="2400"/>
              <a:buNone/>
            </a:pPr>
            <a:r>
              <a:rPr lang="en-US" altLang="en-US" sz="2400" b="1" kern="1200" dirty="0">
                <a:solidFill>
                  <a:srgbClr val="000000"/>
                </a:solidFill>
                <a:latin typeface="Arial (Body)"/>
                <a:ea typeface="+mn-ea"/>
                <a:cs typeface="Arial" panose="020B0604020202020204" pitchFamily="34" charset="0"/>
              </a:rPr>
              <a:t>Value, </a:t>
            </a:r>
            <a:r>
              <a:rPr lang="en-US" altLang="en-US" sz="2400" b="1" kern="1200" dirty="0" smtClean="0">
                <a:solidFill>
                  <a:srgbClr val="000000"/>
                </a:solidFill>
                <a:latin typeface="Arial (Body)"/>
                <a:ea typeface="+mn-ea"/>
                <a:cs typeface="Arial" panose="020B0604020202020204" pitchFamily="34" charset="0"/>
              </a:rPr>
              <a:t>Satisfaction, and Retention</a:t>
            </a:r>
          </a:p>
          <a:p>
            <a:pPr marL="255651" lvl="0" indent="-255651" fontAlgn="base">
              <a:spcAft>
                <a:spcPct val="0"/>
              </a:spcAft>
              <a:buSzPts val="2400"/>
            </a:pPr>
            <a:r>
              <a:rPr lang="en-US" altLang="en-US" sz="2400" b="1" kern="1200" dirty="0">
                <a:solidFill>
                  <a:srgbClr val="000000"/>
                </a:solidFill>
                <a:latin typeface="Arial (Body)"/>
              </a:rPr>
              <a:t>Customer Value</a:t>
            </a:r>
          </a:p>
          <a:p>
            <a:pPr marL="255651" lvl="0" indent="-255651" fontAlgn="base">
              <a:spcAft>
                <a:spcPct val="0"/>
              </a:spcAft>
              <a:buSzPts val="2400"/>
            </a:pPr>
            <a:r>
              <a:rPr lang="en-US" altLang="en-US" sz="2400" b="1" kern="1200" dirty="0">
                <a:solidFill>
                  <a:srgbClr val="000000"/>
                </a:solidFill>
                <a:latin typeface="Arial (Body)"/>
              </a:rPr>
              <a:t>Customer Satisfaction</a:t>
            </a:r>
          </a:p>
          <a:p>
            <a:pPr marL="255651" lvl="0" indent="-255651" fontAlgn="base">
              <a:spcAft>
                <a:spcPct val="0"/>
              </a:spcAft>
              <a:buSzPts val="2400"/>
            </a:pPr>
            <a:r>
              <a:rPr lang="en-US" altLang="en-US" sz="2400" kern="1200" dirty="0">
                <a:solidFill>
                  <a:srgbClr val="000000"/>
                </a:solidFill>
                <a:latin typeface="Arial (Body)"/>
              </a:rPr>
              <a:t>Customer </a:t>
            </a:r>
            <a:r>
              <a:rPr lang="en-US" altLang="en-US" sz="2400" kern="1200" dirty="0" smtClean="0">
                <a:solidFill>
                  <a:srgbClr val="000000"/>
                </a:solidFill>
                <a:latin typeface="Arial (Body)"/>
              </a:rPr>
              <a:t>Retention</a:t>
            </a:r>
            <a:endParaRPr lang="en-US" altLang="en-US" sz="2400" kern="1200" dirty="0">
              <a:solidFill>
                <a:srgbClr val="000000"/>
              </a:solidFill>
              <a:latin typeface="Arial (Body)"/>
            </a:endParaRPr>
          </a:p>
        </p:txBody>
      </p:sp>
      <p:sp>
        <p:nvSpPr>
          <p:cNvPr id="4" name="Content Placeholder 3"/>
          <p:cNvSpPr>
            <a:spLocks noGrp="1"/>
          </p:cNvSpPr>
          <p:nvPr>
            <p:ph idx="4294967295"/>
          </p:nvPr>
        </p:nvSpPr>
        <p:spPr>
          <a:xfrm>
            <a:off x="4250986" y="1605603"/>
            <a:ext cx="4435813" cy="4182353"/>
          </a:xfrm>
        </p:spPr>
        <p:txBody>
          <a:bodyPr wrap="square" lIns="91425" tIns="91425" rIns="91425" bIns="91425">
            <a:noAutofit/>
          </a:bodyPr>
          <a:lstStyle/>
          <a:p>
            <a:pPr marL="255651" lvl="0" indent="-255651" fontAlgn="base">
              <a:spcAft>
                <a:spcPct val="0"/>
              </a:spcAft>
              <a:buSzPts val="2400"/>
            </a:pPr>
            <a:r>
              <a:rPr lang="en-US" altLang="en-US" sz="2400" kern="1200" dirty="0" smtClean="0">
                <a:solidFill>
                  <a:srgbClr val="000000"/>
                </a:solidFill>
                <a:latin typeface="Arial (Body)"/>
                <a:ea typeface="+mn-ea"/>
                <a:cs typeface="+mn-cs"/>
              </a:rPr>
              <a:t>The objective of providing value is to retain highly satisfied customers.</a:t>
            </a:r>
          </a:p>
          <a:p>
            <a:pPr marL="255651" lvl="0" indent="-255651" fontAlgn="base">
              <a:spcAft>
                <a:spcPct val="0"/>
              </a:spcAft>
              <a:buSzPts val="2400"/>
            </a:pPr>
            <a:r>
              <a:rPr lang="en-US" altLang="en-US" sz="2400" kern="1200" dirty="0" smtClean="0">
                <a:solidFill>
                  <a:srgbClr val="000000"/>
                </a:solidFill>
                <a:latin typeface="Arial (Body)"/>
                <a:ea typeface="+mn-ea"/>
                <a:cs typeface="+mn-cs"/>
              </a:rPr>
              <a:t>Loyal customers are key</a:t>
            </a:r>
          </a:p>
          <a:p>
            <a:pPr marL="741553" lvl="1" indent="-284353" fontAlgn="base">
              <a:spcAft>
                <a:spcPct val="0"/>
              </a:spcAft>
              <a:buSzPts val="2400"/>
            </a:pPr>
            <a:r>
              <a:rPr lang="en-US" altLang="en-US" sz="2400" kern="1200" dirty="0" smtClean="0">
                <a:solidFill>
                  <a:srgbClr val="000000"/>
                </a:solidFill>
                <a:latin typeface="Arial (Body)"/>
                <a:ea typeface="+mn-ea"/>
                <a:cs typeface="+mn-cs"/>
              </a:rPr>
              <a:t>They buy more products</a:t>
            </a:r>
          </a:p>
          <a:p>
            <a:pPr marL="741553" lvl="1" indent="-284353" fontAlgn="base">
              <a:spcAft>
                <a:spcPct val="0"/>
              </a:spcAft>
              <a:buSzPts val="2400"/>
            </a:pPr>
            <a:r>
              <a:rPr lang="en-US" altLang="en-US" sz="2400" kern="1200" dirty="0" smtClean="0">
                <a:solidFill>
                  <a:srgbClr val="000000"/>
                </a:solidFill>
                <a:latin typeface="Arial (Body)"/>
                <a:ea typeface="+mn-ea"/>
                <a:cs typeface="+mn-cs"/>
              </a:rPr>
              <a:t>They are less price sensitive</a:t>
            </a:r>
          </a:p>
          <a:p>
            <a:pPr marL="741553" lvl="1" indent="-284353" fontAlgn="base">
              <a:spcAft>
                <a:spcPct val="0"/>
              </a:spcAft>
              <a:buSzPts val="2400"/>
            </a:pPr>
            <a:r>
              <a:rPr lang="en-US" altLang="en-US" sz="2400" kern="1200" dirty="0" smtClean="0">
                <a:solidFill>
                  <a:srgbClr val="000000"/>
                </a:solidFill>
                <a:latin typeface="Arial (Body)"/>
                <a:ea typeface="+mn-ea"/>
                <a:cs typeface="+mn-cs"/>
              </a:rPr>
              <a:t>Servicing them is cheaper</a:t>
            </a:r>
          </a:p>
          <a:p>
            <a:pPr marL="741553" lvl="1" indent="-284353" fontAlgn="base">
              <a:spcAft>
                <a:spcPct val="0"/>
              </a:spcAft>
              <a:buSzPts val="2400"/>
            </a:pPr>
            <a:r>
              <a:rPr lang="en-US" altLang="en-US" sz="2400" kern="1200" dirty="0" smtClean="0">
                <a:solidFill>
                  <a:srgbClr val="000000"/>
                </a:solidFill>
                <a:latin typeface="Arial (Body)"/>
                <a:ea typeface="+mn-ea"/>
                <a:cs typeface="+mn-cs"/>
              </a:rPr>
              <a:t>They spread positive word of mouth</a:t>
            </a:r>
            <a:endParaRPr lang="en-US" alt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239617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Customer Relationships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Bef>
                <a:spcPct val="20000"/>
              </a:spcBef>
              <a:spcAft>
                <a:spcPct val="0"/>
              </a:spcAft>
              <a:buSzPts val="2400"/>
              <a:buNone/>
              <a:tabLst/>
              <a:defRPr/>
            </a:pPr>
            <a:r>
              <a:rPr lang="en-US" sz="2400" kern="1200" dirty="0">
                <a:solidFill>
                  <a:srgbClr val="000000"/>
                </a:solidFill>
                <a:latin typeface="Arial (Body)"/>
                <a:ea typeface="+mn-ea"/>
                <a:cs typeface="+mn-cs"/>
              </a:rPr>
              <a:t>For Discussion: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Provide two examples where brands used technology to engage consumers/enhance customer relationships.</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Provide two examples where technology was used to add value to the consumer.</a:t>
            </a:r>
          </a:p>
        </p:txBody>
      </p:sp>
    </p:spTree>
    <p:extLst>
      <p:ext uri="{BB962C8B-B14F-4D97-AF65-F5344CB8AC3E}">
        <p14:creationId xmlns="" xmlns:p14="http://schemas.microsoft.com/office/powerpoint/2010/main" val="3845468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Forms of Engagement</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008759"/>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Emotional Bonds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Personal commitment and attachment</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Social media attempts to get consumers to engage emotionally with products and brands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Transactional Bonds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Mechanics and structures that facilitate exchanges between consumers and sellers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Factors like assortment and transaction ease could shape the </a:t>
            </a:r>
            <a:r>
              <a:rPr lang="en-US" sz="2400" kern="1200" dirty="0" smtClean="0">
                <a:solidFill>
                  <a:srgbClr val="000000"/>
                </a:solidFill>
                <a:latin typeface="Arial (Body)"/>
                <a:ea typeface="+mn-ea"/>
                <a:cs typeface="+mn-cs"/>
              </a:rPr>
              <a:t>relationship</a:t>
            </a:r>
            <a:endParaRPr 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382547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Determinants of Site Satisfaction</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3035030" cy="3273357"/>
          </a:xfrm>
        </p:spPr>
        <p:txBody>
          <a:bodyPr wrap="square" lIns="91425" tIns="91425" rIns="91425" bIns="91425">
            <a:noAutofit/>
          </a:bodyPr>
          <a:lstStyle/>
          <a:p>
            <a:pPr marL="255651" lvl="0" indent="-255651" eaLnBrk="0" fontAlgn="base" hangingPunct="0">
              <a:spcAft>
                <a:spcPct val="0"/>
              </a:spcAft>
              <a:buSzPts val="2400"/>
            </a:pPr>
            <a:r>
              <a:rPr lang="en-US" sz="2400" kern="1200" dirty="0">
                <a:solidFill>
                  <a:srgbClr val="000000"/>
                </a:solidFill>
                <a:latin typeface="Arial (Body)"/>
                <a:ea typeface="+mn-ea"/>
                <a:cs typeface="+mn-cs"/>
              </a:rPr>
              <a:t>Adaptation</a:t>
            </a:r>
          </a:p>
          <a:p>
            <a:pPr marL="255651" lvl="0" indent="-255651" eaLnBrk="0" fontAlgn="base" hangingPunct="0">
              <a:spcAft>
                <a:spcPct val="0"/>
              </a:spcAft>
              <a:buSzPts val="2400"/>
            </a:pPr>
            <a:r>
              <a:rPr lang="en-US" sz="2400" kern="1200" dirty="0">
                <a:solidFill>
                  <a:srgbClr val="000000"/>
                </a:solidFill>
                <a:latin typeface="Arial (Body)"/>
                <a:ea typeface="+mn-ea"/>
                <a:cs typeface="+mn-cs"/>
              </a:rPr>
              <a:t>Interactivity</a:t>
            </a:r>
          </a:p>
          <a:p>
            <a:pPr marL="255651" lvl="0" indent="-255651" eaLnBrk="0" fontAlgn="base" hangingPunct="0">
              <a:spcAft>
                <a:spcPct val="0"/>
              </a:spcAft>
              <a:buSzPts val="2400"/>
            </a:pPr>
            <a:r>
              <a:rPr lang="en-US" sz="2400" kern="1200" dirty="0">
                <a:solidFill>
                  <a:srgbClr val="000000"/>
                </a:solidFill>
                <a:latin typeface="Arial (Body)"/>
                <a:ea typeface="+mn-ea"/>
                <a:cs typeface="+mn-cs"/>
              </a:rPr>
              <a:t>Nurturing</a:t>
            </a:r>
          </a:p>
          <a:p>
            <a:pPr marL="255651" lvl="0" indent="-255651" eaLnBrk="0" fontAlgn="base" hangingPunct="0">
              <a:spcAft>
                <a:spcPct val="0"/>
              </a:spcAft>
              <a:buSzPts val="2400"/>
            </a:pPr>
            <a:r>
              <a:rPr lang="en-US" sz="2400" kern="1200" dirty="0">
                <a:solidFill>
                  <a:srgbClr val="000000"/>
                </a:solidFill>
                <a:latin typeface="Arial (Body)"/>
                <a:ea typeface="+mn-ea"/>
                <a:cs typeface="+mn-cs"/>
              </a:rPr>
              <a:t>Commitment</a:t>
            </a:r>
          </a:p>
          <a:p>
            <a:pPr marL="255651" lvl="0" indent="-255651" eaLnBrk="0" fontAlgn="base" hangingPunct="0">
              <a:spcAft>
                <a:spcPct val="0"/>
              </a:spcAft>
              <a:buSzPts val="2400"/>
            </a:pPr>
            <a:r>
              <a:rPr lang="en-US" sz="2400" kern="1200" dirty="0">
                <a:solidFill>
                  <a:srgbClr val="000000"/>
                </a:solidFill>
                <a:latin typeface="Arial (Body)"/>
                <a:ea typeface="+mn-ea"/>
                <a:cs typeface="+mn-cs"/>
              </a:rPr>
              <a:t>Network</a:t>
            </a:r>
          </a:p>
          <a:p>
            <a:pPr marL="255651" lvl="0" indent="-255651" eaLnBrk="0" fontAlgn="base" hangingPunct="0">
              <a:spcAft>
                <a:spcPct val="0"/>
              </a:spcAft>
              <a:buSzPts val="2400"/>
            </a:pPr>
            <a:r>
              <a:rPr lang="en-US" sz="2400" kern="1200" dirty="0" smtClean="0">
                <a:solidFill>
                  <a:srgbClr val="000000"/>
                </a:solidFill>
                <a:latin typeface="Arial (Body)"/>
                <a:ea typeface="+mn-ea"/>
                <a:cs typeface="+mn-cs"/>
              </a:rPr>
              <a:t>Assortment</a:t>
            </a:r>
            <a:endParaRPr 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951379" y="1600200"/>
            <a:ext cx="3210128" cy="2942617"/>
          </a:xfrm>
        </p:spPr>
        <p:txBody>
          <a:bodyPr wrap="square" lIns="91425" tIns="91425" rIns="91425" bIns="91425">
            <a:noAutofit/>
          </a:bodyPr>
          <a:lstStyle/>
          <a:p>
            <a:pPr marL="255651" lvl="0" indent="-255651" eaLnBrk="0" fontAlgn="base" hangingPunct="0">
              <a:spcAft>
                <a:spcPct val="0"/>
              </a:spcAft>
              <a:buSzPts val="2400"/>
            </a:pPr>
            <a:r>
              <a:rPr lang="en-US" sz="2400" kern="1200" dirty="0" smtClean="0">
                <a:solidFill>
                  <a:srgbClr val="000000"/>
                </a:solidFill>
                <a:latin typeface="Arial (Body)"/>
                <a:ea typeface="+mn-ea"/>
                <a:cs typeface="+mn-cs"/>
              </a:rPr>
              <a:t>Transaction ease</a:t>
            </a:r>
          </a:p>
          <a:p>
            <a:pPr marL="255651" lvl="0" indent="-255651" eaLnBrk="0" fontAlgn="base" hangingPunct="0">
              <a:spcAft>
                <a:spcPct val="0"/>
              </a:spcAft>
              <a:buSzPts val="2400"/>
            </a:pPr>
            <a:r>
              <a:rPr lang="en-US" sz="2400" kern="1200" dirty="0" smtClean="0">
                <a:solidFill>
                  <a:srgbClr val="000000"/>
                </a:solidFill>
                <a:latin typeface="Arial (Body)"/>
                <a:ea typeface="+mn-ea"/>
                <a:cs typeface="+mn-cs"/>
              </a:rPr>
              <a:t>Engagement</a:t>
            </a:r>
          </a:p>
          <a:p>
            <a:pPr marL="255651" lvl="0" indent="-255651" eaLnBrk="0" fontAlgn="base" hangingPunct="0">
              <a:spcAft>
                <a:spcPct val="0"/>
              </a:spcAft>
              <a:buSzPts val="2400"/>
            </a:pPr>
            <a:r>
              <a:rPr lang="en-US" sz="2400" kern="1200" dirty="0" smtClean="0">
                <a:solidFill>
                  <a:srgbClr val="000000"/>
                </a:solidFill>
                <a:latin typeface="Arial (Body)"/>
                <a:ea typeface="+mn-ea"/>
                <a:cs typeface="+mn-cs"/>
              </a:rPr>
              <a:t>Loyalty</a:t>
            </a:r>
          </a:p>
          <a:p>
            <a:pPr marL="255651" lvl="0" indent="-255651" eaLnBrk="0" fontAlgn="base" hangingPunct="0">
              <a:spcAft>
                <a:spcPct val="0"/>
              </a:spcAft>
              <a:buSzPts val="2400"/>
            </a:pPr>
            <a:r>
              <a:rPr lang="en-US" sz="2400" kern="1200" dirty="0" smtClean="0">
                <a:solidFill>
                  <a:srgbClr val="000000"/>
                </a:solidFill>
                <a:latin typeface="Arial (Body)"/>
                <a:ea typeface="+mn-ea"/>
                <a:cs typeface="+mn-cs"/>
              </a:rPr>
              <a:t>Inertia</a:t>
            </a:r>
          </a:p>
          <a:p>
            <a:pPr marL="255651" lvl="0" indent="-255651" eaLnBrk="0" fontAlgn="base" hangingPunct="0">
              <a:spcAft>
                <a:spcPct val="0"/>
              </a:spcAft>
              <a:buSzPts val="2400"/>
            </a:pPr>
            <a:r>
              <a:rPr lang="en-US" sz="2400" kern="1200" dirty="0" smtClean="0">
                <a:solidFill>
                  <a:srgbClr val="000000"/>
                </a:solidFill>
                <a:latin typeface="Arial (Body)"/>
                <a:ea typeface="+mn-ea"/>
                <a:cs typeface="+mn-cs"/>
              </a:rPr>
              <a:t>Trust</a:t>
            </a:r>
            <a:endParaRPr 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251385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Profitability-Focused Segmentation</a:t>
            </a:r>
            <a:endParaRPr lang="en-US" altLang="en-US" kern="1200" dirty="0">
              <a:latin typeface="Times New Roman" panose="02020603050405020304" pitchFamily="18" charset="0"/>
              <a:ea typeface="+mj-ea"/>
              <a:cs typeface="+mj-cs"/>
            </a:endParaRPr>
          </a:p>
        </p:txBody>
      </p:sp>
      <p:sp>
        <p:nvSpPr>
          <p:cNvPr id="4" name="Content Placeholder 3"/>
          <p:cNvSpPr>
            <a:spLocks noGrp="1"/>
          </p:cNvSpPr>
          <p:nvPr>
            <p:ph type="body" idx="1"/>
          </p:nvPr>
        </p:nvSpPr>
        <p:spPr>
          <a:xfrm>
            <a:off x="457200" y="1600200"/>
            <a:ext cx="8229600" cy="481519"/>
          </a:xfrm>
        </p:spPr>
        <p:txBody>
          <a:bodyPr/>
          <a:lstStyle/>
          <a:p>
            <a:pPr marL="0" indent="0">
              <a:buNone/>
            </a:pPr>
            <a:r>
              <a:rPr lang="en-US" sz="2400" b="1" dirty="0">
                <a:latin typeface="+mn-lt"/>
              </a:rPr>
              <a:t>Miles Travelled Annually and Matching Revenues</a:t>
            </a:r>
            <a:endParaRPr lang="en-US" sz="2400" dirty="0">
              <a:latin typeface="+mn-lt"/>
            </a:endParaRPr>
          </a:p>
        </p:txBody>
      </p:sp>
      <p:graphicFrame>
        <p:nvGraphicFramePr>
          <p:cNvPr id="7" name="Table 6"/>
          <p:cNvGraphicFramePr>
            <a:graphicFrameLocks noGrp="1"/>
          </p:cNvGraphicFramePr>
          <p:nvPr>
            <p:extLst>
              <p:ext uri="{D42A27DB-BD31-4B8C-83A1-F6EECF244321}">
                <p14:modId xmlns="" xmlns:p14="http://schemas.microsoft.com/office/powerpoint/2010/main" val="389071852"/>
              </p:ext>
            </p:extLst>
          </p:nvPr>
        </p:nvGraphicFramePr>
        <p:xfrm>
          <a:off x="1225407" y="2544583"/>
          <a:ext cx="6693186" cy="3139440"/>
        </p:xfrm>
        <a:graphic>
          <a:graphicData uri="http://schemas.openxmlformats.org/drawingml/2006/table">
            <a:tbl>
              <a:tblPr firstRow="1" bandRow="1">
                <a:tableStyleId>{2D5ABB26-0587-4C30-8999-92F81FD0307C}</a:tableStyleId>
              </a:tblPr>
              <a:tblGrid>
                <a:gridCol w="2104717">
                  <a:extLst>
                    <a:ext uri="{9D8B030D-6E8A-4147-A177-3AD203B41FA5}">
                      <a16:colId xmlns="" xmlns:a16="http://schemas.microsoft.com/office/drawing/2014/main" val="3167155876"/>
                    </a:ext>
                  </a:extLst>
                </a:gridCol>
                <a:gridCol w="1484898">
                  <a:extLst>
                    <a:ext uri="{9D8B030D-6E8A-4147-A177-3AD203B41FA5}">
                      <a16:colId xmlns="" xmlns:a16="http://schemas.microsoft.com/office/drawing/2014/main" val="3329334877"/>
                    </a:ext>
                  </a:extLst>
                </a:gridCol>
                <a:gridCol w="1591918">
                  <a:extLst>
                    <a:ext uri="{9D8B030D-6E8A-4147-A177-3AD203B41FA5}">
                      <a16:colId xmlns="" xmlns:a16="http://schemas.microsoft.com/office/drawing/2014/main" val="4215494036"/>
                    </a:ext>
                  </a:extLst>
                </a:gridCol>
                <a:gridCol w="1511653">
                  <a:extLst>
                    <a:ext uri="{9D8B030D-6E8A-4147-A177-3AD203B41FA5}">
                      <a16:colId xmlns="" xmlns:a16="http://schemas.microsoft.com/office/drawing/2014/main" val="1591892485"/>
                    </a:ext>
                  </a:extLst>
                </a:gridCol>
              </a:tblGrid>
              <a:tr h="370840">
                <a:tc>
                  <a:txBody>
                    <a:bodyPr/>
                    <a:lstStyle/>
                    <a:p>
                      <a:pPr algn="ctr"/>
                      <a:r>
                        <a:rPr lang="en-US" sz="1600" b="1" i="0" u="none" strike="noStrike" cap="none" baseline="0" dirty="0" smtClean="0">
                          <a:solidFill>
                            <a:schemeClr val="tx1"/>
                          </a:solidFill>
                          <a:latin typeface="+mn-lt"/>
                          <a:ea typeface="+mn-ea"/>
                          <a:cs typeface="+mn-cs"/>
                          <a:sym typeface="Arial"/>
                        </a:rPr>
                        <a:t>Airplane’s Class and Matching Revenues per Mile</a:t>
                      </a:r>
                      <a:endParaRPr lang="en-US" sz="1600" b="1" i="0" u="none" strike="noStrike" cap="none" baseline="0"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0" u="none" strike="noStrike" cap="none" baseline="0" dirty="0" smtClean="0">
                          <a:solidFill>
                            <a:schemeClr val="tx1"/>
                          </a:solidFill>
                          <a:latin typeface="+mn-lt"/>
                          <a:ea typeface="+mn-ea"/>
                          <a:cs typeface="+mn-cs"/>
                          <a:sym typeface="Arial"/>
                        </a:rPr>
                        <a:t>At least</a:t>
                      </a:r>
                    </a:p>
                    <a:p>
                      <a:pPr algn="ctr"/>
                      <a:r>
                        <a:rPr lang="en-US" sz="1600" b="1" i="0" u="none" strike="noStrike" cap="none" baseline="0" dirty="0" smtClean="0">
                          <a:solidFill>
                            <a:schemeClr val="tx1"/>
                          </a:solidFill>
                          <a:latin typeface="+mn-lt"/>
                          <a:ea typeface="+mn-ea"/>
                          <a:cs typeface="+mn-cs"/>
                          <a:sym typeface="Arial"/>
                        </a:rPr>
                        <a:t>250,000</a:t>
                      </a:r>
                    </a:p>
                    <a:p>
                      <a:pPr algn="ctr"/>
                      <a:r>
                        <a:rPr lang="en-US" sz="1600" b="1" i="0" u="none" strike="noStrike" cap="none" baseline="0" dirty="0" smtClean="0">
                          <a:solidFill>
                            <a:schemeClr val="tx1"/>
                          </a:solidFill>
                          <a:latin typeface="+mn-lt"/>
                          <a:ea typeface="+mn-ea"/>
                          <a:cs typeface="+mn-cs"/>
                          <a:sym typeface="Arial"/>
                        </a:rPr>
                        <a:t>Miles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0" u="none" strike="noStrike" cap="none" baseline="0" dirty="0" smtClean="0">
                          <a:solidFill>
                            <a:schemeClr val="tx1"/>
                          </a:solidFill>
                          <a:latin typeface="+mn-lt"/>
                          <a:ea typeface="+mn-ea"/>
                          <a:cs typeface="+mn-cs"/>
                          <a:sym typeface="Arial"/>
                        </a:rPr>
                        <a:t>At least</a:t>
                      </a:r>
                    </a:p>
                    <a:p>
                      <a:pPr algn="ctr"/>
                      <a:r>
                        <a:rPr lang="en-US" sz="1600" b="1" i="0" u="none" strike="noStrike" cap="none" baseline="0" dirty="0" smtClean="0">
                          <a:solidFill>
                            <a:schemeClr val="tx1"/>
                          </a:solidFill>
                          <a:latin typeface="+mn-lt"/>
                          <a:ea typeface="+mn-ea"/>
                          <a:cs typeface="+mn-cs"/>
                          <a:sym typeface="Arial"/>
                        </a:rPr>
                        <a:t>150,000</a:t>
                      </a:r>
                    </a:p>
                    <a:p>
                      <a:pPr algn="ctr"/>
                      <a:r>
                        <a:rPr lang="en-US" sz="1600" b="1" i="0" u="none" strike="noStrike" cap="none" baseline="0" dirty="0" smtClean="0">
                          <a:solidFill>
                            <a:schemeClr val="tx1"/>
                          </a:solidFill>
                          <a:latin typeface="+mn-lt"/>
                          <a:ea typeface="+mn-ea"/>
                          <a:cs typeface="+mn-cs"/>
                          <a:sym typeface="Arial"/>
                        </a:rPr>
                        <a:t>miles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0" u="none" strike="noStrike" cap="none" baseline="0" dirty="0" smtClean="0">
                          <a:solidFill>
                            <a:schemeClr val="tx1"/>
                          </a:solidFill>
                          <a:latin typeface="+mn-lt"/>
                          <a:ea typeface="+mn-ea"/>
                          <a:cs typeface="+mn-cs"/>
                          <a:sym typeface="Arial"/>
                        </a:rPr>
                        <a:t>At least</a:t>
                      </a:r>
                    </a:p>
                    <a:p>
                      <a:pPr algn="ctr"/>
                      <a:r>
                        <a:rPr lang="en-US" sz="1600" b="1" i="0" u="none" strike="noStrike" cap="none" baseline="0" dirty="0" smtClean="0">
                          <a:solidFill>
                            <a:schemeClr val="tx1"/>
                          </a:solidFill>
                          <a:latin typeface="+mn-lt"/>
                          <a:ea typeface="+mn-ea"/>
                          <a:cs typeface="+mn-cs"/>
                          <a:sym typeface="Arial"/>
                        </a:rPr>
                        <a:t>100,000</a:t>
                      </a:r>
                    </a:p>
                    <a:p>
                      <a:pPr algn="ctr"/>
                      <a:r>
                        <a:rPr lang="en-US" sz="1600" b="1" i="0" u="none" strike="noStrike" cap="none" baseline="0" dirty="0" smtClean="0">
                          <a:solidFill>
                            <a:schemeClr val="tx1"/>
                          </a:solidFill>
                          <a:latin typeface="+mn-lt"/>
                          <a:ea typeface="+mn-ea"/>
                          <a:cs typeface="+mn-cs"/>
                          <a:sym typeface="Arial"/>
                        </a:rPr>
                        <a:t>miles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19393599"/>
                  </a:ext>
                </a:extLst>
              </a:tr>
              <a:tr h="370840">
                <a:tc>
                  <a:txBody>
                    <a:bodyPr/>
                    <a:lstStyle/>
                    <a:p>
                      <a:pPr algn="ctr"/>
                      <a:r>
                        <a:rPr lang="en-US" sz="1600" b="1" i="0" u="none" strike="noStrike" cap="none" baseline="0" dirty="0" smtClean="0">
                          <a:solidFill>
                            <a:schemeClr val="tx1"/>
                          </a:solidFill>
                          <a:latin typeface="+mn-lt"/>
                          <a:ea typeface="+mn-ea"/>
                          <a:cs typeface="+mn-cs"/>
                          <a:sym typeface="Arial"/>
                        </a:rPr>
                        <a:t>First Class</a:t>
                      </a:r>
                    </a:p>
                    <a:p>
                      <a:pPr algn="ctr"/>
                      <a:r>
                        <a:rPr lang="en-US" sz="1600" b="0" i="0" u="none" strike="noStrike" cap="none" baseline="0" dirty="0" smtClean="0">
                          <a:solidFill>
                            <a:schemeClr val="tx1"/>
                          </a:solidFill>
                          <a:latin typeface="+mn-lt"/>
                          <a:ea typeface="+mn-ea"/>
                          <a:cs typeface="+mn-cs"/>
                          <a:sym typeface="Arial"/>
                        </a:rPr>
                        <a:t>(</a:t>
                      </a:r>
                      <a:r>
                        <a:rPr lang="en-US" sz="1600" b="0" i="0" u="none" strike="noStrike" cap="none" baseline="0" dirty="0" smtClean="0">
                          <a:solidFill>
                            <a:schemeClr val="tx1"/>
                          </a:solidFill>
                          <a:latin typeface="+mn-lt"/>
                          <a:ea typeface="+mn-ea"/>
                          <a:cs typeface="Arial" panose="020B0604020202020204" pitchFamily="34" charset="0"/>
                          <a:sym typeface="Arial"/>
                        </a:rPr>
                        <a:t>$</a:t>
                      </a:r>
                      <a:r>
                        <a:rPr lang="en-US" sz="1600" b="0" i="0" u="none" strike="noStrike" cap="none" baseline="0" dirty="0" smtClean="0">
                          <a:solidFill>
                            <a:schemeClr val="tx1"/>
                          </a:solidFill>
                          <a:latin typeface="+mn-lt"/>
                          <a:ea typeface="+mn-ea"/>
                          <a:cs typeface="+mn-cs"/>
                          <a:sym typeface="Arial"/>
                        </a:rPr>
                        <a:t> 4 per mile)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$ 1,000,000</a:t>
                      </a:r>
                    </a:p>
                    <a:p>
                      <a:pPr algn="ctr"/>
                      <a:r>
                        <a:rPr lang="en-US" sz="1600" b="1" i="0" u="none" strike="noStrike" cap="none" baseline="0" dirty="0" smtClean="0">
                          <a:solidFill>
                            <a:schemeClr val="tx1"/>
                          </a:solidFill>
                          <a:latin typeface="+mn-lt"/>
                          <a:ea typeface="+mn-ea"/>
                          <a:cs typeface="+mn-cs"/>
                          <a:sym typeface="Arial"/>
                        </a:rPr>
                        <a:t>DIAMOND</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$ 600,000</a:t>
                      </a:r>
                    </a:p>
                    <a:p>
                      <a:pPr algn="ctr"/>
                      <a:r>
                        <a:rPr lang="en-US" sz="1600" b="1" i="0" u="none" strike="noStrike" cap="none" baseline="0" dirty="0" smtClean="0">
                          <a:solidFill>
                            <a:schemeClr val="tx1"/>
                          </a:solidFill>
                          <a:latin typeface="+mn-lt"/>
                          <a:ea typeface="+mn-ea"/>
                          <a:cs typeface="+mn-cs"/>
                          <a:sym typeface="Arial"/>
                        </a:rPr>
                        <a:t>EMERALD</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$ 400,000</a:t>
                      </a:r>
                    </a:p>
                    <a:p>
                      <a:pPr algn="ctr"/>
                      <a:r>
                        <a:rPr lang="en-US" sz="1600" b="1" i="0" u="none" strike="noStrike" cap="none" baseline="0" dirty="0" smtClean="0">
                          <a:solidFill>
                            <a:schemeClr val="tx1"/>
                          </a:solidFill>
                          <a:latin typeface="+mn-lt"/>
                          <a:ea typeface="+mn-ea"/>
                          <a:cs typeface="+mn-cs"/>
                          <a:sym typeface="Arial"/>
                        </a:rPr>
                        <a:t>EMERALD</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53698112"/>
                  </a:ext>
                </a:extLst>
              </a:tr>
              <a:tr h="370840">
                <a:tc>
                  <a:txBody>
                    <a:bodyPr/>
                    <a:lstStyle/>
                    <a:p>
                      <a:pPr algn="ctr"/>
                      <a:r>
                        <a:rPr lang="en-US" sz="1600" b="1" i="0" u="none" strike="noStrike" cap="none" baseline="0" dirty="0" smtClean="0">
                          <a:solidFill>
                            <a:schemeClr val="tx1"/>
                          </a:solidFill>
                          <a:latin typeface="+mn-lt"/>
                          <a:ea typeface="+mn-ea"/>
                          <a:cs typeface="+mn-cs"/>
                          <a:sym typeface="Arial"/>
                        </a:rPr>
                        <a:t>Business Class</a:t>
                      </a:r>
                    </a:p>
                    <a:p>
                      <a:pPr algn="ctr"/>
                      <a:r>
                        <a:rPr lang="en-US" sz="1600" b="0" i="0" u="none" strike="noStrike" cap="none" baseline="0" dirty="0" smtClean="0">
                          <a:solidFill>
                            <a:schemeClr val="tx1"/>
                          </a:solidFill>
                          <a:latin typeface="+mn-lt"/>
                          <a:ea typeface="+mn-ea"/>
                          <a:cs typeface="+mn-cs"/>
                          <a:sym typeface="Arial"/>
                        </a:rPr>
                        <a:t>($ 2 per mile)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$ 500,000</a:t>
                      </a:r>
                    </a:p>
                    <a:p>
                      <a:pPr algn="ctr"/>
                      <a:r>
                        <a:rPr lang="en-US" sz="1600" b="1" i="0" u="none" strike="noStrike" cap="none" baseline="0" dirty="0" smtClean="0">
                          <a:solidFill>
                            <a:schemeClr val="tx1"/>
                          </a:solidFill>
                          <a:latin typeface="+mn-lt"/>
                          <a:ea typeface="+mn-ea"/>
                          <a:cs typeface="+mn-cs"/>
                          <a:sym typeface="Arial"/>
                        </a:rPr>
                        <a:t>EMERALD</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$ 300,000</a:t>
                      </a:r>
                    </a:p>
                    <a:p>
                      <a:pPr algn="ctr"/>
                      <a:r>
                        <a:rPr lang="en-US" sz="1600" b="1" i="0" u="none" strike="noStrike" cap="none" baseline="0" dirty="0" smtClean="0">
                          <a:solidFill>
                            <a:schemeClr val="tx1"/>
                          </a:solidFill>
                          <a:latin typeface="+mn-lt"/>
                          <a:ea typeface="+mn-ea"/>
                          <a:cs typeface="+mn-cs"/>
                          <a:sym typeface="Arial"/>
                        </a:rPr>
                        <a:t>SAPPHIRE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$ 200,000</a:t>
                      </a:r>
                    </a:p>
                    <a:p>
                      <a:pPr algn="ctr"/>
                      <a:r>
                        <a:rPr lang="en-US" sz="1600" b="1" i="0" u="none" strike="noStrike" cap="none" baseline="0" dirty="0" smtClean="0">
                          <a:solidFill>
                            <a:schemeClr val="tx1"/>
                          </a:solidFill>
                          <a:latin typeface="+mn-lt"/>
                          <a:ea typeface="+mn-ea"/>
                          <a:cs typeface="+mn-cs"/>
                          <a:sym typeface="Arial"/>
                        </a:rPr>
                        <a:t>SAPPHIRE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38751385"/>
                  </a:ext>
                </a:extLst>
              </a:tr>
              <a:tr h="370840">
                <a:tc>
                  <a:txBody>
                    <a:bodyPr/>
                    <a:lstStyle/>
                    <a:p>
                      <a:pPr algn="ctr"/>
                      <a:r>
                        <a:rPr lang="en-US" sz="1600" b="1" i="0" u="none" strike="noStrike" cap="none" baseline="0" dirty="0" smtClean="0">
                          <a:solidFill>
                            <a:schemeClr val="tx1"/>
                          </a:solidFill>
                          <a:latin typeface="+mn-lt"/>
                          <a:ea typeface="+mn-ea"/>
                          <a:cs typeface="+mn-cs"/>
                          <a:sym typeface="Arial"/>
                        </a:rPr>
                        <a:t>Premium Economy</a:t>
                      </a:r>
                    </a:p>
                    <a:p>
                      <a:pPr algn="ctr"/>
                      <a:r>
                        <a:rPr lang="en-US" sz="1600" b="0" i="0" u="none" strike="noStrike" cap="none" baseline="0" dirty="0" smtClean="0">
                          <a:solidFill>
                            <a:schemeClr val="tx1"/>
                          </a:solidFill>
                          <a:latin typeface="+mn-lt"/>
                          <a:ea typeface="+mn-ea"/>
                          <a:cs typeface="+mn-cs"/>
                          <a:sym typeface="Arial"/>
                        </a:rPr>
                        <a:t>($ 0.6 per mile)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$ 150,000</a:t>
                      </a:r>
                    </a:p>
                    <a:p>
                      <a:pPr algn="ctr"/>
                      <a:r>
                        <a:rPr lang="en-US" sz="1600" b="1" i="0" u="none" strike="noStrike" cap="none" baseline="0" dirty="0" smtClean="0">
                          <a:solidFill>
                            <a:schemeClr val="tx1"/>
                          </a:solidFill>
                          <a:latin typeface="+mn-lt"/>
                          <a:ea typeface="+mn-ea"/>
                          <a:cs typeface="+mn-cs"/>
                          <a:sym typeface="Arial"/>
                        </a:rPr>
                        <a:t>ELITE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$ 90,000</a:t>
                      </a:r>
                    </a:p>
                    <a:p>
                      <a:pPr algn="ctr"/>
                      <a:r>
                        <a:rPr lang="en-US" sz="1600" b="1" i="0" u="none" strike="noStrike" cap="none" baseline="0" dirty="0" smtClean="0">
                          <a:solidFill>
                            <a:schemeClr val="tx1"/>
                          </a:solidFill>
                          <a:latin typeface="+mn-lt"/>
                          <a:ea typeface="+mn-ea"/>
                          <a:cs typeface="+mn-cs"/>
                          <a:sym typeface="Arial"/>
                        </a:rPr>
                        <a:t>SELECT</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$ 60,000</a:t>
                      </a:r>
                    </a:p>
                    <a:p>
                      <a:pPr algn="ctr"/>
                      <a:r>
                        <a:rPr lang="en-US" sz="1600" b="1" i="0" u="none" strike="noStrike" cap="none" baseline="0" dirty="0" smtClean="0">
                          <a:solidFill>
                            <a:schemeClr val="tx1"/>
                          </a:solidFill>
                          <a:latin typeface="+mn-lt"/>
                          <a:ea typeface="+mn-ea"/>
                          <a:cs typeface="+mn-cs"/>
                          <a:sym typeface="Arial"/>
                        </a:rPr>
                        <a:t>SELECT</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99630405"/>
                  </a:ext>
                </a:extLst>
              </a:tr>
              <a:tr h="370840">
                <a:tc>
                  <a:txBody>
                    <a:bodyPr/>
                    <a:lstStyle/>
                    <a:p>
                      <a:pPr algn="ctr"/>
                      <a:r>
                        <a:rPr lang="en-US" sz="1600" b="1" i="0" u="none" strike="noStrike" cap="none" baseline="0" dirty="0" smtClean="0">
                          <a:solidFill>
                            <a:schemeClr val="tx1"/>
                          </a:solidFill>
                          <a:latin typeface="+mn-lt"/>
                          <a:ea typeface="+mn-ea"/>
                          <a:cs typeface="+mn-cs"/>
                          <a:sym typeface="Arial"/>
                        </a:rPr>
                        <a:t>Economy</a:t>
                      </a:r>
                    </a:p>
                    <a:p>
                      <a:pPr algn="ctr"/>
                      <a:r>
                        <a:rPr lang="en-US" sz="1600" b="0" i="0" u="none" strike="noStrike" cap="none" baseline="0" dirty="0" smtClean="0">
                          <a:solidFill>
                            <a:schemeClr val="tx1"/>
                          </a:solidFill>
                          <a:latin typeface="+mn-lt"/>
                          <a:ea typeface="+mn-ea"/>
                          <a:cs typeface="+mn-cs"/>
                          <a:sym typeface="Arial"/>
                        </a:rPr>
                        <a:t>($ 0.3 per mile)</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$ 75,000</a:t>
                      </a:r>
                    </a:p>
                    <a:p>
                      <a:pPr algn="ctr"/>
                      <a:r>
                        <a:rPr lang="en-US" sz="1600" b="1" i="0" u="none" strike="noStrike" cap="none" baseline="0" dirty="0" smtClean="0">
                          <a:solidFill>
                            <a:schemeClr val="tx1"/>
                          </a:solidFill>
                          <a:latin typeface="+mn-lt"/>
                          <a:ea typeface="+mn-ea"/>
                          <a:cs typeface="+mn-cs"/>
                          <a:sym typeface="Arial"/>
                        </a:rPr>
                        <a:t>SELECT</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$ 45,000</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cap="none" baseline="0" dirty="0" smtClean="0">
                          <a:solidFill>
                            <a:schemeClr val="tx1"/>
                          </a:solidFill>
                          <a:latin typeface="+mn-lt"/>
                          <a:ea typeface="+mn-ea"/>
                          <a:cs typeface="+mn-cs"/>
                          <a:sym typeface="Arial"/>
                        </a:rPr>
                        <a:t>$ 30,000</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4354172"/>
                  </a:ext>
                </a:extLst>
              </a:tr>
            </a:tbl>
          </a:graphicData>
        </a:graphic>
      </p:graphicFrame>
    </p:spTree>
    <p:extLst>
      <p:ext uri="{BB962C8B-B14F-4D97-AF65-F5344CB8AC3E}">
        <p14:creationId xmlns="" xmlns:p14="http://schemas.microsoft.com/office/powerpoint/2010/main" val="379792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smtClean="0">
                <a:latin typeface="Times New Roman" panose="02020603050405020304" pitchFamily="18" charset="0"/>
                <a:ea typeface="+mj-ea"/>
                <a:cs typeface="+mj-cs"/>
              </a:rPr>
              <a:t>Measures of Customer Retention</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Customer valuation</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Retention rates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Analyzing defections</a:t>
            </a:r>
          </a:p>
        </p:txBody>
      </p:sp>
    </p:spTree>
    <p:extLst>
      <p:ext uri="{BB962C8B-B14F-4D97-AF65-F5344CB8AC3E}">
        <p14:creationId xmlns="" xmlns:p14="http://schemas.microsoft.com/office/powerpoint/2010/main" val="403260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Marketing</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97182"/>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sz="2400" b="1" kern="1200" dirty="0" smtClean="0">
                <a:solidFill>
                  <a:srgbClr val="000000"/>
                </a:solidFill>
                <a:latin typeface="Arial (Body)"/>
                <a:ea typeface="+mn-ea"/>
                <a:cs typeface="+mn-cs"/>
              </a:rPr>
              <a:t>Defined</a:t>
            </a:r>
          </a:p>
          <a:p>
            <a:pPr marL="0" lvl="0" indent="0" eaLnBrk="0" fontAlgn="base" hangingPunct="0">
              <a:spcBef>
                <a:spcPct val="20000"/>
              </a:spcBef>
              <a:spcAft>
                <a:spcPct val="0"/>
              </a:spcAft>
              <a:buSzPts val="2400"/>
              <a:buNone/>
              <a:tabLst/>
            </a:pPr>
            <a:r>
              <a:rPr lang="en-US" sz="2400" kern="1200" dirty="0" smtClean="0">
                <a:solidFill>
                  <a:srgbClr val="000000"/>
                </a:solidFill>
                <a:latin typeface="Arial (Body)"/>
                <a:ea typeface="+mn-ea"/>
                <a:cs typeface="+mn-cs"/>
              </a:rPr>
              <a:t>Marketing </a:t>
            </a:r>
            <a:r>
              <a:rPr lang="en-US" sz="2400" kern="1200" dirty="0">
                <a:solidFill>
                  <a:srgbClr val="000000"/>
                </a:solidFill>
                <a:latin typeface="Arial (Body)"/>
                <a:ea typeface="+mn-ea"/>
                <a:cs typeface="+mn-cs"/>
              </a:rPr>
              <a:t>is the activity, set of institutions, and processes for creating, communicating, and delivering offerings that have value for customers, clients, partners, and society.</a:t>
            </a:r>
          </a:p>
        </p:txBody>
      </p:sp>
    </p:spTree>
    <p:extLst>
      <p:ext uri="{BB962C8B-B14F-4D97-AF65-F5344CB8AC3E}">
        <p14:creationId xmlns="" xmlns:p14="http://schemas.microsoft.com/office/powerpoint/2010/main" val="4170119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Review Question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962319"/>
          </a:xfrm>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What is the difference between emotional and transactional bonds?</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Identify and describe four of the eleven determinants of customer satisfaction with online </a:t>
            </a:r>
            <a:r>
              <a:rPr lang="en-US" altLang="en-US" sz="2400" kern="1200" dirty="0" smtClean="0">
                <a:solidFill>
                  <a:srgbClr val="000000"/>
                </a:solidFill>
                <a:latin typeface="Arial (Body)"/>
                <a:ea typeface="+mn-ea"/>
                <a:cs typeface="+mn-cs"/>
              </a:rPr>
              <a:t>merchants. Characterize </a:t>
            </a:r>
            <a:r>
              <a:rPr lang="en-US" altLang="en-US" sz="2400" kern="1200" dirty="0">
                <a:solidFill>
                  <a:srgbClr val="000000"/>
                </a:solidFill>
                <a:latin typeface="Arial (Body)"/>
                <a:ea typeface="+mn-ea"/>
                <a:cs typeface="+mn-cs"/>
              </a:rPr>
              <a:t>each selected determinant as primarily driven by emotion or stemming from the mechanics of the </a:t>
            </a:r>
            <a:r>
              <a:rPr lang="en-US" altLang="en-US" sz="2400" kern="1200" dirty="0" smtClean="0">
                <a:solidFill>
                  <a:srgbClr val="000000"/>
                </a:solidFill>
                <a:latin typeface="Arial (Body)"/>
                <a:ea typeface="+mn-ea"/>
                <a:cs typeface="+mn-cs"/>
              </a:rPr>
              <a:t>transaction.</a:t>
            </a:r>
            <a:endParaRPr lang="en-US" altLang="en-US" sz="24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74108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1.4</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1"/>
            <a:ext cx="8229600" cy="909536"/>
          </a:xfrm>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ea typeface="+mn-ea"/>
                <a:cs typeface="+mn-cs"/>
              </a:rPr>
              <a:t>1.4</a:t>
            </a:r>
            <a:r>
              <a:rPr lang="en-US" altLang="en-US" sz="2400" kern="1200" dirty="0" smtClean="0">
                <a:solidFill>
                  <a:srgbClr val="000000"/>
                </a:solidFill>
                <a:latin typeface="Arial (Body)"/>
                <a:ea typeface="+mn-ea"/>
                <a:cs typeface="+mn-cs"/>
              </a:rPr>
              <a:t> To </a:t>
            </a:r>
            <a:r>
              <a:rPr lang="en-US" altLang="en-US" sz="2400" kern="1200" dirty="0">
                <a:solidFill>
                  <a:srgbClr val="000000"/>
                </a:solidFill>
                <a:latin typeface="Arial (Body)"/>
                <a:ea typeface="+mn-ea"/>
                <a:cs typeface="+mn-cs"/>
              </a:rPr>
              <a:t>understand marketers social and ethical responsibilities.</a:t>
            </a:r>
          </a:p>
        </p:txBody>
      </p:sp>
    </p:spTree>
    <p:extLst>
      <p:ext uri="{BB962C8B-B14F-4D97-AF65-F5344CB8AC3E}">
        <p14:creationId xmlns="" xmlns:p14="http://schemas.microsoft.com/office/powerpoint/2010/main" val="1413938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smtClean="0">
                <a:latin typeface="Times New Roman" panose="02020603050405020304" pitchFamily="18" charset="0"/>
                <a:ea typeface="+mj-ea"/>
                <a:cs typeface="+mj-cs"/>
              </a:rPr>
              <a:t>Social Responsibility</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Companies incorporate social goals into their mission statements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Marketing ethics and social responsibility can shape organizational effectiveness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Socially responsible activities improve image among stakeholders</a:t>
            </a:r>
          </a:p>
        </p:txBody>
      </p:sp>
    </p:spTree>
    <p:extLst>
      <p:ext uri="{BB962C8B-B14F-4D97-AF65-F5344CB8AC3E}">
        <p14:creationId xmlns="" xmlns:p14="http://schemas.microsoft.com/office/powerpoint/2010/main" val="482851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1.5</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8229600" cy="928991"/>
          </a:xfrm>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ea typeface="+mn-ea"/>
                <a:cs typeface="+mn-cs"/>
              </a:rPr>
              <a:t>1.5</a:t>
            </a:r>
            <a:r>
              <a:rPr lang="en-US" altLang="en-US" sz="2400" kern="1200" dirty="0" smtClean="0">
                <a:solidFill>
                  <a:srgbClr val="000000"/>
                </a:solidFill>
                <a:latin typeface="Arial (Body)"/>
                <a:ea typeface="+mn-ea"/>
                <a:cs typeface="+mn-cs"/>
              </a:rPr>
              <a:t> To </a:t>
            </a:r>
            <a:r>
              <a:rPr lang="en-US" altLang="en-US" sz="2400" kern="1200" dirty="0">
                <a:solidFill>
                  <a:srgbClr val="000000"/>
                </a:solidFill>
                <a:latin typeface="Arial (Body)"/>
                <a:ea typeface="+mn-ea"/>
                <a:cs typeface="+mn-cs"/>
              </a:rPr>
              <a:t>understand consumer decision-making as the foundation for this book.</a:t>
            </a:r>
          </a:p>
        </p:txBody>
      </p:sp>
    </p:spTree>
    <p:extLst>
      <p:ext uri="{BB962C8B-B14F-4D97-AF65-F5344CB8AC3E}">
        <p14:creationId xmlns="" xmlns:p14="http://schemas.microsoft.com/office/powerpoint/2010/main" val="1522137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Consumer Decision Making </a:t>
            </a:r>
            <a:r>
              <a:rPr lang="en-US" altLang="en-US" sz="2000" b="0" kern="1200" dirty="0" smtClean="0">
                <a:latin typeface="Times New Roman" panose="02020603050405020304" pitchFamily="18" charset="0"/>
                <a:ea typeface="+mj-ea"/>
                <a:cs typeface="+mj-cs"/>
              </a:rPr>
              <a:t>(1 of 2)</a:t>
            </a:r>
            <a:endParaRPr lang="en-US" alt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199"/>
            <a:ext cx="8229600" cy="4703323"/>
          </a:xfrm>
        </p:spPr>
        <p:txBody>
          <a:bodyPr wrap="square" lIns="91425" tIns="91425" rIns="91425" bIns="91425">
            <a:noAutofit/>
          </a:bodyPr>
          <a:lstStyle/>
          <a:p>
            <a:pPr marL="255651" lvl="0" indent="-255651" eaLnBrk="0" fontAlgn="base" hangingPunct="0">
              <a:spcAft>
                <a:spcPct val="0"/>
              </a:spcAft>
              <a:buSzPts val="2400"/>
              <a:tabLst/>
            </a:pPr>
            <a:r>
              <a:rPr lang="en-US" altLang="en-US" sz="2200" kern="1200" dirty="0">
                <a:solidFill>
                  <a:srgbClr val="000000"/>
                </a:solidFill>
                <a:latin typeface="Arial (Body)"/>
                <a:ea typeface="+mn-ea"/>
                <a:cs typeface="+mn-cs"/>
              </a:rPr>
              <a:t>Inputs</a:t>
            </a:r>
          </a:p>
          <a:p>
            <a:pPr marL="741553" lvl="1" indent="-284353" eaLnBrk="0" fontAlgn="base" hangingPunct="0">
              <a:spcAft>
                <a:spcPct val="0"/>
              </a:spcAft>
              <a:buSzPts val="2400"/>
            </a:pPr>
            <a:r>
              <a:rPr lang="en-US" altLang="en-US" sz="2200" kern="1200" dirty="0">
                <a:solidFill>
                  <a:srgbClr val="000000"/>
                </a:solidFill>
                <a:latin typeface="Arial (Body)"/>
                <a:ea typeface="+mn-ea"/>
                <a:cs typeface="+mn-cs"/>
              </a:rPr>
              <a:t>Firm marketing efforts</a:t>
            </a:r>
          </a:p>
          <a:p>
            <a:pPr marL="741553" lvl="1" indent="-284353" eaLnBrk="0" fontAlgn="base" hangingPunct="0">
              <a:spcAft>
                <a:spcPct val="0"/>
              </a:spcAft>
              <a:buSzPts val="2400"/>
            </a:pPr>
            <a:r>
              <a:rPr lang="en-US" altLang="en-US" sz="2200" kern="1200" dirty="0">
                <a:solidFill>
                  <a:srgbClr val="000000"/>
                </a:solidFill>
                <a:latin typeface="Arial (Body)"/>
                <a:ea typeface="+mn-ea"/>
                <a:cs typeface="+mn-cs"/>
              </a:rPr>
              <a:t>Sociocultural influences</a:t>
            </a:r>
          </a:p>
          <a:p>
            <a:pPr marL="255651" lvl="0" indent="-255651" eaLnBrk="0" fontAlgn="base" hangingPunct="0">
              <a:spcAft>
                <a:spcPct val="0"/>
              </a:spcAft>
              <a:buSzPts val="2400"/>
              <a:tabLst/>
            </a:pPr>
            <a:r>
              <a:rPr lang="en-US" altLang="en-US" sz="2200" kern="1200" dirty="0">
                <a:solidFill>
                  <a:srgbClr val="000000"/>
                </a:solidFill>
                <a:latin typeface="Arial (Body)"/>
                <a:ea typeface="+mn-ea"/>
                <a:cs typeface="+mn-cs"/>
              </a:rPr>
              <a:t>Process</a:t>
            </a:r>
          </a:p>
          <a:p>
            <a:pPr marL="741553" lvl="1" indent="-284353" eaLnBrk="0" fontAlgn="base" hangingPunct="0">
              <a:spcAft>
                <a:spcPct val="0"/>
              </a:spcAft>
              <a:buSzPts val="2400"/>
            </a:pPr>
            <a:r>
              <a:rPr lang="en-US" altLang="en-US" sz="2200" kern="1200" dirty="0">
                <a:solidFill>
                  <a:srgbClr val="000000"/>
                </a:solidFill>
                <a:latin typeface="Arial (Body)"/>
                <a:ea typeface="+mn-ea"/>
                <a:cs typeface="+mn-cs"/>
              </a:rPr>
              <a:t>Psychological factors</a:t>
            </a:r>
          </a:p>
          <a:p>
            <a:pPr marL="741553" lvl="1" indent="-284353" eaLnBrk="0" fontAlgn="base" hangingPunct="0">
              <a:spcAft>
                <a:spcPct val="0"/>
              </a:spcAft>
              <a:buSzPts val="2400"/>
            </a:pPr>
            <a:r>
              <a:rPr lang="en-US" altLang="en-US" sz="2200" kern="1200" dirty="0">
                <a:solidFill>
                  <a:srgbClr val="000000"/>
                </a:solidFill>
                <a:latin typeface="Arial (Body)"/>
                <a:ea typeface="+mn-ea"/>
                <a:cs typeface="+mn-cs"/>
              </a:rPr>
              <a:t>Need Recognition, Decision Type, Prepurchase Search, Evaluation of Alternatives</a:t>
            </a:r>
          </a:p>
          <a:p>
            <a:pPr marL="741553" lvl="1" indent="-284353" eaLnBrk="0" fontAlgn="base" hangingPunct="0">
              <a:spcAft>
                <a:spcPct val="0"/>
              </a:spcAft>
              <a:buSzPts val="2400"/>
            </a:pPr>
            <a:r>
              <a:rPr lang="en-US" altLang="en-US" sz="2200" kern="1200" dirty="0">
                <a:solidFill>
                  <a:srgbClr val="000000"/>
                </a:solidFill>
                <a:latin typeface="Arial (Body)"/>
                <a:ea typeface="+mn-ea"/>
                <a:cs typeface="+mn-cs"/>
              </a:rPr>
              <a:t>Learning</a:t>
            </a:r>
          </a:p>
          <a:p>
            <a:pPr marL="255651" lvl="0" indent="-255651" eaLnBrk="0" fontAlgn="base" hangingPunct="0">
              <a:spcAft>
                <a:spcPct val="0"/>
              </a:spcAft>
              <a:buSzPts val="2400"/>
              <a:tabLst/>
            </a:pPr>
            <a:r>
              <a:rPr lang="en-US" altLang="en-US" sz="2200" kern="1200" dirty="0">
                <a:solidFill>
                  <a:srgbClr val="000000"/>
                </a:solidFill>
                <a:latin typeface="Arial (Body)"/>
                <a:ea typeface="+mn-ea"/>
                <a:cs typeface="+mn-cs"/>
              </a:rPr>
              <a:t>Outputs</a:t>
            </a:r>
          </a:p>
          <a:p>
            <a:pPr marL="741553" lvl="1" indent="-284353" eaLnBrk="0" fontAlgn="base" hangingPunct="0">
              <a:spcAft>
                <a:spcPct val="0"/>
              </a:spcAft>
              <a:buSzPts val="2400"/>
            </a:pPr>
            <a:r>
              <a:rPr lang="en-US" altLang="en-US" sz="2200" kern="1200" dirty="0">
                <a:solidFill>
                  <a:srgbClr val="000000"/>
                </a:solidFill>
                <a:latin typeface="Arial (Body)"/>
                <a:ea typeface="+mn-ea"/>
                <a:cs typeface="+mn-cs"/>
              </a:rPr>
              <a:t>Purchase</a:t>
            </a:r>
          </a:p>
          <a:p>
            <a:pPr marL="741553" lvl="1" indent="-284353" eaLnBrk="0" fontAlgn="base" hangingPunct="0">
              <a:spcAft>
                <a:spcPct val="0"/>
              </a:spcAft>
              <a:buSzPts val="2400"/>
            </a:pPr>
            <a:r>
              <a:rPr lang="en-US" altLang="en-US" sz="2200" kern="1200" dirty="0">
                <a:solidFill>
                  <a:srgbClr val="000000"/>
                </a:solidFill>
                <a:latin typeface="Arial (Body)"/>
                <a:ea typeface="+mn-ea"/>
                <a:cs typeface="+mn-cs"/>
              </a:rPr>
              <a:t>Post-purchase </a:t>
            </a:r>
            <a:r>
              <a:rPr lang="en-US" altLang="en-US" sz="2200" kern="1200" dirty="0" smtClean="0">
                <a:solidFill>
                  <a:srgbClr val="000000"/>
                </a:solidFill>
                <a:latin typeface="Arial (Body)"/>
                <a:ea typeface="+mn-ea"/>
                <a:cs typeface="+mn-cs"/>
              </a:rPr>
              <a:t>evaluation</a:t>
            </a:r>
            <a:endParaRPr lang="en-US" altLang="en-US" sz="2200" kern="1200" dirty="0">
              <a:solidFill>
                <a:srgbClr val="000000"/>
              </a:solidFill>
              <a:latin typeface="Arial (Body)"/>
              <a:ea typeface="+mn-ea"/>
              <a:cs typeface="+mn-cs"/>
            </a:endParaRPr>
          </a:p>
        </p:txBody>
      </p:sp>
    </p:spTree>
    <p:extLst>
      <p:ext uri="{BB962C8B-B14F-4D97-AF65-F5344CB8AC3E}">
        <p14:creationId xmlns="" xmlns:p14="http://schemas.microsoft.com/office/powerpoint/2010/main" val="2221299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Consumer Decision Making </a:t>
            </a:r>
            <a:r>
              <a:rPr lang="en-US" altLang="en-US" sz="2000" b="0" kern="1200" dirty="0" smtClean="0">
                <a:latin typeface="Times New Roman" panose="02020603050405020304" pitchFamily="18" charset="0"/>
                <a:ea typeface="+mj-ea"/>
                <a:cs typeface="+mj-cs"/>
              </a:rPr>
              <a:t>(2 of 2)</a:t>
            </a:r>
            <a:endParaRPr lang="en-US" altLang="en-US" sz="2000" b="0" kern="1200" dirty="0">
              <a:latin typeface="Times New Roman" panose="02020603050405020304" pitchFamily="18" charset="0"/>
              <a:ea typeface="+mj-ea"/>
              <a:cs typeface="+mj-cs"/>
            </a:endParaRPr>
          </a:p>
        </p:txBody>
      </p:sp>
      <p:pic>
        <p:nvPicPr>
          <p:cNvPr id="3" name="Picture 2" descr="The flowchart has three main segments.&#10;• Input&#10;• Process&#10;• Output &#10;The first segment, input, is made up of 4 parts, as follows. &#10;1, the marketing mix.&#10;• Product&#10;• Promotion&#10;• Price&#10;• Distribution&#10;2, sociocultural influences.&#10;• Reference groups&#10;• Family&#10;• Social class&#10;• Culture and subculture&#10;3, communication sources. &#10;• Advertising&#10;• Buzz agents&#10;• Customized messages&#10;• Owned or paid for social media &#10;4, additional communication sources&#10;• Word of mouth&#10;• Advice and recommendations&#10;• Self generated social media&#10;This first segment flows to and from the second segment. The second segment, process, is made up of three parts. &#10;The first part is psychological influences.&#10;• Needs and motivation&#10;• Personality traits&#10;• Perception&#10;• Attitudes&#10;The second part of the process starts with need recognition and flows to type of decision, then pre purchase information search, and finally evaluation of purchase alternatives. Evaluation of purchase alternatives flows into the third part, learning, which includes knowledge and experience. The second segment flows to and from the third segment. The third segment, output, begins with the options of no purchase or purchase. The purchase option flows to post-purchase evaluation, which can flow to no repurchase or to repurchase. Repurchase flows to trust and loyalty, which flows back up to the experience element of the learning portion in the second segment."/>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63611" y="1645795"/>
            <a:ext cx="2935842" cy="4563978"/>
          </a:xfrm>
          <a:prstGeom prst="rect">
            <a:avLst/>
          </a:prstGeom>
        </p:spPr>
      </p:pic>
    </p:spTree>
    <p:extLst>
      <p:ext uri="{BB962C8B-B14F-4D97-AF65-F5344CB8AC3E}">
        <p14:creationId xmlns="" xmlns:p14="http://schemas.microsoft.com/office/powerpoint/2010/main" val="983834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solidFill>
                  <a:srgbClr val="007FA3"/>
                </a:solidFill>
                <a:latin typeface="Times New Roman" panose="02020603050405020304" pitchFamily="18" charset="0"/>
                <a:ea typeface="+mj-ea"/>
                <a:cs typeface="+mj-cs"/>
              </a:rPr>
              <a:t>Learning Objective 1.6</a:t>
            </a:r>
            <a:endParaRPr 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1"/>
            <a:ext cx="8229600" cy="870626"/>
          </a:xfrm>
        </p:spPr>
        <p:txBody>
          <a:bodyPr wrap="square" lIns="91425" tIns="91425" rIns="91425" bIns="91425">
            <a:noAutofit/>
          </a:bodyPr>
          <a:lstStyle/>
          <a:p>
            <a:pPr marL="0" indent="0" eaLnBrk="0" fontAlgn="base" hangingPunct="0">
              <a:spcAft>
                <a:spcPct val="0"/>
              </a:spcAft>
              <a:buSzPts val="2400"/>
              <a:buNone/>
            </a:pPr>
            <a:r>
              <a:rPr lang="en-US" sz="2400" b="1" kern="1200" dirty="0" smtClean="0">
                <a:solidFill>
                  <a:schemeClr val="tx2"/>
                </a:solidFill>
                <a:latin typeface="Arial (Body)"/>
                <a:ea typeface="+mn-ea"/>
                <a:cs typeface="+mn-cs"/>
              </a:rPr>
              <a:t>1.6</a:t>
            </a:r>
            <a:r>
              <a:rPr lang="en-US" sz="2400" kern="1200" dirty="0" smtClean="0">
                <a:solidFill>
                  <a:srgbClr val="000000"/>
                </a:solidFill>
                <a:latin typeface="Arial (Body)"/>
                <a:ea typeface="+mn-ea"/>
                <a:cs typeface="+mn-cs"/>
              </a:rPr>
              <a:t> To </a:t>
            </a:r>
            <a:r>
              <a:rPr lang="en-US" sz="2400" kern="1200" dirty="0">
                <a:solidFill>
                  <a:srgbClr val="000000"/>
                </a:solidFill>
                <a:latin typeface="Arial (Body)"/>
                <a:ea typeface="+mn-ea"/>
                <a:cs typeface="+mn-cs"/>
              </a:rPr>
              <a:t>explain how knowledge of consumer behavior </a:t>
            </a:r>
            <a:r>
              <a:rPr lang="en-US" sz="2400" kern="1200" dirty="0" smtClean="0">
                <a:solidFill>
                  <a:srgbClr val="000000"/>
                </a:solidFill>
                <a:latin typeface="Arial (Body)"/>
                <a:ea typeface="+mn-ea"/>
                <a:cs typeface="+mn-cs"/>
              </a:rPr>
              <a:t>advances seeking </a:t>
            </a:r>
            <a:r>
              <a:rPr lang="en-US" sz="2400" kern="1200" dirty="0">
                <a:solidFill>
                  <a:srgbClr val="000000"/>
                </a:solidFill>
                <a:latin typeface="Arial (Body)"/>
                <a:ea typeface="+mn-ea"/>
                <a:cs typeface="+mn-cs"/>
              </a:rPr>
              <a:t>employment after graduation.</a:t>
            </a:r>
          </a:p>
        </p:txBody>
      </p:sp>
    </p:spTree>
    <p:extLst>
      <p:ext uri="{BB962C8B-B14F-4D97-AF65-F5344CB8AC3E}">
        <p14:creationId xmlns="" xmlns:p14="http://schemas.microsoft.com/office/powerpoint/2010/main" val="208768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Employment Opportunities</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Brand management</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Advertising</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Consumer research</a:t>
            </a:r>
          </a:p>
        </p:txBody>
      </p:sp>
    </p:spTree>
    <p:extLst>
      <p:ext uri="{BB962C8B-B14F-4D97-AF65-F5344CB8AC3E}">
        <p14:creationId xmlns="" xmlns:p14="http://schemas.microsoft.com/office/powerpoint/2010/main" val="179128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Consumer Behavior </a:t>
            </a:r>
            <a:endParaRPr 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974273"/>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sz="2400" b="1" kern="1200" dirty="0">
                <a:solidFill>
                  <a:srgbClr val="000000"/>
                </a:solidFill>
                <a:latin typeface="Arial (Body)"/>
              </a:rPr>
              <a:t>Defined</a:t>
            </a:r>
            <a:endParaRPr lang="en-US" sz="2400" b="1" kern="1200" dirty="0" smtClean="0">
              <a:solidFill>
                <a:srgbClr val="000000"/>
              </a:solidFill>
              <a:latin typeface="Arial (Body)"/>
              <a:ea typeface="+mn-ea"/>
              <a:cs typeface="+mn-cs"/>
            </a:endParaRPr>
          </a:p>
          <a:p>
            <a:pPr marL="0" lvl="0" indent="0" eaLnBrk="0" fontAlgn="base" hangingPunct="0">
              <a:spcBef>
                <a:spcPct val="20000"/>
              </a:spcBef>
              <a:spcAft>
                <a:spcPct val="0"/>
              </a:spcAft>
              <a:buSzPts val="2400"/>
              <a:buNone/>
              <a:tabLst/>
            </a:pPr>
            <a:r>
              <a:rPr lang="en-US" sz="2400" kern="1200" dirty="0" smtClean="0">
                <a:solidFill>
                  <a:srgbClr val="000000"/>
                </a:solidFill>
                <a:latin typeface="Arial (Body)"/>
                <a:ea typeface="+mn-ea"/>
                <a:cs typeface="+mn-cs"/>
              </a:rPr>
              <a:t>Consumer </a:t>
            </a:r>
            <a:r>
              <a:rPr lang="en-US" sz="2400" kern="1200" dirty="0">
                <a:solidFill>
                  <a:srgbClr val="000000"/>
                </a:solidFill>
                <a:latin typeface="Arial (Body)"/>
                <a:ea typeface="+mn-ea"/>
                <a:cs typeface="+mn-cs"/>
              </a:rPr>
              <a:t>behavior is the study of consumers’ choices during searching, evaluating, purchasing, and using products and services that they believe would satisfy their needs.</a:t>
            </a:r>
          </a:p>
        </p:txBody>
      </p:sp>
    </p:spTree>
    <p:extLst>
      <p:ext uri="{BB962C8B-B14F-4D97-AF65-F5344CB8AC3E}">
        <p14:creationId xmlns="" xmlns:p14="http://schemas.microsoft.com/office/powerpoint/2010/main" val="110521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kern="1200" dirty="0">
                <a:latin typeface="Times New Roman" panose="02020603050405020304" pitchFamily="18" charset="0"/>
                <a:ea typeface="+mj-ea"/>
                <a:cs typeface="+mj-cs"/>
              </a:rPr>
              <a:t>What Can a Car Help Express About </a:t>
            </a:r>
            <a:r>
              <a:rPr lang="en-US" altLang="en-US" kern="1200" dirty="0" smtClean="0">
                <a:latin typeface="Times New Roman" panose="02020603050405020304" pitchFamily="18" charset="0"/>
                <a:ea typeface="+mj-ea"/>
                <a:cs typeface="+mj-cs"/>
              </a:rPr>
              <a:t>its </a:t>
            </a:r>
            <a:r>
              <a:rPr lang="en-US" altLang="en-US" kern="1200" dirty="0">
                <a:latin typeface="Times New Roman" panose="02020603050405020304" pitchFamily="18" charset="0"/>
                <a:ea typeface="+mj-ea"/>
                <a:cs typeface="+mj-cs"/>
              </a:rPr>
              <a:t>Owner?</a:t>
            </a:r>
          </a:p>
        </p:txBody>
      </p:sp>
      <p:pic>
        <p:nvPicPr>
          <p:cNvPr id="5" name="Picture 4" descr="The advertisement shows a Porsche Boxster convertible sports car. The accompanying text reads as follows. Unfulfilled dreams cost a lot more. Of all the motions you can expect while driving a Boxster, regret will never be one of them. The top glides down. The Boxer engine comes to life. Its nimble, mid engine balance recreates the thrills of Porsche motorsport legends. And its philosophy of getting more from less, the core of Porsche Intelligent Performance, invokes another feeling altogether, the harmony of your heart and head. Porsche. There is no substitute. The Boxster. Starting at 47,600 dollars."/>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87978" y="1642831"/>
            <a:ext cx="3568044" cy="4512016"/>
          </a:xfrm>
          <a:prstGeom prst="rect">
            <a:avLst/>
          </a:prstGeom>
        </p:spPr>
      </p:pic>
    </p:spTree>
    <p:extLst>
      <p:ext uri="{BB962C8B-B14F-4D97-AF65-F5344CB8AC3E}">
        <p14:creationId xmlns="" xmlns:p14="http://schemas.microsoft.com/office/powerpoint/2010/main" val="280201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Vices and Virtues</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Presence of healthy food option “licensed” consumers to eat unhealthy food</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Estimated burger calories decreased over 100 calories when accompanied by three celery sticks.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How and why do consumers make decisions based on other factors than facts and rationality?</a:t>
            </a:r>
          </a:p>
        </p:txBody>
      </p:sp>
    </p:spTree>
    <p:extLst>
      <p:ext uri="{BB962C8B-B14F-4D97-AF65-F5344CB8AC3E}">
        <p14:creationId xmlns="" xmlns:p14="http://schemas.microsoft.com/office/powerpoint/2010/main" val="39637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1.1</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ea typeface="+mn-ea"/>
                <a:cs typeface="+mn-cs"/>
              </a:rPr>
              <a:t>1.1</a:t>
            </a:r>
            <a:r>
              <a:rPr lang="en-US" altLang="en-US" sz="2400" kern="1200" dirty="0" smtClean="0">
                <a:solidFill>
                  <a:srgbClr val="000000"/>
                </a:solidFill>
                <a:latin typeface="Arial (Body)"/>
                <a:ea typeface="+mn-ea"/>
                <a:cs typeface="+mn-cs"/>
              </a:rPr>
              <a:t> To </a:t>
            </a:r>
            <a:r>
              <a:rPr lang="en-US" altLang="en-US" sz="2400" kern="1200" dirty="0">
                <a:solidFill>
                  <a:srgbClr val="000000"/>
                </a:solidFill>
                <a:latin typeface="Arial (Body)"/>
                <a:ea typeface="+mn-ea"/>
                <a:cs typeface="+mn-cs"/>
              </a:rPr>
              <a:t>understand the evolution of the marketing concept, what consumer behavior is, and the components of strategic marketing.</a:t>
            </a:r>
          </a:p>
        </p:txBody>
      </p:sp>
    </p:spTree>
    <p:extLst>
      <p:ext uri="{BB962C8B-B14F-4D97-AF65-F5344CB8AC3E}">
        <p14:creationId xmlns="" xmlns:p14="http://schemas.microsoft.com/office/powerpoint/2010/main" val="428448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Marketing Concept</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362200"/>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sz="2400" b="1" kern="1200" dirty="0" smtClean="0">
                <a:solidFill>
                  <a:srgbClr val="000000"/>
                </a:solidFill>
                <a:latin typeface="Arial (Body)"/>
              </a:rPr>
              <a:t>Defined</a:t>
            </a:r>
            <a:endParaRPr lang="en-US" sz="2400" b="1" kern="1200" dirty="0">
              <a:solidFill>
                <a:srgbClr val="000000"/>
              </a:solidFill>
              <a:latin typeface="Arial (Body)"/>
            </a:endParaRPr>
          </a:p>
          <a:p>
            <a:pPr marL="0" lvl="0" indent="0" eaLnBrk="0" fontAlgn="base" hangingPunct="0">
              <a:spcBef>
                <a:spcPct val="20000"/>
              </a:spcBef>
              <a:spcAft>
                <a:spcPct val="0"/>
              </a:spcAft>
              <a:buSzPts val="2400"/>
              <a:buNone/>
              <a:tabLst/>
            </a:pPr>
            <a:r>
              <a:rPr lang="en-US" altLang="en-US" sz="2400" kern="1200" dirty="0" smtClean="0">
                <a:solidFill>
                  <a:srgbClr val="000000"/>
                </a:solidFill>
                <a:latin typeface="Arial (Body)"/>
                <a:ea typeface="+mn-ea"/>
                <a:cs typeface="+mn-cs"/>
              </a:rPr>
              <a:t>The </a:t>
            </a:r>
            <a:r>
              <a:rPr lang="en-US" altLang="en-US" sz="2400" kern="1200" dirty="0">
                <a:solidFill>
                  <a:srgbClr val="000000"/>
                </a:solidFill>
                <a:latin typeface="Arial (Body)"/>
                <a:ea typeface="+mn-ea"/>
                <a:cs typeface="+mn-cs"/>
              </a:rPr>
              <a:t>premise that marketing consists of satisfying consumers’ needs, creating value, and retaining customers, and that companies must produce only those goods that they have already determined would satisfy consumer needs and meet organizational goals.</a:t>
            </a:r>
          </a:p>
        </p:txBody>
      </p:sp>
    </p:spTree>
    <p:extLst>
      <p:ext uri="{BB962C8B-B14F-4D97-AF65-F5344CB8AC3E}">
        <p14:creationId xmlns="" xmlns:p14="http://schemas.microsoft.com/office/powerpoint/2010/main" val="170033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Marketing Concept Application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493776"/>
          </a:xfrm>
        </p:spPr>
        <p:txBody>
          <a:bodyPr wrap="square" lIns="91425" tIns="91425" rIns="91425" bIns="91425">
            <a:noAutofit/>
          </a:bodyPr>
          <a:lstStyle/>
          <a:p>
            <a:pPr marL="0" lvl="0" indent="0" eaLnBrk="0" fontAlgn="base" hangingPunct="0">
              <a:spcBef>
                <a:spcPct val="20000"/>
              </a:spcBef>
              <a:spcAft>
                <a:spcPct val="0"/>
              </a:spcAft>
              <a:buSzPts val="2400"/>
              <a:buNone/>
            </a:pPr>
            <a:r>
              <a:rPr lang="en-US" altLang="en-US" sz="2400" kern="1200" dirty="0">
                <a:solidFill>
                  <a:srgbClr val="000000"/>
                </a:solidFill>
                <a:latin typeface="Arial (Body)"/>
                <a:ea typeface="+mn-ea"/>
                <a:cs typeface="+mn-cs"/>
              </a:rPr>
              <a:t>How does the Vans ad relate to the marketing concept?</a:t>
            </a:r>
          </a:p>
        </p:txBody>
      </p:sp>
      <p:pic>
        <p:nvPicPr>
          <p:cNvPr id="4" name="Picture 3" descr="The advertisement shows a pair of men’s black Vans shoes next to a pair of white women’s Vans shoes. The backs of the shoes are embroidered. The men’s shoes are embroidered with the word hers and an arrow pointing to the right, toward the women’s shoes. The women’s shoes are embroidered with the word his and an arrow pointing to the left, toward the men’s shoes. The advertisement’s inscription reads as follows. Walk in love. Walk in customs. Create yours at vans dot com slash customs."/>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61022" y="2292074"/>
            <a:ext cx="6021956" cy="4035574"/>
          </a:xfrm>
          <a:prstGeom prst="rect">
            <a:avLst/>
          </a:prstGeom>
        </p:spPr>
      </p:pic>
    </p:spTree>
    <p:extLst>
      <p:ext uri="{BB962C8B-B14F-4D97-AF65-F5344CB8AC3E}">
        <p14:creationId xmlns="" xmlns:p14="http://schemas.microsoft.com/office/powerpoint/2010/main" val="350589342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8625</TotalTime>
  <Words>4382</Words>
  <Application>Microsoft Office PowerPoint</Application>
  <PresentationFormat>On-screen Show (4:3)</PresentationFormat>
  <Paragraphs>310</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508 Lecture</vt:lpstr>
      <vt:lpstr>1_508 Lecture</vt:lpstr>
      <vt:lpstr>Consumer Behavior</vt:lpstr>
      <vt:lpstr>Learning Objectives</vt:lpstr>
      <vt:lpstr>Marketing</vt:lpstr>
      <vt:lpstr>Consumer Behavior </vt:lpstr>
      <vt:lpstr>What Can a Car Help Express About its Owner?</vt:lpstr>
      <vt:lpstr>Vices and Virtues</vt:lpstr>
      <vt:lpstr>Learning Objective 1.1</vt:lpstr>
      <vt:lpstr>Marketing Concept</vt:lpstr>
      <vt:lpstr>Marketing Concept Application</vt:lpstr>
      <vt:lpstr>Development of the Marketing Concept</vt:lpstr>
      <vt:lpstr>Marketing Myopia</vt:lpstr>
      <vt:lpstr>Marketing Concept Requirements</vt:lpstr>
      <vt:lpstr>Learning Objective 1.2</vt:lpstr>
      <vt:lpstr>Value Exchange</vt:lpstr>
      <vt:lpstr>Consumers Have Embraced Technology</vt:lpstr>
      <vt:lpstr>Most Prominent Online Activities</vt:lpstr>
      <vt:lpstr>More Precise Targeting</vt:lpstr>
      <vt:lpstr>Cross-Screen Marketing</vt:lpstr>
      <vt:lpstr>Discussion Question</vt:lpstr>
      <vt:lpstr>Learning Objective 1.3</vt:lpstr>
      <vt:lpstr>Successful Relationships (1 of 3)</vt:lpstr>
      <vt:lpstr>Discussion Questions</vt:lpstr>
      <vt:lpstr>Successful Relationships (2 of 3)</vt:lpstr>
      <vt:lpstr>Successful Relationships (3 of 3)</vt:lpstr>
      <vt:lpstr>Customer Relationships</vt:lpstr>
      <vt:lpstr>Forms of Engagement</vt:lpstr>
      <vt:lpstr>Determinants of Site Satisfaction</vt:lpstr>
      <vt:lpstr>Profitability-Focused Segmentation</vt:lpstr>
      <vt:lpstr>Measures of Customer Retention</vt:lpstr>
      <vt:lpstr>Review Question</vt:lpstr>
      <vt:lpstr>Learning Objective 1.4</vt:lpstr>
      <vt:lpstr>Social Responsibility</vt:lpstr>
      <vt:lpstr>Learning Objective 1.5</vt:lpstr>
      <vt:lpstr>Consumer Decision Making (1 of 2)</vt:lpstr>
      <vt:lpstr>Consumer Decision Making (2 of 2)</vt:lpstr>
      <vt:lpstr>Learning Objective 1.6</vt:lpstr>
      <vt:lpstr>Employment Opportunities</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Behavior, Twelfth Edition</dc:title>
  <dc:subject>Business</dc:subject>
  <dc:creator>Schiffman/Wisenblit</dc:creator>
  <cp:keywords>Consumer Behavior</cp:keywords>
  <cp:lastModifiedBy>admin</cp:lastModifiedBy>
  <cp:revision>900</cp:revision>
  <dcterms:modified xsi:type="dcterms:W3CDTF">2018-08-31T11:21:17Z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