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6" r:id="rId2"/>
    <p:sldId id="274" r:id="rId3"/>
    <p:sldId id="257" r:id="rId4"/>
    <p:sldId id="284" r:id="rId5"/>
    <p:sldId id="258" r:id="rId6"/>
    <p:sldId id="283" r:id="rId7"/>
    <p:sldId id="259" r:id="rId8"/>
    <p:sldId id="261" r:id="rId9"/>
    <p:sldId id="273" r:id="rId10"/>
    <p:sldId id="262" r:id="rId11"/>
    <p:sldId id="263" r:id="rId12"/>
    <p:sldId id="264" r:id="rId13"/>
    <p:sldId id="265" r:id="rId14"/>
    <p:sldId id="266" r:id="rId15"/>
    <p:sldId id="275" r:id="rId16"/>
    <p:sldId id="285" r:id="rId17"/>
    <p:sldId id="278" r:id="rId18"/>
    <p:sldId id="279" r:id="rId19"/>
    <p:sldId id="280" r:id="rId20"/>
    <p:sldId id="272" r:id="rId21"/>
    <p:sldId id="281" r:id="rId22"/>
    <p:sldId id="282" r:id="rId23"/>
    <p:sldId id="26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709"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82E71C-A092-4FB0-9899-0359327AE3D7}" type="datetimeFigureOut">
              <a:rPr lang="ar-SA" smtClean="0"/>
              <a:pPr/>
              <a:t>18/03/1432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69BD31-E057-43C6-9029-D4CC166D51B6}"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605644-9EEF-4D4C-85F1-B787967607AA}" type="slidenum">
              <a:rPr lang="en-US" smtClean="0">
                <a:latin typeface="Arial" pitchFamily="34" charset="0"/>
                <a:cs typeface="Arial" pitchFamily="34" charset="0"/>
              </a:rPr>
              <a:pPr/>
              <a:t>17</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A4D2B7-1AC9-4D4E-8CB5-CC51600B9D04}"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5B8F89-C8D1-45BC-B5F3-FBF24A46FCA9}" type="slidenum">
              <a:rPr lang="en-US" smtClean="0">
                <a:latin typeface="Arial" pitchFamily="34" charset="0"/>
                <a:cs typeface="Arial" pitchFamily="34" charset="0"/>
              </a:rPr>
              <a:pPr/>
              <a:t>19</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lipArt Placeholder 3"/>
          <p:cNvSpPr>
            <a:spLocks noGrp="1"/>
          </p:cNvSpPr>
          <p:nvPr>
            <p:ph type="clipArt" sz="half" idx="2"/>
          </p:nvPr>
        </p:nvSpPr>
        <p:spPr>
          <a:xfrm>
            <a:off x="4648200" y="1981200"/>
            <a:ext cx="4038600" cy="3886200"/>
          </a:xfrm>
        </p:spPr>
        <p:txBody>
          <a:bodyPr/>
          <a:lstStyle/>
          <a:p>
            <a:endParaRPr lang="ar-SA"/>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r>
              <a:rPr lang="en-US"/>
              <a:t>NSF North Mississippi GK-8</a:t>
            </a:r>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41BA3A9D-CB7A-428D-B904-ED1A2D3DAF84}"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18/03/1432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4.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image" Target="../media/image22.jpeg"/></Relationships>
</file>

<file path=ppt/slides/_rels/slide1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4.xml"/><Relationship Id="rId6" Type="http://schemas.openxmlformats.org/officeDocument/2006/relationships/image" Target="../media/image27.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United_States" TargetMode="External"/><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hyperlink" Target="http://en.wikipedia.org/wiki/National_Fire_Protection_Associatio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85794"/>
            <a:ext cx="7772400" cy="1470025"/>
          </a:xfrm>
        </p:spPr>
        <p:txBody>
          <a:bodyPr/>
          <a:lstStyle/>
          <a:p>
            <a:r>
              <a:rPr lang="en-US" dirty="0" smtClean="0"/>
              <a:t>Laboratory Safety</a:t>
            </a:r>
            <a:endParaRPr lang="ar-SA" dirty="0"/>
          </a:p>
        </p:txBody>
      </p:sp>
      <p:pic>
        <p:nvPicPr>
          <p:cNvPr id="4" name="Picture 8"/>
          <p:cNvPicPr>
            <a:picLocks noChangeAspect="1" noChangeArrowheads="1"/>
          </p:cNvPicPr>
          <p:nvPr/>
        </p:nvPicPr>
        <p:blipFill>
          <a:blip r:embed="rId2"/>
          <a:srcRect/>
          <a:stretch>
            <a:fillRect/>
          </a:stretch>
        </p:blipFill>
        <p:spPr bwMode="auto">
          <a:xfrm>
            <a:off x="2643174" y="2214554"/>
            <a:ext cx="4092575" cy="3190875"/>
          </a:xfrm>
          <a:prstGeom prst="rect">
            <a:avLst/>
          </a:prstGeom>
          <a:noFill/>
          <a:ln w="9525">
            <a:noFill/>
            <a:miter lim="800000"/>
            <a:headEnd/>
            <a:tailEnd/>
          </a:ln>
          <a:effectLst/>
        </p:spPr>
      </p:pic>
      <p:sp>
        <p:nvSpPr>
          <p:cNvPr id="5" name="Rectangle 3"/>
          <p:cNvSpPr>
            <a:spLocks noGrp="1" noChangeArrowheads="1"/>
          </p:cNvSpPr>
          <p:nvPr>
            <p:ph type="subTitle" idx="1"/>
          </p:nvPr>
        </p:nvSpPr>
        <p:spPr>
          <a:xfrm>
            <a:off x="1428728" y="5357826"/>
            <a:ext cx="6400800" cy="900122"/>
          </a:xfrm>
        </p:spPr>
        <p:txBody>
          <a:bodyPr/>
          <a:lstStyle/>
          <a:p>
            <a:pPr algn="ctr"/>
            <a:r>
              <a:rPr lang="en-CA" dirty="0"/>
              <a:t>The Responsibility is </a:t>
            </a:r>
            <a:r>
              <a:rPr lang="en-CA" dirty="0">
                <a:solidFill>
                  <a:srgbClr val="CC0000"/>
                </a:solidFill>
              </a:rPr>
              <a:t>YOURS!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0"/>
          </p:nvPr>
        </p:nvSpPr>
        <p:spPr/>
        <p:txBody>
          <a:bodyPr/>
          <a:lstStyle/>
          <a:p>
            <a:r>
              <a:rPr lang="en-US"/>
              <a:t>NSF North Mississippi GK-8</a:t>
            </a:r>
          </a:p>
        </p:txBody>
      </p:sp>
      <p:sp>
        <p:nvSpPr>
          <p:cNvPr id="9222" name="Rectangle 6"/>
          <p:cNvSpPr>
            <a:spLocks noGrp="1" noChangeArrowheads="1"/>
          </p:cNvSpPr>
          <p:nvPr>
            <p:ph type="title"/>
          </p:nvPr>
        </p:nvSpPr>
        <p:spPr/>
        <p:txBody>
          <a:bodyPr>
            <a:normAutofit fontScale="90000"/>
          </a:bodyPr>
          <a:lstStyle/>
          <a:p>
            <a:r>
              <a:rPr lang="en-US" b="1"/>
              <a:t>Lab Safety Symbols</a:t>
            </a:r>
            <a:br>
              <a:rPr lang="en-US" b="1"/>
            </a:br>
            <a:endParaRPr lang="en-US" b="1"/>
          </a:p>
        </p:txBody>
      </p:sp>
      <p:sp>
        <p:nvSpPr>
          <p:cNvPr id="9223" name="Rectangle 7"/>
          <p:cNvSpPr>
            <a:spLocks noGrp="1" noChangeArrowheads="1"/>
          </p:cNvSpPr>
          <p:nvPr>
            <p:ph type="body" sz="half" idx="1"/>
          </p:nvPr>
        </p:nvSpPr>
        <p:spPr>
          <a:xfrm>
            <a:off x="536575" y="2268538"/>
            <a:ext cx="4035425" cy="2159000"/>
          </a:xfrm>
        </p:spPr>
        <p:txBody>
          <a:bodyPr/>
          <a:lstStyle/>
          <a:p>
            <a:r>
              <a:rPr lang="en-US" dirty="0"/>
              <a:t>Glassware</a:t>
            </a:r>
          </a:p>
          <a:p>
            <a:r>
              <a:rPr lang="en-US" dirty="0"/>
              <a:t>Heat</a:t>
            </a:r>
          </a:p>
          <a:p>
            <a:r>
              <a:rPr lang="en-US" dirty="0"/>
              <a:t>Eye and Face</a:t>
            </a:r>
          </a:p>
          <a:p>
            <a:r>
              <a:rPr lang="en-US" dirty="0"/>
              <a:t>Sharps</a:t>
            </a:r>
          </a:p>
        </p:txBody>
      </p:sp>
      <p:sp>
        <p:nvSpPr>
          <p:cNvPr id="9233" name="Rectangle 17"/>
          <p:cNvSpPr>
            <a:spLocks noGrp="1" noChangeArrowheads="1"/>
          </p:cNvSpPr>
          <p:nvPr>
            <p:ph type="body" sz="half" idx="2"/>
          </p:nvPr>
        </p:nvSpPr>
        <p:spPr>
          <a:xfrm>
            <a:off x="4492625" y="2268538"/>
            <a:ext cx="4032250" cy="2447925"/>
          </a:xfrm>
        </p:spPr>
        <p:txBody>
          <a:bodyPr/>
          <a:lstStyle/>
          <a:p>
            <a:r>
              <a:rPr lang="en-US"/>
              <a:t>Electrical</a:t>
            </a:r>
          </a:p>
          <a:p>
            <a:r>
              <a:rPr lang="en-US"/>
              <a:t>Animal</a:t>
            </a:r>
          </a:p>
          <a:p>
            <a:r>
              <a:rPr lang="en-US"/>
              <a:t>Chemical</a:t>
            </a:r>
          </a:p>
          <a:p>
            <a:r>
              <a:rPr lang="en-US"/>
              <a:t>Fire</a:t>
            </a:r>
          </a:p>
        </p:txBody>
      </p:sp>
      <p:pic>
        <p:nvPicPr>
          <p:cNvPr id="9224" name="Picture 8" descr="glassware"/>
          <p:cNvPicPr>
            <a:picLocks noChangeAspect="1" noChangeArrowheads="1"/>
          </p:cNvPicPr>
          <p:nvPr/>
        </p:nvPicPr>
        <p:blipFill>
          <a:blip r:embed="rId2"/>
          <a:srcRect/>
          <a:stretch>
            <a:fillRect/>
          </a:stretch>
        </p:blipFill>
        <p:spPr bwMode="auto">
          <a:xfrm>
            <a:off x="2071670" y="2285992"/>
            <a:ext cx="298450" cy="401638"/>
          </a:xfrm>
          <a:prstGeom prst="rect">
            <a:avLst/>
          </a:prstGeom>
          <a:noFill/>
        </p:spPr>
      </p:pic>
      <p:pic>
        <p:nvPicPr>
          <p:cNvPr id="9225" name="Picture 9" descr="sharpinstrument"/>
          <p:cNvPicPr>
            <a:picLocks noChangeAspect="1" noChangeArrowheads="1"/>
          </p:cNvPicPr>
          <p:nvPr/>
        </p:nvPicPr>
        <p:blipFill>
          <a:blip r:embed="rId3"/>
          <a:srcRect/>
          <a:stretch>
            <a:fillRect/>
          </a:stretch>
        </p:blipFill>
        <p:spPr bwMode="auto">
          <a:xfrm>
            <a:off x="2438400" y="4038600"/>
            <a:ext cx="503238" cy="328613"/>
          </a:xfrm>
          <a:prstGeom prst="rect">
            <a:avLst/>
          </a:prstGeom>
          <a:noFill/>
        </p:spPr>
      </p:pic>
      <p:pic>
        <p:nvPicPr>
          <p:cNvPr id="9226" name="Picture 10" descr="animal"/>
          <p:cNvPicPr>
            <a:picLocks noChangeAspect="1" noChangeArrowheads="1"/>
          </p:cNvPicPr>
          <p:nvPr/>
        </p:nvPicPr>
        <p:blipFill>
          <a:blip r:embed="rId4"/>
          <a:srcRect/>
          <a:stretch>
            <a:fillRect/>
          </a:stretch>
        </p:blipFill>
        <p:spPr bwMode="auto">
          <a:xfrm>
            <a:off x="6143636" y="2928934"/>
            <a:ext cx="527050" cy="241300"/>
          </a:xfrm>
          <a:prstGeom prst="rect">
            <a:avLst/>
          </a:prstGeom>
          <a:noFill/>
        </p:spPr>
      </p:pic>
      <p:pic>
        <p:nvPicPr>
          <p:cNvPr id="9227" name="Picture 11" descr="electrical"/>
          <p:cNvPicPr>
            <a:picLocks noChangeAspect="1" noChangeArrowheads="1"/>
          </p:cNvPicPr>
          <p:nvPr/>
        </p:nvPicPr>
        <p:blipFill>
          <a:blip r:embed="rId5"/>
          <a:srcRect/>
          <a:stretch>
            <a:fillRect/>
          </a:stretch>
        </p:blipFill>
        <p:spPr bwMode="auto">
          <a:xfrm>
            <a:off x="6000760" y="2428868"/>
            <a:ext cx="512763" cy="354013"/>
          </a:xfrm>
          <a:prstGeom prst="rect">
            <a:avLst/>
          </a:prstGeom>
          <a:noFill/>
        </p:spPr>
      </p:pic>
      <p:pic>
        <p:nvPicPr>
          <p:cNvPr id="9228" name="Picture 12" descr="fire"/>
          <p:cNvPicPr>
            <a:picLocks noChangeAspect="1" noChangeArrowheads="1"/>
          </p:cNvPicPr>
          <p:nvPr/>
        </p:nvPicPr>
        <p:blipFill>
          <a:blip r:embed="rId6"/>
          <a:srcRect/>
          <a:stretch>
            <a:fillRect/>
          </a:stretch>
        </p:blipFill>
        <p:spPr bwMode="auto">
          <a:xfrm>
            <a:off x="5867400" y="4038600"/>
            <a:ext cx="341313" cy="331788"/>
          </a:xfrm>
          <a:prstGeom prst="rect">
            <a:avLst/>
          </a:prstGeom>
          <a:noFill/>
        </p:spPr>
      </p:pic>
      <p:pic>
        <p:nvPicPr>
          <p:cNvPr id="9229" name="Picture 13" descr="heat"/>
          <p:cNvPicPr>
            <a:picLocks noChangeAspect="1" noChangeArrowheads="1"/>
          </p:cNvPicPr>
          <p:nvPr/>
        </p:nvPicPr>
        <p:blipFill>
          <a:blip r:embed="rId7"/>
          <a:srcRect/>
          <a:stretch>
            <a:fillRect/>
          </a:stretch>
        </p:blipFill>
        <p:spPr bwMode="auto">
          <a:xfrm>
            <a:off x="2209800" y="3048000"/>
            <a:ext cx="509588" cy="325438"/>
          </a:xfrm>
          <a:prstGeom prst="rect">
            <a:avLst/>
          </a:prstGeom>
          <a:noFill/>
        </p:spPr>
      </p:pic>
      <p:pic>
        <p:nvPicPr>
          <p:cNvPr id="9230" name="Picture 14" descr="chemical"/>
          <p:cNvPicPr>
            <a:picLocks noChangeAspect="1" noChangeArrowheads="1"/>
          </p:cNvPicPr>
          <p:nvPr/>
        </p:nvPicPr>
        <p:blipFill>
          <a:blip r:embed="rId8"/>
          <a:srcRect/>
          <a:stretch>
            <a:fillRect/>
          </a:stretch>
        </p:blipFill>
        <p:spPr bwMode="auto">
          <a:xfrm>
            <a:off x="6000760" y="3357562"/>
            <a:ext cx="469900" cy="466725"/>
          </a:xfrm>
          <a:prstGeom prst="rect">
            <a:avLst/>
          </a:prstGeom>
          <a:noFill/>
        </p:spPr>
      </p:pic>
      <p:pic>
        <p:nvPicPr>
          <p:cNvPr id="9231" name="Picture 15" descr="eyeface"/>
          <p:cNvPicPr>
            <a:picLocks noChangeAspect="1" noChangeArrowheads="1"/>
          </p:cNvPicPr>
          <p:nvPr/>
        </p:nvPicPr>
        <p:blipFill>
          <a:blip r:embed="rId9"/>
          <a:srcRect/>
          <a:stretch>
            <a:fillRect/>
          </a:stretch>
        </p:blipFill>
        <p:spPr bwMode="auto">
          <a:xfrm>
            <a:off x="1500166" y="3429000"/>
            <a:ext cx="512763" cy="3206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Footer Placeholder 4"/>
          <p:cNvSpPr>
            <a:spLocks noGrp="1"/>
          </p:cNvSpPr>
          <p:nvPr>
            <p:ph type="ftr" sz="quarter" idx="10"/>
          </p:nvPr>
        </p:nvSpPr>
        <p:spPr/>
        <p:txBody>
          <a:bodyPr/>
          <a:lstStyle/>
          <a:p>
            <a:r>
              <a:rPr lang="en-US"/>
              <a:t>NSF North Mississippi GK-8</a:t>
            </a:r>
          </a:p>
        </p:txBody>
      </p:sp>
      <p:sp>
        <p:nvSpPr>
          <p:cNvPr id="20482" name="Rectangle 2"/>
          <p:cNvSpPr>
            <a:spLocks noGrp="1" noChangeArrowheads="1"/>
          </p:cNvSpPr>
          <p:nvPr>
            <p:ph type="title"/>
          </p:nvPr>
        </p:nvSpPr>
        <p:spPr>
          <a:xfrm>
            <a:off x="685800" y="609600"/>
            <a:ext cx="7772400" cy="1143000"/>
          </a:xfrm>
        </p:spPr>
        <p:txBody>
          <a:bodyPr>
            <a:normAutofit fontScale="90000"/>
          </a:bodyPr>
          <a:lstStyle/>
          <a:p>
            <a:r>
              <a:rPr lang="en-US" b="1"/>
              <a:t>Other Chemical Hazards and Symbols</a:t>
            </a:r>
          </a:p>
        </p:txBody>
      </p:sp>
      <p:sp>
        <p:nvSpPr>
          <p:cNvPr id="20483" name="Rectangle 3"/>
          <p:cNvSpPr>
            <a:spLocks noGrp="1" noChangeArrowheads="1"/>
          </p:cNvSpPr>
          <p:nvPr>
            <p:ph type="body" sz="half" idx="1"/>
          </p:nvPr>
        </p:nvSpPr>
        <p:spPr>
          <a:xfrm>
            <a:off x="457200" y="1981200"/>
            <a:ext cx="4035425" cy="3886200"/>
          </a:xfrm>
        </p:spPr>
        <p:txBody>
          <a:bodyPr/>
          <a:lstStyle/>
          <a:p>
            <a:r>
              <a:rPr lang="en-US" dirty="0"/>
              <a:t>Flammable</a:t>
            </a:r>
          </a:p>
          <a:p>
            <a:pPr>
              <a:buFont typeface="Wingdings" pitchFamily="2" charset="2"/>
              <a:buNone/>
            </a:pPr>
            <a:endParaRPr lang="en-US" dirty="0"/>
          </a:p>
          <a:p>
            <a:pPr>
              <a:buFont typeface="Wingdings" pitchFamily="2" charset="2"/>
              <a:buNone/>
            </a:pPr>
            <a:endParaRPr lang="en-US" dirty="0"/>
          </a:p>
          <a:p>
            <a:r>
              <a:rPr lang="en-US" dirty="0"/>
              <a:t>Explosive</a:t>
            </a:r>
          </a:p>
          <a:p>
            <a:pPr>
              <a:buFont typeface="Wingdings" pitchFamily="2" charset="2"/>
              <a:buNone/>
            </a:pPr>
            <a:endParaRPr lang="en-US" dirty="0"/>
          </a:p>
          <a:p>
            <a:pPr>
              <a:buFont typeface="Wingdings" pitchFamily="2" charset="2"/>
              <a:buNone/>
            </a:pPr>
            <a:endParaRPr lang="en-US" dirty="0"/>
          </a:p>
          <a:p>
            <a:r>
              <a:rPr lang="en-US" dirty="0"/>
              <a:t>Toxic/Poison</a:t>
            </a:r>
          </a:p>
          <a:p>
            <a:endParaRPr lang="en-US" dirty="0"/>
          </a:p>
        </p:txBody>
      </p:sp>
      <p:sp>
        <p:nvSpPr>
          <p:cNvPr id="20495" name="Rectangle 15"/>
          <p:cNvSpPr>
            <a:spLocks noGrp="1" noChangeArrowheads="1"/>
          </p:cNvSpPr>
          <p:nvPr>
            <p:ph type="body" sz="half" idx="2"/>
          </p:nvPr>
        </p:nvSpPr>
        <p:spPr>
          <a:xfrm>
            <a:off x="5429256" y="2000240"/>
            <a:ext cx="3067050" cy="3670300"/>
          </a:xfrm>
        </p:spPr>
        <p:txBody>
          <a:bodyPr/>
          <a:lstStyle/>
          <a:p>
            <a:r>
              <a:rPr lang="en-US" dirty="0"/>
              <a:t>Irritant</a:t>
            </a:r>
          </a:p>
          <a:p>
            <a:pPr>
              <a:buFont typeface="Wingdings" pitchFamily="2" charset="2"/>
              <a:buNone/>
            </a:pPr>
            <a:endParaRPr lang="en-US" dirty="0"/>
          </a:p>
          <a:p>
            <a:pPr>
              <a:buFont typeface="Wingdings" pitchFamily="2" charset="2"/>
              <a:buNone/>
            </a:pPr>
            <a:endParaRPr lang="en-US" dirty="0"/>
          </a:p>
          <a:p>
            <a:r>
              <a:rPr lang="en-US" dirty="0"/>
              <a:t>Corrosive</a:t>
            </a:r>
          </a:p>
          <a:p>
            <a:pPr algn="ctr">
              <a:buFont typeface="Wingdings" pitchFamily="2" charset="2"/>
              <a:buNone/>
            </a:pPr>
            <a:endParaRPr lang="en-US" dirty="0"/>
          </a:p>
          <a:p>
            <a:pPr algn="ctr">
              <a:buFont typeface="Wingdings" pitchFamily="2" charset="2"/>
              <a:buNone/>
            </a:pPr>
            <a:endParaRPr lang="en-US" dirty="0"/>
          </a:p>
          <a:p>
            <a:r>
              <a:rPr lang="en-US" dirty="0" smtClean="0"/>
              <a:t>  Environmental</a:t>
            </a:r>
            <a:endParaRPr lang="en-US" dirty="0"/>
          </a:p>
        </p:txBody>
      </p:sp>
      <p:pic>
        <p:nvPicPr>
          <p:cNvPr id="20485" name="Picture 5" descr="flammable"/>
          <p:cNvPicPr>
            <a:picLocks noChangeAspect="1" noChangeArrowheads="1"/>
          </p:cNvPicPr>
          <p:nvPr/>
        </p:nvPicPr>
        <p:blipFill>
          <a:blip r:embed="rId2"/>
          <a:srcRect/>
          <a:stretch>
            <a:fillRect/>
          </a:stretch>
        </p:blipFill>
        <p:spPr bwMode="auto">
          <a:xfrm>
            <a:off x="1500166" y="2000240"/>
            <a:ext cx="762000" cy="762000"/>
          </a:xfrm>
          <a:prstGeom prst="rect">
            <a:avLst/>
          </a:prstGeom>
          <a:noFill/>
        </p:spPr>
      </p:pic>
      <p:pic>
        <p:nvPicPr>
          <p:cNvPr id="20486" name="Picture 6" descr="corrosive"/>
          <p:cNvPicPr>
            <a:picLocks noChangeAspect="1" noChangeArrowheads="1"/>
          </p:cNvPicPr>
          <p:nvPr/>
        </p:nvPicPr>
        <p:blipFill>
          <a:blip r:embed="rId3"/>
          <a:srcRect/>
          <a:stretch>
            <a:fillRect/>
          </a:stretch>
        </p:blipFill>
        <p:spPr bwMode="auto">
          <a:xfrm>
            <a:off x="5143504" y="3500438"/>
            <a:ext cx="762000" cy="762000"/>
          </a:xfrm>
          <a:prstGeom prst="rect">
            <a:avLst/>
          </a:prstGeom>
          <a:noFill/>
        </p:spPr>
      </p:pic>
      <p:pic>
        <p:nvPicPr>
          <p:cNvPr id="20487" name="Picture 7" descr="explosive"/>
          <p:cNvPicPr>
            <a:picLocks noChangeAspect="1" noChangeArrowheads="1"/>
          </p:cNvPicPr>
          <p:nvPr/>
        </p:nvPicPr>
        <p:blipFill>
          <a:blip r:embed="rId4"/>
          <a:srcRect/>
          <a:stretch>
            <a:fillRect/>
          </a:stretch>
        </p:blipFill>
        <p:spPr bwMode="auto">
          <a:xfrm>
            <a:off x="1643042" y="3429000"/>
            <a:ext cx="762000" cy="762000"/>
          </a:xfrm>
          <a:prstGeom prst="rect">
            <a:avLst/>
          </a:prstGeom>
          <a:noFill/>
        </p:spPr>
      </p:pic>
      <p:pic>
        <p:nvPicPr>
          <p:cNvPr id="20488" name="Picture 8" descr="environmental_hazard"/>
          <p:cNvPicPr>
            <a:picLocks noChangeAspect="1" noChangeArrowheads="1"/>
          </p:cNvPicPr>
          <p:nvPr/>
        </p:nvPicPr>
        <p:blipFill>
          <a:blip r:embed="rId5"/>
          <a:srcRect/>
          <a:stretch>
            <a:fillRect/>
          </a:stretch>
        </p:blipFill>
        <p:spPr bwMode="auto">
          <a:xfrm>
            <a:off x="5143504" y="4929198"/>
            <a:ext cx="762000" cy="762000"/>
          </a:xfrm>
          <a:prstGeom prst="rect">
            <a:avLst/>
          </a:prstGeom>
          <a:noFill/>
        </p:spPr>
      </p:pic>
      <p:pic>
        <p:nvPicPr>
          <p:cNvPr id="20490" name="Picture 10" descr="irritant"/>
          <p:cNvPicPr>
            <a:picLocks noChangeAspect="1" noChangeArrowheads="1"/>
          </p:cNvPicPr>
          <p:nvPr/>
        </p:nvPicPr>
        <p:blipFill>
          <a:blip r:embed="rId6"/>
          <a:srcRect/>
          <a:stretch>
            <a:fillRect/>
          </a:stretch>
        </p:blipFill>
        <p:spPr bwMode="auto">
          <a:xfrm>
            <a:off x="5143504" y="2071678"/>
            <a:ext cx="762000" cy="762000"/>
          </a:xfrm>
          <a:prstGeom prst="rect">
            <a:avLst/>
          </a:prstGeom>
          <a:noFill/>
        </p:spPr>
      </p:pic>
      <p:pic>
        <p:nvPicPr>
          <p:cNvPr id="20492" name="Picture 12" descr="flammable solid"/>
          <p:cNvPicPr>
            <a:picLocks noChangeAspect="1" noChangeArrowheads="1"/>
          </p:cNvPicPr>
          <p:nvPr/>
        </p:nvPicPr>
        <p:blipFill>
          <a:blip r:embed="rId7"/>
          <a:srcRect/>
          <a:stretch>
            <a:fillRect/>
          </a:stretch>
        </p:blipFill>
        <p:spPr bwMode="auto">
          <a:xfrm>
            <a:off x="571472" y="2000240"/>
            <a:ext cx="747713" cy="762000"/>
          </a:xfrm>
          <a:prstGeom prst="rect">
            <a:avLst/>
          </a:prstGeom>
          <a:noFill/>
        </p:spPr>
      </p:pic>
      <p:pic>
        <p:nvPicPr>
          <p:cNvPr id="20493" name="Picture 13" descr="explosive2"/>
          <p:cNvPicPr>
            <a:picLocks noChangeAspect="1" noChangeArrowheads="1"/>
          </p:cNvPicPr>
          <p:nvPr/>
        </p:nvPicPr>
        <p:blipFill>
          <a:blip r:embed="rId8" cstate="print"/>
          <a:srcRect/>
          <a:stretch>
            <a:fillRect/>
          </a:stretch>
        </p:blipFill>
        <p:spPr bwMode="auto">
          <a:xfrm>
            <a:off x="642910" y="3429000"/>
            <a:ext cx="762000" cy="762000"/>
          </a:xfrm>
          <a:prstGeom prst="rect">
            <a:avLst/>
          </a:prstGeom>
          <a:noFill/>
        </p:spPr>
      </p:pic>
      <p:pic>
        <p:nvPicPr>
          <p:cNvPr id="20494" name="Picture 14" descr="corrosive2"/>
          <p:cNvPicPr>
            <a:picLocks noChangeAspect="1" noChangeArrowheads="1"/>
          </p:cNvPicPr>
          <p:nvPr/>
        </p:nvPicPr>
        <p:blipFill>
          <a:blip r:embed="rId9" cstate="print"/>
          <a:srcRect/>
          <a:stretch>
            <a:fillRect/>
          </a:stretch>
        </p:blipFill>
        <p:spPr bwMode="auto">
          <a:xfrm>
            <a:off x="5929322" y="3500438"/>
            <a:ext cx="762000" cy="762000"/>
          </a:xfrm>
          <a:prstGeom prst="rect">
            <a:avLst/>
          </a:prstGeom>
          <a:noFill/>
        </p:spPr>
      </p:pic>
      <p:pic>
        <p:nvPicPr>
          <p:cNvPr id="20496" name="Picture 16" descr="poisonous"/>
          <p:cNvPicPr>
            <a:picLocks noChangeAspect="1" noChangeArrowheads="1"/>
          </p:cNvPicPr>
          <p:nvPr/>
        </p:nvPicPr>
        <p:blipFill>
          <a:blip r:embed="rId10"/>
          <a:srcRect/>
          <a:stretch>
            <a:fillRect/>
          </a:stretch>
        </p:blipFill>
        <p:spPr bwMode="auto">
          <a:xfrm>
            <a:off x="1285852" y="4929198"/>
            <a:ext cx="762000" cy="76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anim calcmode="lin" valueType="num">
                                      <p:cBhvr additive="base">
                                        <p:cTn id="13"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anim calcmode="lin" valueType="num">
                                      <p:cBhvr additive="base">
                                        <p:cTn id="19"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0495">
                                            <p:txEl>
                                              <p:pRg st="0" end="0"/>
                                            </p:txEl>
                                          </p:spTgt>
                                        </p:tgtEl>
                                        <p:attrNameLst>
                                          <p:attrName>style.visibility</p:attrName>
                                        </p:attrNameLst>
                                      </p:cBhvr>
                                      <p:to>
                                        <p:strVal val="visible"/>
                                      </p:to>
                                    </p:set>
                                    <p:anim calcmode="lin" valueType="num">
                                      <p:cBhvr additive="base">
                                        <p:cTn id="25" dur="500" fill="hold"/>
                                        <p:tgtEl>
                                          <p:spTgt spid="2049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0495">
                                            <p:txEl>
                                              <p:pRg st="3" end="3"/>
                                            </p:txEl>
                                          </p:spTgt>
                                        </p:tgtEl>
                                        <p:attrNameLst>
                                          <p:attrName>style.visibility</p:attrName>
                                        </p:attrNameLst>
                                      </p:cBhvr>
                                      <p:to>
                                        <p:strVal val="visible"/>
                                      </p:to>
                                    </p:set>
                                    <p:anim calcmode="lin" valueType="num">
                                      <p:cBhvr additive="base">
                                        <p:cTn id="31" dur="500" fill="hold"/>
                                        <p:tgtEl>
                                          <p:spTgt spid="204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0495">
                                            <p:txEl>
                                              <p:pRg st="6" end="6"/>
                                            </p:txEl>
                                          </p:spTgt>
                                        </p:tgtEl>
                                        <p:attrNameLst>
                                          <p:attrName>style.visibility</p:attrName>
                                        </p:attrNameLst>
                                      </p:cBhvr>
                                      <p:to>
                                        <p:strVal val="visible"/>
                                      </p:to>
                                    </p:set>
                                    <p:anim calcmode="lin" valueType="num">
                                      <p:cBhvr additive="base">
                                        <p:cTn id="37" dur="500" fill="hold"/>
                                        <p:tgtEl>
                                          <p:spTgt spid="2049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9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P spid="204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NSF North Mississippi GK-8</a:t>
            </a:r>
          </a:p>
        </p:txBody>
      </p:sp>
      <p:sp>
        <p:nvSpPr>
          <p:cNvPr id="17410" name="Rectangle 2"/>
          <p:cNvSpPr>
            <a:spLocks noGrp="1" noChangeArrowheads="1"/>
          </p:cNvSpPr>
          <p:nvPr>
            <p:ph type="title"/>
          </p:nvPr>
        </p:nvSpPr>
        <p:spPr>
          <a:xfrm>
            <a:off x="571500" y="542925"/>
            <a:ext cx="7994650" cy="1289050"/>
          </a:xfrm>
        </p:spPr>
        <p:txBody>
          <a:bodyPr>
            <a:normAutofit fontScale="90000"/>
          </a:bodyPr>
          <a:lstStyle/>
          <a:p>
            <a:r>
              <a:rPr lang="en-US" b="1"/>
              <a:t>Chemical Hazard Symbols and Definitions</a:t>
            </a:r>
          </a:p>
        </p:txBody>
      </p:sp>
      <p:sp>
        <p:nvSpPr>
          <p:cNvPr id="17411" name="Rectangle 3"/>
          <p:cNvSpPr>
            <a:spLocks noGrp="1" noChangeArrowheads="1"/>
          </p:cNvSpPr>
          <p:nvPr>
            <p:ph type="body" idx="1"/>
          </p:nvPr>
        </p:nvSpPr>
        <p:spPr>
          <a:xfrm>
            <a:off x="1371600" y="2743200"/>
            <a:ext cx="7772400" cy="4114800"/>
          </a:xfrm>
        </p:spPr>
        <p:txBody>
          <a:bodyPr/>
          <a:lstStyle/>
          <a:p>
            <a:r>
              <a:rPr lang="en-US" b="1" u="sng"/>
              <a:t>Flammable</a:t>
            </a:r>
            <a:r>
              <a:rPr lang="en-US" b="1"/>
              <a:t> </a:t>
            </a:r>
            <a:r>
              <a:rPr lang="en-US"/>
              <a:t>– Any substance that will burn if exposed to an open flame.</a:t>
            </a:r>
          </a:p>
          <a:p>
            <a:endParaRPr lang="en-US" b="1" u="sng"/>
          </a:p>
          <a:p>
            <a:r>
              <a:rPr lang="en-US" b="1" u="sng"/>
              <a:t>Explosive</a:t>
            </a:r>
            <a:r>
              <a:rPr lang="en-US" u="sng"/>
              <a:t> </a:t>
            </a:r>
            <a:r>
              <a:rPr lang="en-US"/>
              <a:t>– A substance that may explode if exposed to heat or flame. </a:t>
            </a:r>
          </a:p>
          <a:p>
            <a:endParaRPr lang="en-US"/>
          </a:p>
        </p:txBody>
      </p:sp>
      <p:pic>
        <p:nvPicPr>
          <p:cNvPr id="17412" name="Picture 4" descr="flammable"/>
          <p:cNvPicPr>
            <a:picLocks noChangeAspect="1" noChangeArrowheads="1"/>
          </p:cNvPicPr>
          <p:nvPr/>
        </p:nvPicPr>
        <p:blipFill>
          <a:blip r:embed="rId3"/>
          <a:srcRect/>
          <a:stretch>
            <a:fillRect/>
          </a:stretch>
        </p:blipFill>
        <p:spPr bwMode="auto">
          <a:xfrm>
            <a:off x="304800" y="2743200"/>
            <a:ext cx="1143000" cy="1143000"/>
          </a:xfrm>
          <a:prstGeom prst="rect">
            <a:avLst/>
          </a:prstGeom>
          <a:noFill/>
        </p:spPr>
      </p:pic>
      <p:pic>
        <p:nvPicPr>
          <p:cNvPr id="17413" name="Picture 5" descr="explosive"/>
          <p:cNvPicPr>
            <a:picLocks noChangeAspect="1" noChangeArrowheads="1"/>
          </p:cNvPicPr>
          <p:nvPr/>
        </p:nvPicPr>
        <p:blipFill>
          <a:blip r:embed="rId4"/>
          <a:srcRect/>
          <a:stretch>
            <a:fillRect/>
          </a:stretch>
        </p:blipFill>
        <p:spPr bwMode="auto">
          <a:xfrm>
            <a:off x="304800" y="4419600"/>
            <a:ext cx="11430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r>
              <a:rPr lang="en-US"/>
              <a:t>NSF North Mississippi GK-8</a:t>
            </a:r>
          </a:p>
        </p:txBody>
      </p:sp>
      <p:sp>
        <p:nvSpPr>
          <p:cNvPr id="21506" name="Rectangle 2"/>
          <p:cNvSpPr>
            <a:spLocks noGrp="1" noChangeArrowheads="1"/>
          </p:cNvSpPr>
          <p:nvPr>
            <p:ph type="title"/>
          </p:nvPr>
        </p:nvSpPr>
        <p:spPr>
          <a:xfrm>
            <a:off x="685800" y="533400"/>
            <a:ext cx="7772400" cy="1143000"/>
          </a:xfrm>
        </p:spPr>
        <p:txBody>
          <a:bodyPr>
            <a:normAutofit fontScale="90000"/>
          </a:bodyPr>
          <a:lstStyle/>
          <a:p>
            <a:r>
              <a:rPr lang="en-US" b="1"/>
              <a:t>Chemical Hazard Symbols and Definitions</a:t>
            </a:r>
          </a:p>
        </p:txBody>
      </p:sp>
      <p:sp>
        <p:nvSpPr>
          <p:cNvPr id="21507" name="Rectangle 3"/>
          <p:cNvSpPr>
            <a:spLocks noGrp="1" noChangeArrowheads="1"/>
          </p:cNvSpPr>
          <p:nvPr>
            <p:ph type="body" sz="half" idx="1"/>
          </p:nvPr>
        </p:nvSpPr>
        <p:spPr>
          <a:xfrm>
            <a:off x="1905000" y="1981200"/>
            <a:ext cx="6781800" cy="4114800"/>
          </a:xfrm>
        </p:spPr>
        <p:txBody>
          <a:bodyPr/>
          <a:lstStyle/>
          <a:p>
            <a:r>
              <a:rPr lang="en-US" sz="2800" b="1" u="sng" dirty="0"/>
              <a:t>Toxic/Poison</a:t>
            </a:r>
            <a:r>
              <a:rPr lang="en-US" sz="2800" dirty="0"/>
              <a:t> – A substance that can</a:t>
            </a:r>
            <a:r>
              <a:rPr lang="en-US" sz="2800" u="sng" dirty="0"/>
              <a:t> </a:t>
            </a:r>
            <a:r>
              <a:rPr lang="en-US" sz="2800" dirty="0"/>
              <a:t>lead to death if inhaled, ingested, or absorbed by the skin.  </a:t>
            </a:r>
          </a:p>
          <a:p>
            <a:endParaRPr lang="en-US" sz="2800" b="1" u="sng" dirty="0"/>
          </a:p>
          <a:p>
            <a:r>
              <a:rPr lang="en-US" sz="2800" b="1" u="sng" dirty="0"/>
              <a:t>Corrosive</a:t>
            </a:r>
            <a:r>
              <a:rPr lang="en-US" sz="2800" dirty="0"/>
              <a:t> – A substance that can destroy or burn  living tissue and can eat away at other materials.  </a:t>
            </a:r>
          </a:p>
        </p:txBody>
      </p:sp>
      <p:pic>
        <p:nvPicPr>
          <p:cNvPr id="21509" name="Picture 5" descr="poisonous"/>
          <p:cNvPicPr>
            <a:picLocks noGrp="1" noChangeAspect="1" noChangeArrowheads="1"/>
          </p:cNvPicPr>
          <p:nvPr>
            <p:ph type="clipArt" sz="half" idx="2"/>
          </p:nvPr>
        </p:nvPicPr>
        <p:blipFill>
          <a:blip r:embed="rId3"/>
          <a:srcRect/>
          <a:stretch>
            <a:fillRect/>
          </a:stretch>
        </p:blipFill>
        <p:spPr>
          <a:xfrm>
            <a:off x="457200" y="2133600"/>
            <a:ext cx="1219200" cy="1219200"/>
          </a:xfrm>
        </p:spPr>
      </p:pic>
      <p:pic>
        <p:nvPicPr>
          <p:cNvPr id="21511" name="Picture 7" descr="corrosive"/>
          <p:cNvPicPr>
            <a:picLocks noChangeAspect="1" noChangeArrowheads="1"/>
          </p:cNvPicPr>
          <p:nvPr/>
        </p:nvPicPr>
        <p:blipFill>
          <a:blip r:embed="rId4"/>
          <a:srcRect/>
          <a:stretch>
            <a:fillRect/>
          </a:stretch>
        </p:blipFill>
        <p:spPr bwMode="auto">
          <a:xfrm>
            <a:off x="457200" y="3962400"/>
            <a:ext cx="1295400"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NSF North Mississippi GK-8</a:t>
            </a:r>
          </a:p>
        </p:txBody>
      </p:sp>
      <p:sp>
        <p:nvSpPr>
          <p:cNvPr id="22530" name="Rectangle 2"/>
          <p:cNvSpPr>
            <a:spLocks noGrp="1" noChangeArrowheads="1"/>
          </p:cNvSpPr>
          <p:nvPr>
            <p:ph type="title"/>
          </p:nvPr>
        </p:nvSpPr>
        <p:spPr>
          <a:xfrm>
            <a:off x="571500" y="542925"/>
            <a:ext cx="7994650" cy="1289050"/>
          </a:xfrm>
        </p:spPr>
        <p:txBody>
          <a:bodyPr>
            <a:normAutofit fontScale="90000"/>
          </a:bodyPr>
          <a:lstStyle/>
          <a:p>
            <a:r>
              <a:rPr lang="en-US" b="1"/>
              <a:t>Chemical Hazard Symbols and Definitions</a:t>
            </a:r>
          </a:p>
        </p:txBody>
      </p:sp>
      <p:sp>
        <p:nvSpPr>
          <p:cNvPr id="22531" name="Rectangle 3"/>
          <p:cNvSpPr>
            <a:spLocks noGrp="1" noChangeArrowheads="1"/>
          </p:cNvSpPr>
          <p:nvPr>
            <p:ph type="body" idx="1"/>
          </p:nvPr>
        </p:nvSpPr>
        <p:spPr>
          <a:xfrm>
            <a:off x="1981200" y="1752600"/>
            <a:ext cx="6934200" cy="4114800"/>
          </a:xfrm>
        </p:spPr>
        <p:txBody>
          <a:bodyPr/>
          <a:lstStyle/>
          <a:p>
            <a:pPr>
              <a:lnSpc>
                <a:spcPct val="90000"/>
              </a:lnSpc>
            </a:pPr>
            <a:r>
              <a:rPr lang="en-US" b="1" u="sng" dirty="0"/>
              <a:t>Irritant</a:t>
            </a:r>
            <a:r>
              <a:rPr lang="en-US" dirty="0">
                <a:cs typeface="Arial" pitchFamily="34" charset="0"/>
              </a:rPr>
              <a:t> - A substance that causes inflammation upon contact with skin or mucous membranes.</a:t>
            </a:r>
            <a:endParaRPr lang="en-US" b="1" u="sng" dirty="0"/>
          </a:p>
          <a:p>
            <a:pPr>
              <a:lnSpc>
                <a:spcPct val="90000"/>
              </a:lnSpc>
            </a:pPr>
            <a:endParaRPr lang="en-US" b="1" u="sng" dirty="0"/>
          </a:p>
          <a:p>
            <a:pPr>
              <a:lnSpc>
                <a:spcPct val="90000"/>
              </a:lnSpc>
            </a:pPr>
            <a:r>
              <a:rPr lang="en-US" b="1" u="sng" dirty="0"/>
              <a:t>Environmental</a:t>
            </a:r>
            <a:r>
              <a:rPr lang="en-US" dirty="0"/>
              <a:t> - </a:t>
            </a:r>
            <a:r>
              <a:rPr lang="en-US" dirty="0">
                <a:cs typeface="Times New Roman" pitchFamily="18" charset="0"/>
              </a:rPr>
              <a:t>Substances that are harmful to the environment.  They must be disposed of properly, not washed down the drain.</a:t>
            </a:r>
          </a:p>
          <a:p>
            <a:pPr>
              <a:lnSpc>
                <a:spcPct val="90000"/>
              </a:lnSpc>
            </a:pPr>
            <a:endParaRPr lang="en-US" dirty="0"/>
          </a:p>
        </p:txBody>
      </p:sp>
      <p:pic>
        <p:nvPicPr>
          <p:cNvPr id="22533" name="Picture 5" descr="irritant"/>
          <p:cNvPicPr>
            <a:picLocks noChangeAspect="1" noChangeArrowheads="1"/>
          </p:cNvPicPr>
          <p:nvPr/>
        </p:nvPicPr>
        <p:blipFill>
          <a:blip r:embed="rId3"/>
          <a:srcRect/>
          <a:stretch>
            <a:fillRect/>
          </a:stretch>
        </p:blipFill>
        <p:spPr bwMode="auto">
          <a:xfrm>
            <a:off x="533400" y="1905000"/>
            <a:ext cx="1295400" cy="1295400"/>
          </a:xfrm>
          <a:prstGeom prst="rect">
            <a:avLst/>
          </a:prstGeom>
          <a:noFill/>
        </p:spPr>
      </p:pic>
      <p:pic>
        <p:nvPicPr>
          <p:cNvPr id="22534" name="Picture 6" descr="environmental_hazard"/>
          <p:cNvPicPr>
            <a:picLocks noChangeAspect="1" noChangeArrowheads="1"/>
          </p:cNvPicPr>
          <p:nvPr/>
        </p:nvPicPr>
        <p:blipFill>
          <a:blip r:embed="rId4"/>
          <a:srcRect/>
          <a:stretch>
            <a:fillRect/>
          </a:stretch>
        </p:blipFill>
        <p:spPr bwMode="auto">
          <a:xfrm>
            <a:off x="533400" y="3886200"/>
            <a:ext cx="1295400"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additive="base">
                                        <p:cTn id="13"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Hazardous Materials Identification System NFPA 704 (Fire Diamond)</a:t>
            </a:r>
            <a:endParaRPr lang="ar-SA" dirty="0"/>
          </a:p>
        </p:txBody>
      </p:sp>
      <p:pic>
        <p:nvPicPr>
          <p:cNvPr id="4" name="Picture 6" descr="nfpa"/>
          <p:cNvPicPr>
            <a:picLocks noGrp="1" noChangeAspect="1" noChangeArrowheads="1"/>
          </p:cNvPicPr>
          <p:nvPr>
            <p:ph idx="1"/>
          </p:nvPr>
        </p:nvPicPr>
        <p:blipFill>
          <a:blip r:embed="rId2"/>
          <a:srcRect/>
          <a:stretch>
            <a:fillRect/>
          </a:stretch>
        </p:blipFill>
        <p:spPr bwMode="auto">
          <a:xfrm>
            <a:off x="428596" y="1928802"/>
            <a:ext cx="3786214" cy="3786214"/>
          </a:xfrm>
          <a:prstGeom prst="rect">
            <a:avLst/>
          </a:prstGeom>
          <a:noFill/>
          <a:ln w="9525">
            <a:noFill/>
            <a:miter lim="800000"/>
            <a:headEnd/>
            <a:tailEnd/>
          </a:ln>
        </p:spPr>
      </p:pic>
      <p:sp>
        <p:nvSpPr>
          <p:cNvPr id="5" name="Rectangle 4"/>
          <p:cNvSpPr/>
          <p:nvPr/>
        </p:nvSpPr>
        <p:spPr>
          <a:xfrm>
            <a:off x="4286248" y="2428868"/>
            <a:ext cx="4572000" cy="2862322"/>
          </a:xfrm>
          <a:prstGeom prst="rect">
            <a:avLst/>
          </a:prstGeom>
        </p:spPr>
        <p:txBody>
          <a:bodyPr wrap="square">
            <a:spAutoFit/>
          </a:bodyPr>
          <a:lstStyle/>
          <a:p>
            <a:pPr algn="l"/>
            <a:r>
              <a:rPr lang="en-US" b="1" dirty="0" smtClean="0"/>
              <a:t>NFPA 704</a:t>
            </a:r>
            <a:r>
              <a:rPr lang="en-US" dirty="0" smtClean="0"/>
              <a:t> is a standard maintained by the </a:t>
            </a:r>
            <a:r>
              <a:rPr lang="en-US" dirty="0" smtClean="0">
                <a:hlinkClick r:id="rId3" action="ppaction://hlinkfile" tooltip="United States"/>
              </a:rPr>
              <a:t>U.S.</a:t>
            </a:r>
            <a:r>
              <a:rPr lang="en-US" dirty="0" smtClean="0"/>
              <a:t>-based </a:t>
            </a:r>
            <a:r>
              <a:rPr lang="en-US" dirty="0" smtClean="0">
                <a:hlinkClick r:id="rId4" action="ppaction://hlinkfile" tooltip="National Fire Protection Association"/>
              </a:rPr>
              <a:t>National Fire Protection Association</a:t>
            </a:r>
            <a:r>
              <a:rPr lang="en-US" dirty="0" smtClean="0"/>
              <a:t>. It defines the colloquial "</a:t>
            </a:r>
            <a:r>
              <a:rPr lang="en-US" b="1" dirty="0" smtClean="0"/>
              <a:t>fire diamond</a:t>
            </a:r>
            <a:r>
              <a:rPr lang="en-US" dirty="0" smtClean="0"/>
              <a:t>" used by emergency personnel to quickly and easily identify the risks posed by nearby hazardous materials. This is necessary to help determine what, if any, special equipment should be used, procedures followed, or precautions taken during the first moments of an emergency response.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229600" cy="4525963"/>
          </a:xfrm>
        </p:spPr>
        <p:txBody>
          <a:bodyPr>
            <a:normAutofit lnSpcReduction="10000"/>
          </a:bodyPr>
          <a:lstStyle/>
          <a:p>
            <a:pPr algn="l">
              <a:buNone/>
            </a:pPr>
            <a:r>
              <a:rPr lang="en-US" dirty="0" smtClean="0"/>
              <a:t>The diamond is broken into </a:t>
            </a:r>
            <a:r>
              <a:rPr lang="en-US" b="1" i="1" dirty="0" smtClean="0">
                <a:solidFill>
                  <a:srgbClr val="00B050"/>
                </a:solidFill>
              </a:rPr>
              <a:t>four sections</a:t>
            </a:r>
            <a:r>
              <a:rPr lang="en-US" b="1" dirty="0" smtClean="0">
                <a:solidFill>
                  <a:srgbClr val="00B050"/>
                </a:solidFill>
              </a:rPr>
              <a:t>. </a:t>
            </a:r>
            <a:endParaRPr lang="en-US" b="1" dirty="0" smtClean="0">
              <a:solidFill>
                <a:srgbClr val="00B050"/>
              </a:solidFill>
            </a:endParaRPr>
          </a:p>
          <a:p>
            <a:pPr algn="l">
              <a:buNone/>
            </a:pPr>
            <a:r>
              <a:rPr lang="en-US" dirty="0" smtClean="0"/>
              <a:t>Numbers </a:t>
            </a:r>
            <a:r>
              <a:rPr lang="en-US" dirty="0" smtClean="0"/>
              <a:t>in the three colored sections range </a:t>
            </a:r>
            <a:endParaRPr lang="en-US" dirty="0" smtClean="0"/>
          </a:p>
          <a:p>
            <a:pPr algn="l">
              <a:buNone/>
            </a:pPr>
            <a:r>
              <a:rPr lang="en-US" dirty="0" smtClean="0"/>
              <a:t>from </a:t>
            </a:r>
            <a:r>
              <a:rPr lang="en-US" dirty="0" smtClean="0"/>
              <a:t>0 (least severe hazard) to 4 (most severe </a:t>
            </a:r>
            <a:endParaRPr lang="en-US" dirty="0" smtClean="0"/>
          </a:p>
          <a:p>
            <a:pPr algn="l">
              <a:buNone/>
            </a:pPr>
            <a:r>
              <a:rPr lang="en-US" dirty="0" smtClean="0"/>
              <a:t>hazard</a:t>
            </a:r>
            <a:r>
              <a:rPr lang="en-US" dirty="0" smtClean="0"/>
              <a:t>). </a:t>
            </a:r>
            <a:endParaRPr lang="en-US" dirty="0" smtClean="0"/>
          </a:p>
          <a:p>
            <a:pPr algn="l">
              <a:buNone/>
            </a:pPr>
            <a:endParaRPr lang="en-US" dirty="0" smtClean="0"/>
          </a:p>
          <a:p>
            <a:pPr algn="l">
              <a:buNone/>
            </a:pPr>
            <a:r>
              <a:rPr lang="en-US" dirty="0" smtClean="0"/>
              <a:t>The </a:t>
            </a:r>
            <a:r>
              <a:rPr lang="en-US" dirty="0" smtClean="0"/>
              <a:t>fourth (white) section is left blank </a:t>
            </a:r>
            <a:endParaRPr lang="en-US" dirty="0" smtClean="0"/>
          </a:p>
          <a:p>
            <a:pPr algn="l">
              <a:buNone/>
            </a:pPr>
            <a:r>
              <a:rPr lang="en-US" dirty="0" smtClean="0"/>
              <a:t>and </a:t>
            </a:r>
            <a:r>
              <a:rPr lang="en-US" dirty="0" smtClean="0"/>
              <a:t>is used only to denote special fire fighting </a:t>
            </a:r>
            <a:endParaRPr lang="en-US" dirty="0" smtClean="0"/>
          </a:p>
          <a:p>
            <a:pPr algn="l">
              <a:buNone/>
            </a:pPr>
            <a:r>
              <a:rPr lang="en-US" dirty="0" smtClean="0"/>
              <a:t>measures/hazards</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991600" cy="1143000"/>
          </a:xfrm>
        </p:spPr>
        <p:txBody>
          <a:bodyPr>
            <a:normAutofit fontScale="90000"/>
          </a:bodyPr>
          <a:lstStyle/>
          <a:p>
            <a:pPr eaLnBrk="1" hangingPunct="1"/>
            <a:r>
              <a:rPr lang="en-US" sz="4000" b="1" smtClean="0">
                <a:solidFill>
                  <a:srgbClr val="FF0000"/>
                </a:solidFill>
              </a:rPr>
              <a:t>Hazardous Materials Identification System (Fire Diamond)</a:t>
            </a:r>
          </a:p>
        </p:txBody>
      </p:sp>
      <p:pic>
        <p:nvPicPr>
          <p:cNvPr id="11267" name="Picture 4"/>
          <p:cNvPicPr>
            <a:picLocks noChangeAspect="1" noChangeArrowheads="1"/>
          </p:cNvPicPr>
          <p:nvPr/>
        </p:nvPicPr>
        <p:blipFill>
          <a:blip r:embed="rId3"/>
          <a:srcRect/>
          <a:stretch>
            <a:fillRect/>
          </a:stretch>
        </p:blipFill>
        <p:spPr bwMode="auto">
          <a:xfrm>
            <a:off x="76200" y="1524000"/>
            <a:ext cx="9067800" cy="5122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 y="152400"/>
            <a:ext cx="8991600" cy="1143000"/>
          </a:xfrm>
        </p:spPr>
        <p:txBody>
          <a:bodyPr>
            <a:normAutofit fontScale="90000"/>
          </a:bodyPr>
          <a:lstStyle/>
          <a:p>
            <a:pPr eaLnBrk="1" hangingPunct="1"/>
            <a:r>
              <a:rPr lang="en-US" sz="4000" b="1" dirty="0" smtClean="0">
                <a:solidFill>
                  <a:srgbClr val="FF0000"/>
                </a:solidFill>
              </a:rPr>
              <a:t>Hazardous Materials Identification System (Fire Diamond)</a:t>
            </a:r>
          </a:p>
        </p:txBody>
      </p:sp>
      <p:pic>
        <p:nvPicPr>
          <p:cNvPr id="12291" name="Picture 9" descr="nfpadiamond"/>
          <p:cNvPicPr>
            <a:picLocks noChangeAspect="1" noChangeArrowheads="1"/>
          </p:cNvPicPr>
          <p:nvPr/>
        </p:nvPicPr>
        <p:blipFill>
          <a:blip r:embed="rId3"/>
          <a:srcRect/>
          <a:stretch>
            <a:fillRect/>
          </a:stretch>
        </p:blipFill>
        <p:spPr bwMode="auto">
          <a:xfrm>
            <a:off x="2057400" y="1600200"/>
            <a:ext cx="48006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457200" y="274638"/>
            <a:ext cx="8534400" cy="1143000"/>
          </a:xfrm>
        </p:spPr>
        <p:txBody>
          <a:bodyPr>
            <a:normAutofit fontScale="90000"/>
          </a:bodyPr>
          <a:lstStyle/>
          <a:p>
            <a:pPr eaLnBrk="1" hangingPunct="1"/>
            <a:r>
              <a:rPr lang="en-US" sz="4000" b="1" smtClean="0">
                <a:solidFill>
                  <a:srgbClr val="FF0000"/>
                </a:solidFill>
              </a:rPr>
              <a:t>Hazardous Materials Identification System (Color Bar)</a:t>
            </a:r>
          </a:p>
        </p:txBody>
      </p:sp>
      <p:pic>
        <p:nvPicPr>
          <p:cNvPr id="13315" name="Picture 5" descr="[sample HMIG label]"/>
          <p:cNvPicPr>
            <a:picLocks noChangeAspect="1" noChangeArrowheads="1"/>
          </p:cNvPicPr>
          <p:nvPr/>
        </p:nvPicPr>
        <p:blipFill>
          <a:blip r:embed="rId3"/>
          <a:srcRect/>
          <a:stretch>
            <a:fillRect/>
          </a:stretch>
        </p:blipFill>
        <p:spPr bwMode="auto">
          <a:xfrm>
            <a:off x="2286000" y="1752600"/>
            <a:ext cx="46736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solidFill>
                  <a:srgbClr val="FF0000"/>
                </a:solidFill>
              </a:rPr>
              <a:t>What are Hazardous Chemicals?</a:t>
            </a:r>
            <a:endParaRPr lang="ar-SA" dirty="0"/>
          </a:p>
        </p:txBody>
      </p:sp>
      <p:sp>
        <p:nvSpPr>
          <p:cNvPr id="3" name="Content Placeholder 2"/>
          <p:cNvSpPr>
            <a:spLocks noGrp="1"/>
          </p:cNvSpPr>
          <p:nvPr>
            <p:ph idx="1"/>
          </p:nvPr>
        </p:nvSpPr>
        <p:spPr/>
        <p:txBody>
          <a:bodyPr>
            <a:normAutofit/>
          </a:bodyPr>
          <a:lstStyle/>
          <a:p>
            <a:pPr algn="l" rtl="0"/>
            <a:r>
              <a:rPr lang="en-US" b="1" dirty="0" smtClean="0">
                <a:solidFill>
                  <a:srgbClr val="0000FF"/>
                </a:solidFill>
              </a:rPr>
              <a:t>Hazardous chemicals are any products or materials that present any physical or health hazards when used. </a:t>
            </a:r>
          </a:p>
          <a:p>
            <a:endParaRPr lang="en-US" b="1" dirty="0" smtClean="0">
              <a:solidFill>
                <a:srgbClr val="0000FF"/>
              </a:solidFill>
            </a:endParaRPr>
          </a:p>
          <a:p>
            <a:pPr algn="l" rtl="0"/>
            <a:r>
              <a:rPr lang="en-US" b="1" dirty="0" smtClean="0">
                <a:solidFill>
                  <a:srgbClr val="0000FF"/>
                </a:solidFill>
              </a:rPr>
              <a:t>any chemicals (including a tape water) should be considered as a hazardous chemical and you must wear gloves and lab coat at all times.</a:t>
            </a:r>
            <a:endParaRPr lang="en-US" dirty="0" smtClean="0">
              <a:solidFill>
                <a:srgbClr val="0000FF"/>
              </a:solidFill>
            </a:endParaRPr>
          </a:p>
          <a:p>
            <a:pPr algn="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a:t>NSF North Mississippi GK-8</a:t>
            </a:r>
          </a:p>
        </p:txBody>
      </p:sp>
      <p:sp>
        <p:nvSpPr>
          <p:cNvPr id="17411" name="Rectangle 1026"/>
          <p:cNvSpPr>
            <a:spLocks noGrp="1" noChangeArrowheads="1"/>
          </p:cNvSpPr>
          <p:nvPr>
            <p:ph type="title"/>
          </p:nvPr>
        </p:nvSpPr>
        <p:spPr/>
        <p:txBody>
          <a:bodyPr/>
          <a:lstStyle/>
          <a:p>
            <a:pPr eaLnBrk="1" hangingPunct="1"/>
            <a:r>
              <a:rPr lang="en-US" b="1" smtClean="0"/>
              <a:t>Waste Disposal</a:t>
            </a:r>
          </a:p>
        </p:txBody>
      </p:sp>
      <p:sp>
        <p:nvSpPr>
          <p:cNvPr id="36867" name="Rectangle 1027"/>
          <p:cNvSpPr>
            <a:spLocks noGrp="1" noChangeArrowheads="1"/>
          </p:cNvSpPr>
          <p:nvPr>
            <p:ph type="body" idx="1"/>
          </p:nvPr>
        </p:nvSpPr>
        <p:spPr>
          <a:xfrm>
            <a:off x="457200" y="1981200"/>
            <a:ext cx="6858000" cy="3886200"/>
          </a:xfrm>
        </p:spPr>
        <p:txBody>
          <a:bodyPr/>
          <a:lstStyle/>
          <a:p>
            <a:pPr algn="l" rtl="0" eaLnBrk="1" hangingPunct="1">
              <a:lnSpc>
                <a:spcPct val="90000"/>
              </a:lnSpc>
            </a:pPr>
            <a:r>
              <a:rPr lang="en-US" dirty="0" smtClean="0"/>
              <a:t>First ask your teacher where/how to dispose of waste.</a:t>
            </a:r>
          </a:p>
          <a:p>
            <a:pPr algn="l" rtl="0" eaLnBrk="1" hangingPunct="1">
              <a:lnSpc>
                <a:spcPct val="90000"/>
              </a:lnSpc>
            </a:pPr>
            <a:r>
              <a:rPr lang="en-US" dirty="0" smtClean="0"/>
              <a:t>Never pour anything down the drain unless you are told to do so.</a:t>
            </a:r>
          </a:p>
          <a:p>
            <a:pPr algn="l" rtl="0" eaLnBrk="1" hangingPunct="1">
              <a:lnSpc>
                <a:spcPct val="90000"/>
              </a:lnSpc>
            </a:pPr>
            <a:r>
              <a:rPr lang="en-US" dirty="0" smtClean="0"/>
              <a:t>A waste bottle will be supplied for substance that cannot go down the drain</a:t>
            </a:r>
          </a:p>
        </p:txBody>
      </p:sp>
      <p:pic>
        <p:nvPicPr>
          <p:cNvPr id="17413" name="Picture 1028" descr="bigtube"/>
          <p:cNvPicPr>
            <a:picLocks noChangeAspect="1" noChangeArrowheads="1"/>
          </p:cNvPicPr>
          <p:nvPr/>
        </p:nvPicPr>
        <p:blipFill>
          <a:blip r:embed="rId2"/>
          <a:srcRect/>
          <a:stretch>
            <a:fillRect/>
          </a:stretch>
        </p:blipFill>
        <p:spPr bwMode="auto">
          <a:xfrm>
            <a:off x="7391400" y="1143000"/>
            <a:ext cx="1290638" cy="3505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barn(outVertical)">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barn(outVertical)">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barn(outVertical)">
                                      <p:cBhvr>
                                        <p:cTn id="17"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a:t>NSF North Mississippi GK-8</a:t>
            </a:r>
          </a:p>
        </p:txBody>
      </p:sp>
      <p:sp>
        <p:nvSpPr>
          <p:cNvPr id="18435" name="Rectangle 2"/>
          <p:cNvSpPr>
            <a:spLocks noGrp="1" noChangeArrowheads="1"/>
          </p:cNvSpPr>
          <p:nvPr>
            <p:ph type="title"/>
          </p:nvPr>
        </p:nvSpPr>
        <p:spPr/>
        <p:txBody>
          <a:bodyPr/>
          <a:lstStyle/>
          <a:p>
            <a:pPr eaLnBrk="1" hangingPunct="1"/>
            <a:r>
              <a:rPr lang="en-US" b="1" smtClean="0"/>
              <a:t>Reasons for proper waste disposal</a:t>
            </a:r>
          </a:p>
        </p:txBody>
      </p:sp>
      <p:sp>
        <p:nvSpPr>
          <p:cNvPr id="37891" name="Rectangle 3"/>
          <p:cNvSpPr>
            <a:spLocks noGrp="1" noChangeArrowheads="1"/>
          </p:cNvSpPr>
          <p:nvPr>
            <p:ph type="body" idx="1"/>
          </p:nvPr>
        </p:nvSpPr>
        <p:spPr/>
        <p:txBody>
          <a:bodyPr/>
          <a:lstStyle/>
          <a:p>
            <a:pPr algn="l">
              <a:lnSpc>
                <a:spcPct val="90000"/>
              </a:lnSpc>
              <a:buNone/>
            </a:pPr>
            <a:r>
              <a:rPr lang="en-US" dirty="0" smtClean="0"/>
              <a:t>- Hazardous chemicals down the drain can lead to pollution of ground water, lakes, rivers, etc.</a:t>
            </a:r>
          </a:p>
          <a:p>
            <a:pPr algn="l">
              <a:lnSpc>
                <a:spcPct val="90000"/>
              </a:lnSpc>
              <a:buNone/>
            </a:pPr>
            <a:endParaRPr lang="en-US" dirty="0" smtClean="0"/>
          </a:p>
          <a:p>
            <a:pPr algn="l">
              <a:lnSpc>
                <a:spcPct val="90000"/>
              </a:lnSpc>
              <a:buNone/>
            </a:pPr>
            <a:r>
              <a:rPr lang="en-US" dirty="0" smtClean="0"/>
              <a:t>- Plants and animals will die if they are exposed to hazardous chemical waste.</a:t>
            </a:r>
          </a:p>
          <a:p>
            <a:pPr algn="l">
              <a:lnSpc>
                <a:spcPct val="90000"/>
              </a:lnSpc>
              <a:buNone/>
            </a:pPr>
            <a:endParaRPr lang="en-US" dirty="0" smtClean="0"/>
          </a:p>
          <a:p>
            <a:pPr algn="l">
              <a:lnSpc>
                <a:spcPct val="90000"/>
              </a:lnSpc>
              <a:buNone/>
            </a:pPr>
            <a:r>
              <a:rPr lang="en-US" dirty="0" smtClean="0"/>
              <a:t>- Serious health problems will become present in people if hazardous waste finds its way into drinking water. </a:t>
            </a:r>
          </a:p>
          <a:p>
            <a:pPr algn="l">
              <a:lnSpc>
                <a:spcPct val="90000"/>
              </a:lnSpc>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arn(outVertical)">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barn(outVertical)">
                                      <p:cBhvr>
                                        <p:cTn id="12" dur="500"/>
                                        <p:tgtEl>
                                          <p:spTgt spid="378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7891">
                                            <p:txEl>
                                              <p:pRg st="4" end="4"/>
                                            </p:txEl>
                                          </p:spTgt>
                                        </p:tgtEl>
                                        <p:attrNameLst>
                                          <p:attrName>style.visibility</p:attrName>
                                        </p:attrNameLst>
                                      </p:cBhvr>
                                      <p:to>
                                        <p:strVal val="visible"/>
                                      </p:to>
                                    </p:set>
                                    <p:animEffect transition="in" filter="barn(outVertical)">
                                      <p:cBhvr>
                                        <p:cTn id="17" dur="500"/>
                                        <p:tgtEl>
                                          <p:spTgt spid="3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a:t>NSF North Mississippi GK-8</a:t>
            </a:r>
          </a:p>
        </p:txBody>
      </p:sp>
      <p:sp>
        <p:nvSpPr>
          <p:cNvPr id="19459" name="Rectangle 2"/>
          <p:cNvSpPr>
            <a:spLocks noGrp="1" noChangeArrowheads="1"/>
          </p:cNvSpPr>
          <p:nvPr>
            <p:ph type="title"/>
          </p:nvPr>
        </p:nvSpPr>
        <p:spPr>
          <a:xfrm>
            <a:off x="685800" y="457200"/>
            <a:ext cx="7772400" cy="1600200"/>
          </a:xfrm>
        </p:spPr>
        <p:txBody>
          <a:bodyPr/>
          <a:lstStyle/>
          <a:p>
            <a:pPr algn="ctr" eaLnBrk="1" hangingPunct="1"/>
            <a:r>
              <a:rPr lang="en-US" dirty="0" smtClean="0"/>
              <a:t>Teachers &amp; Students should protect their: </a:t>
            </a:r>
          </a:p>
        </p:txBody>
      </p:sp>
      <p:sp>
        <p:nvSpPr>
          <p:cNvPr id="19460" name="Rectangle 3"/>
          <p:cNvSpPr>
            <a:spLocks noGrp="1" noChangeArrowheads="1"/>
          </p:cNvSpPr>
          <p:nvPr>
            <p:ph type="body" idx="1"/>
          </p:nvPr>
        </p:nvSpPr>
        <p:spPr>
          <a:xfrm>
            <a:off x="457200" y="1981200"/>
            <a:ext cx="8229600" cy="2517775"/>
          </a:xfrm>
        </p:spPr>
        <p:txBody>
          <a:bodyPr>
            <a:normAutofit fontScale="92500" lnSpcReduction="10000"/>
          </a:bodyPr>
          <a:lstStyle/>
          <a:p>
            <a:pPr algn="l" rtl="0" eaLnBrk="1" hangingPunct="1"/>
            <a:endParaRPr lang="en-US" dirty="0" smtClean="0"/>
          </a:p>
          <a:p>
            <a:pPr algn="l" rtl="0" eaLnBrk="1" hangingPunct="1"/>
            <a:r>
              <a:rPr lang="en-US" dirty="0" smtClean="0"/>
              <a:t>Nose by smelling substances by wafting </a:t>
            </a:r>
          </a:p>
          <a:p>
            <a:pPr algn="l" rtl="0" eaLnBrk="1" hangingPunct="1"/>
            <a:r>
              <a:rPr lang="en-US" dirty="0" smtClean="0"/>
              <a:t>Eyes with goggles</a:t>
            </a:r>
          </a:p>
          <a:p>
            <a:pPr algn="l" rtl="0" eaLnBrk="1" hangingPunct="1"/>
            <a:r>
              <a:rPr lang="en-US" dirty="0" smtClean="0"/>
              <a:t>Hands with gloves</a:t>
            </a:r>
          </a:p>
          <a:p>
            <a:pPr algn="l" rtl="0" eaLnBrk="1" hangingPunct="1"/>
            <a:r>
              <a:rPr lang="en-US" dirty="0" smtClean="0"/>
              <a:t>Feet with closed shoes</a:t>
            </a:r>
          </a:p>
          <a:p>
            <a:pPr algn="l" rtl="0" eaLnBrk="1" hangingPunct="1"/>
            <a:endParaRPr lang="en-US" dirty="0" smtClean="0"/>
          </a:p>
        </p:txBody>
      </p:sp>
      <p:pic>
        <p:nvPicPr>
          <p:cNvPr id="19461" name="Picture 5" descr="wafting"/>
          <p:cNvPicPr>
            <a:picLocks noChangeAspect="1" noChangeArrowheads="1"/>
          </p:cNvPicPr>
          <p:nvPr/>
        </p:nvPicPr>
        <p:blipFill>
          <a:blip r:embed="rId2"/>
          <a:srcRect/>
          <a:stretch>
            <a:fillRect/>
          </a:stretch>
        </p:blipFill>
        <p:spPr bwMode="auto">
          <a:xfrm>
            <a:off x="5673725" y="3200400"/>
            <a:ext cx="2987675" cy="36576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643182"/>
            <a:ext cx="8229600" cy="1143000"/>
          </a:xfrm>
        </p:spPr>
        <p:txBody>
          <a:bodyPr>
            <a:noAutofit/>
          </a:bodyPr>
          <a:lstStyle/>
          <a:p>
            <a:r>
              <a:rPr lang="en-US" sz="8800" b="1" dirty="0" smtClean="0">
                <a:solidFill>
                  <a:srgbClr val="FF0000"/>
                </a:solidFill>
              </a:rPr>
              <a:t>Thank you</a:t>
            </a:r>
            <a:endParaRPr lang="ar-SA" sz="8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Safety</a:t>
            </a:r>
            <a:endParaRPr lang="ar-SA" dirty="0"/>
          </a:p>
        </p:txBody>
      </p:sp>
      <p:sp>
        <p:nvSpPr>
          <p:cNvPr id="3" name="Content Placeholder 2"/>
          <p:cNvSpPr>
            <a:spLocks noGrp="1"/>
          </p:cNvSpPr>
          <p:nvPr>
            <p:ph idx="1"/>
          </p:nvPr>
        </p:nvSpPr>
        <p:spPr/>
        <p:txBody>
          <a:bodyPr/>
          <a:lstStyle/>
          <a:p>
            <a:pPr algn="l" rtl="0"/>
            <a:r>
              <a:rPr lang="en-US" b="1" dirty="0" smtClean="0"/>
              <a:t>Clothing</a:t>
            </a:r>
          </a:p>
          <a:p>
            <a:pPr algn="l" rtl="0"/>
            <a:endParaRPr lang="ar-SA" dirty="0"/>
          </a:p>
        </p:txBody>
      </p:sp>
      <p:sp>
        <p:nvSpPr>
          <p:cNvPr id="4" name="Rectangle 10"/>
          <p:cNvSpPr txBox="1">
            <a:spLocks noChangeArrowheads="1"/>
          </p:cNvSpPr>
          <p:nvPr/>
        </p:nvSpPr>
        <p:spPr>
          <a:xfrm>
            <a:off x="214282" y="2428868"/>
            <a:ext cx="4035425" cy="3886200"/>
          </a:xfrm>
          <a:prstGeom prst="rect">
            <a:avLst/>
          </a:prstGeom>
        </p:spPr>
        <p:txBody>
          <a:bodyPr vert="horz" lIns="91440" tIns="45720" rIns="91440" bIns="45720" rtlCol="1">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Wear:</a:t>
            </a: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Gloves</a:t>
            </a: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lang="en-US" sz="2800" dirty="0" smtClean="0"/>
              <a:t>Long lab coat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Goggles/safety glasses</a:t>
            </a: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Closed-toed shoes</a:t>
            </a: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Tie back long hair</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11"/>
          <p:cNvSpPr txBox="1">
            <a:spLocks noChangeArrowheads="1"/>
          </p:cNvSpPr>
          <p:nvPr/>
        </p:nvSpPr>
        <p:spPr>
          <a:xfrm>
            <a:off x="3929058" y="2643182"/>
            <a:ext cx="4035425" cy="3886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Do</a:t>
            </a:r>
            <a:r>
              <a:rPr kumimoji="0" lang="en-US" sz="3200" b="1" i="0" u="sng" strike="noStrike" kern="1200" cap="none" spc="0" normalizeH="0" baseline="0" noProof="0" dirty="0" smtClean="0">
                <a:ln>
                  <a:noFill/>
                </a:ln>
                <a:solidFill>
                  <a:schemeClr val="tx1"/>
                </a:solidFill>
                <a:effectLst/>
                <a:uLnTx/>
                <a:uFillTx/>
                <a:latin typeface="+mn-lt"/>
                <a:ea typeface="+mn-ea"/>
                <a:cs typeface="+mn-cs"/>
              </a:rPr>
              <a:t> NOT</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Wear:</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Sandals</a:t>
            </a: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Jewelry</a:t>
            </a:r>
          </a:p>
          <a:p>
            <a:pPr marL="742950" marR="0" lvl="1" indent="-285750" algn="l" defTabSz="914400" rtl="0" eaLnBrk="1" fontAlgn="auto" latinLnBrk="0" hangingPunct="1">
              <a:lnSpc>
                <a:spcPct val="100000"/>
              </a:lnSpc>
              <a:spcBef>
                <a:spcPct val="20000"/>
              </a:spcBef>
              <a:spcAft>
                <a:spcPts val="0"/>
              </a:spcAft>
              <a:buClr>
                <a:schemeClr val="tx2"/>
              </a:buClr>
              <a:buSzTx/>
              <a:buFontTx/>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Loose or </a:t>
            </a:r>
          </a:p>
          <a:p>
            <a:pPr marL="742950" marR="0" lvl="1" indent="-285750" algn="l" defTabSz="914400" rtl="0" eaLnBrk="1" fontAlgn="auto" latinLnBrk="0" hangingPunct="1">
              <a:lnSpc>
                <a:spcPct val="100000"/>
              </a:lnSpc>
              <a:spcBef>
                <a:spcPct val="20000"/>
              </a:spcBef>
              <a:spcAft>
                <a:spcPts val="0"/>
              </a:spcAft>
              <a:buClr>
                <a:schemeClr val="tx2"/>
              </a:buClr>
              <a:buSzTx/>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Baggy clothing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Contact lenses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Picture3.png"/>
          <p:cNvPicPr>
            <a:picLocks noChangeAspect="1"/>
          </p:cNvPicPr>
          <p:nvPr/>
        </p:nvPicPr>
        <p:blipFill>
          <a:blip r:embed="rId2"/>
          <a:stretch>
            <a:fillRect/>
          </a:stretch>
        </p:blipFill>
        <p:spPr>
          <a:xfrm>
            <a:off x="5991593" y="1357298"/>
            <a:ext cx="3152407" cy="48128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dissolve">
                                      <p:cBhvr>
                                        <p:cTn id="13" dur="500"/>
                                        <p:tgtEl>
                                          <p:spTgt spid="4">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dissolve">
                                      <p:cBhvr>
                                        <p:cTn id="16" dur="500"/>
                                        <p:tgtEl>
                                          <p:spTgt spid="4">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dissolve">
                                      <p:cBhvr>
                                        <p:cTn id="19" dur="500"/>
                                        <p:tgtEl>
                                          <p:spTgt spid="4">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dissolv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dissolve">
                                      <p:cBhvr>
                                        <p:cTn id="27" dur="500"/>
                                        <p:tgtEl>
                                          <p:spTgt spid="5">
                                            <p:txEl>
                                              <p:pRg st="0" end="0"/>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dissolve">
                                      <p:cBhvr>
                                        <p:cTn id="30" dur="500"/>
                                        <p:tgtEl>
                                          <p:spTgt spid="5">
                                            <p:txEl>
                                              <p:pRg st="1" end="1"/>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dissolve">
                                      <p:cBhvr>
                                        <p:cTn id="33" dur="500"/>
                                        <p:tgtEl>
                                          <p:spTgt spid="5">
                                            <p:txEl>
                                              <p:pRg st="2" end="2"/>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dissolve">
                                      <p:cBhvr>
                                        <p:cTn id="36" dur="500"/>
                                        <p:tgtEl>
                                          <p:spTgt spid="5">
                                            <p:txEl>
                                              <p:pRg st="3" end="3"/>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dissolve">
                                      <p:cBhvr>
                                        <p:cTn id="39" dur="500"/>
                                        <p:tgtEl>
                                          <p:spTgt spid="5">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
                                            <p:txEl>
                                              <p:pRg st="5" end="5"/>
                                            </p:txEl>
                                          </p:spTgt>
                                        </p:tgtEl>
                                        <p:attrNameLst>
                                          <p:attrName>style.visibility</p:attrName>
                                        </p:attrNameLst>
                                      </p:cBhvr>
                                      <p:to>
                                        <p:strVal val="visible"/>
                                      </p:to>
                                    </p:set>
                                    <p:animEffect transition="in" filter="dissolv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Gloves</a:t>
            </a:r>
            <a:endParaRPr lang="ar-SA" dirty="0"/>
          </a:p>
        </p:txBody>
      </p:sp>
      <p:sp>
        <p:nvSpPr>
          <p:cNvPr id="7" name="Text Placeholder 6"/>
          <p:cNvSpPr>
            <a:spLocks noGrp="1"/>
          </p:cNvSpPr>
          <p:nvPr>
            <p:ph type="body" idx="1"/>
          </p:nvPr>
        </p:nvSpPr>
        <p:spPr/>
        <p:txBody>
          <a:bodyPr/>
          <a:lstStyle/>
          <a:p>
            <a:pPr algn="l" rtl="0"/>
            <a:r>
              <a:rPr lang="en-US" dirty="0" smtClean="0"/>
              <a:t>Vinyl Gloves</a:t>
            </a:r>
            <a:endParaRPr lang="ar-SA" dirty="0"/>
          </a:p>
        </p:txBody>
      </p:sp>
      <p:pic>
        <p:nvPicPr>
          <p:cNvPr id="13" name="Content Placeholder 12" descr="vinyl gloves.jpg"/>
          <p:cNvPicPr>
            <a:picLocks noGrp="1" noChangeAspect="1"/>
          </p:cNvPicPr>
          <p:nvPr>
            <p:ph sz="half" idx="2"/>
          </p:nvPr>
        </p:nvPicPr>
        <p:blipFill>
          <a:blip r:embed="rId2"/>
          <a:stretch>
            <a:fillRect/>
          </a:stretch>
        </p:blipFill>
        <p:spPr>
          <a:xfrm>
            <a:off x="642910" y="2285992"/>
            <a:ext cx="1989927" cy="2639699"/>
          </a:xfrm>
        </p:spPr>
      </p:pic>
      <p:sp>
        <p:nvSpPr>
          <p:cNvPr id="9" name="Text Placeholder 8"/>
          <p:cNvSpPr>
            <a:spLocks noGrp="1"/>
          </p:cNvSpPr>
          <p:nvPr>
            <p:ph type="body" sz="quarter" idx="3"/>
          </p:nvPr>
        </p:nvSpPr>
        <p:spPr/>
        <p:txBody>
          <a:bodyPr/>
          <a:lstStyle/>
          <a:p>
            <a:pPr algn="l" rtl="0"/>
            <a:r>
              <a:rPr lang="en-US" dirty="0" smtClean="0"/>
              <a:t>Latex Gloves</a:t>
            </a:r>
            <a:endParaRPr lang="ar-SA" dirty="0"/>
          </a:p>
        </p:txBody>
      </p:sp>
      <p:pic>
        <p:nvPicPr>
          <p:cNvPr id="11" name="Content Placeholder 10" descr="latex gloves.jpg"/>
          <p:cNvPicPr>
            <a:picLocks noGrp="1" noChangeAspect="1"/>
          </p:cNvPicPr>
          <p:nvPr>
            <p:ph sz="quarter" idx="4"/>
          </p:nvPr>
        </p:nvPicPr>
        <p:blipFill>
          <a:blip r:embed="rId3"/>
          <a:stretch>
            <a:fillRect/>
          </a:stretch>
        </p:blipFill>
        <p:spPr>
          <a:xfrm>
            <a:off x="5357818" y="2285992"/>
            <a:ext cx="2786082" cy="2089562"/>
          </a:xfrm>
        </p:spPr>
      </p:pic>
      <p:sp>
        <p:nvSpPr>
          <p:cNvPr id="12" name="TextBox 11"/>
          <p:cNvSpPr txBox="1"/>
          <p:nvPr/>
        </p:nvSpPr>
        <p:spPr>
          <a:xfrm>
            <a:off x="5357818" y="4929198"/>
            <a:ext cx="2786082" cy="1477328"/>
          </a:xfrm>
          <a:prstGeom prst="rect">
            <a:avLst/>
          </a:prstGeom>
          <a:noFill/>
        </p:spPr>
        <p:txBody>
          <a:bodyPr wrap="square" rtlCol="1">
            <a:spAutoFit/>
          </a:bodyPr>
          <a:lstStyle/>
          <a:p>
            <a:pPr algn="l" rtl="0"/>
            <a:r>
              <a:rPr lang="en-US" dirty="0" smtClean="0"/>
              <a:t>Used with diluted solutions of acids and bases, can be used with Acetone but not with most organic components.</a:t>
            </a:r>
            <a:endParaRPr lang="ar-SA" dirty="0"/>
          </a:p>
        </p:txBody>
      </p:sp>
      <p:sp>
        <p:nvSpPr>
          <p:cNvPr id="14" name="TextBox 13"/>
          <p:cNvSpPr txBox="1"/>
          <p:nvPr/>
        </p:nvSpPr>
        <p:spPr>
          <a:xfrm>
            <a:off x="571472" y="5286388"/>
            <a:ext cx="3357586" cy="923330"/>
          </a:xfrm>
          <a:prstGeom prst="rect">
            <a:avLst/>
          </a:prstGeom>
          <a:noFill/>
        </p:spPr>
        <p:txBody>
          <a:bodyPr wrap="square" rtlCol="1">
            <a:spAutoFit/>
          </a:bodyPr>
          <a:lstStyle/>
          <a:p>
            <a:pPr algn="l" rtl="0"/>
            <a:r>
              <a:rPr lang="en-US" dirty="0" smtClean="0"/>
              <a:t>Not to be used with chemicals or flame, used only to handle food and house hold.</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gloves</a:t>
            </a:r>
            <a:endParaRPr lang="ar-SA" dirty="0"/>
          </a:p>
        </p:txBody>
      </p:sp>
      <p:sp>
        <p:nvSpPr>
          <p:cNvPr id="4" name="Text Placeholder 3"/>
          <p:cNvSpPr>
            <a:spLocks noGrp="1"/>
          </p:cNvSpPr>
          <p:nvPr>
            <p:ph type="body" idx="1"/>
          </p:nvPr>
        </p:nvSpPr>
        <p:spPr/>
        <p:txBody>
          <a:bodyPr/>
          <a:lstStyle/>
          <a:p>
            <a:pPr algn="l" rtl="0"/>
            <a:r>
              <a:rPr lang="en-US" dirty="0" smtClean="0"/>
              <a:t>Butyl gloves</a:t>
            </a:r>
            <a:endParaRPr lang="ar-SA" dirty="0"/>
          </a:p>
        </p:txBody>
      </p:sp>
      <p:pic>
        <p:nvPicPr>
          <p:cNvPr id="8" name="Content Placeholder 7" descr="Butyl gloves.jpg"/>
          <p:cNvPicPr>
            <a:picLocks noGrp="1" noChangeAspect="1"/>
          </p:cNvPicPr>
          <p:nvPr>
            <p:ph sz="half" idx="2"/>
          </p:nvPr>
        </p:nvPicPr>
        <p:blipFill>
          <a:blip r:embed="rId2"/>
          <a:stretch>
            <a:fillRect/>
          </a:stretch>
        </p:blipFill>
        <p:spPr>
          <a:xfrm>
            <a:off x="457200" y="2391483"/>
            <a:ext cx="4040188" cy="2966343"/>
          </a:xfrm>
        </p:spPr>
      </p:pic>
      <p:sp>
        <p:nvSpPr>
          <p:cNvPr id="6" name="Text Placeholder 5"/>
          <p:cNvSpPr>
            <a:spLocks noGrp="1"/>
          </p:cNvSpPr>
          <p:nvPr>
            <p:ph type="body" sz="quarter" idx="3"/>
          </p:nvPr>
        </p:nvSpPr>
        <p:spPr/>
        <p:txBody>
          <a:bodyPr/>
          <a:lstStyle/>
          <a:p>
            <a:pPr algn="l" rtl="0"/>
            <a:r>
              <a:rPr lang="en-US" dirty="0" smtClean="0"/>
              <a:t>       Neoprene gloves</a:t>
            </a:r>
            <a:endParaRPr lang="ar-SA" dirty="0"/>
          </a:p>
        </p:txBody>
      </p:sp>
      <p:pic>
        <p:nvPicPr>
          <p:cNvPr id="9" name="Content Placeholder 8" descr="Neoprene gloves.jpg"/>
          <p:cNvPicPr>
            <a:picLocks noGrp="1" noChangeAspect="1"/>
          </p:cNvPicPr>
          <p:nvPr>
            <p:ph sz="quarter" idx="4"/>
          </p:nvPr>
        </p:nvPicPr>
        <p:blipFill>
          <a:blip r:embed="rId3"/>
          <a:stretch>
            <a:fillRect/>
          </a:stretch>
        </p:blipFill>
        <p:spPr>
          <a:xfrm>
            <a:off x="5000628" y="2407503"/>
            <a:ext cx="3686172" cy="2664571"/>
          </a:xfrm>
        </p:spPr>
      </p:pic>
      <p:sp>
        <p:nvSpPr>
          <p:cNvPr id="10" name="TextBox 9"/>
          <p:cNvSpPr txBox="1"/>
          <p:nvPr/>
        </p:nvSpPr>
        <p:spPr>
          <a:xfrm>
            <a:off x="500034" y="5643578"/>
            <a:ext cx="4000528" cy="1200329"/>
          </a:xfrm>
          <a:prstGeom prst="rect">
            <a:avLst/>
          </a:prstGeom>
          <a:noFill/>
        </p:spPr>
        <p:txBody>
          <a:bodyPr wrap="square" rtlCol="1">
            <a:spAutoFit/>
          </a:bodyPr>
          <a:lstStyle/>
          <a:p>
            <a:pPr algn="l"/>
            <a:r>
              <a:rPr lang="en-US" dirty="0" smtClean="0"/>
              <a:t>It has a very high endurance, fit to deal with oxidizing substances, resistant to leakage and water vapor</a:t>
            </a:r>
          </a:p>
          <a:p>
            <a:pPr algn="l"/>
            <a:endParaRPr lang="ar-SA" dirty="0"/>
          </a:p>
        </p:txBody>
      </p:sp>
      <p:sp>
        <p:nvSpPr>
          <p:cNvPr id="11" name="TextBox 10"/>
          <p:cNvSpPr txBox="1"/>
          <p:nvPr/>
        </p:nvSpPr>
        <p:spPr>
          <a:xfrm>
            <a:off x="5857884" y="5500702"/>
            <a:ext cx="2928958" cy="1200329"/>
          </a:xfrm>
          <a:prstGeom prst="rect">
            <a:avLst/>
          </a:prstGeom>
          <a:noFill/>
        </p:spPr>
        <p:txBody>
          <a:bodyPr wrap="square" rtlCol="1">
            <a:spAutoFit/>
          </a:bodyPr>
          <a:lstStyle/>
          <a:p>
            <a:pPr algn="l" rtl="0"/>
            <a:r>
              <a:rPr lang="en-US" dirty="0" smtClean="0"/>
              <a:t>Best to deal with alcohol, acids and </a:t>
            </a:r>
            <a:r>
              <a:rPr lang="en-US" dirty="0" err="1" smtClean="0"/>
              <a:t>Acetonitrile</a:t>
            </a:r>
            <a:r>
              <a:rPr lang="en-US" dirty="0" smtClean="0"/>
              <a:t> but not with solvents that has </a:t>
            </a:r>
            <a:r>
              <a:rPr lang="en-US" dirty="0" err="1" smtClean="0"/>
              <a:t>Chlore</a:t>
            </a:r>
            <a:r>
              <a:rPr lang="en-US" dirty="0" smtClean="0"/>
              <a:t> </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gloves</a:t>
            </a:r>
            <a:endParaRPr lang="ar-SA" dirty="0"/>
          </a:p>
        </p:txBody>
      </p:sp>
      <p:sp>
        <p:nvSpPr>
          <p:cNvPr id="5" name="Text Placeholder 4"/>
          <p:cNvSpPr>
            <a:spLocks noGrp="1"/>
          </p:cNvSpPr>
          <p:nvPr>
            <p:ph type="body" idx="1"/>
          </p:nvPr>
        </p:nvSpPr>
        <p:spPr/>
        <p:txBody>
          <a:bodyPr/>
          <a:lstStyle/>
          <a:p>
            <a:pPr algn="l" rtl="0"/>
            <a:r>
              <a:rPr lang="en-US" dirty="0" smtClean="0"/>
              <a:t>Nitrite gloves</a:t>
            </a:r>
            <a:endParaRPr lang="ar-SA" dirty="0"/>
          </a:p>
        </p:txBody>
      </p:sp>
      <p:pic>
        <p:nvPicPr>
          <p:cNvPr id="10" name="Content Placeholder 9" descr="Nitr.jpg"/>
          <p:cNvPicPr>
            <a:picLocks noGrp="1" noChangeAspect="1"/>
          </p:cNvPicPr>
          <p:nvPr>
            <p:ph sz="half" idx="2"/>
          </p:nvPr>
        </p:nvPicPr>
        <p:blipFill>
          <a:blip r:embed="rId2"/>
          <a:stretch>
            <a:fillRect/>
          </a:stretch>
        </p:blipFill>
        <p:spPr>
          <a:xfrm>
            <a:off x="928662" y="2500306"/>
            <a:ext cx="1747039" cy="2631903"/>
          </a:xfrm>
        </p:spPr>
      </p:pic>
      <p:sp>
        <p:nvSpPr>
          <p:cNvPr id="7" name="Text Placeholder 6"/>
          <p:cNvSpPr>
            <a:spLocks noGrp="1"/>
          </p:cNvSpPr>
          <p:nvPr>
            <p:ph type="body" sz="quarter" idx="3"/>
          </p:nvPr>
        </p:nvSpPr>
        <p:spPr/>
        <p:txBody>
          <a:bodyPr/>
          <a:lstStyle/>
          <a:p>
            <a:pPr algn="l" rtl="0"/>
            <a:r>
              <a:rPr lang="en-US" dirty="0" smtClean="0"/>
              <a:t>Silver shield gloves</a:t>
            </a:r>
            <a:endParaRPr lang="ar-SA" dirty="0"/>
          </a:p>
        </p:txBody>
      </p:sp>
      <p:pic>
        <p:nvPicPr>
          <p:cNvPr id="9" name="Content Placeholder 8" descr="silver sheild gloves.bmp"/>
          <p:cNvPicPr>
            <a:picLocks noGrp="1" noChangeAspect="1"/>
          </p:cNvPicPr>
          <p:nvPr>
            <p:ph sz="quarter" idx="4"/>
          </p:nvPr>
        </p:nvPicPr>
        <p:blipFill>
          <a:blip r:embed="rId3"/>
          <a:stretch>
            <a:fillRect/>
          </a:stretch>
        </p:blipFill>
        <p:spPr>
          <a:xfrm>
            <a:off x="5214942" y="2357430"/>
            <a:ext cx="2857500" cy="2857500"/>
          </a:xfrm>
        </p:spPr>
      </p:pic>
      <p:sp>
        <p:nvSpPr>
          <p:cNvPr id="11" name="TextBox 10"/>
          <p:cNvSpPr txBox="1"/>
          <p:nvPr/>
        </p:nvSpPr>
        <p:spPr>
          <a:xfrm>
            <a:off x="857224" y="5214950"/>
            <a:ext cx="3143272" cy="1477328"/>
          </a:xfrm>
          <a:prstGeom prst="rect">
            <a:avLst/>
          </a:prstGeom>
          <a:noFill/>
        </p:spPr>
        <p:txBody>
          <a:bodyPr wrap="square" rtlCol="1">
            <a:spAutoFit/>
          </a:bodyPr>
          <a:lstStyle/>
          <a:p>
            <a:pPr algn="l" rtl="0"/>
            <a:r>
              <a:rPr lang="en-US" dirty="0" smtClean="0"/>
              <a:t>Used for most chemicals especially DMSO but it does not fit with </a:t>
            </a:r>
            <a:r>
              <a:rPr lang="en-US" dirty="0" err="1" smtClean="0"/>
              <a:t>aldehydes</a:t>
            </a:r>
            <a:r>
              <a:rPr lang="en-US" dirty="0" smtClean="0"/>
              <a:t>, nitro compounds, and </a:t>
            </a:r>
            <a:r>
              <a:rPr lang="en-US" dirty="0" err="1" smtClean="0"/>
              <a:t>Isocyanates</a:t>
            </a:r>
            <a:r>
              <a:rPr lang="en-US" dirty="0" smtClean="0"/>
              <a:t>.</a:t>
            </a:r>
          </a:p>
          <a:p>
            <a:pPr algn="l" rtl="0"/>
            <a:endParaRPr lang="ar-SA" dirty="0"/>
          </a:p>
        </p:txBody>
      </p:sp>
      <p:sp>
        <p:nvSpPr>
          <p:cNvPr id="12" name="TextBox 11"/>
          <p:cNvSpPr txBox="1"/>
          <p:nvPr/>
        </p:nvSpPr>
        <p:spPr>
          <a:xfrm>
            <a:off x="5214942" y="5214950"/>
            <a:ext cx="3000396" cy="1200329"/>
          </a:xfrm>
          <a:prstGeom prst="rect">
            <a:avLst/>
          </a:prstGeom>
          <a:noFill/>
        </p:spPr>
        <p:txBody>
          <a:bodyPr wrap="square" rtlCol="1">
            <a:spAutoFit/>
          </a:bodyPr>
          <a:lstStyle/>
          <a:p>
            <a:pPr algn="l" rtl="0"/>
            <a:r>
              <a:rPr lang="en-US" dirty="0" smtClean="0"/>
              <a:t>The best types of gloves, suitable for the prevention of most types of chemicals and general risks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Lab Safety Equipment</a:t>
            </a:r>
            <a:endParaRPr lang="ar-SA" dirty="0"/>
          </a:p>
        </p:txBody>
      </p:sp>
      <p:pic>
        <p:nvPicPr>
          <p:cNvPr id="6" name="Picture 10" descr="S19-270J"/>
          <p:cNvPicPr>
            <a:picLocks noGrp="1" noChangeAspect="1" noChangeArrowheads="1"/>
          </p:cNvPicPr>
          <p:nvPr>
            <p:ph idx="1"/>
          </p:nvPr>
        </p:nvPicPr>
        <p:blipFill>
          <a:blip r:embed="rId3"/>
          <a:srcRect/>
          <a:stretch>
            <a:fillRect/>
          </a:stretch>
        </p:blipFill>
        <p:spPr bwMode="auto">
          <a:xfrm>
            <a:off x="1571604" y="2500306"/>
            <a:ext cx="2286000" cy="2286000"/>
          </a:xfrm>
          <a:prstGeom prst="rect">
            <a:avLst/>
          </a:prstGeom>
          <a:noFill/>
        </p:spPr>
      </p:pic>
      <p:sp>
        <p:nvSpPr>
          <p:cNvPr id="7" name="Rectangle 11"/>
          <p:cNvSpPr>
            <a:spLocks noChangeArrowheads="1"/>
          </p:cNvSpPr>
          <p:nvPr/>
        </p:nvSpPr>
        <p:spPr bwMode="auto">
          <a:xfrm>
            <a:off x="1428728" y="1928802"/>
            <a:ext cx="1981200" cy="519113"/>
          </a:xfrm>
          <a:prstGeom prst="rect">
            <a:avLst/>
          </a:prstGeom>
          <a:noFill/>
          <a:ln w="12700">
            <a:noFill/>
            <a:miter lim="800000"/>
            <a:headEnd type="none" w="sm" len="sm"/>
            <a:tailEnd type="none" w="sm" len="sm"/>
          </a:ln>
          <a:effectLst/>
        </p:spPr>
        <p:txBody>
          <a:bodyPr>
            <a:spAutoFit/>
          </a:bodyPr>
          <a:lstStyle/>
          <a:p>
            <a:r>
              <a:rPr lang="en-US" sz="2800" dirty="0"/>
              <a:t>Eye Wash</a:t>
            </a:r>
          </a:p>
        </p:txBody>
      </p:sp>
      <p:pic>
        <p:nvPicPr>
          <p:cNvPr id="8" name="Picture 6" descr="P_safetygoggles"/>
          <p:cNvPicPr>
            <a:picLocks noChangeAspect="1" noChangeArrowheads="1"/>
          </p:cNvPicPr>
          <p:nvPr/>
        </p:nvPicPr>
        <p:blipFill>
          <a:blip r:embed="rId4"/>
          <a:srcRect/>
          <a:stretch>
            <a:fillRect/>
          </a:stretch>
        </p:blipFill>
        <p:spPr bwMode="auto">
          <a:xfrm>
            <a:off x="5786446" y="2357430"/>
            <a:ext cx="2743200" cy="2895600"/>
          </a:xfrm>
          <a:prstGeom prst="rect">
            <a:avLst/>
          </a:prstGeom>
          <a:noFill/>
        </p:spPr>
      </p:pic>
      <p:sp>
        <p:nvSpPr>
          <p:cNvPr id="9" name="Rectangle 4"/>
          <p:cNvSpPr txBox="1">
            <a:spLocks noChangeArrowheads="1"/>
          </p:cNvSpPr>
          <p:nvPr/>
        </p:nvSpPr>
        <p:spPr>
          <a:xfrm>
            <a:off x="5786446" y="1714488"/>
            <a:ext cx="2667000" cy="533400"/>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Safety Goggles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p:cNvSpPr/>
          <p:nvPr/>
        </p:nvSpPr>
        <p:spPr>
          <a:xfrm>
            <a:off x="1214414" y="4429132"/>
            <a:ext cx="3714744" cy="923330"/>
          </a:xfrm>
          <a:prstGeom prst="rect">
            <a:avLst/>
          </a:prstGeom>
        </p:spPr>
        <p:txBody>
          <a:bodyPr wrap="square">
            <a:spAutoFit/>
          </a:bodyPr>
          <a:lstStyle/>
          <a:p>
            <a:pPr algn="ctr"/>
            <a:r>
              <a:rPr lang="en-CA" dirty="0" smtClean="0"/>
              <a:t>Eyelids must be forcibly kept open and washed for a </a:t>
            </a:r>
            <a:r>
              <a:rPr lang="en-CA" dirty="0" smtClean="0">
                <a:solidFill>
                  <a:srgbClr val="CC0000"/>
                </a:solidFill>
              </a:rPr>
              <a:t>minimum of 20 minutes</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P spid="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a:t>NSF North Mississippi GK-8</a:t>
            </a:r>
          </a:p>
        </p:txBody>
      </p:sp>
      <p:sp>
        <p:nvSpPr>
          <p:cNvPr id="45058" name="Rectangle 1026"/>
          <p:cNvSpPr>
            <a:spLocks noGrp="1" noChangeArrowheads="1"/>
          </p:cNvSpPr>
          <p:nvPr>
            <p:ph type="title"/>
          </p:nvPr>
        </p:nvSpPr>
        <p:spPr/>
        <p:txBody>
          <a:bodyPr/>
          <a:lstStyle/>
          <a:p>
            <a:r>
              <a:rPr lang="en-US" b="1"/>
              <a:t>Lab Safety Equipment</a:t>
            </a:r>
          </a:p>
        </p:txBody>
      </p:sp>
      <p:sp>
        <p:nvSpPr>
          <p:cNvPr id="45059" name="Rectangle 1027"/>
          <p:cNvSpPr>
            <a:spLocks noGrp="1" noChangeArrowheads="1"/>
          </p:cNvSpPr>
          <p:nvPr>
            <p:ph type="body" sz="half" idx="1"/>
          </p:nvPr>
        </p:nvSpPr>
        <p:spPr>
          <a:xfrm>
            <a:off x="304800" y="2057400"/>
            <a:ext cx="2286000" cy="1066800"/>
          </a:xfrm>
        </p:spPr>
        <p:txBody>
          <a:bodyPr/>
          <a:lstStyle/>
          <a:p>
            <a:pPr algn="ctr">
              <a:buFont typeface="Wingdings" pitchFamily="2" charset="2"/>
              <a:buNone/>
            </a:pPr>
            <a:r>
              <a:rPr lang="en-US"/>
              <a:t>Fire</a:t>
            </a:r>
          </a:p>
          <a:p>
            <a:pPr algn="ctr">
              <a:buFont typeface="Wingdings" pitchFamily="2" charset="2"/>
              <a:buNone/>
            </a:pPr>
            <a:r>
              <a:rPr lang="en-US"/>
              <a:t>Extinguisher</a:t>
            </a:r>
          </a:p>
        </p:txBody>
      </p:sp>
      <p:sp>
        <p:nvSpPr>
          <p:cNvPr id="45060" name="Rectangle 1028"/>
          <p:cNvSpPr>
            <a:spLocks noGrp="1" noChangeArrowheads="1"/>
          </p:cNvSpPr>
          <p:nvPr>
            <p:ph type="body" sz="half" idx="2"/>
          </p:nvPr>
        </p:nvSpPr>
        <p:spPr>
          <a:xfrm>
            <a:off x="5410200" y="2209800"/>
            <a:ext cx="2501900" cy="647700"/>
          </a:xfrm>
        </p:spPr>
        <p:txBody>
          <a:bodyPr/>
          <a:lstStyle/>
          <a:p>
            <a:pPr>
              <a:buFont typeface="Wingdings" pitchFamily="2" charset="2"/>
              <a:buNone/>
            </a:pPr>
            <a:r>
              <a:rPr lang="en-US"/>
              <a:t>Fire Blanket</a:t>
            </a:r>
          </a:p>
        </p:txBody>
      </p:sp>
      <p:pic>
        <p:nvPicPr>
          <p:cNvPr id="45061" name="Picture 1029" descr="sentry_cd10"/>
          <p:cNvPicPr>
            <a:picLocks noChangeAspect="1" noChangeArrowheads="1"/>
          </p:cNvPicPr>
          <p:nvPr/>
        </p:nvPicPr>
        <p:blipFill>
          <a:blip r:embed="rId3"/>
          <a:srcRect/>
          <a:stretch>
            <a:fillRect/>
          </a:stretch>
        </p:blipFill>
        <p:spPr bwMode="auto">
          <a:xfrm>
            <a:off x="457200" y="3352800"/>
            <a:ext cx="1860550" cy="2819400"/>
          </a:xfrm>
          <a:prstGeom prst="rect">
            <a:avLst/>
          </a:prstGeom>
          <a:noFill/>
        </p:spPr>
      </p:pic>
      <p:pic>
        <p:nvPicPr>
          <p:cNvPr id="45062" name="Picture 1030" descr="blanket"/>
          <p:cNvPicPr>
            <a:picLocks noChangeAspect="1" noChangeArrowheads="1"/>
          </p:cNvPicPr>
          <p:nvPr/>
        </p:nvPicPr>
        <p:blipFill>
          <a:blip r:embed="rId4"/>
          <a:srcRect/>
          <a:stretch>
            <a:fillRect/>
          </a:stretch>
        </p:blipFill>
        <p:spPr bwMode="auto">
          <a:xfrm>
            <a:off x="5257800" y="3200400"/>
            <a:ext cx="2819400" cy="2343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5061"/>
                                        </p:tgtEl>
                                        <p:attrNameLst>
                                          <p:attrName>style.visibility</p:attrName>
                                        </p:attrNameLst>
                                      </p:cBhvr>
                                      <p:to>
                                        <p:strVal val="visible"/>
                                      </p:to>
                                    </p:set>
                                    <p:anim calcmode="lin" valueType="num">
                                      <p:cBhvr additive="base">
                                        <p:cTn id="19" dur="500" fill="hold"/>
                                        <p:tgtEl>
                                          <p:spTgt spid="45061"/>
                                        </p:tgtEl>
                                        <p:attrNameLst>
                                          <p:attrName>ppt_x</p:attrName>
                                        </p:attrNameLst>
                                      </p:cBhvr>
                                      <p:tavLst>
                                        <p:tav tm="0">
                                          <p:val>
                                            <p:strVal val="0-#ppt_w/2"/>
                                          </p:val>
                                        </p:tav>
                                        <p:tav tm="100000">
                                          <p:val>
                                            <p:strVal val="#ppt_x"/>
                                          </p:val>
                                        </p:tav>
                                      </p:tavLst>
                                    </p:anim>
                                    <p:anim calcmode="lin" valueType="num">
                                      <p:cBhvr additive="base">
                                        <p:cTn id="20" dur="500" fill="hold"/>
                                        <p:tgtEl>
                                          <p:spTgt spid="4506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0">
                                            <p:txEl>
                                              <p:pRg st="0" end="0"/>
                                            </p:txEl>
                                          </p:spTgt>
                                        </p:tgtEl>
                                        <p:attrNameLst>
                                          <p:attrName>style.visibility</p:attrName>
                                        </p:attrNameLst>
                                      </p:cBhvr>
                                      <p:to>
                                        <p:strVal val="visible"/>
                                      </p:to>
                                    </p:set>
                                    <p:anim calcmode="lin" valueType="num">
                                      <p:cBhvr additive="base">
                                        <p:cTn id="25" dur="500" fill="hold"/>
                                        <p:tgtEl>
                                          <p:spTgt spid="45060">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6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builtIn="1"/>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5062"/>
                                        </p:tgtEl>
                                        <p:attrNameLst>
                                          <p:attrName>style.visibility</p:attrName>
                                        </p:attrNameLst>
                                      </p:cBhvr>
                                      <p:to>
                                        <p:strVal val="visible"/>
                                      </p:to>
                                    </p:set>
                                    <p:anim calcmode="lin" valueType="num">
                                      <p:cBhvr additive="base">
                                        <p:cTn id="31" dur="500" fill="hold"/>
                                        <p:tgtEl>
                                          <p:spTgt spid="45062"/>
                                        </p:tgtEl>
                                        <p:attrNameLst>
                                          <p:attrName>ppt_x</p:attrName>
                                        </p:attrNameLst>
                                      </p:cBhvr>
                                      <p:tavLst>
                                        <p:tav tm="0">
                                          <p:val>
                                            <p:strVal val="0-#ppt_w/2"/>
                                          </p:val>
                                        </p:tav>
                                        <p:tav tm="100000">
                                          <p:val>
                                            <p:strVal val="#ppt_x"/>
                                          </p:val>
                                        </p:tav>
                                      </p:tavLst>
                                    </p:anim>
                                    <p:anim calcmode="lin" valueType="num">
                                      <p:cBhvr additive="base">
                                        <p:cTn id="32" dur="500" fill="hold"/>
                                        <p:tgtEl>
                                          <p:spTgt spid="450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P spid="4506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solidFill>
                  <a:srgbClr val="FF0000"/>
                </a:solidFill>
              </a:rPr>
              <a:t>Safety Shower</a:t>
            </a:r>
            <a:endParaRPr lang="ar-SA" b="1" dirty="0">
              <a:solidFill>
                <a:srgbClr val="FF0000"/>
              </a:solidFill>
            </a:endParaRPr>
          </a:p>
        </p:txBody>
      </p:sp>
      <p:pic>
        <p:nvPicPr>
          <p:cNvPr id="5" name="Content Placeholder 4" descr="sep1312.jpg"/>
          <p:cNvPicPr>
            <a:picLocks noGrp="1" noChangeAspect="1"/>
          </p:cNvPicPr>
          <p:nvPr>
            <p:ph sz="half" idx="1"/>
          </p:nvPr>
        </p:nvPicPr>
        <p:blipFill>
          <a:blip r:embed="rId2"/>
          <a:stretch>
            <a:fillRect/>
          </a:stretch>
        </p:blipFill>
        <p:spPr>
          <a:xfrm>
            <a:off x="1500166" y="1357298"/>
            <a:ext cx="2101850" cy="3321050"/>
          </a:xfrm>
        </p:spPr>
      </p:pic>
      <p:pic>
        <p:nvPicPr>
          <p:cNvPr id="6" name="Content Placeholder 5" descr="sep13_14.jpg"/>
          <p:cNvPicPr>
            <a:picLocks noGrp="1" noChangeAspect="1"/>
          </p:cNvPicPr>
          <p:nvPr>
            <p:ph sz="half" idx="2"/>
          </p:nvPr>
        </p:nvPicPr>
        <p:blipFill>
          <a:blip r:embed="rId3"/>
          <a:stretch>
            <a:fillRect/>
          </a:stretch>
        </p:blipFill>
        <p:spPr>
          <a:xfrm>
            <a:off x="5500694" y="1285860"/>
            <a:ext cx="2143140" cy="3481515"/>
          </a:xfrm>
        </p:spPr>
      </p:pic>
      <p:sp>
        <p:nvSpPr>
          <p:cNvPr id="7" name="Rectangle 6"/>
          <p:cNvSpPr/>
          <p:nvPr/>
        </p:nvSpPr>
        <p:spPr>
          <a:xfrm>
            <a:off x="1214414" y="4786322"/>
            <a:ext cx="7215238" cy="1837426"/>
          </a:xfrm>
          <a:prstGeom prst="rect">
            <a:avLst/>
          </a:prstGeom>
        </p:spPr>
        <p:txBody>
          <a:bodyPr wrap="square">
            <a:spAutoFit/>
          </a:bodyPr>
          <a:lstStyle/>
          <a:p>
            <a:pPr algn="l" rtl="0">
              <a:lnSpc>
                <a:spcPct val="90000"/>
              </a:lnSpc>
              <a:buFont typeface="Arial" pitchFamily="34" charset="0"/>
              <a:buChar char="•"/>
            </a:pPr>
            <a:r>
              <a:rPr lang="en-CA" dirty="0" smtClean="0"/>
              <a:t>The safety shower is used primarily when large amounts of chemicals have been splashed onto the skin or clothing.</a:t>
            </a:r>
          </a:p>
          <a:p>
            <a:pPr algn="l" rtl="0">
              <a:lnSpc>
                <a:spcPct val="90000"/>
              </a:lnSpc>
              <a:buFont typeface="Arial" pitchFamily="34" charset="0"/>
              <a:buChar char="•"/>
            </a:pPr>
            <a:r>
              <a:rPr lang="en-CA" dirty="0" smtClean="0">
                <a:solidFill>
                  <a:srgbClr val="FB9309"/>
                </a:solidFill>
              </a:rPr>
              <a:t>The safety shower may be used in the case of a body on fire, but a fire blanket should be used if possible.</a:t>
            </a:r>
          </a:p>
          <a:p>
            <a:pPr algn="l" rtl="0">
              <a:lnSpc>
                <a:spcPct val="90000"/>
              </a:lnSpc>
              <a:buFont typeface="Arial" pitchFamily="34" charset="0"/>
              <a:buChar char="•"/>
            </a:pPr>
            <a:r>
              <a:rPr lang="en-CA" dirty="0" smtClean="0"/>
              <a:t>IF the safety shower should ever be used, the person affected will need to remove all clothing including shoes and jewellery.  As such, all other persons should evacuate the room – to get help, and to allow for privacy.</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804</Words>
  <PresentationFormat>On-screen Show (4:3)</PresentationFormat>
  <Paragraphs>125</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سمة Office</vt:lpstr>
      <vt:lpstr>Laboratory Safety</vt:lpstr>
      <vt:lpstr>What are Hazardous Chemicals?</vt:lpstr>
      <vt:lpstr>Personal Safety</vt:lpstr>
      <vt:lpstr>Types of Gloves</vt:lpstr>
      <vt:lpstr>Types of gloves</vt:lpstr>
      <vt:lpstr>Types of gloves</vt:lpstr>
      <vt:lpstr>Lab Safety Equipment</vt:lpstr>
      <vt:lpstr>Lab Safety Equipment</vt:lpstr>
      <vt:lpstr>Safety Shower</vt:lpstr>
      <vt:lpstr>Lab Safety Symbols </vt:lpstr>
      <vt:lpstr>Other Chemical Hazards and Symbols</vt:lpstr>
      <vt:lpstr>Chemical Hazard Symbols and Definitions</vt:lpstr>
      <vt:lpstr>Chemical Hazard Symbols and Definitions</vt:lpstr>
      <vt:lpstr>Chemical Hazard Symbols and Definitions</vt:lpstr>
      <vt:lpstr>Hazardous Materials Identification System NFPA 704 (Fire Diamond)</vt:lpstr>
      <vt:lpstr>Slide 16</vt:lpstr>
      <vt:lpstr>Hazardous Materials Identification System (Fire Diamond)</vt:lpstr>
      <vt:lpstr>Hazardous Materials Identification System (Fire Diamond)</vt:lpstr>
      <vt:lpstr>Hazardous Materials Identification System (Color Bar)</vt:lpstr>
      <vt:lpstr>Waste Disposal</vt:lpstr>
      <vt:lpstr>Reasons for proper waste disposal</vt:lpstr>
      <vt:lpstr>Teachers &amp; Students should protect their: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Safety</dc:title>
  <cp:lastModifiedBy>ksu</cp:lastModifiedBy>
  <cp:revision>68</cp:revision>
  <dcterms:modified xsi:type="dcterms:W3CDTF">2011-02-22T07:08:51Z</dcterms:modified>
</cp:coreProperties>
</file>