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74"/>
  </p:notesMasterIdLst>
  <p:sldIdLst>
    <p:sldId id="256" r:id="rId2"/>
    <p:sldId id="257" r:id="rId3"/>
    <p:sldId id="307" r:id="rId4"/>
    <p:sldId id="30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7" r:id="rId34"/>
    <p:sldId id="288" r:id="rId35"/>
    <p:sldId id="289" r:id="rId36"/>
    <p:sldId id="290" r:id="rId37"/>
    <p:sldId id="291" r:id="rId38"/>
    <p:sldId id="292" r:id="rId39"/>
    <p:sldId id="293" r:id="rId40"/>
    <p:sldId id="294" r:id="rId41"/>
    <p:sldId id="295" r:id="rId42"/>
    <p:sldId id="296" r:id="rId43"/>
    <p:sldId id="308" r:id="rId44"/>
    <p:sldId id="309" r:id="rId45"/>
    <p:sldId id="297" r:id="rId46"/>
    <p:sldId id="298" r:id="rId47"/>
    <p:sldId id="299" r:id="rId48"/>
    <p:sldId id="300" r:id="rId49"/>
    <p:sldId id="301" r:id="rId50"/>
    <p:sldId id="302" r:id="rId51"/>
    <p:sldId id="303" r:id="rId52"/>
    <p:sldId id="304" r:id="rId53"/>
    <p:sldId id="305" r:id="rId54"/>
    <p:sldId id="310" r:id="rId55"/>
    <p:sldId id="311" r:id="rId56"/>
    <p:sldId id="312" r:id="rId57"/>
    <p:sldId id="313" r:id="rId58"/>
    <p:sldId id="314" r:id="rId59"/>
    <p:sldId id="315" r:id="rId60"/>
    <p:sldId id="316" r:id="rId61"/>
    <p:sldId id="317" r:id="rId62"/>
    <p:sldId id="318" r:id="rId63"/>
    <p:sldId id="319" r:id="rId64"/>
    <p:sldId id="332" r:id="rId65"/>
    <p:sldId id="320" r:id="rId66"/>
    <p:sldId id="321" r:id="rId67"/>
    <p:sldId id="322" r:id="rId68"/>
    <p:sldId id="323" r:id="rId69"/>
    <p:sldId id="324" r:id="rId70"/>
    <p:sldId id="325" r:id="rId71"/>
    <p:sldId id="326" r:id="rId72"/>
    <p:sldId id="327" r:id="rId7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88D9CD1-305C-406B-8DCA-E86C8FC31587}" type="datetimeFigureOut">
              <a:rPr lang="ar-SA" smtClean="0"/>
              <a:t>09/02/37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944F34C-19A1-41A3-A3C2-2BDC4CD60C87}" type="slidenum">
              <a:rPr lang="ar-SA" smtClean="0"/>
              <a:t>‹#›</a:t>
            </a:fld>
            <a:endParaRPr lang="ar-SA"/>
          </a:p>
        </p:txBody>
      </p:sp>
    </p:spTree>
    <p:extLst>
      <p:ext uri="{BB962C8B-B14F-4D97-AF65-F5344CB8AC3E}">
        <p14:creationId xmlns:p14="http://schemas.microsoft.com/office/powerpoint/2010/main" val="38348760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8944F34C-19A1-41A3-A3C2-2BDC4CD60C87}" type="slidenum">
              <a:rPr lang="ar-SA" smtClean="0"/>
              <a:t>37</a:t>
            </a:fld>
            <a:endParaRPr lang="ar-SA"/>
          </a:p>
        </p:txBody>
      </p:sp>
    </p:spTree>
    <p:extLst>
      <p:ext uri="{BB962C8B-B14F-4D97-AF65-F5344CB8AC3E}">
        <p14:creationId xmlns:p14="http://schemas.microsoft.com/office/powerpoint/2010/main" val="4195992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D2A01D2E-5504-43BB-B1F2-7B71163F67D8}" type="datetimeFigureOut">
              <a:rPr lang="ar-SA" smtClean="0"/>
              <a:t>09/02/37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2A01D2E-5504-43BB-B1F2-7B71163F67D8}" type="datetimeFigureOut">
              <a:rPr lang="ar-SA" smtClean="0"/>
              <a:t>09/02/37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2A01D2E-5504-43BB-B1F2-7B71163F67D8}" type="datetimeFigureOut">
              <a:rPr lang="ar-SA" smtClean="0"/>
              <a:t>09/02/37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2A01D2E-5504-43BB-B1F2-7B71163F67D8}" type="datetimeFigureOut">
              <a:rPr lang="ar-SA" smtClean="0"/>
              <a:t>09/02/37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D2A01D2E-5504-43BB-B1F2-7B71163F67D8}" type="datetimeFigureOut">
              <a:rPr lang="ar-SA" smtClean="0"/>
              <a:t>09/02/37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D2A01D2E-5504-43BB-B1F2-7B71163F67D8}" type="datetimeFigureOut">
              <a:rPr lang="ar-SA" smtClean="0"/>
              <a:t>09/02/37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D2A01D2E-5504-43BB-B1F2-7B71163F67D8}" type="datetimeFigureOut">
              <a:rPr lang="ar-SA" smtClean="0"/>
              <a:t>09/02/37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D2A01D2E-5504-43BB-B1F2-7B71163F67D8}" type="datetimeFigureOut">
              <a:rPr lang="ar-SA" smtClean="0"/>
              <a:t>09/02/37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A01D2E-5504-43BB-B1F2-7B71163F67D8}" type="datetimeFigureOut">
              <a:rPr lang="ar-SA" smtClean="0"/>
              <a:t>09/02/37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A15F9F09-CEA3-43F3-8605-3477C4682AA8}"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D2A01D2E-5504-43BB-B1F2-7B71163F67D8}" type="datetimeFigureOut">
              <a:rPr lang="ar-SA" smtClean="0"/>
              <a:t>09/02/37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15F9F09-CEA3-43F3-8605-3477C4682AA8}"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8" name="Date Placeholder 7"/>
          <p:cNvSpPr>
            <a:spLocks noGrp="1"/>
          </p:cNvSpPr>
          <p:nvPr>
            <p:ph type="dt" sz="half" idx="10"/>
          </p:nvPr>
        </p:nvSpPr>
        <p:spPr/>
        <p:txBody>
          <a:bodyPr/>
          <a:lstStyle/>
          <a:p>
            <a:fld id="{D2A01D2E-5504-43BB-B1F2-7B71163F67D8}" type="datetimeFigureOut">
              <a:rPr lang="ar-SA" smtClean="0"/>
              <a:t>09/02/37</a:t>
            </a:fld>
            <a:endParaRPr lang="ar-SA"/>
          </a:p>
        </p:txBody>
      </p:sp>
      <p:sp>
        <p:nvSpPr>
          <p:cNvPr id="9" name="Slide Number Placeholder 8"/>
          <p:cNvSpPr>
            <a:spLocks noGrp="1"/>
          </p:cNvSpPr>
          <p:nvPr>
            <p:ph type="sldNum" sz="quarter" idx="11"/>
          </p:nvPr>
        </p:nvSpPr>
        <p:spPr/>
        <p:txBody>
          <a:bodyPr/>
          <a:lstStyle/>
          <a:p>
            <a:fld id="{A15F9F09-CEA3-43F3-8605-3477C4682AA8}"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15F9F09-CEA3-43F3-8605-3477C4682AA8}"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2A01D2E-5504-43BB-B1F2-7B71163F67D8}" type="datetimeFigureOut">
              <a:rPr lang="ar-SA" smtClean="0"/>
              <a:t>09/02/37</a:t>
            </a:fld>
            <a:endParaRPr lang="ar-S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980728"/>
            <a:ext cx="7543800" cy="2593975"/>
          </a:xfrm>
        </p:spPr>
        <p:txBody>
          <a:bodyPr/>
          <a:lstStyle/>
          <a:p>
            <a:pPr algn="ctr"/>
            <a:r>
              <a:rPr lang="ar-SA" sz="2800" b="1" u="sng" dirty="0" smtClean="0">
                <a:solidFill>
                  <a:srgbClr val="FF0000"/>
                </a:solidFill>
              </a:rPr>
              <a:t>المحاضرة الاولى</a:t>
            </a:r>
            <a:r>
              <a:rPr lang="ar-SA" sz="2800" b="1" dirty="0" smtClean="0"/>
              <a:t/>
            </a:r>
            <a:br>
              <a:rPr lang="ar-SA" sz="2800" b="1" dirty="0" smtClean="0"/>
            </a:br>
            <a:r>
              <a:rPr lang="ar-SA" sz="2800" b="1" dirty="0" smtClean="0"/>
              <a:t>مفهوم صعوبات التعلم</a:t>
            </a:r>
            <a:endParaRPr lang="ar-SA" sz="2800" b="1" dirty="0"/>
          </a:p>
        </p:txBody>
      </p:sp>
    </p:spTree>
    <p:extLst>
      <p:ext uri="{BB962C8B-B14F-4D97-AF65-F5344CB8AC3E}">
        <p14:creationId xmlns:p14="http://schemas.microsoft.com/office/powerpoint/2010/main" val="437522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1340768"/>
            <a:ext cx="6912768" cy="3785652"/>
          </a:xfrm>
          <a:prstGeom prst="rect">
            <a:avLst/>
          </a:prstGeom>
          <a:noFill/>
        </p:spPr>
        <p:txBody>
          <a:bodyPr wrap="square" rtlCol="1">
            <a:spAutoFit/>
          </a:bodyPr>
          <a:lstStyle/>
          <a:p>
            <a:pPr algn="ctr"/>
            <a:r>
              <a:rPr lang="ar-SA" sz="2400" b="1" dirty="0" smtClean="0">
                <a:solidFill>
                  <a:srgbClr val="FF0000"/>
                </a:solidFill>
              </a:rPr>
              <a:t>تعريف صعوبات التعلم في المملكة العربية السعودية</a:t>
            </a:r>
          </a:p>
          <a:p>
            <a:pPr algn="ctr"/>
            <a:endParaRPr lang="ar-SA" sz="2400" b="1" dirty="0" smtClean="0">
              <a:solidFill>
                <a:srgbClr val="FF0000"/>
              </a:solidFill>
            </a:endParaRPr>
          </a:p>
          <a:p>
            <a:pPr marL="342900" indent="-342900">
              <a:buFont typeface="Wingdings" pitchFamily="2" charset="2"/>
              <a:buChar char="ü"/>
            </a:pPr>
            <a:r>
              <a:rPr lang="ar-SA" sz="2400" dirty="0" smtClean="0"/>
              <a:t>استمدت المملكة تعريفها من التعريفات السائدة في امريكا وخاصة تعريف المكتب الامريكي ويضم تعريف المملكة العناصر التالية :</a:t>
            </a:r>
          </a:p>
          <a:p>
            <a:pPr marL="342900" indent="-342900">
              <a:buFont typeface="Wingdings" pitchFamily="2" charset="2"/>
              <a:buChar char="ü"/>
            </a:pPr>
            <a:r>
              <a:rPr lang="ar-SA" sz="2400" dirty="0" smtClean="0"/>
              <a:t>الاضطراب في واحد أو اكثر من العمليات الفكرية .</a:t>
            </a:r>
          </a:p>
          <a:p>
            <a:pPr marL="342900" indent="-342900">
              <a:buFont typeface="Wingdings" pitchFamily="2" charset="2"/>
              <a:buChar char="ü"/>
            </a:pPr>
            <a:r>
              <a:rPr lang="ar-SA" sz="2400" dirty="0" smtClean="0"/>
              <a:t>الاضطراب في فهم </a:t>
            </a:r>
            <a:r>
              <a:rPr lang="ar-SA" sz="2400" dirty="0" err="1" smtClean="0"/>
              <a:t>أواستخدام</a:t>
            </a:r>
            <a:r>
              <a:rPr lang="ar-SA" sz="2400" dirty="0" smtClean="0"/>
              <a:t> اللغة المكتوبة أو المنطوقة .</a:t>
            </a:r>
          </a:p>
          <a:p>
            <a:pPr marL="342900" indent="-342900">
              <a:buFont typeface="Wingdings" pitchFamily="2" charset="2"/>
              <a:buChar char="ü"/>
            </a:pPr>
            <a:r>
              <a:rPr lang="ar-SA" sz="2400" dirty="0" smtClean="0"/>
              <a:t>الاضطراب في الاستماع والتفكير والكلام .</a:t>
            </a:r>
          </a:p>
          <a:p>
            <a:pPr marL="342900" indent="-342900">
              <a:buFont typeface="Wingdings" pitchFamily="2" charset="2"/>
              <a:buChar char="ü"/>
            </a:pPr>
            <a:r>
              <a:rPr lang="ar-SA" sz="2400" dirty="0" smtClean="0"/>
              <a:t>اضطراب في القراءة والاملاء والرياضيات .</a:t>
            </a:r>
          </a:p>
          <a:p>
            <a:pPr marL="342900" indent="-342900">
              <a:buFont typeface="Wingdings" pitchFamily="2" charset="2"/>
              <a:buChar char="ü"/>
            </a:pPr>
            <a:r>
              <a:rPr lang="ar-SA" sz="2400" dirty="0" smtClean="0"/>
              <a:t>أن </a:t>
            </a:r>
            <a:r>
              <a:rPr lang="ar-SA" sz="2400" dirty="0" err="1" smtClean="0"/>
              <a:t>لاتكون</a:t>
            </a:r>
            <a:r>
              <a:rPr lang="ar-SA" sz="2400" dirty="0" smtClean="0"/>
              <a:t> الاعاقات الاخرى </a:t>
            </a:r>
            <a:r>
              <a:rPr lang="ar-SA" sz="2400" dirty="0" err="1" smtClean="0"/>
              <a:t>كالاعاقة</a:t>
            </a:r>
            <a:r>
              <a:rPr lang="ar-SA" sz="2400" dirty="0" smtClean="0"/>
              <a:t> العقلية والسمعية والبصرية سبباً في ذلك الاضطراب .</a:t>
            </a:r>
          </a:p>
        </p:txBody>
      </p:sp>
    </p:spTree>
    <p:extLst>
      <p:ext uri="{BB962C8B-B14F-4D97-AF65-F5344CB8AC3E}">
        <p14:creationId xmlns:p14="http://schemas.microsoft.com/office/powerpoint/2010/main" val="905559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1628800"/>
            <a:ext cx="6912768" cy="2954655"/>
          </a:xfrm>
          <a:prstGeom prst="rect">
            <a:avLst/>
          </a:prstGeom>
          <a:noFill/>
        </p:spPr>
        <p:txBody>
          <a:bodyPr wrap="square" rtlCol="1">
            <a:spAutoFit/>
          </a:bodyPr>
          <a:lstStyle/>
          <a:p>
            <a:pPr marL="342900" indent="-342900">
              <a:buFont typeface="Wingdings" pitchFamily="2" charset="2"/>
              <a:buChar char="ü"/>
            </a:pPr>
            <a:r>
              <a:rPr lang="ar-SA" sz="2400" dirty="0" smtClean="0"/>
              <a:t>التعريف لم يحدد مستوى ذكاء معين فقد اكتفى باستبعاد الاعاقة العقلية كسبب أساسي في مشكلة التعلم مما قد يوحي بأن ما فوق مستوى الاعاقة العقلية يعتبر ضمن تعريفات صعوبات التعلم.</a:t>
            </a:r>
          </a:p>
          <a:p>
            <a:pPr marL="342900" indent="-342900">
              <a:buFont typeface="Wingdings" pitchFamily="2" charset="2"/>
              <a:buChar char="ü"/>
            </a:pPr>
            <a:r>
              <a:rPr lang="ar-SA" sz="2400" dirty="0" smtClean="0"/>
              <a:t>المملكة منشغلة في الدرجة الاولى في تقديم الخدمات التربوية .</a:t>
            </a:r>
          </a:p>
          <a:p>
            <a:r>
              <a:rPr lang="ar-SA" sz="2400" b="1" dirty="0" smtClean="0">
                <a:solidFill>
                  <a:srgbClr val="FF0000"/>
                </a:solidFill>
              </a:rPr>
              <a:t>مدى انتشار صعوبات التعلم :</a:t>
            </a:r>
          </a:p>
          <a:p>
            <a:pPr marL="342900" indent="-342900">
              <a:buFont typeface="Wingdings" pitchFamily="2" charset="2"/>
              <a:buChar char="ü"/>
            </a:pPr>
            <a:r>
              <a:rPr lang="ar-SA" sz="2400" dirty="0" smtClean="0"/>
              <a:t>التفاوت في النسب يعود إلى عوامل كثيرة من أبرزها معيار الاهلية للخدمة .</a:t>
            </a:r>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3877985"/>
          </a:xfrm>
          <a:prstGeom prst="rect">
            <a:avLst/>
          </a:prstGeom>
          <a:noFill/>
        </p:spPr>
        <p:txBody>
          <a:bodyPr wrap="square" rtlCol="1">
            <a:spAutoFit/>
          </a:bodyPr>
          <a:lstStyle/>
          <a:p>
            <a:pPr algn="ctr"/>
            <a:r>
              <a:rPr lang="ar-SA" sz="2400" b="1" dirty="0" smtClean="0">
                <a:solidFill>
                  <a:srgbClr val="FF0000"/>
                </a:solidFill>
              </a:rPr>
              <a:t>الوضع الحالي في المملكة العربية السعودية</a:t>
            </a:r>
          </a:p>
          <a:p>
            <a:pPr algn="ctr"/>
            <a:endParaRPr lang="ar-SA" sz="2400" b="1" dirty="0">
              <a:solidFill>
                <a:srgbClr val="FF0000"/>
              </a:solidFill>
            </a:endParaRPr>
          </a:p>
          <a:p>
            <a:pPr marL="342900" indent="-342900">
              <a:buFont typeface="Wingdings" pitchFamily="2" charset="2"/>
              <a:buChar char="ü"/>
            </a:pPr>
            <a:r>
              <a:rPr lang="ar-SA" sz="2400" dirty="0" smtClean="0"/>
              <a:t>لا يوجد إحصائية رسمية عن نسبة انتشار صعوبات التعلم بين التلاميذ في المملكة العربية السعودية.</a:t>
            </a:r>
          </a:p>
          <a:p>
            <a:endParaRPr lang="ar-SA" sz="2400" dirty="0" smtClean="0"/>
          </a:p>
          <a:p>
            <a:pPr marL="342900" indent="-342900">
              <a:buFont typeface="Wingdings" pitchFamily="2" charset="2"/>
              <a:buChar char="ü"/>
            </a:pPr>
            <a:r>
              <a:rPr lang="ar-SA" sz="2400" dirty="0" smtClean="0"/>
              <a:t>يمكن تقدير هذه النسبة من خلال معرفة نسبة التلاميذ الذين تقدم لهم خدمات ويمكن القول بأن حوالي 7% من تلاميذ المدارس في حاجة إلى خدمات صعوبات التعلم .</a:t>
            </a:r>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412776"/>
            <a:ext cx="7543800" cy="2593975"/>
          </a:xfrm>
        </p:spPr>
        <p:txBody>
          <a:bodyPr/>
          <a:lstStyle/>
          <a:p>
            <a:pPr algn="ctr"/>
            <a:r>
              <a:rPr lang="ar-SA" sz="2800" b="1" u="sng" dirty="0" smtClean="0">
                <a:solidFill>
                  <a:srgbClr val="FF0000"/>
                </a:solidFill>
              </a:rPr>
              <a:t>المحاضرة الثانية</a:t>
            </a:r>
            <a:r>
              <a:rPr lang="ar-SA" sz="2800" b="1" dirty="0" smtClean="0"/>
              <a:t/>
            </a:r>
            <a:br>
              <a:rPr lang="ar-SA" sz="2800" b="1" dirty="0" smtClean="0"/>
            </a:br>
            <a:r>
              <a:rPr lang="ar-SA" sz="2800" b="1" dirty="0" smtClean="0"/>
              <a:t>خصائص صعوبات التعلم</a:t>
            </a:r>
            <a:endParaRPr lang="ar-SA" sz="2800" b="1" dirty="0"/>
          </a:p>
        </p:txBody>
      </p:sp>
    </p:spTree>
    <p:extLst>
      <p:ext uri="{BB962C8B-B14F-4D97-AF65-F5344CB8AC3E}">
        <p14:creationId xmlns:p14="http://schemas.microsoft.com/office/powerpoint/2010/main" val="905559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923330"/>
          </a:xfrm>
          <a:prstGeom prst="rect">
            <a:avLst/>
          </a:prstGeom>
          <a:noFill/>
        </p:spPr>
        <p:txBody>
          <a:bodyPr wrap="square" rtlCol="1">
            <a:spAutoFit/>
          </a:bodyPr>
          <a:lstStyle/>
          <a:p>
            <a:endParaRPr lang="ar-SA" b="1" dirty="0" smtClean="0"/>
          </a:p>
          <a:p>
            <a:endParaRPr lang="ar-SA" b="1" dirty="0" smtClean="0"/>
          </a:p>
          <a:p>
            <a:endParaRPr lang="ar-SA" b="1" dirty="0"/>
          </a:p>
        </p:txBody>
      </p:sp>
      <p:sp>
        <p:nvSpPr>
          <p:cNvPr id="5" name="مربع نص 4"/>
          <p:cNvSpPr txBox="1"/>
          <p:nvPr/>
        </p:nvSpPr>
        <p:spPr>
          <a:xfrm>
            <a:off x="899592" y="836712"/>
            <a:ext cx="6912768" cy="4154984"/>
          </a:xfrm>
          <a:prstGeom prst="rect">
            <a:avLst/>
          </a:prstGeom>
          <a:noFill/>
        </p:spPr>
        <p:txBody>
          <a:bodyPr wrap="square" rtlCol="1">
            <a:spAutoFit/>
          </a:bodyPr>
          <a:lstStyle/>
          <a:p>
            <a:endParaRPr lang="ar-SA" sz="2400" b="1" dirty="0" smtClean="0"/>
          </a:p>
          <a:p>
            <a:pPr marL="342900" indent="-342900">
              <a:buFont typeface="Wingdings" pitchFamily="2" charset="2"/>
              <a:buChar char="ü"/>
            </a:pPr>
            <a:endParaRPr lang="ar-SA" sz="2400" dirty="0" smtClean="0"/>
          </a:p>
          <a:p>
            <a:pPr marL="342900" indent="-342900">
              <a:buFont typeface="Wingdings" pitchFamily="2" charset="2"/>
              <a:buChar char="ü"/>
            </a:pPr>
            <a:r>
              <a:rPr lang="ar-SA" sz="2400" dirty="0" smtClean="0"/>
              <a:t>عند التعرف على خصائص صعوبات التعلم  يجب مراعاة التنوع بين أفرادها .</a:t>
            </a:r>
          </a:p>
          <a:p>
            <a:endParaRPr lang="ar-SA" sz="2400" dirty="0" smtClean="0"/>
          </a:p>
          <a:p>
            <a:pPr marL="342900" indent="-342900">
              <a:buFont typeface="Wingdings" pitchFamily="2" charset="2"/>
              <a:buChar char="ü"/>
            </a:pPr>
            <a:r>
              <a:rPr lang="ar-SA" sz="2400" dirty="0" smtClean="0"/>
              <a:t>التلاميذ الذين لديهم صعوبات تعلم مجموعة غير متجانسة .</a:t>
            </a:r>
          </a:p>
          <a:p>
            <a:endParaRPr lang="ar-SA" sz="2400" dirty="0" smtClean="0"/>
          </a:p>
          <a:p>
            <a:pPr marL="342900" indent="-342900">
              <a:buFont typeface="Wingdings" pitchFamily="2" charset="2"/>
              <a:buChar char="ü"/>
            </a:pPr>
            <a:r>
              <a:rPr lang="ar-SA" sz="2400" dirty="0" smtClean="0"/>
              <a:t>خصائص صعوبات التعلم قد لا تظهر مجتمعة لدى تلميذ واحد .</a:t>
            </a:r>
          </a:p>
          <a:p>
            <a:endParaRPr lang="ar-SA" sz="2400" dirty="0" smtClean="0"/>
          </a:p>
          <a:p>
            <a:pPr marL="342900" indent="-342900">
              <a:buFont typeface="Wingdings" pitchFamily="2" charset="2"/>
              <a:buChar char="ü"/>
            </a:pPr>
            <a:r>
              <a:rPr lang="ar-SA" sz="2400" dirty="0" smtClean="0"/>
              <a:t>تظهر صعوبات التعلم في النواحي الأكاديمية والفكرية والمعرفية واللغوية والاجتماعية والحركية .</a:t>
            </a:r>
            <a:endParaRPr lang="ar-SA" sz="2400" dirty="0"/>
          </a:p>
        </p:txBody>
      </p:sp>
    </p:spTree>
    <p:extLst>
      <p:ext uri="{BB962C8B-B14F-4D97-AF65-F5344CB8AC3E}">
        <p14:creationId xmlns:p14="http://schemas.microsoft.com/office/powerpoint/2010/main" val="905559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5724644"/>
          </a:xfrm>
          <a:prstGeom prst="rect">
            <a:avLst/>
          </a:prstGeom>
          <a:noFill/>
        </p:spPr>
        <p:txBody>
          <a:bodyPr wrap="square" rtlCol="1">
            <a:spAutoFit/>
          </a:bodyPr>
          <a:lstStyle/>
          <a:p>
            <a:r>
              <a:rPr lang="ar-SA" sz="2400" b="1" dirty="0" smtClean="0">
                <a:solidFill>
                  <a:srgbClr val="FF0000"/>
                </a:solidFill>
              </a:rPr>
              <a:t>1- الخصائص الاكاديمية لصعوبات التعلم .</a:t>
            </a:r>
          </a:p>
          <a:p>
            <a:endParaRPr lang="ar-SA" b="1" dirty="0"/>
          </a:p>
          <a:p>
            <a:pPr marL="457200" indent="-457200">
              <a:buAutoNum type="arabic1Minus"/>
            </a:pPr>
            <a:r>
              <a:rPr lang="ar-SA" sz="2400" dirty="0" smtClean="0">
                <a:solidFill>
                  <a:srgbClr val="00B050"/>
                </a:solidFill>
              </a:rPr>
              <a:t>خصائص صعوبات التعلم في الرياضيات :</a:t>
            </a:r>
          </a:p>
          <a:p>
            <a:endParaRPr lang="ar-SA" sz="2400" dirty="0" smtClean="0">
              <a:solidFill>
                <a:srgbClr val="00B050"/>
              </a:solidFill>
            </a:endParaRPr>
          </a:p>
          <a:p>
            <a:pPr marL="342900" indent="-342900">
              <a:buFont typeface="Wingdings" pitchFamily="2" charset="2"/>
              <a:buChar char="ü"/>
            </a:pPr>
            <a:r>
              <a:rPr lang="ar-SA" sz="2400" dirty="0" smtClean="0"/>
              <a:t>صعوبة في التفكير الكمي الازم لمعرفة الكميات .</a:t>
            </a:r>
          </a:p>
          <a:p>
            <a:pPr marL="342900" indent="-342900">
              <a:buFont typeface="Wingdings" pitchFamily="2" charset="2"/>
              <a:buChar char="ü"/>
            </a:pPr>
            <a:r>
              <a:rPr lang="ar-SA" sz="2400" dirty="0" smtClean="0"/>
              <a:t>صعوبة في معرفة الحقائق الرياضية (الجمع-الطرح-الضرب..).</a:t>
            </a:r>
          </a:p>
          <a:p>
            <a:pPr marL="342900" indent="-342900">
              <a:buFont typeface="Wingdings" pitchFamily="2" charset="2"/>
              <a:buChar char="ü"/>
            </a:pPr>
            <a:r>
              <a:rPr lang="ar-SA" sz="2400" dirty="0" smtClean="0"/>
              <a:t>صعوبة في معرفة قيم الخانات والتسلسل التصاعدي والتنازلي .</a:t>
            </a:r>
          </a:p>
          <a:p>
            <a:pPr marL="342900" indent="-342900">
              <a:buFont typeface="Wingdings" pitchFamily="2" charset="2"/>
              <a:buChar char="ü"/>
            </a:pPr>
            <a:r>
              <a:rPr lang="ar-SA" sz="2400" dirty="0" smtClean="0"/>
              <a:t>صعوبة في معرفة معاني الرموز الرياضية .</a:t>
            </a:r>
          </a:p>
          <a:p>
            <a:pPr marL="342900" indent="-342900">
              <a:buFont typeface="Wingdings" pitchFamily="2" charset="2"/>
              <a:buChar char="ü"/>
            </a:pPr>
            <a:r>
              <a:rPr lang="ar-SA" sz="2400" dirty="0" smtClean="0"/>
              <a:t>صعوبة في التمييز بين الارقام المتشابهة .</a:t>
            </a:r>
          </a:p>
          <a:p>
            <a:pPr marL="342900" indent="-342900">
              <a:buFont typeface="Wingdings" pitchFamily="2" charset="2"/>
              <a:buChar char="ü"/>
            </a:pPr>
            <a:r>
              <a:rPr lang="ar-SA" sz="2400" dirty="0" smtClean="0"/>
              <a:t>صعوبة في إدراك الفروق بين الاشكال الهندسية والاطوال والاوزان .</a:t>
            </a:r>
          </a:p>
          <a:p>
            <a:pPr marL="342900" indent="-342900">
              <a:buFont typeface="Wingdings" pitchFamily="2" charset="2"/>
              <a:buChar char="ü"/>
            </a:pPr>
            <a:r>
              <a:rPr lang="ar-SA" sz="2400" dirty="0" smtClean="0"/>
              <a:t>صعوبة في حل المسائل اللفظية حيث تشكل لغتها مشكلة لهؤلاء التلاميذ.</a:t>
            </a:r>
          </a:p>
          <a:p>
            <a:endParaRPr lang="ar-SA" sz="2400"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6740307"/>
          </a:xfrm>
          <a:prstGeom prst="rect">
            <a:avLst/>
          </a:prstGeom>
          <a:noFill/>
        </p:spPr>
        <p:txBody>
          <a:bodyPr wrap="square" rtlCol="1">
            <a:spAutoFit/>
          </a:bodyPr>
          <a:lstStyle/>
          <a:p>
            <a:r>
              <a:rPr lang="ar-SA" sz="2400" dirty="0" smtClean="0">
                <a:solidFill>
                  <a:srgbClr val="00B050"/>
                </a:solidFill>
              </a:rPr>
              <a:t>ب- خصائص صعوبات التعلم في القراءة :</a:t>
            </a:r>
          </a:p>
          <a:p>
            <a:endParaRPr lang="ar-SA" sz="2400" dirty="0" smtClean="0"/>
          </a:p>
          <a:p>
            <a:pPr marL="342900" indent="-342900">
              <a:buFont typeface="Wingdings" pitchFamily="2" charset="2"/>
              <a:buChar char="ü"/>
            </a:pPr>
            <a:r>
              <a:rPr lang="ar-SA" sz="2400" dirty="0" smtClean="0"/>
              <a:t>صعوبة في الوعي بالأصوات اللغوية . والربط بين شكل الحرف وصوته.</a:t>
            </a:r>
          </a:p>
          <a:p>
            <a:pPr marL="342900" indent="-342900">
              <a:buFont typeface="Wingdings" pitchFamily="2" charset="2"/>
              <a:buChar char="ü"/>
            </a:pPr>
            <a:r>
              <a:rPr lang="ar-SA" sz="2400" dirty="0" smtClean="0"/>
              <a:t>صعوبة في تكوين كلمات من مجموعة من الحروف .</a:t>
            </a:r>
          </a:p>
          <a:p>
            <a:pPr marL="342900" indent="-342900">
              <a:buFont typeface="Wingdings" pitchFamily="2" charset="2"/>
              <a:buChar char="ü"/>
            </a:pPr>
            <a:r>
              <a:rPr lang="ar-SA" sz="2400" dirty="0" smtClean="0"/>
              <a:t>صعوبة في التمييز بين الحروف المتشابهة في الشكل والصوت .</a:t>
            </a:r>
          </a:p>
          <a:p>
            <a:pPr marL="342900" indent="-342900">
              <a:buFont typeface="Wingdings" pitchFamily="2" charset="2"/>
              <a:buChar char="ü"/>
            </a:pPr>
            <a:r>
              <a:rPr lang="ar-SA" sz="2400" dirty="0" smtClean="0"/>
              <a:t>صعوبة في الفهم القرائي ,ولو كانت القراءة سليمة.</a:t>
            </a:r>
          </a:p>
          <a:p>
            <a:pPr marL="342900" indent="-342900">
              <a:buFont typeface="Wingdings" pitchFamily="2" charset="2"/>
              <a:buChar char="ü"/>
            </a:pPr>
            <a:r>
              <a:rPr lang="ar-SA" sz="2400" dirty="0" smtClean="0"/>
              <a:t>صعوبة في التعرف السريع على الكلمات .</a:t>
            </a:r>
          </a:p>
          <a:p>
            <a:pPr marL="342900" indent="-342900">
              <a:buFont typeface="Wingdings" pitchFamily="2" charset="2"/>
              <a:buChar char="ü"/>
            </a:pPr>
            <a:r>
              <a:rPr lang="ar-SA" sz="2400" dirty="0" smtClean="0"/>
              <a:t>صعوبة في تحليل أو تهجي الكلمات الغريبة .</a:t>
            </a:r>
          </a:p>
          <a:p>
            <a:pPr marL="342900" indent="-342900">
              <a:buFont typeface="Wingdings" pitchFamily="2" charset="2"/>
              <a:buChar char="ü"/>
            </a:pPr>
            <a:r>
              <a:rPr lang="ar-SA" sz="2400" dirty="0" smtClean="0"/>
              <a:t>صعوبة في تذكر ومعرفة علامات التشكيل .</a:t>
            </a:r>
          </a:p>
          <a:p>
            <a:pPr marL="342900" indent="-342900">
              <a:buFont typeface="Wingdings" pitchFamily="2" charset="2"/>
              <a:buChar char="ü"/>
            </a:pPr>
            <a:r>
              <a:rPr lang="ar-SA" sz="2400" dirty="0" smtClean="0"/>
              <a:t>الحذف والاضافة والابدال . (غالباً تتوقف بعد الصف الثالث الابتدائي).</a:t>
            </a:r>
          </a:p>
          <a:p>
            <a:pPr marL="342900" indent="-342900">
              <a:buFont typeface="Wingdings" pitchFamily="2" charset="2"/>
              <a:buChar char="ü"/>
            </a:pPr>
            <a:r>
              <a:rPr lang="ar-SA" sz="2400" dirty="0" smtClean="0"/>
              <a:t>عدم التمييز بين الالف واللام إذا وردت الالف في وسط الكلمة .</a:t>
            </a:r>
          </a:p>
          <a:p>
            <a:pPr marL="342900" indent="-342900">
              <a:buFont typeface="Wingdings" pitchFamily="2" charset="2"/>
              <a:buChar char="ü"/>
            </a:pPr>
            <a:r>
              <a:rPr lang="ar-SA" sz="2400" dirty="0" smtClean="0"/>
              <a:t>التكلف في القراءة وعدم المرونة .</a:t>
            </a:r>
          </a:p>
          <a:p>
            <a:pPr marL="342900" indent="-342900">
              <a:buFont typeface="Wingdings" pitchFamily="2" charset="2"/>
              <a:buChar char="ü"/>
            </a:pPr>
            <a:r>
              <a:rPr lang="ar-SA" sz="2400" dirty="0" smtClean="0"/>
              <a:t>المرونة في القراءة قد تستمر إلى المرحلة المتوسطة والثانوية .</a:t>
            </a:r>
          </a:p>
          <a:p>
            <a:endParaRPr lang="ar-SA" b="1" dirty="0" smtClean="0"/>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5355312"/>
          </a:xfrm>
          <a:prstGeom prst="rect">
            <a:avLst/>
          </a:prstGeom>
          <a:noFill/>
        </p:spPr>
        <p:txBody>
          <a:bodyPr wrap="square" rtlCol="1">
            <a:spAutoFit/>
          </a:bodyPr>
          <a:lstStyle/>
          <a:p>
            <a:r>
              <a:rPr lang="ar-SA" sz="2400" dirty="0" smtClean="0">
                <a:solidFill>
                  <a:srgbClr val="00B050"/>
                </a:solidFill>
              </a:rPr>
              <a:t>جـ - خصائص صعوبات التعلم في الإملاء :</a:t>
            </a:r>
          </a:p>
          <a:p>
            <a:endParaRPr lang="ar-SA" sz="2400" dirty="0" smtClean="0"/>
          </a:p>
          <a:p>
            <a:pPr marL="342900" indent="-342900">
              <a:buFont typeface="Wingdings" pitchFamily="2" charset="2"/>
              <a:buChar char="ü"/>
            </a:pPr>
            <a:r>
              <a:rPr lang="ar-SA" sz="2400" dirty="0" smtClean="0"/>
              <a:t>مشكلات الاملاء لدى تلاميذ صعوبات التعلم قد تكون مرتبطة بمشكلات القراءة أو الخط ومنها ما يكون مستقلاً بذاته .</a:t>
            </a:r>
          </a:p>
          <a:p>
            <a:pPr marL="342900" indent="-342900">
              <a:buFont typeface="Wingdings" pitchFamily="2" charset="2"/>
              <a:buChar char="ü"/>
            </a:pPr>
            <a:r>
              <a:rPr lang="ar-SA" sz="2400" dirty="0" smtClean="0"/>
              <a:t>الخطأ في كتابة الكلمات الشائعة .</a:t>
            </a:r>
          </a:p>
          <a:p>
            <a:pPr marL="342900" indent="-342900">
              <a:buFont typeface="Wingdings" pitchFamily="2" charset="2"/>
              <a:buChar char="ü"/>
            </a:pPr>
            <a:r>
              <a:rPr lang="ar-SA" sz="2400" dirty="0" smtClean="0"/>
              <a:t>صعوبة في التمييز بين الاصوات المتشابهة .</a:t>
            </a:r>
          </a:p>
          <a:p>
            <a:pPr marL="342900" indent="-342900">
              <a:buFont typeface="Wingdings" pitchFamily="2" charset="2"/>
              <a:buChar char="ü"/>
            </a:pPr>
            <a:r>
              <a:rPr lang="ar-SA" sz="2400" dirty="0" smtClean="0"/>
              <a:t>الحذف والاضافة والابدال .</a:t>
            </a:r>
          </a:p>
          <a:p>
            <a:pPr marL="342900" indent="-342900">
              <a:buFont typeface="Wingdings" pitchFamily="2" charset="2"/>
              <a:buChar char="ü"/>
            </a:pPr>
            <a:r>
              <a:rPr lang="ar-SA" sz="2400" dirty="0" smtClean="0"/>
              <a:t>عدم التمييز بين التاء المفتوحة والمربوطة .</a:t>
            </a:r>
          </a:p>
          <a:p>
            <a:pPr marL="342900" indent="-342900">
              <a:buFont typeface="Wingdings" pitchFamily="2" charset="2"/>
              <a:buChar char="ü"/>
            </a:pPr>
            <a:r>
              <a:rPr lang="ar-SA" sz="2400" dirty="0" smtClean="0"/>
              <a:t>الخطأ في كتابة الكلمات التي تبدأ باللام الشمية .</a:t>
            </a:r>
          </a:p>
          <a:p>
            <a:pPr marL="342900" indent="-342900">
              <a:buFont typeface="Wingdings" pitchFamily="2" charset="2"/>
              <a:buChar char="ü"/>
            </a:pPr>
            <a:r>
              <a:rPr lang="ar-SA" sz="2400" dirty="0" smtClean="0"/>
              <a:t>عدم التمييز أثناء الكتابة بين النون والتنوين وبين الحركة والحرف.</a:t>
            </a:r>
          </a:p>
          <a:p>
            <a:pPr marL="342900" indent="-342900">
              <a:buFont typeface="Wingdings" pitchFamily="2" charset="2"/>
              <a:buChar char="ü"/>
            </a:pPr>
            <a:r>
              <a:rPr lang="ar-SA" sz="2400" dirty="0" smtClean="0"/>
              <a:t>تتميز أخطاء تلاميذ صعوبات التعلم بالاستمرارية وقد تستعصي علاجها .</a:t>
            </a:r>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476672"/>
            <a:ext cx="6912768" cy="6186309"/>
          </a:xfrm>
          <a:prstGeom prst="rect">
            <a:avLst/>
          </a:prstGeom>
          <a:noFill/>
        </p:spPr>
        <p:txBody>
          <a:bodyPr wrap="square" rtlCol="1">
            <a:spAutoFit/>
          </a:bodyPr>
          <a:lstStyle/>
          <a:p>
            <a:r>
              <a:rPr lang="ar-SA" sz="2400" dirty="0" smtClean="0">
                <a:solidFill>
                  <a:srgbClr val="00B050"/>
                </a:solidFill>
              </a:rPr>
              <a:t>د - خصائص صعوبات التعلم في التعبير التحريري :</a:t>
            </a:r>
          </a:p>
          <a:p>
            <a:pPr marL="342900" indent="-342900">
              <a:buFont typeface="Wingdings" pitchFamily="2" charset="2"/>
              <a:buChar char="ü"/>
            </a:pPr>
            <a:r>
              <a:rPr lang="ar-SA" sz="2400" dirty="0" smtClean="0"/>
              <a:t>يشكل التعبير التحريري مهمة  صعبة للتلاميذ الذين لديهم صعوبات التعلم .وذلك لكونه نشاطاً فوق معرفي يتطلب وجود ثروة علمية لدى التلميذ وحصيلة من المهارات والاستراتيجيات المتعلقة بالكتابة والقدرة على التنسيق بين مجموعة من المعالجات الفكرية . ومن خصائصهم:</a:t>
            </a:r>
          </a:p>
          <a:p>
            <a:pPr marL="342900" indent="-342900">
              <a:buFont typeface="Wingdings" pitchFamily="2" charset="2"/>
              <a:buChar char="ü"/>
            </a:pPr>
            <a:r>
              <a:rPr lang="ar-SA" sz="2400" dirty="0" smtClean="0"/>
              <a:t>قصر المقالات وقلة الافكار وعدم ترابطها وضعف/قلة المفردات المستخدمة .</a:t>
            </a:r>
          </a:p>
          <a:p>
            <a:pPr marL="342900" indent="-342900">
              <a:buFont typeface="Wingdings" pitchFamily="2" charset="2"/>
              <a:buChar char="ü"/>
            </a:pPr>
            <a:r>
              <a:rPr lang="ar-SA" sz="2400" dirty="0" smtClean="0"/>
              <a:t>صعوبة في التخطيط للكتابة وتوليد الأفكار وترتيبها ترتيباً منطقياً .</a:t>
            </a:r>
          </a:p>
          <a:p>
            <a:pPr marL="342900" indent="-342900">
              <a:buFont typeface="Wingdings" pitchFamily="2" charset="2"/>
              <a:buChar char="ü"/>
            </a:pPr>
            <a:r>
              <a:rPr lang="ar-SA" sz="2400" dirty="0" smtClean="0"/>
              <a:t>تحديد الافكار الرئيسية .</a:t>
            </a:r>
          </a:p>
          <a:p>
            <a:pPr marL="342900" indent="-342900">
              <a:buFont typeface="Wingdings" pitchFamily="2" charset="2"/>
              <a:buChar char="ü"/>
            </a:pPr>
            <a:r>
              <a:rPr lang="ar-SA" sz="2400" dirty="0" smtClean="0"/>
              <a:t>صعوبة في المراجعة والتصحيح وفي آلية الكتابة </a:t>
            </a:r>
            <a:r>
              <a:rPr lang="ar-SA" sz="2400" dirty="0" err="1" smtClean="0"/>
              <a:t>كالاملاء</a:t>
            </a:r>
            <a:r>
              <a:rPr lang="ar-SA" sz="2400" dirty="0" smtClean="0"/>
              <a:t> والخط .</a:t>
            </a:r>
          </a:p>
          <a:p>
            <a:pPr marL="342900" indent="-342900">
              <a:buFont typeface="Wingdings" pitchFamily="2" charset="2"/>
              <a:buChar char="ü"/>
            </a:pPr>
            <a:r>
              <a:rPr lang="ar-SA" sz="2400" dirty="0" smtClean="0"/>
              <a:t>مشكلة في سرعة الكتابة .</a:t>
            </a:r>
          </a:p>
          <a:p>
            <a:pPr marL="342900" indent="-342900">
              <a:buFont typeface="Wingdings" pitchFamily="2" charset="2"/>
              <a:buChar char="ü"/>
            </a:pPr>
            <a:r>
              <a:rPr lang="ar-SA" sz="2400" dirty="0" smtClean="0"/>
              <a:t>التوقف عن الكتابة قبل اكمال الموضوع .</a:t>
            </a:r>
          </a:p>
          <a:p>
            <a:pPr marL="342900" indent="-342900">
              <a:buFont typeface="Wingdings" pitchFamily="2" charset="2"/>
              <a:buChar char="ü"/>
            </a:pPr>
            <a:r>
              <a:rPr lang="ar-SA" sz="2400" dirty="0" smtClean="0"/>
              <a:t>صعوبة في توليد افكار مختلفة حول موضوع واحد .</a:t>
            </a:r>
          </a:p>
          <a:p>
            <a:pPr marL="342900" indent="-342900">
              <a:buFont typeface="Wingdings" pitchFamily="2" charset="2"/>
              <a:buChar char="ü"/>
            </a:pPr>
            <a:r>
              <a:rPr lang="ar-SA" sz="2400" dirty="0" smtClean="0"/>
              <a:t>تكرار المعلومات وكتابة أفكار </a:t>
            </a:r>
            <a:r>
              <a:rPr lang="ar-SA" sz="2400" dirty="0" err="1" smtClean="0"/>
              <a:t>لاعلاقة</a:t>
            </a:r>
            <a:r>
              <a:rPr lang="ar-SA" sz="2400" dirty="0" smtClean="0"/>
              <a:t> لها بالموضوع .</a:t>
            </a:r>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923330"/>
          </a:xfrm>
          <a:prstGeom prst="rect">
            <a:avLst/>
          </a:prstGeom>
          <a:noFill/>
        </p:spPr>
        <p:txBody>
          <a:bodyPr wrap="square" rtlCol="1">
            <a:spAutoFit/>
          </a:bodyPr>
          <a:lstStyle/>
          <a:p>
            <a:endParaRPr lang="ar-SA" b="1" dirty="0" smtClean="0"/>
          </a:p>
          <a:p>
            <a:endParaRPr lang="ar-SA" b="1" dirty="0" smtClean="0"/>
          </a:p>
          <a:p>
            <a:endParaRPr lang="ar-SA" b="1" dirty="0"/>
          </a:p>
        </p:txBody>
      </p:sp>
      <p:sp>
        <p:nvSpPr>
          <p:cNvPr id="5" name="مربع نص 4"/>
          <p:cNvSpPr txBox="1"/>
          <p:nvPr/>
        </p:nvSpPr>
        <p:spPr>
          <a:xfrm>
            <a:off x="899592" y="836712"/>
            <a:ext cx="6912768" cy="4339650"/>
          </a:xfrm>
          <a:prstGeom prst="rect">
            <a:avLst/>
          </a:prstGeom>
          <a:noFill/>
        </p:spPr>
        <p:txBody>
          <a:bodyPr wrap="square" rtlCol="1">
            <a:spAutoFit/>
          </a:bodyPr>
          <a:lstStyle/>
          <a:p>
            <a:r>
              <a:rPr lang="ar-SA" sz="2400" dirty="0" smtClean="0">
                <a:solidFill>
                  <a:srgbClr val="00B050"/>
                </a:solidFill>
              </a:rPr>
              <a:t>هـ - خصائص صعوبات التعلم في الخط :</a:t>
            </a:r>
          </a:p>
          <a:p>
            <a:endParaRPr lang="ar-SA" sz="2400" dirty="0" smtClean="0"/>
          </a:p>
          <a:p>
            <a:pPr marL="342900" indent="-342900">
              <a:buFont typeface="Wingdings" pitchFamily="2" charset="2"/>
              <a:buChar char="ü"/>
            </a:pPr>
            <a:r>
              <a:rPr lang="ar-SA" sz="2400" dirty="0" smtClean="0"/>
              <a:t>يعتمد الخط اعتماد كبير على السرعة والوضوح . وهذه النواحي يجد فيها تلاميذ صعوبات التعلم صعوبة ومن خصائصهم :</a:t>
            </a:r>
          </a:p>
          <a:p>
            <a:pPr marL="342900" indent="-342900">
              <a:buFont typeface="Wingdings" pitchFamily="2" charset="2"/>
              <a:buChar char="ü"/>
            </a:pPr>
            <a:r>
              <a:rPr lang="ar-SA" sz="2400" dirty="0" smtClean="0"/>
              <a:t>عدم وضوح الخط .</a:t>
            </a:r>
          </a:p>
          <a:p>
            <a:pPr marL="342900" indent="-342900">
              <a:buFont typeface="Wingdings" pitchFamily="2" charset="2"/>
              <a:buChar char="ü"/>
            </a:pPr>
            <a:r>
              <a:rPr lang="ar-SA" sz="2400" dirty="0" smtClean="0"/>
              <a:t>عد القدرة في التحكم في حجم الحرف .</a:t>
            </a:r>
          </a:p>
          <a:p>
            <a:pPr marL="342900" indent="-342900">
              <a:buFont typeface="Wingdings" pitchFamily="2" charset="2"/>
              <a:buChar char="ü"/>
            </a:pPr>
            <a:r>
              <a:rPr lang="ar-SA" sz="2400" dirty="0" smtClean="0"/>
              <a:t>صعوبة في التحكم في حجم الفراغات بين الحروف والكلمات .</a:t>
            </a:r>
          </a:p>
          <a:p>
            <a:pPr marL="342900" indent="-342900">
              <a:buFont typeface="Wingdings" pitchFamily="2" charset="2"/>
              <a:buChar char="ü"/>
            </a:pPr>
            <a:r>
              <a:rPr lang="ar-SA" sz="2400" dirty="0" smtClean="0"/>
              <a:t>الانحراف عن السطر إما الى اعلى او اسفل .</a:t>
            </a:r>
          </a:p>
          <a:p>
            <a:pPr marL="342900" indent="-342900">
              <a:buFont typeface="Wingdings" pitchFamily="2" charset="2"/>
              <a:buChar char="ü"/>
            </a:pPr>
            <a:r>
              <a:rPr lang="ar-SA" sz="2400" dirty="0" smtClean="0"/>
              <a:t>صعوبة في تحريك القلم حركة مرنة .</a:t>
            </a:r>
          </a:p>
          <a:p>
            <a:pPr marL="342900" indent="-342900">
              <a:buFont typeface="Wingdings" pitchFamily="2" charset="2"/>
              <a:buChar char="ü"/>
            </a:pPr>
            <a:r>
              <a:rPr lang="ar-SA" sz="2400" dirty="0" smtClean="0"/>
              <a:t>صعوبة في مسك القلم والتآزر بين العين واليد .</a:t>
            </a:r>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31640" y="1124744"/>
            <a:ext cx="6912768" cy="4062651"/>
          </a:xfrm>
          <a:prstGeom prst="rect">
            <a:avLst/>
          </a:prstGeom>
          <a:noFill/>
        </p:spPr>
        <p:txBody>
          <a:bodyPr wrap="square" rtlCol="1">
            <a:spAutoFit/>
          </a:bodyPr>
          <a:lstStyle/>
          <a:p>
            <a:pPr marL="342900" indent="-342900">
              <a:buFont typeface="Wingdings" pitchFamily="2" charset="2"/>
              <a:buChar char="ü"/>
            </a:pPr>
            <a:r>
              <a:rPr lang="ar-SA" sz="2400" dirty="0" smtClean="0"/>
              <a:t>لم يكن مجال صعوبات التعلم وليد جهود موحدة من قبل تخصص واحد بل اشتركت ومازالت تشترك تخصصات متنوعة من حقول علمية مختلفة .</a:t>
            </a:r>
          </a:p>
          <a:p>
            <a:pPr marL="342900" indent="-342900">
              <a:buFont typeface="Wingdings" pitchFamily="2" charset="2"/>
              <a:buChar char="ü"/>
            </a:pPr>
            <a:r>
              <a:rPr lang="ar-SA" sz="2400" dirty="0" smtClean="0"/>
              <a:t>المجال الطبي يحتل الصدارة من بين المجالات التي اسهمت في التعرف على الاطفال الذين لديهم صعوبات تعلم .</a:t>
            </a:r>
          </a:p>
          <a:p>
            <a:pPr marL="342900" indent="-342900">
              <a:buFont typeface="Wingdings" pitchFamily="2" charset="2"/>
              <a:buChar char="ü"/>
            </a:pPr>
            <a:r>
              <a:rPr lang="ar-SA" sz="2400" dirty="0" smtClean="0"/>
              <a:t>علم امراض اللغة والكلام وعلم النفس والتعليم وعلم نفس الاعصاب والطب النفسي وطب العيون قد ساهموا جميعاً في مجال صعوبات التعلم .</a:t>
            </a:r>
          </a:p>
          <a:p>
            <a:pPr marL="342900" indent="-342900">
              <a:buFont typeface="Wingdings" pitchFamily="2" charset="2"/>
              <a:buChar char="ü"/>
            </a:pPr>
            <a:r>
              <a:rPr lang="ar-SA" sz="2400" dirty="0" smtClean="0"/>
              <a:t>كما كان للقوانين والانظمة دور كبير في تقدم مجال صعوبات التعلم وخاصة في مجال البحث والخدمات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4985980"/>
          </a:xfrm>
          <a:prstGeom prst="rect">
            <a:avLst/>
          </a:prstGeom>
          <a:noFill/>
        </p:spPr>
        <p:txBody>
          <a:bodyPr wrap="square" rtlCol="1">
            <a:spAutoFit/>
          </a:bodyPr>
          <a:lstStyle/>
          <a:p>
            <a:r>
              <a:rPr lang="ar-SA" sz="2400" dirty="0" smtClean="0">
                <a:solidFill>
                  <a:srgbClr val="00B050"/>
                </a:solidFill>
              </a:rPr>
              <a:t>و- خصائص صعوبات التعلم في المواد الاخرى :</a:t>
            </a:r>
          </a:p>
          <a:p>
            <a:endParaRPr lang="ar-SA" sz="2400" dirty="0" smtClean="0"/>
          </a:p>
          <a:p>
            <a:pPr marL="285750" indent="-285750">
              <a:buFont typeface="Wingdings" pitchFamily="2" charset="2"/>
              <a:buChar char="ü"/>
            </a:pPr>
            <a:r>
              <a:rPr lang="ar-SA" sz="2400" dirty="0" smtClean="0"/>
              <a:t>العديد من التلاميذ يجدون صعوبة في تعلم المواد الدراسية المختلفة.</a:t>
            </a:r>
          </a:p>
          <a:p>
            <a:pPr marL="285750" indent="-285750">
              <a:buFont typeface="Wingdings" pitchFamily="2" charset="2"/>
              <a:buChar char="ü"/>
            </a:pPr>
            <a:r>
              <a:rPr lang="ar-SA" sz="2400" dirty="0" smtClean="0"/>
              <a:t>صعوبات التعلم مشكلة في التعلم وليس في القراءة والرياضيات فحسب .</a:t>
            </a:r>
          </a:p>
          <a:p>
            <a:pPr marL="285750" indent="-285750">
              <a:buFont typeface="Wingdings" pitchFamily="2" charset="2"/>
              <a:buChar char="ü"/>
            </a:pPr>
            <a:r>
              <a:rPr lang="ar-SA" sz="2400" dirty="0" smtClean="0"/>
              <a:t>صعوبة التعلم في القراءة تضاعف حجم مشكلة المواد الاخرى .</a:t>
            </a:r>
          </a:p>
          <a:p>
            <a:pPr marL="285750" indent="-285750">
              <a:buFont typeface="Wingdings" pitchFamily="2" charset="2"/>
              <a:buChar char="ü"/>
            </a:pPr>
            <a:r>
              <a:rPr lang="ar-SA" sz="2400" dirty="0" smtClean="0"/>
              <a:t>القراءة من أهم وسائل التعلم .</a:t>
            </a:r>
          </a:p>
          <a:p>
            <a:pPr marL="285750" indent="-285750">
              <a:buFont typeface="Wingdings" pitchFamily="2" charset="2"/>
              <a:buChar char="ü"/>
            </a:pPr>
            <a:r>
              <a:rPr lang="ar-SA" sz="2400" dirty="0" smtClean="0"/>
              <a:t>من أهم مظاهر صعوبات التعلم في المواد الاخرى ضعف كثير من التلاميذ في استخدام الاستراتيجيات اللازمة للفهم والتذكر .</a:t>
            </a:r>
          </a:p>
          <a:p>
            <a:pPr marL="285750" indent="-285750">
              <a:buFont typeface="Wingdings" pitchFamily="2" charset="2"/>
              <a:buChar char="ü"/>
            </a:pPr>
            <a:r>
              <a:rPr lang="ar-SA" sz="2400" dirty="0" smtClean="0"/>
              <a:t>كثير من التلاميذ يفتقد استراتيجية تنظيم المعلومات وربط الافكار وتحديد المعلومات الهامة .</a:t>
            </a:r>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4524315"/>
          </a:xfrm>
          <a:prstGeom prst="rect">
            <a:avLst/>
          </a:prstGeom>
          <a:noFill/>
        </p:spPr>
        <p:txBody>
          <a:bodyPr wrap="square" rtlCol="1">
            <a:spAutoFit/>
          </a:bodyPr>
          <a:lstStyle/>
          <a:p>
            <a:r>
              <a:rPr lang="ar-SA" sz="2400" dirty="0" smtClean="0">
                <a:solidFill>
                  <a:srgbClr val="FF0000"/>
                </a:solidFill>
              </a:rPr>
              <a:t>2- الخصائص الفكرية لصعوبات التعلم .</a:t>
            </a:r>
          </a:p>
          <a:p>
            <a:endParaRPr lang="ar-SA" sz="2400" dirty="0"/>
          </a:p>
          <a:p>
            <a:pPr marL="342900" indent="-342900">
              <a:buAutoNum type="arabic1Minus"/>
            </a:pPr>
            <a:r>
              <a:rPr lang="ar-SA" sz="2400" dirty="0" smtClean="0">
                <a:solidFill>
                  <a:srgbClr val="00B050"/>
                </a:solidFill>
              </a:rPr>
              <a:t>خصائص صعوبات التعلم في الانتباه :</a:t>
            </a:r>
          </a:p>
          <a:p>
            <a:endParaRPr lang="ar-SA" sz="2400" dirty="0" smtClean="0">
              <a:solidFill>
                <a:srgbClr val="00B050"/>
              </a:solidFill>
            </a:endParaRPr>
          </a:p>
          <a:p>
            <a:pPr marL="342900" indent="-342900">
              <a:buFont typeface="Wingdings" pitchFamily="2" charset="2"/>
              <a:buChar char="ü"/>
            </a:pPr>
            <a:r>
              <a:rPr lang="ar-SA" sz="2400" dirty="0" smtClean="0"/>
              <a:t>عدم قدرة بعض التلاميذ على تحديد المعلومات المهمة .</a:t>
            </a:r>
          </a:p>
          <a:p>
            <a:pPr marL="342900" indent="-342900">
              <a:buFont typeface="Wingdings" pitchFamily="2" charset="2"/>
              <a:buChar char="ü"/>
            </a:pPr>
            <a:r>
              <a:rPr lang="ar-SA" sz="2400" dirty="0" smtClean="0"/>
              <a:t>صعوبة في الاستماع واستبعاد المشتتات البصرية .</a:t>
            </a:r>
          </a:p>
          <a:p>
            <a:pPr marL="342900" indent="-342900">
              <a:buFont typeface="Wingdings" pitchFamily="2" charset="2"/>
              <a:buChar char="ü"/>
            </a:pPr>
            <a:r>
              <a:rPr lang="ar-SA" sz="2400" dirty="0" smtClean="0"/>
              <a:t>صعوبة في استمرارية الانتباه .</a:t>
            </a:r>
          </a:p>
          <a:p>
            <a:pPr marL="342900" indent="-342900">
              <a:buFont typeface="Wingdings" pitchFamily="2" charset="2"/>
              <a:buChar char="ü"/>
            </a:pPr>
            <a:r>
              <a:rPr lang="ar-SA" sz="2400" dirty="0" smtClean="0"/>
              <a:t>يجدون مشكلة في الانتقال من موضوع الى آخر .</a:t>
            </a:r>
          </a:p>
          <a:p>
            <a:pPr marL="342900" indent="-342900">
              <a:buFont typeface="Wingdings" pitchFamily="2" charset="2"/>
              <a:buChar char="ü"/>
            </a:pPr>
            <a:r>
              <a:rPr lang="ar-SA" sz="2400" dirty="0" smtClean="0"/>
              <a:t>يجدون مشكلة في متابعة تسلسل المعلومات أو الافكار .</a:t>
            </a:r>
          </a:p>
          <a:p>
            <a:endParaRPr lang="ar-SA" b="1" dirty="0" smtClean="0"/>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115616" y="1490007"/>
            <a:ext cx="6912768" cy="3785652"/>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2400" dirty="0" smtClean="0">
                <a:solidFill>
                  <a:srgbClr val="00B050"/>
                </a:solidFill>
              </a:rPr>
              <a:t>ب - خصائص صعوبات التعلم في الذاكرة :</a:t>
            </a:r>
          </a:p>
          <a:p>
            <a:endParaRPr lang="ar-SA" sz="2400" dirty="0" smtClean="0"/>
          </a:p>
          <a:p>
            <a:pPr marL="342900" indent="-342900">
              <a:buFont typeface="Wingdings" pitchFamily="2" charset="2"/>
              <a:buChar char="ü"/>
            </a:pPr>
            <a:r>
              <a:rPr lang="ar-SA" sz="2400" dirty="0" smtClean="0"/>
              <a:t>مشكلات مرتبطة باستراتيجيات التذكر .</a:t>
            </a:r>
          </a:p>
          <a:p>
            <a:pPr marL="342900" indent="-342900">
              <a:buFont typeface="Wingdings" pitchFamily="2" charset="2"/>
              <a:buChar char="ü"/>
            </a:pPr>
            <a:r>
              <a:rPr lang="ar-SA" sz="2400" dirty="0" smtClean="0"/>
              <a:t>مشكلات بالطاقة الاستيعابية للذاكرة  .</a:t>
            </a:r>
          </a:p>
          <a:p>
            <a:pPr marL="342900" indent="-342900">
              <a:buFont typeface="Wingdings" pitchFamily="2" charset="2"/>
              <a:buChar char="ü"/>
            </a:pPr>
            <a:r>
              <a:rPr lang="ar-SA" sz="2400" dirty="0" smtClean="0"/>
              <a:t>سرعة فقد المعلومات .</a:t>
            </a:r>
          </a:p>
          <a:p>
            <a:pPr marL="342900" indent="-342900">
              <a:buFont typeface="Wingdings" pitchFamily="2" charset="2"/>
              <a:buChar char="ü"/>
            </a:pPr>
            <a:r>
              <a:rPr lang="ar-SA" sz="2400" dirty="0" smtClean="0"/>
              <a:t>صعوبة في تذكر ما يسمعونه من كلام او ارقام او تعليمات .</a:t>
            </a:r>
          </a:p>
          <a:p>
            <a:pPr marL="342900" indent="-342900">
              <a:buFont typeface="Wingdings" pitchFamily="2" charset="2"/>
              <a:buChar char="ü"/>
            </a:pPr>
            <a:r>
              <a:rPr lang="ar-SA" sz="2400" dirty="0" smtClean="0"/>
              <a:t>صعوبة في تذكر ما شاهده التلميذ كطريقة الحل او كتابة الكلمات .</a:t>
            </a:r>
          </a:p>
          <a:p>
            <a:endParaRPr lang="ar-SA" b="1" dirty="0" smtClean="0"/>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27584" y="1268760"/>
            <a:ext cx="6912768" cy="3139321"/>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2400" dirty="0" smtClean="0">
                <a:solidFill>
                  <a:srgbClr val="00B050"/>
                </a:solidFill>
              </a:rPr>
              <a:t>جـ - خصائص صعوبات التعلم في الادراك :</a:t>
            </a:r>
          </a:p>
          <a:p>
            <a:endParaRPr lang="ar-SA" sz="2400" dirty="0" smtClean="0"/>
          </a:p>
          <a:p>
            <a:pPr marL="342900" indent="-342900">
              <a:buFont typeface="Wingdings" pitchFamily="2" charset="2"/>
              <a:buChar char="ü"/>
            </a:pPr>
            <a:r>
              <a:rPr lang="ar-SA" sz="2400" dirty="0" smtClean="0"/>
              <a:t>عدم القدرة على تمييز أوجه الشبه والاختلاف  (سمعياً – بصرياً ) .</a:t>
            </a:r>
          </a:p>
          <a:p>
            <a:pPr marL="342900" indent="-342900">
              <a:buFont typeface="Wingdings" pitchFamily="2" charset="2"/>
              <a:buChar char="ü"/>
            </a:pPr>
            <a:r>
              <a:rPr lang="ar-SA" sz="2400" dirty="0" smtClean="0"/>
              <a:t>مشاكل في الادراك الحس- الحركي .</a:t>
            </a:r>
          </a:p>
          <a:p>
            <a:pPr marL="342900" indent="-342900">
              <a:buFont typeface="Wingdings" pitchFamily="2" charset="2"/>
              <a:buChar char="ü"/>
            </a:pPr>
            <a:r>
              <a:rPr lang="ar-SA" sz="2400" dirty="0" smtClean="0"/>
              <a:t>صعوبة وعدم إدراك لما يقوله المعلم .</a:t>
            </a:r>
          </a:p>
          <a:p>
            <a:pPr marL="342900" indent="-342900">
              <a:buFont typeface="Wingdings" pitchFamily="2" charset="2"/>
              <a:buChar char="ü"/>
            </a:pPr>
            <a:r>
              <a:rPr lang="ar-SA" sz="2400" dirty="0" smtClean="0"/>
              <a:t>عدم القدرة على تكوين الكلمات من الحروف المتفرقة .</a:t>
            </a:r>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971600" y="1052736"/>
            <a:ext cx="6912768" cy="4339650"/>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2400" dirty="0" smtClean="0">
                <a:solidFill>
                  <a:srgbClr val="00B050"/>
                </a:solidFill>
              </a:rPr>
              <a:t>د- خصائص صعوبات التعلم في التفكير :</a:t>
            </a:r>
          </a:p>
          <a:p>
            <a:endParaRPr lang="ar-SA" sz="2400" dirty="0" smtClean="0">
              <a:solidFill>
                <a:srgbClr val="00B050"/>
              </a:solidFill>
            </a:endParaRPr>
          </a:p>
          <a:p>
            <a:pPr marL="342900" indent="-342900">
              <a:buFont typeface="Wingdings" pitchFamily="2" charset="2"/>
              <a:buChar char="ü"/>
            </a:pPr>
            <a:r>
              <a:rPr lang="ar-SA" sz="2400" dirty="0" smtClean="0"/>
              <a:t>صعوبة في تكوين المفاهيم وحل المشكلات .</a:t>
            </a:r>
          </a:p>
          <a:p>
            <a:pPr marL="342900" indent="-342900">
              <a:buFont typeface="Wingdings" pitchFamily="2" charset="2"/>
              <a:buChar char="ü"/>
            </a:pPr>
            <a:r>
              <a:rPr lang="ar-SA" sz="2400" dirty="0" smtClean="0"/>
              <a:t>الاندفاعية في التفكير وضعف التركيز ومقاومة التفكير .</a:t>
            </a:r>
          </a:p>
          <a:p>
            <a:pPr marL="342900" indent="-342900">
              <a:buFont typeface="Wingdings" pitchFamily="2" charset="2"/>
              <a:buChar char="ü"/>
            </a:pPr>
            <a:r>
              <a:rPr lang="ar-SA" sz="2400" dirty="0" smtClean="0"/>
              <a:t>ضعف أو عدم تنظيم وتصنيف الأفكار والمعلومات .</a:t>
            </a:r>
          </a:p>
          <a:p>
            <a:pPr marL="342900" indent="-342900">
              <a:buFont typeface="Wingdings" pitchFamily="2" charset="2"/>
              <a:buChar char="ü"/>
            </a:pPr>
            <a:r>
              <a:rPr lang="ar-SA" sz="2400" dirty="0" smtClean="0"/>
              <a:t>عدم الوصول إلى المعنى العميق للمعلومة .</a:t>
            </a:r>
          </a:p>
          <a:p>
            <a:pPr marL="342900" indent="-342900">
              <a:buFont typeface="Wingdings" pitchFamily="2" charset="2"/>
              <a:buChar char="ü"/>
            </a:pPr>
            <a:r>
              <a:rPr lang="ar-SA" sz="2400" dirty="0" smtClean="0"/>
              <a:t>الميل إلى الاعتماد على الغير في الامور التي تحتاج إلى تفكير .</a:t>
            </a:r>
          </a:p>
          <a:p>
            <a:pPr marL="342900" indent="-342900">
              <a:buFont typeface="Wingdings" pitchFamily="2" charset="2"/>
              <a:buChar char="ü"/>
            </a:pPr>
            <a:r>
              <a:rPr lang="ar-SA" sz="2400" dirty="0" smtClean="0"/>
              <a:t>عدم الوعي بالمشكلة .</a:t>
            </a:r>
          </a:p>
          <a:p>
            <a:pPr marL="342900" indent="-342900">
              <a:buFont typeface="Wingdings" pitchFamily="2" charset="2"/>
              <a:buChar char="ü"/>
            </a:pPr>
            <a:r>
              <a:rPr lang="ar-SA" sz="2400" dirty="0" smtClean="0"/>
              <a:t>عدم القدرة على تحليلها ووضع بدائل للحلول واختيار البديل الأفضل </a:t>
            </a:r>
            <a:r>
              <a:rPr lang="ar-SA" b="1" dirty="0" smtClean="0"/>
              <a:t>.</a:t>
            </a:r>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971600" y="1196752"/>
            <a:ext cx="6912768" cy="4616648"/>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2400" dirty="0" smtClean="0">
                <a:solidFill>
                  <a:srgbClr val="00B050"/>
                </a:solidFill>
              </a:rPr>
              <a:t>هـ - خصائص صعوبات التعلم في اللغة الشفوية :</a:t>
            </a:r>
          </a:p>
          <a:p>
            <a:endParaRPr lang="ar-SA" sz="2400" dirty="0"/>
          </a:p>
          <a:p>
            <a:pPr marL="342900" indent="-342900">
              <a:buFont typeface="Wingdings" pitchFamily="2" charset="2"/>
              <a:buChar char="ü"/>
            </a:pPr>
            <a:r>
              <a:rPr lang="ar-SA" sz="2400" dirty="0" smtClean="0"/>
              <a:t>اضطراب أو ضعف اللغة الشفوية .</a:t>
            </a:r>
          </a:p>
          <a:p>
            <a:pPr marL="342900" indent="-342900">
              <a:buFont typeface="Wingdings" pitchFamily="2" charset="2"/>
              <a:buChar char="ü"/>
            </a:pPr>
            <a:r>
              <a:rPr lang="ar-SA" sz="2400" dirty="0" smtClean="0"/>
              <a:t>مشكلات اللغة الشفوية تؤثر على القراءة والتعبير التحريري والإملاء .</a:t>
            </a:r>
          </a:p>
          <a:p>
            <a:pPr marL="342900" indent="-342900">
              <a:buFont typeface="Wingdings" pitchFamily="2" charset="2"/>
              <a:buChar char="ü"/>
            </a:pPr>
            <a:r>
              <a:rPr lang="ar-SA" sz="2400" dirty="0" smtClean="0"/>
              <a:t>مشاكل في بعض أو كل وظيفة من وظائف اللغة كالاستقبال أو المعالجة أو التعبير.</a:t>
            </a:r>
          </a:p>
          <a:p>
            <a:pPr marL="342900" indent="-342900">
              <a:buFont typeface="Wingdings" pitchFamily="2" charset="2"/>
              <a:buChar char="ü"/>
            </a:pPr>
            <a:r>
              <a:rPr lang="ar-SA" sz="2400" dirty="0" smtClean="0"/>
              <a:t>الصعوبة في فهم الكلام .</a:t>
            </a:r>
          </a:p>
          <a:p>
            <a:pPr marL="342900" indent="-342900">
              <a:buFont typeface="Wingdings" pitchFamily="2" charset="2"/>
              <a:buChar char="ü"/>
            </a:pPr>
            <a:r>
              <a:rPr lang="ar-SA" sz="2400" dirty="0" smtClean="0"/>
              <a:t>صعوبة في اتباع التعليمات الشفهية .</a:t>
            </a:r>
          </a:p>
          <a:p>
            <a:pPr marL="342900" indent="-342900">
              <a:buFont typeface="Wingdings" pitchFamily="2" charset="2"/>
              <a:buChar char="ü"/>
            </a:pPr>
            <a:r>
              <a:rPr lang="ar-SA" sz="2400" dirty="0" smtClean="0"/>
              <a:t>صعوبة في اختيار الكلمات المعبرة عن الفكرة .</a:t>
            </a:r>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115616" y="1490007"/>
            <a:ext cx="6912768" cy="3600986"/>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2400" dirty="0" smtClean="0">
                <a:solidFill>
                  <a:srgbClr val="00B050"/>
                </a:solidFill>
              </a:rPr>
              <a:t>3- الخصائص المعرفية لصعوبات التعلم :</a:t>
            </a:r>
          </a:p>
          <a:p>
            <a:pPr marL="342900" indent="-342900">
              <a:buFont typeface="Wingdings" pitchFamily="2" charset="2"/>
              <a:buChar char="ü"/>
            </a:pPr>
            <a:endParaRPr lang="ar-SA" sz="2400" dirty="0" smtClean="0"/>
          </a:p>
          <a:p>
            <a:pPr marL="342900" indent="-342900">
              <a:buFont typeface="Wingdings" pitchFamily="2" charset="2"/>
              <a:buChar char="ü"/>
            </a:pPr>
            <a:r>
              <a:rPr lang="ar-SA" sz="2400" dirty="0" smtClean="0"/>
              <a:t>مشاكل في اقتناء او استخدام العمليات المعرفية والفوق معرفية وفي حل المشكلات .</a:t>
            </a:r>
          </a:p>
          <a:p>
            <a:pPr marL="342900" indent="-342900">
              <a:buFont typeface="Wingdings" pitchFamily="2" charset="2"/>
              <a:buChar char="ü"/>
            </a:pPr>
            <a:r>
              <a:rPr lang="ar-SA" sz="2400" dirty="0" smtClean="0"/>
              <a:t>عدم الوعي بمتطلبات التعلم .</a:t>
            </a:r>
          </a:p>
          <a:p>
            <a:pPr marL="342900" indent="-342900">
              <a:buFont typeface="Wingdings" pitchFamily="2" charset="2"/>
              <a:buChar char="ü"/>
            </a:pPr>
            <a:r>
              <a:rPr lang="ar-SA" sz="2400" dirty="0" smtClean="0"/>
              <a:t>عدم القيام بالإجراءات اللازمة لاكتساب المعلومة .</a:t>
            </a:r>
          </a:p>
          <a:p>
            <a:pPr marL="342900" indent="-342900">
              <a:buFont typeface="Wingdings" pitchFamily="2" charset="2"/>
              <a:buChar char="ü"/>
            </a:pPr>
            <a:r>
              <a:rPr lang="ar-SA" sz="2400" dirty="0" smtClean="0"/>
              <a:t>عدم الاستخدام الصحيح لاستراتيجيات التعلم إما لافتقارها أو لضعفها ( صفة سائدة بين تلاميذ صعوبات التعلم ) .</a:t>
            </a:r>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115616" y="1490007"/>
            <a:ext cx="6912768" cy="3877985"/>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2400" dirty="0" smtClean="0">
                <a:solidFill>
                  <a:srgbClr val="00B050"/>
                </a:solidFill>
              </a:rPr>
              <a:t>4- الخصائص الاجتماعية لصعوبات التعلم :</a:t>
            </a:r>
          </a:p>
          <a:p>
            <a:pPr marL="342900" indent="-342900">
              <a:buFont typeface="Wingdings" pitchFamily="2" charset="2"/>
              <a:buChar char="ü"/>
            </a:pPr>
            <a:endParaRPr lang="ar-SA" sz="2400" dirty="0"/>
          </a:p>
          <a:p>
            <a:pPr marL="342900" indent="-342900">
              <a:buFont typeface="Wingdings" pitchFamily="2" charset="2"/>
              <a:buChar char="ü"/>
            </a:pPr>
            <a:r>
              <a:rPr lang="ar-SA" sz="2400" dirty="0" smtClean="0"/>
              <a:t>ضعف المهارات الاجتماعية .</a:t>
            </a:r>
          </a:p>
          <a:p>
            <a:pPr marL="342900" indent="-342900">
              <a:buFont typeface="Wingdings" pitchFamily="2" charset="2"/>
              <a:buChar char="ü"/>
            </a:pPr>
            <a:r>
              <a:rPr lang="ar-SA" sz="2400" dirty="0" smtClean="0"/>
              <a:t>ضعف القدرة على مقاومة التوجهات السلبية وتقبل النقد .</a:t>
            </a:r>
          </a:p>
          <a:p>
            <a:pPr marL="342900" indent="-342900">
              <a:buFont typeface="Wingdings" pitchFamily="2" charset="2"/>
              <a:buChar char="ü"/>
            </a:pPr>
            <a:r>
              <a:rPr lang="ar-SA" sz="2400" dirty="0" smtClean="0"/>
              <a:t>صعوبة في إدراك المزح والمداعبة والتمييز بينهما وبين مواقف الجد .</a:t>
            </a:r>
          </a:p>
          <a:p>
            <a:pPr marL="342900" indent="-342900">
              <a:buFont typeface="Wingdings" pitchFamily="2" charset="2"/>
              <a:buChar char="ü"/>
            </a:pPr>
            <a:r>
              <a:rPr lang="ar-SA" sz="2400" dirty="0" smtClean="0"/>
              <a:t>معرفة مؤشرات قبول أو رفض الاخرين .</a:t>
            </a:r>
          </a:p>
          <a:p>
            <a:pPr marL="342900" indent="-342900">
              <a:buFont typeface="Wingdings" pitchFamily="2" charset="2"/>
              <a:buChar char="ü"/>
            </a:pPr>
            <a:r>
              <a:rPr lang="ar-SA" sz="2400" dirty="0" smtClean="0"/>
              <a:t>العجز في تكوين الصداقات .</a:t>
            </a:r>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115616" y="1490007"/>
            <a:ext cx="6912768" cy="4616648"/>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2400" dirty="0" smtClean="0">
                <a:solidFill>
                  <a:srgbClr val="00B050"/>
                </a:solidFill>
              </a:rPr>
              <a:t>5- الخصائص النفسية لصعوبات التعلم :</a:t>
            </a:r>
          </a:p>
          <a:p>
            <a:endParaRPr lang="ar-SA" sz="2400" dirty="0" smtClean="0"/>
          </a:p>
          <a:p>
            <a:pPr marL="342900" indent="-342900">
              <a:buFont typeface="Wingdings" pitchFamily="2" charset="2"/>
              <a:buChar char="ü"/>
            </a:pPr>
            <a:r>
              <a:rPr lang="ar-SA" sz="2400" dirty="0" smtClean="0"/>
              <a:t>تدني في مفهوم الذات  وفي تصوراتهم لقدراتهم .</a:t>
            </a:r>
          </a:p>
          <a:p>
            <a:pPr marL="342900" indent="-342900">
              <a:buFont typeface="Wingdings" pitchFamily="2" charset="2"/>
              <a:buChar char="ü"/>
            </a:pPr>
            <a:r>
              <a:rPr lang="ar-SA" sz="2400" dirty="0" smtClean="0"/>
              <a:t>كثير منهم يرى نفسه غير قادر أو يعزو نجاحه او فشله لأسباب خارجية .</a:t>
            </a:r>
          </a:p>
          <a:p>
            <a:pPr marL="342900" indent="-342900">
              <a:buFont typeface="Wingdings" pitchFamily="2" charset="2"/>
              <a:buChar char="ü"/>
            </a:pPr>
            <a:r>
              <a:rPr lang="ar-SA" sz="2400" dirty="0" smtClean="0"/>
              <a:t>تدني مفهوم الذات يبرز في مواقف دون اخرى .فربما يمتلك التلميذ مفهوماً ذاتياً ايجابياً على وجه العموم لكن يتدنى مفهومه في المواقف التي تكرر فشله كالنواحي الاكاديمية .</a:t>
            </a:r>
          </a:p>
          <a:p>
            <a:pPr marL="342900" indent="-342900">
              <a:buFont typeface="Wingdings" pitchFamily="2" charset="2"/>
              <a:buChar char="ü"/>
            </a:pPr>
            <a:r>
              <a:rPr lang="ar-SA" sz="2400" dirty="0" smtClean="0"/>
              <a:t>معرفة المعلم بالخصائص النفسية مثل مفهوم الذات والدافعية ضرورية لنجاح التدخل .</a:t>
            </a:r>
          </a:p>
          <a:p>
            <a:endParaRPr lang="ar-SA" b="1" dirty="0" smtClean="0"/>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323528" y="2060848"/>
            <a:ext cx="8136904" cy="1200329"/>
          </a:xfrm>
          <a:prstGeom prst="rect">
            <a:avLst/>
          </a:prstGeom>
          <a:noFill/>
        </p:spPr>
        <p:txBody>
          <a:bodyPr wrap="square" rtlCol="1">
            <a:spAutoFit/>
          </a:bodyPr>
          <a:lstStyle/>
          <a:p>
            <a:pPr algn="ctr"/>
            <a:r>
              <a:rPr lang="ar-SA" sz="2400" b="1" u="sng" dirty="0" smtClean="0">
                <a:solidFill>
                  <a:srgbClr val="FF0000"/>
                </a:solidFill>
              </a:rPr>
              <a:t>المحاضرة الخامسة</a:t>
            </a:r>
          </a:p>
          <a:p>
            <a:pPr algn="ctr"/>
            <a:endParaRPr lang="ar-SA" sz="2400" b="1" dirty="0"/>
          </a:p>
          <a:p>
            <a:pPr algn="ctr"/>
            <a:r>
              <a:rPr lang="ar-SA" sz="2400" b="1" dirty="0" smtClean="0"/>
              <a:t>الأساليب العامة للتدريس </a:t>
            </a:r>
            <a:endParaRPr lang="ar-SA" sz="2400" b="1" dirty="0"/>
          </a:p>
        </p:txBody>
      </p:sp>
    </p:spTree>
    <p:extLst>
      <p:ext uri="{BB962C8B-B14F-4D97-AF65-F5344CB8AC3E}">
        <p14:creationId xmlns:p14="http://schemas.microsoft.com/office/powerpoint/2010/main" val="905559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31640" y="1124744"/>
            <a:ext cx="6912768" cy="4524315"/>
          </a:xfrm>
          <a:prstGeom prst="rect">
            <a:avLst/>
          </a:prstGeom>
          <a:noFill/>
        </p:spPr>
        <p:txBody>
          <a:bodyPr wrap="square" rtlCol="1">
            <a:spAutoFit/>
          </a:bodyPr>
          <a:lstStyle/>
          <a:p>
            <a:pPr marL="342900" indent="-342900">
              <a:buFont typeface="Wingdings" pitchFamily="2" charset="2"/>
              <a:buChar char="ü"/>
            </a:pPr>
            <a:r>
              <a:rPr lang="ar-SA" sz="2400" dirty="0" smtClean="0"/>
              <a:t>يتضح من تتبع تاريخ صعوبات التعلم خلال القرن 19 و 21 أن الاهتمام بهذا المجال كان منبثقاً عن المجال الطبي وخاصة العلماء المهتمين </a:t>
            </a:r>
            <a:r>
              <a:rPr lang="ar-SA" sz="2400" dirty="0" err="1" smtClean="0"/>
              <a:t>بامراض</a:t>
            </a:r>
            <a:r>
              <a:rPr lang="ar-SA" sz="2400" dirty="0" smtClean="0"/>
              <a:t> اللغة والكلام .</a:t>
            </a:r>
          </a:p>
          <a:p>
            <a:pPr marL="342900" indent="-342900">
              <a:buFont typeface="Wingdings" pitchFamily="2" charset="2"/>
              <a:buChar char="ü"/>
            </a:pPr>
            <a:r>
              <a:rPr lang="ar-SA" sz="2400" dirty="0" smtClean="0"/>
              <a:t>دور التربويين في  تنمية وتطوير ميدان صعوبات التعلم لم يظهر الا في القرن العشرين .</a:t>
            </a:r>
          </a:p>
          <a:p>
            <a:pPr marL="342900" indent="-342900">
              <a:buFont typeface="Wingdings" pitchFamily="2" charset="2"/>
              <a:buChar char="ü"/>
            </a:pPr>
            <a:r>
              <a:rPr lang="ar-SA" sz="2400" dirty="0" smtClean="0"/>
              <a:t>امتازت الستينات بظهور مصطلح صعوبات التعلم وتأسيس الجمعيات المتخصصة التي تهدف إلى ابراز المشكلة وتحسين الخدمات المقدمة للتلاميذ الذين </a:t>
            </a:r>
            <a:r>
              <a:rPr lang="ar-SA" sz="2400" dirty="0" err="1" smtClean="0"/>
              <a:t>يواجهونها</a:t>
            </a:r>
            <a:r>
              <a:rPr lang="ar-SA" sz="2400" dirty="0" smtClean="0"/>
              <a:t> عند التعلم .</a:t>
            </a:r>
          </a:p>
          <a:p>
            <a:pPr marL="342900" indent="-342900">
              <a:buFont typeface="Wingdings" pitchFamily="2" charset="2"/>
              <a:buChar char="ü"/>
            </a:pPr>
            <a:r>
              <a:rPr lang="ar-SA" sz="2400" dirty="0" smtClean="0"/>
              <a:t>صدر قانون 230/91 في أواخر الستينات لتصبح صعوبات التعلم إعاقة رسمية لها متطلباتها كأي إعاقة اخرى وكان لكيرك الدور الاساسي في ابراز صعوبات التعلم كصنف مستقل عن أصناف الإعاقة .</a:t>
            </a:r>
          </a:p>
        </p:txBody>
      </p:sp>
    </p:spTree>
    <p:extLst>
      <p:ext uri="{BB962C8B-B14F-4D97-AF65-F5344CB8AC3E}">
        <p14:creationId xmlns:p14="http://schemas.microsoft.com/office/powerpoint/2010/main" val="9055591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547664" y="1052736"/>
            <a:ext cx="5904656" cy="3693319"/>
          </a:xfrm>
          <a:prstGeom prst="rect">
            <a:avLst/>
          </a:prstGeom>
          <a:noFill/>
        </p:spPr>
        <p:txBody>
          <a:bodyPr wrap="square" rtlCol="1">
            <a:spAutoFit/>
          </a:bodyPr>
          <a:lstStyle/>
          <a:p>
            <a:pPr marL="342900" indent="-342900">
              <a:buFont typeface="Arial" pitchFamily="34" charset="0"/>
              <a:buChar char="•"/>
            </a:pPr>
            <a:r>
              <a:rPr lang="ar-SA" sz="2400" dirty="0" smtClean="0"/>
              <a:t>تعتمد اساليب التدريس الفاعلة على </a:t>
            </a:r>
            <a:r>
              <a:rPr lang="ar-SA" sz="2400" dirty="0" smtClean="0">
                <a:solidFill>
                  <a:srgbClr val="92D050"/>
                </a:solidFill>
              </a:rPr>
              <a:t>أسس نظرية </a:t>
            </a:r>
            <a:r>
              <a:rPr lang="ar-SA" sz="2400" dirty="0" smtClean="0"/>
              <a:t>تقود عملية التدريس .</a:t>
            </a:r>
          </a:p>
          <a:p>
            <a:pPr marL="342900" indent="-342900">
              <a:buFont typeface="Arial" pitchFamily="34" charset="0"/>
              <a:buChar char="•"/>
            </a:pPr>
            <a:r>
              <a:rPr lang="ar-SA" sz="2400" dirty="0" smtClean="0"/>
              <a:t>هناك ثلا ث </a:t>
            </a:r>
            <a:r>
              <a:rPr lang="ar-SA" sz="2400" dirty="0" smtClean="0">
                <a:solidFill>
                  <a:srgbClr val="92D050"/>
                </a:solidFill>
              </a:rPr>
              <a:t>توجهات نظرية </a:t>
            </a:r>
            <a:r>
              <a:rPr lang="ar-SA" sz="2400" dirty="0" smtClean="0"/>
              <a:t>رئيسية هي أكثر التوجهات استخداماً في التعليم بشكل عام وتدريس التلاميذ الذين لديهم </a:t>
            </a:r>
            <a:r>
              <a:rPr lang="ar-SA" sz="2400" dirty="0" smtClean="0">
                <a:solidFill>
                  <a:srgbClr val="FF0000"/>
                </a:solidFill>
              </a:rPr>
              <a:t>صعوبات تعلم </a:t>
            </a:r>
            <a:r>
              <a:rPr lang="ar-SA" sz="2400" dirty="0" smtClean="0"/>
              <a:t>بوجه خاص  وهي :</a:t>
            </a:r>
          </a:p>
          <a:p>
            <a:endParaRPr lang="ar-SA" sz="2400" dirty="0" smtClean="0"/>
          </a:p>
          <a:p>
            <a:pPr marL="342900" indent="-342900">
              <a:buFont typeface="Wingdings" pitchFamily="2" charset="2"/>
              <a:buChar char="ü"/>
            </a:pPr>
            <a:r>
              <a:rPr lang="ar-SA" sz="2400" dirty="0" smtClean="0"/>
              <a:t>النظريات السلوكية .</a:t>
            </a:r>
          </a:p>
          <a:p>
            <a:pPr marL="342900" indent="-342900">
              <a:buFont typeface="Wingdings" pitchFamily="2" charset="2"/>
              <a:buChar char="ü"/>
            </a:pPr>
            <a:r>
              <a:rPr lang="ar-SA" sz="2400" dirty="0" smtClean="0"/>
              <a:t>النظريات المعرفية .</a:t>
            </a:r>
          </a:p>
          <a:p>
            <a:pPr marL="342900" indent="-342900">
              <a:buFont typeface="Wingdings" pitchFamily="2" charset="2"/>
              <a:buChar char="ü"/>
            </a:pPr>
            <a:r>
              <a:rPr lang="ar-SA" sz="2400" dirty="0" smtClean="0"/>
              <a:t>نظريات التعلم الاجتماعي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1340768"/>
            <a:ext cx="7128792" cy="3416320"/>
          </a:xfrm>
          <a:prstGeom prst="rect">
            <a:avLst/>
          </a:prstGeom>
          <a:noFill/>
        </p:spPr>
        <p:txBody>
          <a:bodyPr wrap="square" rtlCol="1">
            <a:spAutoFit/>
          </a:bodyPr>
          <a:lstStyle/>
          <a:p>
            <a:pPr algn="ctr"/>
            <a:r>
              <a:rPr lang="ar-SA" sz="2400" b="1" u="sng" dirty="0" smtClean="0">
                <a:solidFill>
                  <a:srgbClr val="92D050"/>
                </a:solidFill>
              </a:rPr>
              <a:t>الأساليب السلوكية </a:t>
            </a:r>
          </a:p>
          <a:p>
            <a:endParaRPr lang="ar-SA" sz="2400" dirty="0" smtClean="0"/>
          </a:p>
          <a:p>
            <a:pPr marL="342900" indent="-342900">
              <a:buFont typeface="Arial" pitchFamily="34" charset="0"/>
              <a:buChar char="•"/>
            </a:pPr>
            <a:r>
              <a:rPr lang="ar-SA" sz="2400" dirty="0" smtClean="0"/>
              <a:t>ترى النظريات السلوكية أن التعلم هو تغير في السلوك ، وأن السلوك متعلم ، وبالتالي يمكن التأثير عليه من قبل العوامل الخارجية وأهمها في التعلم المدرسي والمعلم وبيئة التعلم .</a:t>
            </a:r>
          </a:p>
          <a:p>
            <a:pPr marL="342900" indent="-342900">
              <a:buFont typeface="Arial" pitchFamily="34" charset="0"/>
              <a:buChar char="•"/>
            </a:pPr>
            <a:r>
              <a:rPr lang="ar-SA" sz="2400" dirty="0" smtClean="0"/>
              <a:t>كما ترى أن العوامل السابقة للسلوك والتالية له تلعب دور كبير في ظهور السلوك وعدم ظهوره .</a:t>
            </a:r>
          </a:p>
          <a:p>
            <a:pPr marL="342900" indent="-342900">
              <a:buFont typeface="Arial" pitchFamily="34" charset="0"/>
              <a:buChar char="•"/>
            </a:pPr>
            <a:r>
              <a:rPr lang="ar-SA" sz="2400" dirty="0" smtClean="0"/>
              <a:t>تركز على السلوك الظاهري المشاهد ولا تعير اهتماماً لما يجري في تفكير التلميذ أثناء التعلم . لأنه لا يمكن مشاهدته أو قياسه .</a:t>
            </a:r>
          </a:p>
        </p:txBody>
      </p:sp>
    </p:spTree>
    <p:extLst>
      <p:ext uri="{BB962C8B-B14F-4D97-AF65-F5344CB8AC3E}">
        <p14:creationId xmlns:p14="http://schemas.microsoft.com/office/powerpoint/2010/main" val="9055591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187624" y="332656"/>
            <a:ext cx="6696744" cy="6278642"/>
          </a:xfrm>
          <a:prstGeom prst="rect">
            <a:avLst/>
          </a:prstGeom>
          <a:noFill/>
        </p:spPr>
        <p:txBody>
          <a:bodyPr wrap="square" rtlCol="1">
            <a:spAutoFit/>
          </a:bodyPr>
          <a:lstStyle/>
          <a:p>
            <a:r>
              <a:rPr lang="ar-SA" sz="2400" dirty="0" smtClean="0"/>
              <a:t>رغم الاختلاف بين النظريات الفرعية المنبثقة من الفكرة الأساسية </a:t>
            </a:r>
            <a:r>
              <a:rPr lang="ar-SA" sz="2400" b="1" dirty="0" smtClean="0">
                <a:solidFill>
                  <a:srgbClr val="92D050"/>
                </a:solidFill>
              </a:rPr>
              <a:t>للنظرية السلوكية </a:t>
            </a:r>
            <a:r>
              <a:rPr lang="ar-SA" sz="2400" dirty="0" smtClean="0"/>
              <a:t>فان هناك افتراضات مشتركة بين تلك النظريات أهمها :</a:t>
            </a:r>
          </a:p>
          <a:p>
            <a:pPr marL="342900" indent="-342900">
              <a:buFont typeface="Arial" pitchFamily="34" charset="0"/>
              <a:buChar char="•"/>
            </a:pPr>
            <a:r>
              <a:rPr lang="ar-SA" sz="2400" dirty="0" smtClean="0"/>
              <a:t>يمكن التأثير على </a:t>
            </a:r>
            <a:r>
              <a:rPr lang="ar-SA" sz="2400" dirty="0" smtClean="0">
                <a:solidFill>
                  <a:srgbClr val="FF0000"/>
                </a:solidFill>
              </a:rPr>
              <a:t>السلوك</a:t>
            </a:r>
            <a:r>
              <a:rPr lang="ar-SA" sz="2400" dirty="0" smtClean="0"/>
              <a:t> بالتعزيز أو العقاب ونحوهما .</a:t>
            </a:r>
          </a:p>
          <a:p>
            <a:pPr marL="342900" indent="-342900">
              <a:buFont typeface="Arial" pitchFamily="34" charset="0"/>
              <a:buChar char="•"/>
            </a:pPr>
            <a:r>
              <a:rPr lang="ar-SA" sz="2400" dirty="0" smtClean="0"/>
              <a:t>يمكن تحديد أهداف </a:t>
            </a:r>
            <a:r>
              <a:rPr lang="ar-SA" sz="2400" dirty="0" smtClean="0">
                <a:solidFill>
                  <a:srgbClr val="FF0000"/>
                </a:solidFill>
              </a:rPr>
              <a:t>التدريس</a:t>
            </a:r>
            <a:r>
              <a:rPr lang="ar-SA" sz="2400" dirty="0" smtClean="0"/>
              <a:t> بدقة .</a:t>
            </a:r>
          </a:p>
          <a:p>
            <a:pPr marL="342900" indent="-342900">
              <a:buFont typeface="Arial" pitchFamily="34" charset="0"/>
              <a:buChar char="•"/>
            </a:pPr>
            <a:r>
              <a:rPr lang="ar-SA" sz="2400" dirty="0" smtClean="0"/>
              <a:t>يمكن مشاهدة وقياس </a:t>
            </a:r>
            <a:r>
              <a:rPr lang="ar-SA" sz="2400" dirty="0" smtClean="0">
                <a:solidFill>
                  <a:srgbClr val="FF0000"/>
                </a:solidFill>
              </a:rPr>
              <a:t>السلوك</a:t>
            </a:r>
            <a:r>
              <a:rPr lang="ar-SA" sz="2400" dirty="0" smtClean="0"/>
              <a:t> .</a:t>
            </a:r>
          </a:p>
          <a:p>
            <a:pPr marL="342900" indent="-342900">
              <a:buFont typeface="Arial" pitchFamily="34" charset="0"/>
              <a:buChar char="•"/>
            </a:pPr>
            <a:r>
              <a:rPr lang="ar-SA" sz="2400" dirty="0" smtClean="0"/>
              <a:t>يمكن التركيز على </a:t>
            </a:r>
            <a:r>
              <a:rPr lang="ar-SA" sz="2400" dirty="0" smtClean="0">
                <a:solidFill>
                  <a:srgbClr val="FF0000"/>
                </a:solidFill>
              </a:rPr>
              <a:t>السلوك</a:t>
            </a:r>
            <a:r>
              <a:rPr lang="ar-SA" sz="2400" dirty="0" smtClean="0"/>
              <a:t> المستهدف كتحسين الخط .</a:t>
            </a:r>
          </a:p>
          <a:p>
            <a:pPr marL="342900" indent="-342900">
              <a:buFont typeface="Arial" pitchFamily="34" charset="0"/>
              <a:buChar char="•"/>
            </a:pPr>
            <a:r>
              <a:rPr lang="ar-SA" sz="2400" dirty="0" smtClean="0"/>
              <a:t>يمكن قياس فاعلية ا</a:t>
            </a:r>
            <a:r>
              <a:rPr lang="ar-SA" sz="2400" dirty="0" smtClean="0">
                <a:solidFill>
                  <a:srgbClr val="FF0000"/>
                </a:solidFill>
              </a:rPr>
              <a:t>لتدريس</a:t>
            </a:r>
            <a:r>
              <a:rPr lang="ar-SA" sz="2400" dirty="0" smtClean="0"/>
              <a:t> من خلال جمع معلومات عن تقدم التلميذ .</a:t>
            </a:r>
          </a:p>
          <a:p>
            <a:pPr marL="342900" indent="-342900">
              <a:buFont typeface="Arial" pitchFamily="34" charset="0"/>
              <a:buChar char="•"/>
            </a:pPr>
            <a:r>
              <a:rPr lang="ar-SA" sz="2400" dirty="0" smtClean="0"/>
              <a:t>يمكن </a:t>
            </a:r>
            <a:r>
              <a:rPr lang="ar-SA" sz="2400" dirty="0" smtClean="0">
                <a:solidFill>
                  <a:srgbClr val="FF0000"/>
                </a:solidFill>
              </a:rPr>
              <a:t>توجيه التدريس نحو الفاعلية </a:t>
            </a:r>
            <a:r>
              <a:rPr lang="ar-SA" sz="2400" dirty="0" smtClean="0"/>
              <a:t>بناء على نتائج قياس تقدم التلميذ .</a:t>
            </a:r>
          </a:p>
          <a:p>
            <a:pPr marL="342900" indent="-342900">
              <a:buFont typeface="Arial" pitchFamily="34" charset="0"/>
              <a:buChar char="•"/>
            </a:pPr>
            <a:r>
              <a:rPr lang="ar-SA" sz="2400" dirty="0" smtClean="0"/>
              <a:t>يحدث </a:t>
            </a:r>
            <a:r>
              <a:rPr lang="ar-SA" sz="2400" dirty="0" smtClean="0">
                <a:solidFill>
                  <a:srgbClr val="FF0000"/>
                </a:solidFill>
              </a:rPr>
              <a:t>التعلم </a:t>
            </a:r>
            <a:r>
              <a:rPr lang="ar-SA" sz="2400" dirty="0" smtClean="0"/>
              <a:t>على مراحل .</a:t>
            </a:r>
          </a:p>
          <a:p>
            <a:endParaRPr lang="ar-SA" sz="2400" dirty="0"/>
          </a:p>
          <a:p>
            <a:r>
              <a:rPr lang="ar-SA" sz="2400" u="sng" dirty="0" smtClean="0"/>
              <a:t>أدت هذه الافتراضات الى البحث عن طرق تدريس يمكن توظيفها بفاعلية ومن أكثر هذه الاساليب شيوعاً : التدريس المباشر , التدريس المتقن , التدريس التشخيصي والوصفي </a:t>
            </a:r>
            <a:r>
              <a:rPr lang="ar-SA" sz="2400" dirty="0" smtClean="0"/>
              <a:t>.</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548680"/>
            <a:ext cx="7272808" cy="6001643"/>
          </a:xfrm>
          <a:prstGeom prst="rect">
            <a:avLst/>
          </a:prstGeom>
          <a:noFill/>
        </p:spPr>
        <p:txBody>
          <a:bodyPr wrap="square" rtlCol="1">
            <a:spAutoFit/>
          </a:bodyPr>
          <a:lstStyle/>
          <a:p>
            <a:pPr algn="ctr"/>
            <a:r>
              <a:rPr lang="ar-SA" sz="2400" b="1" u="sng" dirty="0" smtClean="0">
                <a:solidFill>
                  <a:srgbClr val="FF0000"/>
                </a:solidFill>
              </a:rPr>
              <a:t>أولاً : التدريس المباشر</a:t>
            </a:r>
          </a:p>
          <a:p>
            <a:pPr algn="ctr"/>
            <a:endParaRPr lang="ar-SA" sz="2400" dirty="0" smtClean="0"/>
          </a:p>
          <a:p>
            <a:r>
              <a:rPr lang="ar-SA" sz="2400" dirty="0" smtClean="0"/>
              <a:t>أنشطة تدريسية مسلطة على أمور اكاديمية ذات أهداف واضحة لدى التلميذ , يعطى فيها التدريس حقه من الوقت والاستمرارية ويغطي فيها المحتوى تغطية وافية . كما يراقب أداء التلميذ وتكون الاسئلة ذات مستوى فكري منخفض حتى تكثر الاجابات الصحيحة. ويقوم المعلم بإعطاء تغذية راجعة فورية موجهة نحو المادة الأكاديمية , ويتحكم في الأهداف التدريسية , ويختار المادة الملائمة لقدرات التلميذ , وينظم سرعة إعطاء فقرات المادة والتدريس . ورغم ان التدريس يدور تحت تحكم المعلم إلا انه يدور في جو اكاديمي مريح .</a:t>
            </a:r>
          </a:p>
          <a:p>
            <a:endParaRPr lang="ar-SA" sz="2400" dirty="0" smtClean="0"/>
          </a:p>
          <a:p>
            <a:r>
              <a:rPr lang="ar-SA" sz="2400" u="sng" dirty="0">
                <a:solidFill>
                  <a:srgbClr val="0070C0"/>
                </a:solidFill>
              </a:rPr>
              <a:t>الأبحاث في </a:t>
            </a:r>
            <a:r>
              <a:rPr lang="ar-SA" sz="2400" u="sng" dirty="0" err="1">
                <a:solidFill>
                  <a:srgbClr val="0070C0"/>
                </a:solidFill>
              </a:rPr>
              <a:t>الأونة</a:t>
            </a:r>
            <a:r>
              <a:rPr lang="ar-SA" sz="2400" u="sng" dirty="0">
                <a:solidFill>
                  <a:srgbClr val="0070C0"/>
                </a:solidFill>
              </a:rPr>
              <a:t> الأخيرة تشير إلى التوسع في نطاق استخداماته ليشمل حل المشكلات والمواد الاجتماعية ، والعلمية </a:t>
            </a:r>
            <a:r>
              <a:rPr lang="ar-SA" sz="2400" u="sng" dirty="0" smtClean="0">
                <a:solidFill>
                  <a:srgbClr val="0070C0"/>
                </a:solidFill>
              </a:rPr>
              <a:t>.</a:t>
            </a:r>
          </a:p>
          <a:p>
            <a:r>
              <a:rPr lang="ar-SA" sz="2400" u="sng" dirty="0" smtClean="0">
                <a:solidFill>
                  <a:srgbClr val="92D050"/>
                </a:solidFill>
              </a:rPr>
              <a:t>اثبتت الدراسات </a:t>
            </a:r>
            <a:r>
              <a:rPr lang="ar-SA" sz="2400" u="sng" dirty="0" err="1" smtClean="0">
                <a:solidFill>
                  <a:srgbClr val="92D050"/>
                </a:solidFill>
              </a:rPr>
              <a:t>بإن</a:t>
            </a:r>
            <a:r>
              <a:rPr lang="ar-SA" sz="2400" u="sng" dirty="0" smtClean="0">
                <a:solidFill>
                  <a:srgbClr val="92D050"/>
                </a:solidFill>
              </a:rPr>
              <a:t> التدريس المباشر والذي يسمى احياناً بالتدريس الواضح  يجمع في طياته عدداً من مكونات التدريس الفاعل, وأن التواصل النشط بين المعلم والتلميذ هو مفتاح هذا النوع من التدريس .</a:t>
            </a:r>
            <a:endParaRPr lang="ar-SA" sz="2400" u="sng" dirty="0">
              <a:solidFill>
                <a:srgbClr val="92D050"/>
              </a:solidFill>
            </a:endParaRPr>
          </a:p>
        </p:txBody>
      </p:sp>
    </p:spTree>
    <p:extLst>
      <p:ext uri="{BB962C8B-B14F-4D97-AF65-F5344CB8AC3E}">
        <p14:creationId xmlns:p14="http://schemas.microsoft.com/office/powerpoint/2010/main" val="9055591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539552" y="764704"/>
            <a:ext cx="7704856" cy="3416320"/>
          </a:xfrm>
          <a:prstGeom prst="rect">
            <a:avLst/>
          </a:prstGeom>
          <a:noFill/>
        </p:spPr>
        <p:txBody>
          <a:bodyPr wrap="square" rtlCol="1">
            <a:spAutoFit/>
          </a:bodyPr>
          <a:lstStyle/>
          <a:p>
            <a:pPr algn="ctr"/>
            <a:r>
              <a:rPr lang="ar-SA" sz="2400" b="1" u="sng" dirty="0" smtClean="0">
                <a:solidFill>
                  <a:srgbClr val="92D050"/>
                </a:solidFill>
              </a:rPr>
              <a:t>خصائص التدريس المباشر </a:t>
            </a:r>
          </a:p>
          <a:p>
            <a:endParaRPr lang="ar-SA" sz="2400" dirty="0" smtClean="0"/>
          </a:p>
          <a:p>
            <a:pPr marL="342900" indent="-342900">
              <a:buFont typeface="Wingdings" pitchFamily="2" charset="2"/>
              <a:buChar char="ü"/>
            </a:pPr>
            <a:r>
              <a:rPr lang="ar-SA" sz="2400" dirty="0" smtClean="0"/>
              <a:t>اتباع استراتيجية واضحة ذات خطوات متدرجة تؤخذ واحدة </a:t>
            </a:r>
            <a:r>
              <a:rPr lang="ar-SA" sz="2400" dirty="0" err="1" smtClean="0"/>
              <a:t>واحدة</a:t>
            </a:r>
            <a:r>
              <a:rPr lang="ar-SA" sz="2400" dirty="0" smtClean="0"/>
              <a:t> .</a:t>
            </a:r>
          </a:p>
          <a:p>
            <a:pPr marL="342900" indent="-342900">
              <a:buFont typeface="Wingdings" pitchFamily="2" charset="2"/>
              <a:buChar char="ü"/>
            </a:pPr>
            <a:r>
              <a:rPr lang="ar-SA" sz="2400" dirty="0" smtClean="0"/>
              <a:t>تنمية الإتقان في كل خطوة من خطوات التدريس أثناء التعلم .</a:t>
            </a:r>
          </a:p>
          <a:p>
            <a:pPr marL="342900" indent="-342900">
              <a:buFont typeface="Wingdings" pitchFamily="2" charset="2"/>
              <a:buChar char="ü"/>
            </a:pPr>
            <a:r>
              <a:rPr lang="ar-SA" sz="2400" dirty="0" smtClean="0"/>
              <a:t>تصحيح أخطاء التلميذ من خلال استراتيجية معينة .</a:t>
            </a:r>
          </a:p>
          <a:p>
            <a:pPr marL="342900" indent="-342900">
              <a:buFont typeface="Wingdings" pitchFamily="2" charset="2"/>
              <a:buChar char="ü"/>
            </a:pPr>
            <a:r>
              <a:rPr lang="ar-SA" sz="2400" dirty="0" smtClean="0"/>
              <a:t>التدرج في الانتقال من التدريس الذي يعتمد على توجيه المعلم إلى عمل التلميذ باستقلالية .</a:t>
            </a:r>
          </a:p>
          <a:p>
            <a:pPr marL="342900" indent="-342900">
              <a:buFont typeface="Wingdings" pitchFamily="2" charset="2"/>
              <a:buChar char="ü"/>
            </a:pPr>
            <a:r>
              <a:rPr lang="ar-SA" sz="2400" dirty="0" smtClean="0"/>
              <a:t>استخدام الممارسة والتمارين الكافية مع إعطاء أمثلة متنوعة .</a:t>
            </a:r>
          </a:p>
          <a:p>
            <a:pPr marL="342900" indent="-342900">
              <a:buFont typeface="Wingdings" pitchFamily="2" charset="2"/>
              <a:buChar char="ü"/>
            </a:pPr>
            <a:r>
              <a:rPr lang="ar-SA" sz="2400" dirty="0" smtClean="0"/>
              <a:t>مراجعة تراكمية للمفاهيم التي تعلمها حديثاً .</a:t>
            </a:r>
            <a:endParaRPr lang="ar-SA" sz="2400" dirty="0"/>
          </a:p>
        </p:txBody>
      </p:sp>
    </p:spTree>
    <p:extLst>
      <p:ext uri="{BB962C8B-B14F-4D97-AF65-F5344CB8AC3E}">
        <p14:creationId xmlns:p14="http://schemas.microsoft.com/office/powerpoint/2010/main" val="9055591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547664" y="980728"/>
            <a:ext cx="6593443" cy="3816429"/>
          </a:xfrm>
          <a:prstGeom prst="rect">
            <a:avLst/>
          </a:prstGeom>
          <a:noFill/>
        </p:spPr>
        <p:txBody>
          <a:bodyPr wrap="square" rtlCol="1">
            <a:spAutoFit/>
          </a:bodyPr>
          <a:lstStyle/>
          <a:p>
            <a:pPr algn="ctr"/>
            <a:r>
              <a:rPr lang="ar-SA" sz="2800" b="1" u="sng" dirty="0" smtClean="0">
                <a:solidFill>
                  <a:srgbClr val="FF0000"/>
                </a:solidFill>
              </a:rPr>
              <a:t>خطوات التدريس المباشر</a:t>
            </a:r>
          </a:p>
          <a:p>
            <a:pPr algn="ctr"/>
            <a:r>
              <a:rPr lang="ar-SA" sz="2800" b="1" u="sng" dirty="0" smtClean="0">
                <a:solidFill>
                  <a:srgbClr val="FF0000"/>
                </a:solidFill>
              </a:rPr>
              <a:t> </a:t>
            </a:r>
          </a:p>
          <a:p>
            <a:endParaRPr lang="ar-SA" sz="2800" dirty="0"/>
          </a:p>
          <a:p>
            <a:pPr marL="457200" indent="-457200">
              <a:buFont typeface="Wingdings" pitchFamily="2" charset="2"/>
              <a:buChar char="ü"/>
            </a:pPr>
            <a:r>
              <a:rPr lang="ar-SA" sz="2800" dirty="0"/>
              <a:t>الايضاح المسبق الأولي.</a:t>
            </a:r>
          </a:p>
          <a:p>
            <a:pPr marL="457200" indent="-457200">
              <a:buFont typeface="Wingdings" pitchFamily="2" charset="2"/>
              <a:buChar char="ü"/>
            </a:pPr>
            <a:r>
              <a:rPr lang="ar-SA" sz="2800" dirty="0" err="1"/>
              <a:t>النمذجة</a:t>
            </a:r>
            <a:r>
              <a:rPr lang="ar-SA" sz="2800" dirty="0"/>
              <a:t> .</a:t>
            </a:r>
          </a:p>
          <a:p>
            <a:pPr marL="457200" indent="-457200">
              <a:buFont typeface="Wingdings" pitchFamily="2" charset="2"/>
              <a:buChar char="ü"/>
            </a:pPr>
            <a:r>
              <a:rPr lang="ar-SA" sz="2800" dirty="0"/>
              <a:t>التمارين الموجهة من قبل المعلم .</a:t>
            </a:r>
          </a:p>
          <a:p>
            <a:pPr marL="457200" indent="-457200">
              <a:buFont typeface="Wingdings" pitchFamily="2" charset="2"/>
              <a:buChar char="ü"/>
            </a:pPr>
            <a:r>
              <a:rPr lang="ar-SA" sz="2800" dirty="0"/>
              <a:t>التمارين المستقلة عن المدرس .</a:t>
            </a:r>
          </a:p>
          <a:p>
            <a:pPr marL="457200" indent="-457200">
              <a:buFont typeface="Wingdings" pitchFamily="2" charset="2"/>
              <a:buChar char="ü"/>
            </a:pPr>
            <a:r>
              <a:rPr lang="ar-SA" sz="2800" dirty="0"/>
              <a:t>التعميم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755576" y="908720"/>
            <a:ext cx="7344816" cy="4431983"/>
          </a:xfrm>
          <a:prstGeom prst="rect">
            <a:avLst/>
          </a:prstGeom>
          <a:noFill/>
        </p:spPr>
        <p:txBody>
          <a:bodyPr wrap="square" rtlCol="1">
            <a:spAutoFit/>
          </a:bodyPr>
          <a:lstStyle/>
          <a:p>
            <a:pPr algn="ctr"/>
            <a:r>
              <a:rPr lang="ar-SA" sz="2400" b="1" u="sng" dirty="0" smtClean="0">
                <a:solidFill>
                  <a:srgbClr val="FF0000"/>
                </a:solidFill>
              </a:rPr>
              <a:t>ثانياً : التدريس التشخيصي </a:t>
            </a:r>
          </a:p>
          <a:p>
            <a:pPr marL="342900" indent="-342900">
              <a:buFont typeface="Wingdings" pitchFamily="2" charset="2"/>
              <a:buChar char="ü"/>
            </a:pPr>
            <a:endParaRPr lang="ar-SA" sz="2400" dirty="0"/>
          </a:p>
          <a:p>
            <a:pPr marL="342900" indent="-342900">
              <a:buFont typeface="Wingdings" pitchFamily="2" charset="2"/>
              <a:buChar char="ü"/>
            </a:pPr>
            <a:r>
              <a:rPr lang="ar-SA" sz="2400" dirty="0"/>
              <a:t>التدريس التشخيصي ليس في الحقيقة طريقة تدريس بل طريقة لقياس فاعلية التدريس وإجراء التعديلات اللازمة في الخطة بناء على نتائج ذلك القياس ، ويعرف بالتدريس الوصفي  ، والتدريس التحليلي ، والتدريس العيادي </a:t>
            </a:r>
            <a:r>
              <a:rPr lang="ar-SA" sz="2400" dirty="0" smtClean="0"/>
              <a:t>.</a:t>
            </a:r>
          </a:p>
          <a:p>
            <a:endParaRPr lang="ar-SA" sz="2400" dirty="0"/>
          </a:p>
          <a:p>
            <a:pPr marL="342900" indent="-342900">
              <a:buFont typeface="Wingdings" pitchFamily="2" charset="2"/>
              <a:buChar char="ü"/>
            </a:pPr>
            <a:r>
              <a:rPr lang="ar-SA" sz="2400" dirty="0"/>
              <a:t>يعتبر امتداد عملية التشخيص السابقة لوضع الخطط فرغم أن التشخيص قد تم وحددت احتياجات التلميذ بناء عليه يظل هناك أشياء لا تظهر إلا أثناء التدريس الفعلي ، وهنا يأتي دور التدريس التشخيصي حيث يستمر المعلم في جمع المعلومات التشخيصية وهو يدرس التلميذ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539552" y="908720"/>
            <a:ext cx="7560840" cy="3816429"/>
          </a:xfrm>
          <a:prstGeom prst="rect">
            <a:avLst/>
          </a:prstGeom>
          <a:noFill/>
        </p:spPr>
        <p:txBody>
          <a:bodyPr wrap="square" rtlCol="1">
            <a:spAutoFit/>
          </a:bodyPr>
          <a:lstStyle/>
          <a:p>
            <a:r>
              <a:rPr lang="ar-SA" sz="2800" b="1" u="sng" dirty="0" smtClean="0">
                <a:solidFill>
                  <a:srgbClr val="00B050"/>
                </a:solidFill>
              </a:rPr>
              <a:t>يقوم التدريس التشخيصي على أربعة افتراضات هامة هي :</a:t>
            </a:r>
          </a:p>
          <a:p>
            <a:endParaRPr lang="ar-SA" sz="2800" dirty="0"/>
          </a:p>
          <a:p>
            <a:pPr marL="457200" indent="-457200">
              <a:buFont typeface="Wingdings" pitchFamily="2" charset="2"/>
              <a:buChar char="ü"/>
            </a:pPr>
            <a:r>
              <a:rPr lang="ar-SA" sz="2800" dirty="0"/>
              <a:t>يأتي التلميذ إلى موقف التعلم بنواحي ضعف ونواحي قوة .</a:t>
            </a:r>
          </a:p>
          <a:p>
            <a:pPr marL="457200" indent="-457200">
              <a:buFont typeface="Wingdings" pitchFamily="2" charset="2"/>
              <a:buChar char="ü"/>
            </a:pPr>
            <a:r>
              <a:rPr lang="ar-SA" sz="2800" dirty="0"/>
              <a:t>هناك علاقة ، ولو أنها غير قوية ، بين نواحي الضعف والقوة لدى التلميذ وبين اكتساب المهارات الأكاديمية .</a:t>
            </a:r>
          </a:p>
          <a:p>
            <a:pPr marL="457200" indent="-457200">
              <a:buFont typeface="Wingdings" pitchFamily="2" charset="2"/>
              <a:buChar char="ü"/>
            </a:pPr>
            <a:r>
              <a:rPr lang="ar-SA" sz="2800" dirty="0"/>
              <a:t>يمكن تشخيص نواحي الضعف والقوة بصدق وثبات .</a:t>
            </a:r>
          </a:p>
          <a:p>
            <a:pPr marL="457200" indent="-457200">
              <a:buFont typeface="Wingdings" pitchFamily="2" charset="2"/>
              <a:buChar char="ü"/>
            </a:pPr>
            <a:r>
              <a:rPr lang="ar-SA" sz="2800" dirty="0"/>
              <a:t>هناك ارتباط يمكن الوصول إليه بين نواحي الضعف والقوة وفاعلية التدريس النسبية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ربع نص 5"/>
          <p:cNvSpPr txBox="1"/>
          <p:nvPr/>
        </p:nvSpPr>
        <p:spPr>
          <a:xfrm>
            <a:off x="827584" y="836712"/>
            <a:ext cx="7344816" cy="4062651"/>
          </a:xfrm>
          <a:prstGeom prst="rect">
            <a:avLst/>
          </a:prstGeom>
          <a:noFill/>
        </p:spPr>
        <p:txBody>
          <a:bodyPr wrap="square" rtlCol="1">
            <a:spAutoFit/>
          </a:bodyPr>
          <a:lstStyle/>
          <a:p>
            <a:pPr algn="ctr"/>
            <a:r>
              <a:rPr lang="ar-SA" sz="2400" b="1" u="sng" dirty="0" smtClean="0">
                <a:solidFill>
                  <a:srgbClr val="00B050"/>
                </a:solidFill>
              </a:rPr>
              <a:t>ثالثاً : التدريس الدقيق </a:t>
            </a:r>
          </a:p>
          <a:p>
            <a:endParaRPr lang="ar-SA" sz="2400" dirty="0"/>
          </a:p>
          <a:p>
            <a:pPr marL="342900" indent="-342900">
              <a:buFont typeface="Arial" pitchFamily="34" charset="0"/>
              <a:buChar char="•"/>
            </a:pPr>
            <a:r>
              <a:rPr lang="ar-SA" sz="2400" dirty="0"/>
              <a:t>التدريس الدقيق مجموعة من الإجراءات تساعد المعلم على تحليل تغير السلوك في أداء التلميذ ، فيقوم المعلم بإجراء التعديلات اللازمة على التدريس لغرض الرفع من مستوى تعلم التلميذ .فالتدريس الدقيق أسلوب لتقييم المنهج وطريقة التدريس التي يستخدمها المعلم .</a:t>
            </a:r>
          </a:p>
          <a:p>
            <a:pPr marL="342900" indent="-342900">
              <a:buFont typeface="Arial" pitchFamily="34" charset="0"/>
              <a:buChar char="•"/>
            </a:pPr>
            <a:r>
              <a:rPr lang="ar-SA" sz="2400" dirty="0"/>
              <a:t>التدريس الدقيق طريقة لقياس فاعلية التدريس وتوجيهه نحو الأهداف المعينة وليس طريقة تدريس بحد ذاته </a:t>
            </a:r>
            <a:r>
              <a:rPr lang="ar-SA" sz="2400" dirty="0" smtClean="0"/>
              <a:t>.</a:t>
            </a:r>
          </a:p>
          <a:p>
            <a:pPr marL="342900" indent="-342900">
              <a:buFont typeface="Arial" pitchFamily="34" charset="0"/>
              <a:buChar char="•"/>
            </a:pPr>
            <a:r>
              <a:rPr lang="ar-SA" sz="2400" dirty="0" smtClean="0"/>
              <a:t>اهتمام المعلم في التدريس الدقيق يدور حول معرفة مدى تأثير العملية التدريسية على تعلم التلميذ .</a:t>
            </a:r>
            <a:endParaRPr lang="ar-SA" sz="2400" dirty="0"/>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31640" y="980728"/>
            <a:ext cx="6840760" cy="4801314"/>
          </a:xfrm>
          <a:prstGeom prst="rect">
            <a:avLst/>
          </a:prstGeom>
          <a:noFill/>
        </p:spPr>
        <p:txBody>
          <a:bodyPr wrap="square" rtlCol="1">
            <a:spAutoFit/>
          </a:bodyPr>
          <a:lstStyle/>
          <a:p>
            <a:r>
              <a:rPr lang="ar-SA" sz="2400" b="1" u="sng" dirty="0" smtClean="0">
                <a:solidFill>
                  <a:srgbClr val="FF0000"/>
                </a:solidFill>
              </a:rPr>
              <a:t>يبنى هذا الاسلوب على سبعة أسس هي :</a:t>
            </a:r>
          </a:p>
          <a:p>
            <a:pPr marL="342900" indent="-342900">
              <a:buFont typeface="Arial" pitchFamily="34" charset="0"/>
              <a:buChar char="•"/>
            </a:pPr>
            <a:endParaRPr lang="ar-SA" sz="2400" dirty="0"/>
          </a:p>
          <a:p>
            <a:pPr marL="342900" indent="-342900">
              <a:buFont typeface="Arial" pitchFamily="34" charset="0"/>
              <a:buChar char="•"/>
            </a:pPr>
            <a:r>
              <a:rPr lang="ar-SA" sz="2400" dirty="0"/>
              <a:t>دراسة المعلم لسلوك التلميذ هي أفضل </a:t>
            </a:r>
            <a:r>
              <a:rPr lang="ar-SA" sz="2400" dirty="0" err="1"/>
              <a:t>مايمده</a:t>
            </a:r>
            <a:r>
              <a:rPr lang="ar-SA" sz="2400" dirty="0"/>
              <a:t> بمعلومات عن </a:t>
            </a:r>
            <a:r>
              <a:rPr lang="ar-SA" sz="2400" dirty="0" smtClean="0"/>
              <a:t>التلميذ.</a:t>
            </a:r>
            <a:endParaRPr lang="ar-SA" sz="2400" dirty="0"/>
          </a:p>
          <a:p>
            <a:pPr marL="342900" indent="-342900">
              <a:buFont typeface="Arial" pitchFamily="34" charset="0"/>
              <a:buChar char="•"/>
            </a:pPr>
            <a:r>
              <a:rPr lang="ar-SA" sz="2400" dirty="0"/>
              <a:t>تكرار ظهور الاستجابة هو المقياس العام للسلوك .</a:t>
            </a:r>
          </a:p>
          <a:p>
            <a:pPr marL="342900" indent="-342900">
              <a:buFont typeface="Arial" pitchFamily="34" charset="0"/>
              <a:buChar char="•"/>
            </a:pPr>
            <a:r>
              <a:rPr lang="ar-SA" sz="2400" dirty="0"/>
              <a:t>يجب أن يوضع أداء التلميذ على رسم بياني .</a:t>
            </a:r>
          </a:p>
          <a:p>
            <a:pPr marL="342900" indent="-342900">
              <a:buFont typeface="Arial" pitchFamily="34" charset="0"/>
              <a:buChar char="•"/>
            </a:pPr>
            <a:r>
              <a:rPr lang="ar-SA" sz="2400" dirty="0"/>
              <a:t>التركيز على المراقبة المباشرة المستمرة لأداء التلميذ .</a:t>
            </a:r>
          </a:p>
          <a:p>
            <a:pPr marL="342900" indent="-342900">
              <a:buFont typeface="Arial" pitchFamily="34" charset="0"/>
              <a:buChar char="•"/>
            </a:pPr>
            <a:r>
              <a:rPr lang="ar-SA" sz="2400" dirty="0"/>
              <a:t>وصف السلوك والاستجابة وتعريفهما تعريفاً اجرائياً .</a:t>
            </a:r>
          </a:p>
          <a:p>
            <a:pPr marL="342900" indent="-342900">
              <a:buFont typeface="Arial" pitchFamily="34" charset="0"/>
              <a:buChar char="•"/>
            </a:pPr>
            <a:r>
              <a:rPr lang="ar-SA" sz="2400" dirty="0"/>
              <a:t>التركيز على بناء السلوك بدلاً من إلغائه أو القضاء عليه .</a:t>
            </a:r>
          </a:p>
          <a:p>
            <a:pPr marL="342900" indent="-342900">
              <a:buFont typeface="Arial" pitchFamily="34" charset="0"/>
              <a:buChar char="•"/>
            </a:pPr>
            <a:r>
              <a:rPr lang="ar-SA" sz="2400" dirty="0"/>
              <a:t>تحليل أثر المؤثرات البيئية على السلوك </a:t>
            </a:r>
            <a:r>
              <a:rPr lang="ar-SA" sz="2400" dirty="0" smtClean="0"/>
              <a:t>.</a:t>
            </a:r>
          </a:p>
          <a:p>
            <a:endParaRPr lang="ar-SA" sz="2400" dirty="0"/>
          </a:p>
          <a:p>
            <a:r>
              <a:rPr lang="ar-SA" sz="2400" b="1" u="sng" dirty="0">
                <a:solidFill>
                  <a:srgbClr val="00B050"/>
                </a:solidFill>
              </a:rPr>
              <a:t>- في هذا الأسلوب يقاس نجاح البرنامج بمدى تقدم التلميذ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31640" y="1124744"/>
            <a:ext cx="6912768" cy="5632311"/>
          </a:xfrm>
          <a:prstGeom prst="rect">
            <a:avLst/>
          </a:prstGeom>
          <a:noFill/>
        </p:spPr>
        <p:txBody>
          <a:bodyPr wrap="square" rtlCol="1">
            <a:spAutoFit/>
          </a:bodyPr>
          <a:lstStyle/>
          <a:p>
            <a:pPr marL="285750" indent="-285750">
              <a:buFont typeface="Wingdings" pitchFamily="2" charset="2"/>
              <a:buChar char="ü"/>
            </a:pPr>
            <a:r>
              <a:rPr lang="ar-SA" sz="2400" dirty="0" smtClean="0"/>
              <a:t>في السبعينيات ظهر قانون التعليم لجميع الأطفال المعاقين والذي يعتبر من أهم القوانين التي ضمنت للمعاقين(6-21) حقهم في التعليم والخدمات الأخرى المساندة كما حددت ادوار المتخصصين وحقوق أسر المعاقين .</a:t>
            </a:r>
          </a:p>
          <a:p>
            <a:pPr marL="285750" indent="-285750">
              <a:buFont typeface="Wingdings" pitchFamily="2" charset="2"/>
              <a:buChar char="ü"/>
            </a:pPr>
            <a:r>
              <a:rPr lang="ar-SA" sz="2400" dirty="0" smtClean="0"/>
              <a:t>كان لمجال صعوبات التعلم نصيب كبير كغيره من الاعاقات فيما نص عليه ذلك القانون .فقد أعطى القانون الجمعيات والمجموعات منطلقاً قانونياً يستفيدون منه في مناداتهم ومطالباتهم بتقديم تعليم مجاني مناسب للتلاميذ الذين لديهم صعوبات تعلم .</a:t>
            </a:r>
          </a:p>
          <a:p>
            <a:pPr marL="285750" indent="-285750">
              <a:buFont typeface="Wingdings" pitchFamily="2" charset="2"/>
              <a:buChar char="ü"/>
            </a:pPr>
            <a:r>
              <a:rPr lang="ar-SA" sz="2400" dirty="0" smtClean="0"/>
              <a:t>عام 1990 اعيد اصدار هذا القانون مع تغيير اسمه إلى القانون التربوي للأفراد الذين لديهم إعاقة </a:t>
            </a:r>
            <a:r>
              <a:rPr lang="en-US" sz="2400" dirty="0" smtClean="0"/>
              <a:t>IDEA</a:t>
            </a:r>
            <a:r>
              <a:rPr lang="ar-SA" sz="2400" dirty="0" smtClean="0"/>
              <a:t>.</a:t>
            </a:r>
          </a:p>
          <a:p>
            <a:r>
              <a:rPr lang="ar-SA" sz="2400" b="1" dirty="0" smtClean="0">
                <a:solidFill>
                  <a:srgbClr val="FF0000"/>
                </a:solidFill>
              </a:rPr>
              <a:t>من ابرز التعديلات في هذا القانون :</a:t>
            </a:r>
          </a:p>
          <a:p>
            <a:pPr marL="285750" indent="-285750">
              <a:buFont typeface="Wingdings" pitchFamily="2" charset="2"/>
              <a:buChar char="ü"/>
            </a:pPr>
            <a:r>
              <a:rPr lang="ar-SA" sz="2400" dirty="0" smtClean="0"/>
              <a:t>تسليط الضوء على الفرد بدلا من الاعاقة .</a:t>
            </a:r>
          </a:p>
          <a:p>
            <a:pPr marL="285750" indent="-285750">
              <a:buFont typeface="Wingdings" pitchFamily="2" charset="2"/>
              <a:buChar char="ü"/>
            </a:pPr>
            <a:r>
              <a:rPr lang="ar-SA" sz="2400" dirty="0" smtClean="0"/>
              <a:t>الدعوة إلى الدمج .</a:t>
            </a:r>
          </a:p>
          <a:p>
            <a:pPr marL="285750" indent="-285750">
              <a:buFont typeface="Wingdings" pitchFamily="2" charset="2"/>
              <a:buChar char="ü"/>
            </a:pPr>
            <a:r>
              <a:rPr lang="ar-SA" sz="2400" dirty="0" smtClean="0"/>
              <a:t>توسيع نطاق السن ليبدأ من الثالثة.</a:t>
            </a:r>
          </a:p>
          <a:p>
            <a:pPr marL="285750" indent="-285750">
              <a:buFont typeface="Wingdings" pitchFamily="2" charset="2"/>
              <a:buChar char="ü"/>
            </a:pPr>
            <a:r>
              <a:rPr lang="ar-SA" sz="2400" dirty="0" smtClean="0"/>
              <a:t>تشجيع مشاركة الاسرة.</a:t>
            </a:r>
            <a:endParaRPr lang="ar-SA" sz="2400" dirty="0"/>
          </a:p>
        </p:txBody>
      </p:sp>
    </p:spTree>
    <p:extLst>
      <p:ext uri="{BB962C8B-B14F-4D97-AF65-F5344CB8AC3E}">
        <p14:creationId xmlns:p14="http://schemas.microsoft.com/office/powerpoint/2010/main" val="9055591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1052736"/>
            <a:ext cx="7416824" cy="4062651"/>
          </a:xfrm>
          <a:prstGeom prst="rect">
            <a:avLst/>
          </a:prstGeom>
          <a:noFill/>
        </p:spPr>
        <p:txBody>
          <a:bodyPr wrap="square" rtlCol="1">
            <a:spAutoFit/>
          </a:bodyPr>
          <a:lstStyle/>
          <a:p>
            <a:pPr algn="ctr"/>
            <a:r>
              <a:rPr lang="ar-SA" sz="2400" b="1" u="sng" dirty="0" smtClean="0">
                <a:solidFill>
                  <a:srgbClr val="00B050"/>
                </a:solidFill>
              </a:rPr>
              <a:t>رابعاً : دور </a:t>
            </a:r>
            <a:r>
              <a:rPr lang="ar-SA" sz="2400" b="1" u="sng" dirty="0" err="1" smtClean="0">
                <a:solidFill>
                  <a:srgbClr val="00B050"/>
                </a:solidFill>
              </a:rPr>
              <a:t>النمذجة</a:t>
            </a:r>
            <a:r>
              <a:rPr lang="ar-SA" sz="2400" b="1" u="sng" dirty="0" smtClean="0">
                <a:solidFill>
                  <a:srgbClr val="00B050"/>
                </a:solidFill>
              </a:rPr>
              <a:t> في التعلم .</a:t>
            </a:r>
          </a:p>
          <a:p>
            <a:pPr algn="ctr"/>
            <a:endParaRPr lang="ar-SA" sz="2400" b="1" u="sng" dirty="0">
              <a:solidFill>
                <a:srgbClr val="00B050"/>
              </a:solidFill>
            </a:endParaRPr>
          </a:p>
          <a:p>
            <a:pPr marL="342900" indent="-342900">
              <a:buFont typeface="Arial" pitchFamily="34" charset="0"/>
              <a:buChar char="•"/>
            </a:pPr>
            <a:r>
              <a:rPr lang="ar-SA" sz="2400" dirty="0" smtClean="0"/>
              <a:t>تعتبر محاكاة النموذج من الأسس التي تقوم عليها النظرية السلوكية  فالمتعلم يلاحظ </a:t>
            </a:r>
            <a:r>
              <a:rPr lang="ar-SA" sz="2400" dirty="0" err="1" smtClean="0"/>
              <a:t>مايقوم</a:t>
            </a:r>
            <a:r>
              <a:rPr lang="ar-SA" sz="2400" dirty="0" smtClean="0"/>
              <a:t> به المعلم ويقلده .</a:t>
            </a:r>
          </a:p>
          <a:p>
            <a:pPr marL="342900" indent="-342900">
              <a:buFont typeface="Arial" pitchFamily="34" charset="0"/>
              <a:buChar char="•"/>
            </a:pPr>
            <a:endParaRPr lang="ar-SA" sz="2400" dirty="0" smtClean="0"/>
          </a:p>
          <a:p>
            <a:pPr marL="342900" indent="-342900">
              <a:buFont typeface="Arial" pitchFamily="34" charset="0"/>
              <a:buChar char="•"/>
            </a:pPr>
            <a:r>
              <a:rPr lang="ar-SA" sz="2400" dirty="0" err="1"/>
              <a:t>النمذجة</a:t>
            </a:r>
            <a:r>
              <a:rPr lang="ar-SA" sz="2400" dirty="0"/>
              <a:t> تساعد التلاميذ في تعميم المهارة .</a:t>
            </a:r>
          </a:p>
          <a:p>
            <a:pPr marL="342900" indent="-342900">
              <a:buFont typeface="Arial" pitchFamily="34" charset="0"/>
              <a:buChar char="•"/>
            </a:pPr>
            <a:endParaRPr lang="ar-SA" sz="2400" dirty="0"/>
          </a:p>
          <a:p>
            <a:pPr marL="342900" indent="-342900">
              <a:buFont typeface="Arial" pitchFamily="34" charset="0"/>
              <a:buChar char="•"/>
            </a:pPr>
            <a:r>
              <a:rPr lang="ar-SA" sz="2400" dirty="0" err="1"/>
              <a:t>النمذجة</a:t>
            </a:r>
            <a:r>
              <a:rPr lang="ar-SA" sz="2400" dirty="0"/>
              <a:t> تلعب دوراً هاما في التعلم في نظر الاتجاه السلوكي وتستخدم على نطاق واسع من حيث تدريس السلوك والمهارات وإجراءات الحل </a:t>
            </a:r>
            <a:r>
              <a:rPr lang="ar-SA" sz="2400" dirty="0" smtClean="0"/>
              <a:t>.</a:t>
            </a:r>
          </a:p>
          <a:p>
            <a:pPr marL="342900" indent="-342900">
              <a:buFont typeface="Arial" pitchFamily="34" charset="0"/>
              <a:buChar char="•"/>
            </a:pPr>
            <a:r>
              <a:rPr lang="ar-SA" sz="2400" dirty="0" err="1" smtClean="0"/>
              <a:t>النمذجة</a:t>
            </a:r>
            <a:r>
              <a:rPr lang="ar-SA" sz="2400" dirty="0" smtClean="0"/>
              <a:t> تساعد التلاميذ في تعميم المهارة .</a:t>
            </a:r>
            <a:endParaRPr lang="ar-SA" sz="2400" dirty="0"/>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395536" y="1196752"/>
            <a:ext cx="7848872" cy="3693319"/>
          </a:xfrm>
          <a:prstGeom prst="rect">
            <a:avLst/>
          </a:prstGeom>
          <a:noFill/>
        </p:spPr>
        <p:txBody>
          <a:bodyPr wrap="square" rtlCol="1">
            <a:spAutoFit/>
          </a:bodyPr>
          <a:lstStyle/>
          <a:p>
            <a:pPr algn="ctr"/>
            <a:r>
              <a:rPr lang="ar-SA" sz="2400" b="1" u="sng" dirty="0" smtClean="0">
                <a:solidFill>
                  <a:srgbClr val="FF0000"/>
                </a:solidFill>
              </a:rPr>
              <a:t>خامساً : مراحل التعلم .</a:t>
            </a:r>
          </a:p>
          <a:p>
            <a:endParaRPr lang="ar-SA" sz="2400" dirty="0"/>
          </a:p>
          <a:p>
            <a:r>
              <a:rPr lang="ar-SA" sz="2400" dirty="0"/>
              <a:t>تؤمن النظرية السلوكية بأن التعلم يحدث من خلال مراحل ،ويمكن مشاهدة وقياس سلوك التلميذ في كل مرحلة  وأنه يمكن التوفيق بين طريقة التدريس وكل مرحلة من هذه المراحل .</a:t>
            </a:r>
          </a:p>
          <a:p>
            <a:r>
              <a:rPr lang="ar-SA" sz="2400" dirty="0"/>
              <a:t>1- مرحلة اكتساب المهارة .</a:t>
            </a:r>
          </a:p>
          <a:p>
            <a:r>
              <a:rPr lang="ar-SA" sz="2400" dirty="0"/>
              <a:t>2- مرحلة البراعة.</a:t>
            </a:r>
          </a:p>
          <a:p>
            <a:r>
              <a:rPr lang="ar-SA" sz="2400" dirty="0"/>
              <a:t>3- مرحلة الصيانة .</a:t>
            </a:r>
          </a:p>
          <a:p>
            <a:r>
              <a:rPr lang="ar-SA" sz="2400" dirty="0"/>
              <a:t>4- مرحلة التعميم.</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411760" y="1988840"/>
            <a:ext cx="5328592" cy="1200329"/>
          </a:xfrm>
          <a:prstGeom prst="rect">
            <a:avLst/>
          </a:prstGeom>
          <a:noFill/>
        </p:spPr>
        <p:txBody>
          <a:bodyPr wrap="square" rtlCol="1">
            <a:spAutoFit/>
          </a:bodyPr>
          <a:lstStyle/>
          <a:p>
            <a:pPr algn="ctr"/>
            <a:r>
              <a:rPr lang="ar-SA" sz="2400" b="1" u="sng" dirty="0" smtClean="0">
                <a:solidFill>
                  <a:srgbClr val="00B050"/>
                </a:solidFill>
              </a:rPr>
              <a:t>المحاضرة السادسة</a:t>
            </a:r>
          </a:p>
          <a:p>
            <a:pPr algn="ctr"/>
            <a:endParaRPr lang="ar-SA" sz="2400" b="1" u="sng" dirty="0" smtClean="0">
              <a:solidFill>
                <a:srgbClr val="00B050"/>
              </a:solidFill>
            </a:endParaRPr>
          </a:p>
          <a:p>
            <a:pPr algn="ctr"/>
            <a:r>
              <a:rPr lang="ar-SA" sz="2400" b="1" dirty="0" smtClean="0"/>
              <a:t>الأساليب المعرفية</a:t>
            </a:r>
            <a:endParaRPr lang="ar-SA" sz="2400" b="1" dirty="0"/>
          </a:p>
        </p:txBody>
      </p:sp>
    </p:spTree>
    <p:extLst>
      <p:ext uri="{BB962C8B-B14F-4D97-AF65-F5344CB8AC3E}">
        <p14:creationId xmlns:p14="http://schemas.microsoft.com/office/powerpoint/2010/main" val="9055591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1560" y="764704"/>
            <a:ext cx="7620000" cy="4470400"/>
          </a:xfrm>
        </p:spPr>
        <p:txBody>
          <a:bodyPr>
            <a:noAutofit/>
          </a:bodyPr>
          <a:lstStyle/>
          <a:p>
            <a:r>
              <a:rPr lang="ar-SA" sz="2400" b="1" dirty="0" smtClean="0">
                <a:solidFill>
                  <a:srgbClr val="00B050"/>
                </a:solidFill>
              </a:rPr>
              <a:t>يعد علم النفس المعرفي فرعا من فروع علم النفس يتعامل مع العمليات الإنسانية التي يتم من خلالها التعلم والتفكير والمعرفة وفي رأي علماء النفس المعرفيين أن القدرات المعرفية ليست إلا مجموعات من المهارات العقلية اللازمة لقيام الإنسان بوظائفه الإنسانية حيث تمكنه من :</a:t>
            </a:r>
          </a:p>
          <a:p>
            <a:r>
              <a:rPr lang="ar-SA" sz="2400" dirty="0" smtClean="0"/>
              <a:t>العلم والمعرفة.</a:t>
            </a:r>
          </a:p>
          <a:p>
            <a:r>
              <a:rPr lang="ar-SA" sz="2400" dirty="0" smtClean="0"/>
              <a:t>الإدراك والوعي.</a:t>
            </a:r>
          </a:p>
          <a:p>
            <a:r>
              <a:rPr lang="ar-SA" sz="2400" dirty="0" smtClean="0"/>
              <a:t>التفكير وحل المشكلات .</a:t>
            </a:r>
          </a:p>
          <a:p>
            <a:r>
              <a:rPr lang="ar-SA" sz="2400" dirty="0" smtClean="0"/>
              <a:t>التصور والتخيل .</a:t>
            </a:r>
          </a:p>
          <a:p>
            <a:r>
              <a:rPr lang="ar-SA" sz="2400" dirty="0" smtClean="0"/>
              <a:t>استخدام الأفكار التجريدية .</a:t>
            </a:r>
          </a:p>
          <a:p>
            <a:r>
              <a:rPr lang="ar-SA" sz="2400" dirty="0" smtClean="0"/>
              <a:t>الاستدلال والاستنتاج.</a:t>
            </a:r>
          </a:p>
          <a:p>
            <a:r>
              <a:rPr lang="ar-SA" sz="2400" dirty="0" smtClean="0"/>
              <a:t>النقد.</a:t>
            </a:r>
          </a:p>
          <a:p>
            <a:r>
              <a:rPr lang="ar-SA" sz="2400" dirty="0" smtClean="0"/>
              <a:t>الإبداع.</a:t>
            </a:r>
            <a:endParaRPr lang="ar-SA" sz="2400" dirty="0"/>
          </a:p>
        </p:txBody>
      </p:sp>
    </p:spTree>
    <p:extLst>
      <p:ext uri="{BB962C8B-B14F-4D97-AF65-F5344CB8AC3E}">
        <p14:creationId xmlns:p14="http://schemas.microsoft.com/office/powerpoint/2010/main" val="3538950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0"/>
            <a:ext cx="7731285" cy="1397000"/>
          </a:xfrm>
        </p:spPr>
        <p:txBody>
          <a:bodyPr/>
          <a:lstStyle/>
          <a:p>
            <a:pPr algn="ctr"/>
            <a:r>
              <a:rPr lang="ar-SA" u="sng" dirty="0" smtClean="0">
                <a:solidFill>
                  <a:srgbClr val="FF0000"/>
                </a:solidFill>
              </a:rPr>
              <a:t>الأساليب المعرفية </a:t>
            </a:r>
            <a:endParaRPr lang="ar-SA" u="sng" dirty="0">
              <a:solidFill>
                <a:srgbClr val="FF0000"/>
              </a:solidFill>
            </a:endParaRPr>
          </a:p>
        </p:txBody>
      </p:sp>
      <p:sp>
        <p:nvSpPr>
          <p:cNvPr id="3" name="عنصر نائب للمحتوى 2"/>
          <p:cNvSpPr>
            <a:spLocks noGrp="1"/>
          </p:cNvSpPr>
          <p:nvPr>
            <p:ph idx="1"/>
          </p:nvPr>
        </p:nvSpPr>
        <p:spPr>
          <a:xfrm>
            <a:off x="323528" y="1556792"/>
            <a:ext cx="7991725" cy="4823544"/>
          </a:xfrm>
        </p:spPr>
        <p:txBody>
          <a:bodyPr>
            <a:noAutofit/>
          </a:bodyPr>
          <a:lstStyle/>
          <a:p>
            <a:r>
              <a:rPr lang="ar-SA" sz="2400" dirty="0" smtClean="0"/>
              <a:t>تركز الأساليب المعرفية المبنية على النظريات المعرفية على تفكير التلميذ أثناء تعلمه للمهمة وهذا يختلف عن منطلق الأساليب السلوكية التي تركز على السلوك الخارجي وكأنها تغفل ما يدور في تفكير التلميذ . </a:t>
            </a:r>
          </a:p>
          <a:p>
            <a:pPr marL="114300" indent="0">
              <a:buNone/>
            </a:pPr>
            <a:endParaRPr lang="ar-SA" sz="2400" dirty="0" smtClean="0"/>
          </a:p>
          <a:p>
            <a:r>
              <a:rPr lang="ar-SA" sz="2400" dirty="0" smtClean="0"/>
              <a:t>إن الأساليب المعرفية تأخذ الناحيتين بعين الاعتبار فاهتمامها بتفكير التلميذ لا يصرفها عن العوامل الخارجية التي تؤثر على تعلم التلميذ ، فالنظريات المعرفية ترى أن التعلم ناتج عن التفاعل بين التلميذ وبيئة التعلم بما في ذلك الوضع الذي يتعلم فيه المواد المستخدمة في التدريس وعملية التعلم ذاتها فالمعلم يحاول أن يتعرف على رؤية التلميذ لكل ما يدور في بيئته وتحليله وتفسيره له .</a:t>
            </a:r>
          </a:p>
        </p:txBody>
      </p:sp>
    </p:spTree>
    <p:extLst>
      <p:ext uri="{BB962C8B-B14F-4D97-AF65-F5344CB8AC3E}">
        <p14:creationId xmlns:p14="http://schemas.microsoft.com/office/powerpoint/2010/main" val="716827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80528" y="1340768"/>
            <a:ext cx="8136904" cy="369332"/>
          </a:xfrm>
          <a:prstGeom prst="rect">
            <a:avLst/>
          </a:prstGeom>
          <a:noFill/>
        </p:spPr>
        <p:txBody>
          <a:bodyPr wrap="square" rtlCol="1">
            <a:spAutoFit/>
          </a:bodyPr>
          <a:lstStyle/>
          <a:p>
            <a:endParaRPr lang="ar-SA" dirty="0"/>
          </a:p>
        </p:txBody>
      </p:sp>
      <p:sp>
        <p:nvSpPr>
          <p:cNvPr id="5" name="مربع نص 4"/>
          <p:cNvSpPr txBox="1"/>
          <p:nvPr/>
        </p:nvSpPr>
        <p:spPr>
          <a:xfrm>
            <a:off x="467544" y="836712"/>
            <a:ext cx="7488832" cy="4801314"/>
          </a:xfrm>
          <a:prstGeom prst="rect">
            <a:avLst/>
          </a:prstGeom>
          <a:noFill/>
        </p:spPr>
        <p:txBody>
          <a:bodyPr wrap="square" rtlCol="1">
            <a:spAutoFit/>
          </a:bodyPr>
          <a:lstStyle/>
          <a:p>
            <a:pPr marL="342900" indent="-342900">
              <a:buFont typeface="Arial" pitchFamily="34" charset="0"/>
              <a:buChar char="•"/>
            </a:pPr>
            <a:r>
              <a:rPr lang="ar-SA" sz="2400" dirty="0"/>
              <a:t>إن الأسلوب المعرفي يأخذ في الاعتبار دور التلميذ في عملية التعلم </a:t>
            </a:r>
            <a:r>
              <a:rPr lang="ar-SA" sz="2400" dirty="0" smtClean="0"/>
              <a:t>.</a:t>
            </a:r>
          </a:p>
          <a:p>
            <a:endParaRPr lang="ar-SA" sz="2400" dirty="0"/>
          </a:p>
          <a:p>
            <a:pPr marL="342900" indent="-342900">
              <a:buFont typeface="Arial" pitchFamily="34" charset="0"/>
              <a:buChar char="•"/>
            </a:pPr>
            <a:r>
              <a:rPr lang="ar-SA" sz="2400" dirty="0"/>
              <a:t>ففي حين أن النظريات السلوكية تعزو عدم تعلم التلميذ إلى العوامل الخارجية ترجئ النظريات المعرفية فشل التلميذ في التعلم إلى التلميذ نفسه وأن استجابته لبيئة التعلم لم تكن ملائمة بما يكفل التعلم </a:t>
            </a:r>
            <a:r>
              <a:rPr lang="ar-SA" sz="2400" dirty="0" smtClean="0"/>
              <a:t>.</a:t>
            </a:r>
          </a:p>
          <a:p>
            <a:pPr marL="342900" indent="-342900">
              <a:buFont typeface="Arial" pitchFamily="34" charset="0"/>
              <a:buChar char="•"/>
            </a:pPr>
            <a:endParaRPr lang="ar-SA" sz="2400" dirty="0"/>
          </a:p>
          <a:p>
            <a:pPr marL="342900" indent="-342900">
              <a:buFont typeface="Arial" pitchFamily="34" charset="0"/>
              <a:buChar char="•"/>
            </a:pPr>
            <a:r>
              <a:rPr lang="ar-SA" sz="2400" dirty="0" smtClean="0"/>
              <a:t>ظهر على أساس هذا التوجه أساليب متعددة تحاول إيجاد أفضل الطرق لتدريس التلاميذ الذين لديهم صعوبات تعلم . </a:t>
            </a:r>
            <a:r>
              <a:rPr lang="ar-SA" sz="2400" dirty="0" smtClean="0">
                <a:solidFill>
                  <a:srgbClr val="00B050"/>
                </a:solidFill>
              </a:rPr>
              <a:t>ومن بين هذه الاساليب :</a:t>
            </a:r>
          </a:p>
          <a:p>
            <a:endParaRPr lang="ar-SA" sz="2400" dirty="0" smtClean="0"/>
          </a:p>
          <a:p>
            <a:pPr marL="342900" indent="-342900">
              <a:buFont typeface="Wingdings" pitchFamily="2" charset="2"/>
              <a:buChar char="ü"/>
            </a:pPr>
            <a:r>
              <a:rPr lang="ar-SA" sz="2400" dirty="0" smtClean="0"/>
              <a:t>اسلوب القدرات الخاصة .</a:t>
            </a:r>
          </a:p>
          <a:p>
            <a:pPr marL="342900" indent="-342900">
              <a:buFont typeface="Wingdings" pitchFamily="2" charset="2"/>
              <a:buChar char="ü"/>
            </a:pPr>
            <a:r>
              <a:rPr lang="ar-SA" sz="2400" dirty="0" smtClean="0"/>
              <a:t>الاسلوب </a:t>
            </a:r>
            <a:r>
              <a:rPr lang="ar-SA" sz="2400" dirty="0" err="1" smtClean="0"/>
              <a:t>النمائي</a:t>
            </a:r>
            <a:r>
              <a:rPr lang="ar-SA" sz="2400" dirty="0" smtClean="0"/>
              <a:t> .</a:t>
            </a:r>
          </a:p>
          <a:p>
            <a:pPr marL="342900" indent="-342900">
              <a:buFont typeface="Wingdings" pitchFamily="2" charset="2"/>
              <a:buChar char="ü"/>
            </a:pPr>
            <a:r>
              <a:rPr lang="ar-SA" sz="2400" dirty="0" smtClean="0"/>
              <a:t>اسلوب معالجة المعلومات .</a:t>
            </a:r>
            <a:endParaRPr lang="ar-SA" sz="2400" dirty="0"/>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51520" y="1135531"/>
            <a:ext cx="7848871" cy="4431983"/>
          </a:xfrm>
          <a:prstGeom prst="rect">
            <a:avLst/>
          </a:prstGeom>
          <a:noFill/>
        </p:spPr>
        <p:txBody>
          <a:bodyPr wrap="square" rtlCol="1">
            <a:spAutoFit/>
          </a:bodyPr>
          <a:lstStyle/>
          <a:p>
            <a:r>
              <a:rPr lang="ar-SA" sz="2400" b="1" u="sng" dirty="0" smtClean="0">
                <a:solidFill>
                  <a:srgbClr val="00B050"/>
                </a:solidFill>
              </a:rPr>
              <a:t>اولاً : أسلوب القدرات الخاصة :</a:t>
            </a:r>
          </a:p>
          <a:p>
            <a:endParaRPr lang="ar-SA" sz="2400" b="1" u="sng" dirty="0" smtClean="0">
              <a:solidFill>
                <a:srgbClr val="00B050"/>
              </a:solidFill>
            </a:endParaRPr>
          </a:p>
          <a:p>
            <a:pPr marL="342900" indent="-342900">
              <a:buFont typeface="Arial" pitchFamily="34" charset="0"/>
              <a:buChar char="•"/>
            </a:pPr>
            <a:r>
              <a:rPr lang="ar-SA" sz="2400" dirty="0" smtClean="0"/>
              <a:t>يعتمد اسلوب القدرات الخاصة على نظرية القدرات الخاصة , والتي تفترض ان التعلم يقوم على قدرات خاصة وأن أي عجز في قدرة من هذه القدرات يسبب صعوبة في التعلم .</a:t>
            </a:r>
          </a:p>
          <a:p>
            <a:pPr marL="342900" indent="-342900">
              <a:buFont typeface="Arial" pitchFamily="34" charset="0"/>
              <a:buChar char="•"/>
            </a:pPr>
            <a:r>
              <a:rPr lang="ar-SA" sz="2400" dirty="0" smtClean="0"/>
              <a:t>يجب أن يوجه التدخل نحو نواحي العجز لتقويتها او ان يتم التدريس من خلال النواحي التي يفضل التلميذ التعلم عن طريقها .</a:t>
            </a:r>
          </a:p>
          <a:p>
            <a:pPr marL="342900" indent="-342900">
              <a:buFont typeface="Arial" pitchFamily="34" charset="0"/>
              <a:buChar char="•"/>
            </a:pPr>
            <a:r>
              <a:rPr lang="ar-SA" sz="2400" dirty="0" smtClean="0"/>
              <a:t>وقد يشمل التدخل كلاً من تقوية نواحي الضعف والتدريس عن طريق النواحي التي يفضلها التلميذ .</a:t>
            </a:r>
          </a:p>
          <a:p>
            <a:pPr marL="342900" indent="-342900">
              <a:buFont typeface="Arial" pitchFamily="34" charset="0"/>
              <a:buChar char="•"/>
            </a:pPr>
            <a:r>
              <a:rPr lang="ar-SA" sz="2400" dirty="0" smtClean="0"/>
              <a:t>ومن ابرز المعالجات معالجات الادراك كالإدراك السمعي والبصري والحسي والادراك الحركي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11560" y="1052736"/>
            <a:ext cx="7416824" cy="4524315"/>
          </a:xfrm>
          <a:prstGeom prst="rect">
            <a:avLst/>
          </a:prstGeom>
          <a:noFill/>
        </p:spPr>
        <p:txBody>
          <a:bodyPr wrap="square" rtlCol="1">
            <a:spAutoFit/>
          </a:bodyPr>
          <a:lstStyle/>
          <a:p>
            <a:r>
              <a:rPr lang="ar-SA" sz="2400" b="1" u="sng" dirty="0" smtClean="0">
                <a:solidFill>
                  <a:srgbClr val="00B050"/>
                </a:solidFill>
              </a:rPr>
              <a:t>ثانياً : الاسلوب </a:t>
            </a:r>
            <a:r>
              <a:rPr lang="ar-SA" sz="2400" b="1" u="sng" dirty="0" err="1" smtClean="0">
                <a:solidFill>
                  <a:srgbClr val="00B050"/>
                </a:solidFill>
              </a:rPr>
              <a:t>النمائي</a:t>
            </a:r>
            <a:r>
              <a:rPr lang="ar-SA" sz="2400" b="1" u="sng" dirty="0" smtClean="0">
                <a:solidFill>
                  <a:srgbClr val="00B050"/>
                </a:solidFill>
              </a:rPr>
              <a:t> :</a:t>
            </a:r>
          </a:p>
          <a:p>
            <a:endParaRPr lang="ar-SA" sz="2400" b="1" u="sng" dirty="0" smtClean="0">
              <a:solidFill>
                <a:srgbClr val="00B050"/>
              </a:solidFill>
            </a:endParaRPr>
          </a:p>
          <a:p>
            <a:pPr marL="342900" indent="-342900">
              <a:buFont typeface="Arial" pitchFamily="34" charset="0"/>
              <a:buChar char="•"/>
            </a:pPr>
            <a:r>
              <a:rPr lang="ar-SA" sz="2400" dirty="0" smtClean="0"/>
              <a:t>يبنى الاسلوب </a:t>
            </a:r>
            <a:r>
              <a:rPr lang="ar-SA" sz="2400" dirty="0" err="1" smtClean="0"/>
              <a:t>النمائي</a:t>
            </a:r>
            <a:r>
              <a:rPr lang="ar-SA" sz="2400" dirty="0" smtClean="0"/>
              <a:t> على النظريات النمائية وأشهرها نظرية </a:t>
            </a:r>
            <a:r>
              <a:rPr lang="ar-SA" sz="2400" dirty="0" err="1" smtClean="0"/>
              <a:t>بياجيه</a:t>
            </a:r>
            <a:r>
              <a:rPr lang="ar-SA" sz="2400" dirty="0" smtClean="0"/>
              <a:t> التي تفترض أن هناك مراحل نمائية معينة يمر الطفل من خلالها .وان كل مرحلة تتميز بقدرات معينة على التعلم .</a:t>
            </a:r>
          </a:p>
          <a:p>
            <a:pPr marL="342900" indent="-342900">
              <a:buFont typeface="Arial" pitchFamily="34" charset="0"/>
              <a:buChar char="•"/>
            </a:pPr>
            <a:r>
              <a:rPr lang="ar-SA" sz="2400" dirty="0"/>
              <a:t>ف</a:t>
            </a:r>
            <a:r>
              <a:rPr lang="ar-SA" sz="2400" dirty="0" smtClean="0"/>
              <a:t>القدرة على التعلم تتطور مع تطور النمو الفكري . ومن الضروري معرفة كيف يفهم الطفل المفاهيم , وكيف يربط </a:t>
            </a:r>
            <a:r>
              <a:rPr lang="ar-SA" sz="2400" dirty="0" err="1" smtClean="0"/>
              <a:t>ماتعلمه</a:t>
            </a:r>
            <a:r>
              <a:rPr lang="ar-SA" sz="2400" dirty="0" smtClean="0"/>
              <a:t> بالخبرات السابقة . وذلك في كل مرحلة من مراحل النمو .</a:t>
            </a:r>
          </a:p>
          <a:p>
            <a:pPr marL="342900" indent="-342900">
              <a:buFont typeface="Arial" pitchFamily="34" charset="0"/>
              <a:buChar char="•"/>
            </a:pPr>
            <a:r>
              <a:rPr lang="ar-SA" sz="2400" dirty="0" smtClean="0"/>
              <a:t>تم دراسة هذه النظرية فيما يتعلق بالتعلم الطبيعي ,أما فيما يتعلق بصعوبات التعلم فلم تحظ بالاهتمام .وعليه يفترض أن التلاميذ الذين لديهم صعوبات تعلم يمرون من خلال نفس المراحل .</a:t>
            </a:r>
          </a:p>
          <a:p>
            <a:endParaRPr lang="ar-SA" sz="2400" dirty="0" smtClean="0"/>
          </a:p>
        </p:txBody>
      </p:sp>
    </p:spTree>
    <p:extLst>
      <p:ext uri="{BB962C8B-B14F-4D97-AF65-F5344CB8AC3E}">
        <p14:creationId xmlns:p14="http://schemas.microsoft.com/office/powerpoint/2010/main" val="9055591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1124744"/>
            <a:ext cx="7560840" cy="3323987"/>
          </a:xfrm>
          <a:prstGeom prst="rect">
            <a:avLst/>
          </a:prstGeom>
          <a:noFill/>
        </p:spPr>
        <p:txBody>
          <a:bodyPr wrap="square" rtlCol="1">
            <a:spAutoFit/>
          </a:bodyPr>
          <a:lstStyle/>
          <a:p>
            <a:pPr marL="342900" indent="-342900">
              <a:buFont typeface="Arial" pitchFamily="34" charset="0"/>
              <a:buChar char="•"/>
            </a:pPr>
            <a:r>
              <a:rPr lang="ar-SA" sz="2400" dirty="0"/>
              <a:t>أدت النظرية النمائية الى الاعتقاد بأن بعض المشاكل في التعلم التي تظهر لدى التلاميذ تعود إلى قصور في نمو بعض القدرات . وأن بعض متطلبات التعلم التي تفوق نمو قدرات معينة لدى التلميذ تعوق ذلك النمو بدلاً من أن تسانده .</a:t>
            </a:r>
          </a:p>
          <a:p>
            <a:pPr marL="342900" indent="-342900">
              <a:buFont typeface="Arial" pitchFamily="34" charset="0"/>
              <a:buChar char="•"/>
            </a:pPr>
            <a:r>
              <a:rPr lang="ar-SA" sz="2400" dirty="0"/>
              <a:t>من أبرز اساليب التدخل المبنية على هذا التوجه تلك التي تركز على مهارات الاستعداد .</a:t>
            </a:r>
          </a:p>
          <a:p>
            <a:pPr marL="342900" indent="-342900">
              <a:buFont typeface="Arial" pitchFamily="34" charset="0"/>
              <a:buChar char="•"/>
            </a:pPr>
            <a:r>
              <a:rPr lang="ar-SA" sz="2400" dirty="0"/>
              <a:t>اتضح للباحثين أن صعوبات التعلم تتعدى كونها فجوة نمائية تحتاج إلى المزيد من الوقت والتدريب على مهارات الاستعداد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467544" y="836712"/>
            <a:ext cx="7776864" cy="4893647"/>
          </a:xfrm>
          <a:prstGeom prst="rect">
            <a:avLst/>
          </a:prstGeom>
          <a:noFill/>
        </p:spPr>
        <p:txBody>
          <a:bodyPr wrap="square" rtlCol="1">
            <a:spAutoFit/>
          </a:bodyPr>
          <a:lstStyle/>
          <a:p>
            <a:r>
              <a:rPr lang="ar-SA" sz="2400" b="1" u="sng" dirty="0" smtClean="0">
                <a:solidFill>
                  <a:srgbClr val="00B050"/>
                </a:solidFill>
              </a:rPr>
              <a:t>ثالثاً : أسلوب معالجة المعلومات :</a:t>
            </a:r>
          </a:p>
          <a:p>
            <a:endParaRPr lang="ar-SA" sz="2400" b="1" u="sng" dirty="0" smtClean="0">
              <a:solidFill>
                <a:srgbClr val="00B050"/>
              </a:solidFill>
            </a:endParaRPr>
          </a:p>
          <a:p>
            <a:pPr marL="342900" indent="-342900">
              <a:buFont typeface="Arial" pitchFamily="34" charset="0"/>
              <a:buChar char="•"/>
            </a:pPr>
            <a:r>
              <a:rPr lang="ar-SA" sz="2400" dirty="0" smtClean="0"/>
              <a:t>تبحث نظريات معالجة المعلومات في كيفية معالجة الإنسان للمعلومات الواردة إليه عن طريق الحواس  .وتركز على العمليات الفكرية الضرورية للتعلم كالانتباه والذاكرة والادراك .</a:t>
            </a:r>
          </a:p>
          <a:p>
            <a:pPr marL="342900" indent="-342900">
              <a:buFont typeface="Arial" pitchFamily="34" charset="0"/>
              <a:buChar char="•"/>
            </a:pPr>
            <a:r>
              <a:rPr lang="ar-SA" sz="2400" dirty="0" smtClean="0"/>
              <a:t>تؤكد نظريات معالجة المعلومات على الترابط والتفاعل بين العمليات الفكرية المختلفة . كما تفترض أن نظام المعالجة يخضع إلى عملية إدارة وتحكم تساعد التلميذ على التنسيق بين العمليات التي تجري في آن واحد ومراقبتها واختيار الاستراتيجية اللازمة لفهم المعلومات .</a:t>
            </a:r>
          </a:p>
          <a:p>
            <a:pPr marL="342900" indent="-342900">
              <a:buFont typeface="Arial" pitchFamily="34" charset="0"/>
              <a:buChar char="•"/>
            </a:pPr>
            <a:r>
              <a:rPr lang="ar-SA" sz="2400" dirty="0" smtClean="0"/>
              <a:t>نظريات معالجة المعلومات قد اسهمت في إعداد وتطوير اساليب فاعلة في تدريس التلاميذ الذين لديهم صعوبات تعلم , وخاصة تلك التي تدور حول تنشيط عملية التعلم لدى التلميذ وتمكينه من الاستقلالية في التعلم بتوظيف الاستراتيجيات المعرفية والفوق معرفية في التعلم </a:t>
            </a:r>
            <a:r>
              <a:rPr lang="ar-SA" dirty="0" smtClean="0"/>
              <a:t>.</a:t>
            </a:r>
            <a:endParaRPr lang="ar-SA" dirty="0"/>
          </a:p>
        </p:txBody>
      </p:sp>
    </p:spTree>
    <p:extLst>
      <p:ext uri="{BB962C8B-B14F-4D97-AF65-F5344CB8AC3E}">
        <p14:creationId xmlns:p14="http://schemas.microsoft.com/office/powerpoint/2010/main" val="905559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31640" y="1124744"/>
            <a:ext cx="6912768" cy="5170646"/>
          </a:xfrm>
          <a:prstGeom prst="rect">
            <a:avLst/>
          </a:prstGeom>
          <a:noFill/>
        </p:spPr>
        <p:txBody>
          <a:bodyPr wrap="square" rtlCol="1">
            <a:spAutoFit/>
          </a:bodyPr>
          <a:lstStyle/>
          <a:p>
            <a:r>
              <a:rPr lang="ar-SA" sz="2400" b="1" dirty="0" smtClean="0">
                <a:solidFill>
                  <a:srgbClr val="FF0000"/>
                </a:solidFill>
              </a:rPr>
              <a:t>في عام 1997 أجريت تعديلات تطويرية دون تغيير اسمه .ومن ابرزها :</a:t>
            </a:r>
          </a:p>
          <a:p>
            <a:pPr marL="342900" indent="-342900">
              <a:buFont typeface="Wingdings" pitchFamily="2" charset="2"/>
              <a:buChar char="ü"/>
            </a:pPr>
            <a:r>
              <a:rPr lang="ar-SA" sz="2400" dirty="0" smtClean="0"/>
              <a:t>التركيز على تحسين التعليم والتعلم  من خلال التركيز على البرنامج التربوي الفردي .</a:t>
            </a:r>
          </a:p>
          <a:p>
            <a:pPr marL="342900" indent="-342900">
              <a:buFont typeface="Wingdings" pitchFamily="2" charset="2"/>
              <a:buChar char="ü"/>
            </a:pPr>
            <a:r>
              <a:rPr lang="ar-SA" sz="2400" dirty="0" smtClean="0"/>
              <a:t>زيادة دور الوالدين في صنع القرارات التربوية .</a:t>
            </a:r>
          </a:p>
          <a:p>
            <a:pPr marL="342900" indent="-342900">
              <a:buFont typeface="Wingdings" pitchFamily="2" charset="2"/>
              <a:buChar char="ü"/>
            </a:pPr>
            <a:r>
              <a:rPr lang="ar-SA" sz="2400" dirty="0" smtClean="0"/>
              <a:t>التشجيع على وصول التلاميذ الذين لديهم إعاقة وصولاً ذا فائدة إلى مناهج التعليم العام .</a:t>
            </a:r>
          </a:p>
          <a:p>
            <a:r>
              <a:rPr lang="ar-SA" sz="2400" b="1" dirty="0" smtClean="0">
                <a:solidFill>
                  <a:srgbClr val="FF0000"/>
                </a:solidFill>
              </a:rPr>
              <a:t>وفي عام 2004 صدر تحسين لهذا القانون :</a:t>
            </a:r>
          </a:p>
          <a:p>
            <a:pPr marL="342900" indent="-342900">
              <a:buFont typeface="Wingdings" pitchFamily="2" charset="2"/>
              <a:buChar char="ü"/>
            </a:pPr>
            <a:r>
              <a:rPr lang="ar-SA" sz="2400" dirty="0" smtClean="0"/>
              <a:t>حافظ على اسس ومكونات القانون السابق </a:t>
            </a:r>
            <a:r>
              <a:rPr lang="en-US" sz="2400" dirty="0" smtClean="0"/>
              <a:t>IDEA</a:t>
            </a:r>
            <a:r>
              <a:rPr lang="ar-SA" sz="2400" dirty="0" smtClean="0"/>
              <a:t>.</a:t>
            </a:r>
          </a:p>
          <a:p>
            <a:pPr marL="342900" indent="-342900">
              <a:buFont typeface="Wingdings" pitchFamily="2" charset="2"/>
              <a:buChar char="ü"/>
            </a:pPr>
            <a:r>
              <a:rPr lang="ar-SA" sz="2400" dirty="0" smtClean="0"/>
              <a:t>اكد على تطوير التعليم والتعلم حيث نادى على ضرورة إصدار رخصة للمعلمين.</a:t>
            </a:r>
          </a:p>
          <a:p>
            <a:pPr marL="342900" indent="-342900">
              <a:buFont typeface="Wingdings" pitchFamily="2" charset="2"/>
              <a:buChar char="ü"/>
            </a:pPr>
            <a:r>
              <a:rPr lang="ar-SA" sz="2400" dirty="0" smtClean="0"/>
              <a:t>أن تحتوي البرامج على أهداف قابلة للقياس مع وصف كيفية قياسها وكتابة التقارير عنها .</a:t>
            </a:r>
          </a:p>
          <a:p>
            <a:endParaRPr lang="ar-SA" dirty="0" smtClean="0"/>
          </a:p>
        </p:txBody>
      </p:sp>
    </p:spTree>
    <p:extLst>
      <p:ext uri="{BB962C8B-B14F-4D97-AF65-F5344CB8AC3E}">
        <p14:creationId xmlns:p14="http://schemas.microsoft.com/office/powerpoint/2010/main" val="9055591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1268760"/>
            <a:ext cx="7488832" cy="3785652"/>
          </a:xfrm>
          <a:prstGeom prst="rect">
            <a:avLst/>
          </a:prstGeom>
          <a:noFill/>
        </p:spPr>
        <p:txBody>
          <a:bodyPr wrap="square" rtlCol="1">
            <a:spAutoFit/>
          </a:bodyPr>
          <a:lstStyle/>
          <a:p>
            <a:r>
              <a:rPr lang="ar-SA" sz="2400" b="1" u="sng" dirty="0" smtClean="0">
                <a:solidFill>
                  <a:srgbClr val="00B050"/>
                </a:solidFill>
              </a:rPr>
              <a:t>تتصف الاساليب المبنية على مفهوم معالجة المعلومات </a:t>
            </a:r>
            <a:r>
              <a:rPr lang="ar-SA" sz="2400" b="1" u="sng" dirty="0" err="1" smtClean="0">
                <a:solidFill>
                  <a:srgbClr val="00B050"/>
                </a:solidFill>
              </a:rPr>
              <a:t>بالإستراتيجيات</a:t>
            </a:r>
            <a:r>
              <a:rPr lang="ar-SA" sz="2400" b="1" u="sng" dirty="0" smtClean="0">
                <a:solidFill>
                  <a:srgbClr val="00B050"/>
                </a:solidFill>
              </a:rPr>
              <a:t> التالية :</a:t>
            </a:r>
          </a:p>
          <a:p>
            <a:pPr marL="342900" indent="-342900">
              <a:buFont typeface="Arial" pitchFamily="34" charset="0"/>
              <a:buChar char="•"/>
            </a:pPr>
            <a:r>
              <a:rPr lang="ar-SA" sz="2400" dirty="0" smtClean="0"/>
              <a:t>إعطاء موجهات للتلميذ تساعد على الانتباه .</a:t>
            </a:r>
          </a:p>
          <a:p>
            <a:pPr marL="342900" indent="-342900">
              <a:buFont typeface="Arial" pitchFamily="34" charset="0"/>
              <a:buChar char="•"/>
            </a:pPr>
            <a:r>
              <a:rPr lang="ar-SA" sz="2400" dirty="0" smtClean="0"/>
              <a:t>إرشاد التلميذ إلى دراسة الفروق بين المثيرات حتى يستطيع التمييز بينها .</a:t>
            </a:r>
          </a:p>
          <a:p>
            <a:pPr marL="342900" indent="-342900">
              <a:buFont typeface="Arial" pitchFamily="34" charset="0"/>
              <a:buChar char="•"/>
            </a:pPr>
            <a:r>
              <a:rPr lang="ar-SA" sz="2400" dirty="0" smtClean="0"/>
              <a:t>تدريب التلميذ على استخدام المحتوى .</a:t>
            </a:r>
          </a:p>
          <a:p>
            <a:pPr marL="342900" indent="-342900">
              <a:buFont typeface="Arial" pitchFamily="34" charset="0"/>
              <a:buChar char="•"/>
            </a:pPr>
            <a:r>
              <a:rPr lang="ar-SA" sz="2400" dirty="0" smtClean="0"/>
              <a:t>مساندة التلميذ في ترتيب المعلومات وتحديدها .</a:t>
            </a:r>
          </a:p>
          <a:p>
            <a:pPr marL="342900" indent="-342900">
              <a:buFont typeface="Arial" pitchFamily="34" charset="0"/>
              <a:buChar char="•"/>
            </a:pPr>
            <a:r>
              <a:rPr lang="ar-SA" sz="2400" dirty="0" smtClean="0"/>
              <a:t>تدريب التلميذ على استخدام استراتيجيات معينة للتذكر .</a:t>
            </a:r>
          </a:p>
          <a:p>
            <a:pPr marL="342900" indent="-342900">
              <a:buFont typeface="Arial" pitchFamily="34" charset="0"/>
              <a:buChar char="•"/>
            </a:pPr>
            <a:r>
              <a:rPr lang="ar-SA" sz="2400" dirty="0" smtClean="0"/>
              <a:t>تدريب التلميذ على استخدام المنظمات والإيضاحات .</a:t>
            </a:r>
          </a:p>
          <a:p>
            <a:pPr marL="342900" indent="-342900">
              <a:buFont typeface="Arial" pitchFamily="34" charset="0"/>
              <a:buChar char="•"/>
            </a:pPr>
            <a:r>
              <a:rPr lang="ar-SA" sz="2400" dirty="0" smtClean="0"/>
              <a:t>تدريب التلميذ على المرونة في التفكير .</a:t>
            </a:r>
            <a:endParaRPr lang="ar-SA" sz="2400" dirty="0"/>
          </a:p>
        </p:txBody>
      </p:sp>
    </p:spTree>
    <p:extLst>
      <p:ext uri="{BB962C8B-B14F-4D97-AF65-F5344CB8AC3E}">
        <p14:creationId xmlns:p14="http://schemas.microsoft.com/office/powerpoint/2010/main" val="9055591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1340768"/>
            <a:ext cx="7416824" cy="3693319"/>
          </a:xfrm>
          <a:prstGeom prst="rect">
            <a:avLst/>
          </a:prstGeom>
          <a:noFill/>
        </p:spPr>
        <p:txBody>
          <a:bodyPr wrap="square" rtlCol="1">
            <a:spAutoFit/>
          </a:bodyPr>
          <a:lstStyle/>
          <a:p>
            <a:r>
              <a:rPr lang="ar-SA" sz="2400" b="1" u="sng" dirty="0" smtClean="0">
                <a:solidFill>
                  <a:srgbClr val="00B050"/>
                </a:solidFill>
              </a:rPr>
              <a:t>الاساليب المبنية على نظرية التعلم الاجتماعي :</a:t>
            </a:r>
          </a:p>
          <a:p>
            <a:endParaRPr lang="ar-SA" sz="2400" b="1" u="sng" dirty="0" smtClean="0">
              <a:solidFill>
                <a:srgbClr val="00B050"/>
              </a:solidFill>
            </a:endParaRPr>
          </a:p>
          <a:p>
            <a:pPr marL="342900" indent="-342900">
              <a:buFont typeface="Arial" pitchFamily="34" charset="0"/>
              <a:buChar char="•"/>
            </a:pPr>
            <a:r>
              <a:rPr lang="ar-SA" sz="2400" dirty="0" smtClean="0"/>
              <a:t>تنطوي فكرة التعلم الاجتماعي على ان التعلم ينتج من التفاعل الاجتماعي بين طرفي عملية التعلم وهما المعلم والتلميذ .</a:t>
            </a:r>
          </a:p>
          <a:p>
            <a:pPr marL="342900" indent="-342900">
              <a:buFont typeface="Arial" pitchFamily="34" charset="0"/>
              <a:buChar char="•"/>
            </a:pPr>
            <a:r>
              <a:rPr lang="ar-SA" sz="2400" dirty="0" smtClean="0"/>
              <a:t>هذا الاسلوب يأخذ بعين الاعتبار ما يأتي به التلميذ إلى مواقف التعلم كخلفيته العلمية والثقافية بجانب قدراته اللغوية. كما يؤكد على دور المعلم في قيادة وتوجيه المتعلم أثناء التدريس فهو يساند التلميذ بتقديم المعلومات ونقله من مرحلة إلى اخرى من المعرفة أو اكتساب المهارة اثناء الدرس .</a:t>
            </a:r>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11560" y="1268760"/>
            <a:ext cx="7416824" cy="3416320"/>
          </a:xfrm>
          <a:prstGeom prst="rect">
            <a:avLst/>
          </a:prstGeom>
          <a:noFill/>
        </p:spPr>
        <p:txBody>
          <a:bodyPr wrap="square" rtlCol="1">
            <a:spAutoFit/>
          </a:bodyPr>
          <a:lstStyle/>
          <a:p>
            <a:r>
              <a:rPr lang="ar-SA" sz="2400" b="1" u="sng" dirty="0" smtClean="0">
                <a:solidFill>
                  <a:srgbClr val="00B050"/>
                </a:solidFill>
              </a:rPr>
              <a:t>أساليب تعديل السلوك المعرفي :</a:t>
            </a:r>
          </a:p>
          <a:p>
            <a:endParaRPr lang="ar-SA" sz="2400" b="1" u="sng" dirty="0" smtClean="0">
              <a:solidFill>
                <a:srgbClr val="00B050"/>
              </a:solidFill>
            </a:endParaRPr>
          </a:p>
          <a:p>
            <a:pPr marL="342900" indent="-342900">
              <a:buFont typeface="Arial" pitchFamily="34" charset="0"/>
              <a:buChar char="•"/>
            </a:pPr>
            <a:r>
              <a:rPr lang="ar-SA" sz="2400" dirty="0" smtClean="0"/>
              <a:t>تهدف أساليب تعديل السلوك المعرفي إلى تعليم التلميذ كيف يتعلم ويتحمل مسئولية التعلم والتحكم في سلوكه .</a:t>
            </a:r>
          </a:p>
          <a:p>
            <a:pPr marL="342900" indent="-342900">
              <a:buFont typeface="Arial" pitchFamily="34" charset="0"/>
              <a:buChar char="•"/>
            </a:pPr>
            <a:r>
              <a:rPr lang="ar-SA" sz="2400" dirty="0" smtClean="0"/>
              <a:t>اسهم هذا التوجه إلى تغيير النظرة نحو التلاميذ الذين لديهم صعوبات تعلم . فهم في نظر هذا الاسلوب قادرون على التعلم الحيوي النشيط الذي يقوم به التلميذ بمراقبة ذاته وتعديل سلوكه إذا دُرب على ذلك.</a:t>
            </a:r>
          </a:p>
          <a:p>
            <a:pPr marL="342900" indent="-342900">
              <a:buFont typeface="Arial" pitchFamily="34" charset="0"/>
              <a:buChar char="•"/>
            </a:pPr>
            <a:r>
              <a:rPr lang="ar-SA" sz="2400" dirty="0" smtClean="0"/>
              <a:t>أساليب تعديل السلوك المعرفي مستمدة من النظريات السلوكية والمعرفية والتعلم الاجتماعي .</a:t>
            </a:r>
            <a:endParaRPr lang="ar-SA" sz="2400" dirty="0"/>
          </a:p>
        </p:txBody>
      </p:sp>
    </p:spTree>
    <p:extLst>
      <p:ext uri="{BB962C8B-B14F-4D97-AF65-F5344CB8AC3E}">
        <p14:creationId xmlns:p14="http://schemas.microsoft.com/office/powerpoint/2010/main" val="9055591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1052736"/>
            <a:ext cx="7416824" cy="4154984"/>
          </a:xfrm>
          <a:prstGeom prst="rect">
            <a:avLst/>
          </a:prstGeom>
          <a:noFill/>
        </p:spPr>
        <p:txBody>
          <a:bodyPr wrap="square" rtlCol="1">
            <a:spAutoFit/>
          </a:bodyPr>
          <a:lstStyle/>
          <a:p>
            <a:r>
              <a:rPr lang="ar-SA" sz="2400" b="1" u="sng" dirty="0" smtClean="0">
                <a:solidFill>
                  <a:srgbClr val="00B050"/>
                </a:solidFill>
              </a:rPr>
              <a:t>تتمتع الأساليب المبنية على تعديل السلوكي المعرفي بالخصائص التالية :</a:t>
            </a:r>
          </a:p>
          <a:p>
            <a:endParaRPr lang="ar-SA" sz="2400" b="1" u="sng" dirty="0" smtClean="0">
              <a:solidFill>
                <a:srgbClr val="00B050"/>
              </a:solidFill>
            </a:endParaRPr>
          </a:p>
          <a:p>
            <a:pPr marL="342900" indent="-342900">
              <a:buFont typeface="Arial" pitchFamily="34" charset="0"/>
              <a:buChar char="•"/>
            </a:pPr>
            <a:r>
              <a:rPr lang="ar-SA" sz="2400" dirty="0" err="1" smtClean="0"/>
              <a:t>النمذجة</a:t>
            </a:r>
            <a:r>
              <a:rPr lang="ar-SA" sz="2400" dirty="0" smtClean="0"/>
              <a:t> أثناء التدريس .</a:t>
            </a:r>
          </a:p>
          <a:p>
            <a:pPr marL="342900" indent="-342900">
              <a:buFont typeface="Arial" pitchFamily="34" charset="0"/>
              <a:buChar char="•"/>
            </a:pPr>
            <a:r>
              <a:rPr lang="ar-SA" sz="2400" dirty="0" smtClean="0"/>
              <a:t>الاستراتيجيات ذات الخطوات المرتبة .</a:t>
            </a:r>
          </a:p>
          <a:p>
            <a:pPr marL="342900" indent="-342900">
              <a:buFont typeface="Arial" pitchFamily="34" charset="0"/>
              <a:buChar char="•"/>
            </a:pPr>
            <a:r>
              <a:rPr lang="ar-SA" sz="2400" dirty="0" smtClean="0"/>
              <a:t>التحكم في الذات .</a:t>
            </a:r>
          </a:p>
          <a:p>
            <a:pPr marL="342900" indent="-342900">
              <a:buFont typeface="Arial" pitchFamily="34" charset="0"/>
              <a:buChar char="•"/>
            </a:pPr>
            <a:r>
              <a:rPr lang="ar-SA" sz="2400" dirty="0" smtClean="0"/>
              <a:t>تدريس الذات .</a:t>
            </a:r>
          </a:p>
          <a:p>
            <a:pPr marL="342900" indent="-342900">
              <a:buFont typeface="Arial" pitchFamily="34" charset="0"/>
              <a:buChar char="•"/>
            </a:pPr>
            <a:r>
              <a:rPr lang="ar-SA" sz="2400" dirty="0" smtClean="0"/>
              <a:t>مراقبة الذات .</a:t>
            </a:r>
          </a:p>
          <a:p>
            <a:pPr marL="342900" indent="-342900">
              <a:buFont typeface="Arial" pitchFamily="34" charset="0"/>
              <a:buChar char="•"/>
            </a:pPr>
            <a:r>
              <a:rPr lang="ar-SA" sz="2400" dirty="0" smtClean="0"/>
              <a:t>تقييم الذات .</a:t>
            </a:r>
          </a:p>
          <a:p>
            <a:pPr marL="342900" indent="-342900">
              <a:buFont typeface="Arial" pitchFamily="34" charset="0"/>
              <a:buChar char="•"/>
            </a:pPr>
            <a:r>
              <a:rPr lang="ar-SA" sz="2400" dirty="0" smtClean="0"/>
              <a:t>التحدث إلى الذات .</a:t>
            </a:r>
          </a:p>
          <a:p>
            <a:pPr marL="342900" indent="-342900">
              <a:buFont typeface="Arial" pitchFamily="34" charset="0"/>
              <a:buChar char="•"/>
            </a:pPr>
            <a:r>
              <a:rPr lang="ar-SA" sz="2400" dirty="0" smtClean="0"/>
              <a:t>التدريس الموجه .</a:t>
            </a:r>
          </a:p>
          <a:p>
            <a:pPr marL="342900" indent="-342900">
              <a:buFont typeface="Arial" pitchFamily="34" charset="0"/>
              <a:buChar char="•"/>
            </a:pPr>
            <a:r>
              <a:rPr lang="ar-SA" sz="2400" dirty="0" smtClean="0"/>
              <a:t>التغذية الراجعة .</a:t>
            </a:r>
            <a:endParaRPr lang="ar-SA" sz="2400" dirty="0"/>
          </a:p>
        </p:txBody>
      </p:sp>
    </p:spTree>
    <p:extLst>
      <p:ext uri="{BB962C8B-B14F-4D97-AF65-F5344CB8AC3E}">
        <p14:creationId xmlns:p14="http://schemas.microsoft.com/office/powerpoint/2010/main" val="9055591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527720" y="2420888"/>
            <a:ext cx="7416824" cy="1200329"/>
          </a:xfrm>
          <a:prstGeom prst="rect">
            <a:avLst/>
          </a:prstGeom>
          <a:noFill/>
        </p:spPr>
        <p:txBody>
          <a:bodyPr wrap="square" rtlCol="1">
            <a:spAutoFit/>
          </a:bodyPr>
          <a:lstStyle/>
          <a:p>
            <a:pPr algn="ctr"/>
            <a:r>
              <a:rPr lang="ar-SA" sz="2400" b="1" u="sng" dirty="0" smtClean="0">
                <a:solidFill>
                  <a:srgbClr val="00B050"/>
                </a:solidFill>
              </a:rPr>
              <a:t>المحاضرة السابعة</a:t>
            </a:r>
          </a:p>
          <a:p>
            <a:pPr algn="ctr"/>
            <a:endParaRPr lang="ar-SA" sz="2400" b="1" u="sng" dirty="0" smtClean="0">
              <a:solidFill>
                <a:srgbClr val="00B050"/>
              </a:solidFill>
            </a:endParaRPr>
          </a:p>
          <a:p>
            <a:pPr algn="ctr"/>
            <a:r>
              <a:rPr lang="ar-SA" sz="2400" b="1" dirty="0" smtClean="0"/>
              <a:t>استراتيجيات التعلم</a:t>
            </a:r>
            <a:endParaRPr lang="ar-SA" sz="2400" b="1" dirty="0"/>
          </a:p>
        </p:txBody>
      </p:sp>
    </p:spTree>
    <p:extLst>
      <p:ext uri="{BB962C8B-B14F-4D97-AF65-F5344CB8AC3E}">
        <p14:creationId xmlns:p14="http://schemas.microsoft.com/office/powerpoint/2010/main" val="13520882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1052736"/>
            <a:ext cx="7416824" cy="4524315"/>
          </a:xfrm>
          <a:prstGeom prst="rect">
            <a:avLst/>
          </a:prstGeom>
          <a:noFill/>
        </p:spPr>
        <p:txBody>
          <a:bodyPr wrap="square" rtlCol="1">
            <a:spAutoFit/>
          </a:bodyPr>
          <a:lstStyle/>
          <a:p>
            <a:pPr algn="ctr"/>
            <a:r>
              <a:rPr lang="ar-SA" sz="2400" b="1" u="sng" dirty="0" smtClean="0">
                <a:solidFill>
                  <a:srgbClr val="00B050"/>
                </a:solidFill>
              </a:rPr>
              <a:t>مفهوم استراتيجيات التعلم</a:t>
            </a:r>
          </a:p>
          <a:p>
            <a:endParaRPr lang="ar-SA" sz="2400" b="1" u="sng" dirty="0" smtClean="0">
              <a:solidFill>
                <a:srgbClr val="00B050"/>
              </a:solidFill>
            </a:endParaRPr>
          </a:p>
          <a:p>
            <a:pPr marL="342900" indent="-342900">
              <a:buFont typeface="Arial" pitchFamily="34" charset="0"/>
              <a:buChar char="•"/>
            </a:pPr>
            <a:r>
              <a:rPr lang="ar-SA" sz="2400" dirty="0" smtClean="0"/>
              <a:t>تفترض النظريات المعرفية أن التلميذ يقوم بدور فاعل في عملية التعلم, وأن التلاميذ بشكل عام يقومون بتوظيف طرق معينة تساعدهم على اكتساب المعلومات والحفاظ عليها مدة طويلة واسترجاعها عند الحاجة.</a:t>
            </a:r>
          </a:p>
          <a:p>
            <a:endParaRPr lang="ar-SA" sz="2400" dirty="0" smtClean="0"/>
          </a:p>
          <a:p>
            <a:pPr marL="342900" indent="-342900">
              <a:buFont typeface="Arial" pitchFamily="34" charset="0"/>
              <a:buChar char="•"/>
            </a:pPr>
            <a:r>
              <a:rPr lang="ar-SA" sz="2400" dirty="0" smtClean="0"/>
              <a:t>استخدام الطرق التي تعين التلميذ على التعلم والتحكم في سلوكه والتعديل في المفاهيم دليل على أن التلميذ قد تعلم كيف يتعلم وهذا هو محط اهتمام استراتيجيات التعلم التي ينادي عدد من الباحثين بتدريب التلاميذ عليها .</a:t>
            </a:r>
          </a:p>
          <a:p>
            <a:endParaRPr lang="ar-SA" sz="2400" dirty="0" smtClean="0"/>
          </a:p>
          <a:p>
            <a:pPr marL="342900" indent="-342900">
              <a:buFont typeface="Arial" pitchFamily="34" charset="0"/>
              <a:buChar char="•"/>
            </a:pPr>
            <a:r>
              <a:rPr lang="ar-SA" sz="2400" dirty="0" smtClean="0"/>
              <a:t>تلاميذ صعوبات التعلم يختلفون عن هؤلاء التلاميذ في كيفية استخدام وتفعيل هذه الطرق .</a:t>
            </a:r>
          </a:p>
        </p:txBody>
      </p:sp>
    </p:spTree>
    <p:extLst>
      <p:ext uri="{BB962C8B-B14F-4D97-AF65-F5344CB8AC3E}">
        <p14:creationId xmlns:p14="http://schemas.microsoft.com/office/powerpoint/2010/main" val="26043183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539552" y="1412776"/>
            <a:ext cx="7416824" cy="3046988"/>
          </a:xfrm>
          <a:prstGeom prst="rect">
            <a:avLst/>
          </a:prstGeom>
          <a:noFill/>
        </p:spPr>
        <p:txBody>
          <a:bodyPr wrap="square" rtlCol="1">
            <a:spAutoFit/>
          </a:bodyPr>
          <a:lstStyle/>
          <a:p>
            <a:pPr algn="ctr"/>
            <a:r>
              <a:rPr lang="ar-SA" sz="2400" b="1" u="sng" dirty="0" smtClean="0">
                <a:solidFill>
                  <a:srgbClr val="00B050"/>
                </a:solidFill>
              </a:rPr>
              <a:t>مفهوم استراتيجيات العلم </a:t>
            </a:r>
          </a:p>
          <a:p>
            <a:endParaRPr lang="ar-SA" sz="2400" b="1" u="sng" dirty="0" smtClean="0">
              <a:solidFill>
                <a:srgbClr val="00B050"/>
              </a:solidFill>
            </a:endParaRPr>
          </a:p>
          <a:p>
            <a:pPr marL="342900" indent="-342900">
              <a:buFont typeface="Arial" pitchFamily="34" charset="0"/>
              <a:buChar char="•"/>
            </a:pPr>
            <a:r>
              <a:rPr lang="ar-SA" sz="2400" dirty="0" smtClean="0"/>
              <a:t>استراتيجيات التعلم طرق مخططة ذات سمات واضحة يستخدمها التلميذ لتكون عوناً له على الاكتساب الفاعل للمعلومات والمهارات , فهي تساعد التلميذ على التحكم في عملياته الفكرية وتوجيهها نحو متطلبات التعلم ومراقبة ما يجري أثناء التعلم لمعرفة مدى سيره في الاتجاه الصحيح وإجراء التعديلات اللازمة على سلوك التعلم , وكذلك تساعده في تقييم العمل بعد الانتهاء منه لمعرفة مدى تحقيقه للهدف .</a:t>
            </a:r>
          </a:p>
        </p:txBody>
      </p:sp>
    </p:spTree>
    <p:extLst>
      <p:ext uri="{BB962C8B-B14F-4D97-AF65-F5344CB8AC3E}">
        <p14:creationId xmlns:p14="http://schemas.microsoft.com/office/powerpoint/2010/main" val="26043183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1052736"/>
            <a:ext cx="7416824" cy="4524315"/>
          </a:xfrm>
          <a:prstGeom prst="rect">
            <a:avLst/>
          </a:prstGeom>
          <a:noFill/>
        </p:spPr>
        <p:txBody>
          <a:bodyPr wrap="square" rtlCol="1">
            <a:spAutoFit/>
          </a:bodyPr>
          <a:lstStyle/>
          <a:p>
            <a:pPr algn="ctr"/>
            <a:r>
              <a:rPr lang="ar-SA" sz="2400" b="1" u="sng" dirty="0" smtClean="0">
                <a:solidFill>
                  <a:srgbClr val="00B050"/>
                </a:solidFill>
              </a:rPr>
              <a:t>مفهوم استراتيجيات التعلم</a:t>
            </a:r>
          </a:p>
          <a:p>
            <a:endParaRPr lang="ar-SA" sz="2400" b="1" u="sng" dirty="0" smtClean="0">
              <a:solidFill>
                <a:srgbClr val="00B050"/>
              </a:solidFill>
            </a:endParaRPr>
          </a:p>
          <a:p>
            <a:pPr marL="342900" indent="-342900">
              <a:buFont typeface="Arial" pitchFamily="34" charset="0"/>
              <a:buChar char="•"/>
            </a:pPr>
            <a:r>
              <a:rPr lang="ar-SA" sz="2400" dirty="0" smtClean="0"/>
              <a:t>أدى ظهور النظريات المعرفية إلى البحث في تفكير التلميذ أثناء التعلم ومحاولة إيجاد الاساليب التي ترفع من مستوى التعلم لدى التلاميذ .</a:t>
            </a:r>
          </a:p>
          <a:p>
            <a:pPr marL="342900" indent="-342900">
              <a:buFont typeface="Arial" pitchFamily="34" charset="0"/>
              <a:buChar char="•"/>
            </a:pPr>
            <a:r>
              <a:rPr lang="ar-SA" sz="2400" dirty="0" smtClean="0"/>
              <a:t>خلص </a:t>
            </a:r>
            <a:r>
              <a:rPr lang="en-US" sz="2400" dirty="0" err="1" smtClean="0"/>
              <a:t>torgesen</a:t>
            </a:r>
            <a:r>
              <a:rPr lang="ar-SA" sz="2400" dirty="0" smtClean="0"/>
              <a:t>إلى ان التلاميذ الذين لديهم صعوبات تعلم غير نشيطين في عملية التعلم .</a:t>
            </a:r>
          </a:p>
          <a:p>
            <a:pPr marL="342900" indent="-342900">
              <a:buFont typeface="Arial" pitchFamily="34" charset="0"/>
              <a:buChar char="•"/>
            </a:pPr>
            <a:r>
              <a:rPr lang="ar-SA" sz="2400" dirty="0" smtClean="0"/>
              <a:t>توصل </a:t>
            </a:r>
            <a:r>
              <a:rPr lang="en-US" sz="2400" dirty="0" err="1" smtClean="0"/>
              <a:t>swanson</a:t>
            </a:r>
            <a:r>
              <a:rPr lang="ar-SA" sz="2400" dirty="0" smtClean="0"/>
              <a:t>إلى ان هؤلاء التلاميذ نشيطون في عملية التعلم ولكن بطريقة غير فاعلة .</a:t>
            </a:r>
          </a:p>
          <a:p>
            <a:pPr marL="342900" indent="-342900">
              <a:buFont typeface="Arial" pitchFamily="34" charset="0"/>
              <a:buChar char="•"/>
            </a:pPr>
            <a:r>
              <a:rPr lang="ar-SA" sz="2400" dirty="0" smtClean="0"/>
              <a:t>اثبتت الابحاث والدراسات ان تلاميذ صعوبات التعلم لا يستفيدون الاستفادة الفاعلة من الاستراتيجيات المعرفية وفوق المعرفية .</a:t>
            </a:r>
          </a:p>
          <a:p>
            <a:pPr marL="342900" indent="-342900">
              <a:buFont typeface="Arial" pitchFamily="34" charset="0"/>
              <a:buChar char="•"/>
            </a:pPr>
            <a:r>
              <a:rPr lang="ar-SA" sz="2400" dirty="0" smtClean="0"/>
              <a:t>تدريب التلاميذ الذين لديهم صعوبات تعلم على الاستخدام الفاعل للاستراتيجيات هدف تربوي مهم .</a:t>
            </a:r>
          </a:p>
        </p:txBody>
      </p:sp>
    </p:spTree>
    <p:extLst>
      <p:ext uri="{BB962C8B-B14F-4D97-AF65-F5344CB8AC3E}">
        <p14:creationId xmlns:p14="http://schemas.microsoft.com/office/powerpoint/2010/main" val="26043183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620688"/>
            <a:ext cx="7416824" cy="4893647"/>
          </a:xfrm>
          <a:prstGeom prst="rect">
            <a:avLst/>
          </a:prstGeom>
          <a:noFill/>
        </p:spPr>
        <p:txBody>
          <a:bodyPr wrap="square" rtlCol="1">
            <a:spAutoFit/>
          </a:bodyPr>
          <a:lstStyle/>
          <a:p>
            <a:pPr algn="ctr"/>
            <a:r>
              <a:rPr lang="ar-SA" sz="2400" b="1" u="sng" dirty="0" smtClean="0">
                <a:solidFill>
                  <a:srgbClr val="00B050"/>
                </a:solidFill>
              </a:rPr>
              <a:t>أنواع استراتيجيات التعلم</a:t>
            </a:r>
          </a:p>
          <a:p>
            <a:endParaRPr lang="ar-SA" sz="2400" b="1" u="sng" dirty="0" smtClean="0">
              <a:solidFill>
                <a:srgbClr val="00B050"/>
              </a:solidFill>
            </a:endParaRPr>
          </a:p>
          <a:p>
            <a:pPr marL="342900" indent="-342900">
              <a:buFont typeface="Arial" pitchFamily="34" charset="0"/>
              <a:buChar char="•"/>
            </a:pPr>
            <a:r>
              <a:rPr lang="ar-SA" sz="2400" dirty="0" smtClean="0"/>
              <a:t>لاستراتيجيات التعلم فرعان أساسيان هما الاستراتيجيات المعرفية والاستراتيجيات فوق المعرفية .</a:t>
            </a:r>
          </a:p>
          <a:p>
            <a:endParaRPr lang="ar-SA" sz="2400" dirty="0" smtClean="0"/>
          </a:p>
          <a:p>
            <a:pPr marL="342900" indent="-342900">
              <a:buFont typeface="Arial" pitchFamily="34" charset="0"/>
              <a:buChar char="•"/>
            </a:pPr>
            <a:r>
              <a:rPr lang="ar-SA" sz="2400" dirty="0" smtClean="0"/>
              <a:t>الاستراتيجيات المعرفية هي الإجراء التي يقوم به التلميذ ليتعلم المفاهيم أو يتذكر المعلومات, أما الاستراتيجيات فوق المعرفية فهي مفهوم مجرد يشير إلى وعي المتعلم بالاستراتيجيات المعرفية اللازمة للتعلم وقدرته على التحكم في ذاته وإدارة عملياته الفكرية . ويشمل ذلك المراقبة النشطة وما يترتب عليها من تعديل وتنظيم لعملية التعلم .</a:t>
            </a:r>
          </a:p>
          <a:p>
            <a:endParaRPr lang="ar-SA" sz="2400" dirty="0" smtClean="0"/>
          </a:p>
          <a:p>
            <a:pPr marL="342900" indent="-342900">
              <a:buFont typeface="Arial" pitchFamily="34" charset="0"/>
              <a:buChar char="•"/>
            </a:pPr>
            <a:r>
              <a:rPr lang="ar-SA" sz="2400" dirty="0" smtClean="0"/>
              <a:t>وعي التلميذ بتفكيره وما يؤثر عليه ومتطلبات كل عمل يريد القيام به, ومدى جودة نتائج ذلك العمل , من أهم سمات القدرات فوق المعرفية .</a:t>
            </a:r>
          </a:p>
        </p:txBody>
      </p:sp>
    </p:spTree>
    <p:extLst>
      <p:ext uri="{BB962C8B-B14F-4D97-AF65-F5344CB8AC3E}">
        <p14:creationId xmlns:p14="http://schemas.microsoft.com/office/powerpoint/2010/main" val="26043183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1052736"/>
            <a:ext cx="7416824" cy="3046988"/>
          </a:xfrm>
          <a:prstGeom prst="rect">
            <a:avLst/>
          </a:prstGeom>
          <a:noFill/>
        </p:spPr>
        <p:txBody>
          <a:bodyPr wrap="square" rtlCol="1">
            <a:spAutoFit/>
          </a:bodyPr>
          <a:lstStyle/>
          <a:p>
            <a:pPr algn="ctr"/>
            <a:r>
              <a:rPr lang="ar-SA" sz="2400" b="1" u="sng" dirty="0" smtClean="0">
                <a:solidFill>
                  <a:srgbClr val="00B050"/>
                </a:solidFill>
              </a:rPr>
              <a:t>أنواع استراتيجيات التعلم</a:t>
            </a:r>
          </a:p>
          <a:p>
            <a:endParaRPr lang="ar-SA" sz="2400" b="1" u="sng" dirty="0" smtClean="0">
              <a:solidFill>
                <a:srgbClr val="00B050"/>
              </a:solidFill>
            </a:endParaRPr>
          </a:p>
          <a:p>
            <a:endParaRPr lang="ar-SA" sz="2400" b="1" u="sng" dirty="0" smtClean="0">
              <a:solidFill>
                <a:srgbClr val="00B050"/>
              </a:solidFill>
            </a:endParaRPr>
          </a:p>
          <a:p>
            <a:pPr marL="342900" indent="-342900">
              <a:buFont typeface="Arial" pitchFamily="34" charset="0"/>
              <a:buChar char="•"/>
            </a:pPr>
            <a:r>
              <a:rPr lang="ar-SA" sz="2400" dirty="0" smtClean="0"/>
              <a:t>التلميذ الواعي بمتطلبات التعلم يعرف أن المتطلبات ومتغيرات الاستراتيجية تختلف باختلاف المهارة المطلوب تعلمها .</a:t>
            </a:r>
          </a:p>
          <a:p>
            <a:endParaRPr lang="ar-SA" sz="2400" dirty="0" smtClean="0"/>
          </a:p>
          <a:p>
            <a:pPr marL="342900" indent="-342900">
              <a:buFont typeface="Arial" pitchFamily="34" charset="0"/>
              <a:buChar char="•"/>
            </a:pPr>
            <a:r>
              <a:rPr lang="ar-SA" sz="2400" dirty="0" smtClean="0"/>
              <a:t>للاستراتيجيات فوق المعرفية مكونات أساسية هي : الوعي , التخطيط , المراقبة , الاختبار , التعديل , التقييم .</a:t>
            </a:r>
          </a:p>
        </p:txBody>
      </p:sp>
    </p:spTree>
    <p:extLst>
      <p:ext uri="{BB962C8B-B14F-4D97-AF65-F5344CB8AC3E}">
        <p14:creationId xmlns:p14="http://schemas.microsoft.com/office/powerpoint/2010/main" val="2604318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31640" y="1124744"/>
            <a:ext cx="6912768" cy="5539978"/>
          </a:xfrm>
          <a:prstGeom prst="rect">
            <a:avLst/>
          </a:prstGeom>
          <a:noFill/>
        </p:spPr>
        <p:txBody>
          <a:bodyPr wrap="square" rtlCol="1">
            <a:spAutoFit/>
          </a:bodyPr>
          <a:lstStyle/>
          <a:p>
            <a:pPr algn="ctr"/>
            <a:r>
              <a:rPr lang="ar-SA" sz="2400" b="1" dirty="0" smtClean="0">
                <a:solidFill>
                  <a:srgbClr val="00B050"/>
                </a:solidFill>
              </a:rPr>
              <a:t>أهم التطورات العلمية التي أدت إلى تبلور مجال صعوبات التعلم</a:t>
            </a:r>
          </a:p>
          <a:p>
            <a:pPr marL="342900" indent="-342900">
              <a:buFont typeface="Wingdings" pitchFamily="2" charset="2"/>
              <a:buChar char="ü"/>
            </a:pPr>
            <a:r>
              <a:rPr lang="ar-SA" sz="2400" dirty="0" smtClean="0"/>
              <a:t>توصل العالم </a:t>
            </a:r>
            <a:r>
              <a:rPr lang="ar-SA" sz="2400" dirty="0" err="1" smtClean="0"/>
              <a:t>بروكا</a:t>
            </a:r>
            <a:r>
              <a:rPr lang="ar-SA" sz="2400" dirty="0" smtClean="0"/>
              <a:t> و </a:t>
            </a:r>
            <a:r>
              <a:rPr lang="ar-SA" sz="2400" dirty="0" err="1" smtClean="0"/>
              <a:t>ويرميكا</a:t>
            </a:r>
            <a:r>
              <a:rPr lang="ar-SA" sz="2400" dirty="0" smtClean="0"/>
              <a:t> إلى تحديد مناطق معينة من المخ تتحكم في نطق وفهم اللغة المنطوقة . وكان عملهما يعتبر الحجر الاساس لفهم مشاكل اللغة والكلام .</a:t>
            </a:r>
          </a:p>
          <a:p>
            <a:pPr marL="342900" indent="-342900">
              <a:buFont typeface="Wingdings" pitchFamily="2" charset="2"/>
              <a:buChar char="ü"/>
            </a:pPr>
            <a:r>
              <a:rPr lang="ar-SA" sz="2400" dirty="0" smtClean="0"/>
              <a:t>العالم </a:t>
            </a:r>
            <a:r>
              <a:rPr lang="ar-SA" sz="2400" dirty="0" err="1" smtClean="0"/>
              <a:t>ويرنير</a:t>
            </a:r>
            <a:r>
              <a:rPr lang="ar-SA" sz="2400" dirty="0" smtClean="0"/>
              <a:t> وزملاؤه استمرا في الافتراض بأن سبب صعوبات التعلم يعود إلى خلل في وظيفة المخ .</a:t>
            </a:r>
          </a:p>
          <a:p>
            <a:pPr marL="342900" indent="-342900">
              <a:buFont typeface="Wingdings" pitchFamily="2" charset="2"/>
              <a:buChar char="ü"/>
            </a:pPr>
            <a:r>
              <a:rPr lang="ar-SA" sz="2400" dirty="0" smtClean="0"/>
              <a:t>العالم </a:t>
            </a:r>
            <a:r>
              <a:rPr lang="ar-SA" sz="2400" dirty="0" err="1" smtClean="0"/>
              <a:t>اورتن</a:t>
            </a:r>
            <a:r>
              <a:rPr lang="ar-SA" sz="2400" dirty="0" smtClean="0"/>
              <a:t> كان له الفضل الكبير في نمو وتطور مجال صعوبات التعلم  وكذلك الافتراض السائد بأن سببها خلل عصبي .ويعتقد </a:t>
            </a:r>
            <a:r>
              <a:rPr lang="ar-SA" sz="2400" dirty="0" err="1" smtClean="0"/>
              <a:t>بإن</a:t>
            </a:r>
            <a:r>
              <a:rPr lang="ar-SA" sz="2400" dirty="0" smtClean="0"/>
              <a:t> صعوبات القراءة ناتجة عن خلط بين وظائف شقي الدماغ .</a:t>
            </a:r>
          </a:p>
          <a:p>
            <a:pPr marL="342900" indent="-342900">
              <a:buFont typeface="Wingdings" pitchFamily="2" charset="2"/>
              <a:buChar char="ü"/>
            </a:pPr>
            <a:r>
              <a:rPr lang="ar-SA" sz="2400" dirty="0" smtClean="0"/>
              <a:t>في التسعينيات ازداد اهتمام علماء الاعصاب والطب في البحث عن جذور المشكلة العصبية المخية .</a:t>
            </a:r>
          </a:p>
          <a:p>
            <a:pPr marL="342900" indent="-342900">
              <a:buFont typeface="Wingdings" pitchFamily="2" charset="2"/>
              <a:buChar char="ü"/>
            </a:pPr>
            <a:r>
              <a:rPr lang="ar-SA" sz="2400" dirty="0" smtClean="0"/>
              <a:t>العالم التربوي كيرك ومسمى صعوبات التعلم .</a:t>
            </a:r>
          </a:p>
          <a:p>
            <a:endParaRPr lang="ar-SA" sz="2400" dirty="0" smtClean="0"/>
          </a:p>
          <a:p>
            <a:endParaRPr lang="ar-SA" sz="2400" dirty="0" smtClean="0"/>
          </a:p>
          <a:p>
            <a:endParaRPr lang="ar-SA" dirty="0"/>
          </a:p>
        </p:txBody>
      </p:sp>
    </p:spTree>
    <p:extLst>
      <p:ext uri="{BB962C8B-B14F-4D97-AF65-F5344CB8AC3E}">
        <p14:creationId xmlns:p14="http://schemas.microsoft.com/office/powerpoint/2010/main" val="9055591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836712"/>
            <a:ext cx="7416824" cy="4893647"/>
          </a:xfrm>
          <a:prstGeom prst="rect">
            <a:avLst/>
          </a:prstGeom>
          <a:noFill/>
        </p:spPr>
        <p:txBody>
          <a:bodyPr wrap="square" rtlCol="1">
            <a:spAutoFit/>
          </a:bodyPr>
          <a:lstStyle/>
          <a:p>
            <a:pPr algn="ctr"/>
            <a:r>
              <a:rPr lang="ar-SA" sz="2400" b="1" u="sng" dirty="0" smtClean="0">
                <a:solidFill>
                  <a:srgbClr val="00B050"/>
                </a:solidFill>
              </a:rPr>
              <a:t>الخصوصية والعموم في الاستخدام</a:t>
            </a:r>
          </a:p>
          <a:p>
            <a:endParaRPr lang="ar-SA" sz="2400" b="1" u="sng" dirty="0" smtClean="0">
              <a:solidFill>
                <a:srgbClr val="00B050"/>
              </a:solidFill>
            </a:endParaRPr>
          </a:p>
          <a:p>
            <a:pPr marL="342900" indent="-342900">
              <a:buFont typeface="Arial" pitchFamily="34" charset="0"/>
              <a:buChar char="•"/>
            </a:pPr>
            <a:r>
              <a:rPr lang="ar-SA" sz="2400" dirty="0" smtClean="0"/>
              <a:t>للاستراتيجيات ثلاثة أنواع من حيث الخصوصية والعمومية في الاستخدام وهذه الأنواع هي :</a:t>
            </a:r>
          </a:p>
          <a:p>
            <a:pPr marL="342900" indent="-342900">
              <a:buFont typeface="Arial" pitchFamily="34" charset="0"/>
              <a:buChar char="•"/>
            </a:pPr>
            <a:r>
              <a:rPr lang="ar-SA" sz="2400" dirty="0" smtClean="0"/>
              <a:t>الاستخدام الخاص: ويشمل استخدام الاستراتيجيات للإجراءات التي لا يمكن تعميمها على مهارات أخرى مثل كيفية </a:t>
            </a:r>
            <a:r>
              <a:rPr lang="ar-SA" sz="2400" dirty="0" err="1" smtClean="0"/>
              <a:t>الاستلاف</a:t>
            </a:r>
            <a:r>
              <a:rPr lang="ar-SA" sz="2400" dirty="0" smtClean="0"/>
              <a:t> أثناء عملية الطرح وكيفية خطوات القسمة , وتكوين كلمات من حروف متفرقة ونحوها .</a:t>
            </a:r>
          </a:p>
          <a:p>
            <a:pPr marL="342900" indent="-342900">
              <a:buFont typeface="Arial" pitchFamily="34" charset="0"/>
              <a:buChar char="•"/>
            </a:pPr>
            <a:r>
              <a:rPr lang="ar-SA" sz="2400" dirty="0" smtClean="0"/>
              <a:t>الاستخدام العام : ويشمل استخدام الاستراتيجية في أوضاع مختلفة كالمدرسة والمنزل ومواقف مختلفة كحل المشكلات وتقييم الأداء , وتمييز بأنه يمكن تعميمها .</a:t>
            </a:r>
          </a:p>
          <a:p>
            <a:pPr marL="342900" indent="-342900">
              <a:buFont typeface="Arial" pitchFamily="34" charset="0"/>
              <a:buChar char="•"/>
            </a:pPr>
            <a:r>
              <a:rPr lang="ar-SA" sz="2400" dirty="0" smtClean="0"/>
              <a:t>الاستخدام المرتبط بمهارات معينة : ولكن لا يمكن تعميمه مطلقاً كحفظ المعلومات , والمقارنة , وتدوين الملاحظات .</a:t>
            </a:r>
          </a:p>
        </p:txBody>
      </p:sp>
    </p:spTree>
    <p:extLst>
      <p:ext uri="{BB962C8B-B14F-4D97-AF65-F5344CB8AC3E}">
        <p14:creationId xmlns:p14="http://schemas.microsoft.com/office/powerpoint/2010/main" val="26043183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1052736"/>
            <a:ext cx="7416824" cy="4524315"/>
          </a:xfrm>
          <a:prstGeom prst="rect">
            <a:avLst/>
          </a:prstGeom>
          <a:noFill/>
        </p:spPr>
        <p:txBody>
          <a:bodyPr wrap="square" rtlCol="1">
            <a:spAutoFit/>
          </a:bodyPr>
          <a:lstStyle/>
          <a:p>
            <a:pPr algn="ctr"/>
            <a:r>
              <a:rPr lang="ar-SA" sz="2400" b="1" u="sng" dirty="0" smtClean="0">
                <a:solidFill>
                  <a:srgbClr val="FF0000"/>
                </a:solidFill>
              </a:rPr>
              <a:t>استخدام الاستراتيجيات في التدريس</a:t>
            </a:r>
          </a:p>
          <a:p>
            <a:endParaRPr lang="ar-SA" sz="2400" b="1" u="sng" dirty="0" smtClean="0">
              <a:solidFill>
                <a:srgbClr val="00B050"/>
              </a:solidFill>
            </a:endParaRPr>
          </a:p>
          <a:p>
            <a:pPr marL="342900" indent="-342900">
              <a:buFont typeface="Arial" pitchFamily="34" charset="0"/>
              <a:buChar char="•"/>
            </a:pPr>
            <a:r>
              <a:rPr lang="ar-SA" sz="2400" dirty="0" smtClean="0"/>
              <a:t>تدريس الاستراتيجيات للتلاميذ الذين لديهم صعوبات تعلم يحتل مكانة كبيرة في برامج صعوبات التعلم في المراحل المتقدمة من الدراسة كالمتوسطة والثانوية .</a:t>
            </a:r>
          </a:p>
          <a:p>
            <a:pPr marL="342900" indent="-342900">
              <a:buFont typeface="Arial" pitchFamily="34" charset="0"/>
              <a:buChar char="•"/>
            </a:pPr>
            <a:r>
              <a:rPr lang="ar-SA" sz="2400" b="1" u="sng" dirty="0" smtClean="0">
                <a:solidFill>
                  <a:srgbClr val="00B050"/>
                </a:solidFill>
              </a:rPr>
              <a:t>يعلل المؤيدين لهذه التوجه ضرورة إدخال التدريس الاستراتيجي ضمن مناهج تدريس التلاميذ الذين لديهم صعوبات تعلم بما يلي :</a:t>
            </a:r>
          </a:p>
          <a:p>
            <a:pPr marL="342900" indent="-342900">
              <a:buFont typeface="Wingdings" pitchFamily="2" charset="2"/>
              <a:buChar char="ü"/>
            </a:pPr>
            <a:r>
              <a:rPr lang="ar-SA" sz="2400" dirty="0" smtClean="0"/>
              <a:t>تنمو الاستراتيجية مع النمو الفكري للتلاميذ .</a:t>
            </a:r>
          </a:p>
          <a:p>
            <a:pPr marL="342900" indent="-342900">
              <a:buFont typeface="Wingdings" pitchFamily="2" charset="2"/>
              <a:buChar char="ü"/>
            </a:pPr>
            <a:r>
              <a:rPr lang="ar-SA" sz="2400" dirty="0" smtClean="0"/>
              <a:t>تنمية استخدام الاستراتيجيات لدى التلاميذ ستجعلهم أكثر فاعلية.</a:t>
            </a:r>
          </a:p>
          <a:p>
            <a:pPr marL="342900" indent="-342900">
              <a:buFont typeface="Wingdings" pitchFamily="2" charset="2"/>
              <a:buChar char="ü"/>
            </a:pPr>
            <a:r>
              <a:rPr lang="ar-SA" sz="2400" dirty="0" smtClean="0"/>
              <a:t>عندما يتعلم التلميذ كيف يستخدم الاستراتيجيات لدى التلاميذ يصبح مسئولاً عن تعلمه, وأقل اعتماداً على غيره في اكتساب المعلومات والمهارات .</a:t>
            </a:r>
            <a:endParaRPr lang="ar-SA" sz="2400" dirty="0"/>
          </a:p>
        </p:txBody>
      </p:sp>
    </p:spTree>
    <p:extLst>
      <p:ext uri="{BB962C8B-B14F-4D97-AF65-F5344CB8AC3E}">
        <p14:creationId xmlns:p14="http://schemas.microsoft.com/office/powerpoint/2010/main" val="260431835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1284965"/>
            <a:ext cx="7416824" cy="3046988"/>
          </a:xfrm>
          <a:prstGeom prst="rect">
            <a:avLst/>
          </a:prstGeom>
          <a:noFill/>
        </p:spPr>
        <p:txBody>
          <a:bodyPr wrap="square" rtlCol="1">
            <a:spAutoFit/>
          </a:bodyPr>
          <a:lstStyle/>
          <a:p>
            <a:pPr algn="ctr"/>
            <a:r>
              <a:rPr lang="ar-SA" sz="2400" b="1" u="sng" dirty="0" smtClean="0">
                <a:solidFill>
                  <a:srgbClr val="00B050"/>
                </a:solidFill>
              </a:rPr>
              <a:t>خصائص الاستراتيجيات الفاعلة</a:t>
            </a:r>
          </a:p>
          <a:p>
            <a:endParaRPr lang="ar-SA" sz="2400" b="1" u="sng" dirty="0" smtClean="0">
              <a:solidFill>
                <a:srgbClr val="00B050"/>
              </a:solidFill>
            </a:endParaRPr>
          </a:p>
          <a:p>
            <a:pPr marL="342900" indent="-342900">
              <a:buFont typeface="Arial" pitchFamily="34" charset="0"/>
              <a:buChar char="•"/>
            </a:pPr>
            <a:r>
              <a:rPr lang="ar-SA" sz="2400" b="1" dirty="0" smtClean="0">
                <a:solidFill>
                  <a:srgbClr val="FF0000"/>
                </a:solidFill>
              </a:rPr>
              <a:t>المحتوى : </a:t>
            </a:r>
            <a:r>
              <a:rPr lang="ar-SA" sz="2400" dirty="0" smtClean="0"/>
              <a:t>ويقصد به مدى جودة وصف عملية مواجهة متطلبات وضع معين بما في ذلك السلوك الفكري والبدني.</a:t>
            </a:r>
          </a:p>
          <a:p>
            <a:endParaRPr lang="ar-SA" sz="2400" dirty="0" smtClean="0"/>
          </a:p>
          <a:p>
            <a:pPr marL="342900" indent="-342900">
              <a:buFont typeface="Arial" pitchFamily="34" charset="0"/>
              <a:buChar char="•"/>
            </a:pPr>
            <a:r>
              <a:rPr lang="ar-SA" sz="2400" b="1" dirty="0" smtClean="0">
                <a:solidFill>
                  <a:srgbClr val="FF0000"/>
                </a:solidFill>
              </a:rPr>
              <a:t>التصميم : </a:t>
            </a:r>
            <a:r>
              <a:rPr lang="ar-SA" sz="2400" dirty="0" smtClean="0"/>
              <a:t>يُقصد به التي وضعت فيها الاستراتيجية عند تقديمها للتلميذ .</a:t>
            </a:r>
          </a:p>
          <a:p>
            <a:endParaRPr lang="ar-SA" sz="2400" dirty="0" smtClean="0"/>
          </a:p>
          <a:p>
            <a:pPr marL="342900" indent="-342900">
              <a:buFont typeface="Arial" pitchFamily="34" charset="0"/>
              <a:buChar char="•"/>
            </a:pPr>
            <a:r>
              <a:rPr lang="ar-SA" sz="2400" b="1" dirty="0" smtClean="0">
                <a:solidFill>
                  <a:srgbClr val="FF0000"/>
                </a:solidFill>
              </a:rPr>
              <a:t>الفائدة : </a:t>
            </a:r>
            <a:r>
              <a:rPr lang="ar-SA" sz="2400" dirty="0" smtClean="0"/>
              <a:t>تعنى مدى فائدتها في مساعدتها للتلميذ في تحقيق الهدف .</a:t>
            </a:r>
          </a:p>
        </p:txBody>
      </p:sp>
    </p:spTree>
    <p:extLst>
      <p:ext uri="{BB962C8B-B14F-4D97-AF65-F5344CB8AC3E}">
        <p14:creationId xmlns:p14="http://schemas.microsoft.com/office/powerpoint/2010/main" val="260431835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67070" y="1412776"/>
            <a:ext cx="7416824" cy="3046988"/>
          </a:xfrm>
          <a:prstGeom prst="rect">
            <a:avLst/>
          </a:prstGeom>
          <a:noFill/>
        </p:spPr>
        <p:txBody>
          <a:bodyPr wrap="square" rtlCol="1">
            <a:spAutoFit/>
          </a:bodyPr>
          <a:lstStyle/>
          <a:p>
            <a:pPr algn="ctr"/>
            <a:r>
              <a:rPr lang="ar-SA" sz="2400" b="1" u="sng" dirty="0" smtClean="0">
                <a:solidFill>
                  <a:srgbClr val="00B050"/>
                </a:solidFill>
              </a:rPr>
              <a:t>أنواع الاستراتيجيات من حيث غرض الاستخدام</a:t>
            </a:r>
          </a:p>
          <a:p>
            <a:pPr algn="ctr"/>
            <a:endParaRPr lang="ar-SA" sz="2400" b="1" u="sng" dirty="0" smtClean="0">
              <a:solidFill>
                <a:srgbClr val="00B050"/>
              </a:solidFill>
            </a:endParaRPr>
          </a:p>
          <a:p>
            <a:pPr marL="342900" indent="-342900">
              <a:buFont typeface="Arial" pitchFamily="34" charset="0"/>
              <a:buChar char="•"/>
            </a:pPr>
            <a:r>
              <a:rPr lang="ar-SA" sz="2400" dirty="0" smtClean="0"/>
              <a:t>استراتيجيات الترديد الذاتي .</a:t>
            </a:r>
          </a:p>
          <a:p>
            <a:pPr marL="342900" indent="-342900">
              <a:buFont typeface="Arial" pitchFamily="34" charset="0"/>
              <a:buChar char="•"/>
            </a:pPr>
            <a:r>
              <a:rPr lang="ar-SA" sz="2400" dirty="0" smtClean="0"/>
              <a:t>استراتيجيات إعادة الصياغة .</a:t>
            </a:r>
          </a:p>
          <a:p>
            <a:pPr marL="342900" indent="-342900">
              <a:buFont typeface="Arial" pitchFamily="34" charset="0"/>
              <a:buChar char="•"/>
            </a:pPr>
            <a:r>
              <a:rPr lang="ar-SA" sz="2400" dirty="0" smtClean="0"/>
              <a:t>استراتيجيات التنظيم .</a:t>
            </a:r>
          </a:p>
          <a:p>
            <a:pPr marL="342900" indent="-342900">
              <a:buFont typeface="Arial" pitchFamily="34" charset="0"/>
              <a:buChar char="•"/>
            </a:pPr>
            <a:r>
              <a:rPr lang="ar-SA" sz="2400" dirty="0" smtClean="0"/>
              <a:t>استراتيجيات التذكر .</a:t>
            </a:r>
          </a:p>
          <a:p>
            <a:pPr marL="342900" indent="-342900">
              <a:buFont typeface="Arial" pitchFamily="34" charset="0"/>
              <a:buChar char="•"/>
            </a:pPr>
            <a:r>
              <a:rPr lang="ar-SA" sz="2400" dirty="0" smtClean="0"/>
              <a:t>استراتيجيات المراقبة .</a:t>
            </a:r>
          </a:p>
          <a:p>
            <a:pPr marL="342900" indent="-342900">
              <a:buFont typeface="Arial" pitchFamily="34" charset="0"/>
              <a:buChar char="•"/>
            </a:pPr>
            <a:r>
              <a:rPr lang="ar-SA" sz="2400" dirty="0" smtClean="0"/>
              <a:t>استراتيجية الدافعية أو تشجيع الذات .</a:t>
            </a:r>
          </a:p>
        </p:txBody>
      </p:sp>
    </p:spTree>
    <p:extLst>
      <p:ext uri="{BB962C8B-B14F-4D97-AF65-F5344CB8AC3E}">
        <p14:creationId xmlns:p14="http://schemas.microsoft.com/office/powerpoint/2010/main" val="26043183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114300" indent="0">
              <a:buNone/>
            </a:pPr>
            <a:endParaRPr lang="ar-SA" dirty="0" smtClean="0"/>
          </a:p>
          <a:p>
            <a:pPr marL="114300" indent="0">
              <a:buNone/>
            </a:pPr>
            <a:endParaRPr lang="ar-SA" dirty="0" smtClean="0"/>
          </a:p>
          <a:p>
            <a:pPr marL="114300" indent="0" algn="ctr">
              <a:buNone/>
            </a:pPr>
            <a:r>
              <a:rPr lang="ar-SA" sz="2800" b="1" u="sng" dirty="0" smtClean="0">
                <a:solidFill>
                  <a:srgbClr val="00B050"/>
                </a:solidFill>
              </a:rPr>
              <a:t>المحاضرة الثامنة </a:t>
            </a:r>
          </a:p>
          <a:p>
            <a:pPr marL="114300" indent="0" algn="ctr">
              <a:buNone/>
            </a:pPr>
            <a:endParaRPr lang="ar-SA" sz="2800" b="1" u="sng" dirty="0" smtClean="0">
              <a:solidFill>
                <a:srgbClr val="00B050"/>
              </a:solidFill>
            </a:endParaRPr>
          </a:p>
          <a:p>
            <a:pPr marL="114300" indent="0" algn="ctr">
              <a:buNone/>
            </a:pPr>
            <a:r>
              <a:rPr lang="ar-SA" sz="2800" dirty="0"/>
              <a:t>ا</a:t>
            </a:r>
            <a:r>
              <a:rPr lang="ar-SA" sz="2800" dirty="0" smtClean="0"/>
              <a:t>ستراتيجيات التعلم</a:t>
            </a:r>
          </a:p>
          <a:p>
            <a:endParaRPr lang="ar-SA" dirty="0"/>
          </a:p>
        </p:txBody>
      </p:sp>
    </p:spTree>
    <p:extLst>
      <p:ext uri="{BB962C8B-B14F-4D97-AF65-F5344CB8AC3E}">
        <p14:creationId xmlns:p14="http://schemas.microsoft.com/office/powerpoint/2010/main" val="342908089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3600" b="1" u="sng" dirty="0" smtClean="0">
                <a:solidFill>
                  <a:srgbClr val="00B050"/>
                </a:solidFill>
              </a:rPr>
              <a:t>الاسس العامة لتدريس الاستراتيجية</a:t>
            </a:r>
            <a:endParaRPr lang="ar-SA" sz="3600" b="1" u="sng" dirty="0">
              <a:solidFill>
                <a:srgbClr val="00B050"/>
              </a:solidFill>
            </a:endParaRPr>
          </a:p>
        </p:txBody>
      </p:sp>
      <p:sp>
        <p:nvSpPr>
          <p:cNvPr id="3" name="عنصر نائب للمحتوى 2"/>
          <p:cNvSpPr>
            <a:spLocks noGrp="1"/>
          </p:cNvSpPr>
          <p:nvPr>
            <p:ph idx="1"/>
          </p:nvPr>
        </p:nvSpPr>
        <p:spPr/>
        <p:txBody>
          <a:bodyPr/>
          <a:lstStyle/>
          <a:p>
            <a:r>
              <a:rPr lang="ar-SA" dirty="0" smtClean="0"/>
              <a:t>يجب أن يلتزم التلميذ بتعلم الاستراتيجية وأن يفهم الغرض منها وفائدتها فهماً تاماً.</a:t>
            </a:r>
          </a:p>
          <a:p>
            <a:r>
              <a:rPr lang="ar-SA" dirty="0" smtClean="0"/>
              <a:t>يجب وصف وشرح السلوك البدني والفكري الذي تغطيه </a:t>
            </a:r>
            <a:r>
              <a:rPr lang="ar-SA" dirty="0" err="1" smtClean="0"/>
              <a:t>الإستراتيجية</a:t>
            </a:r>
            <a:r>
              <a:rPr lang="ar-SA" dirty="0" smtClean="0"/>
              <a:t> وصفاً وشرحاً وافيين .</a:t>
            </a:r>
          </a:p>
          <a:p>
            <a:r>
              <a:rPr lang="ar-SA" dirty="0" smtClean="0"/>
              <a:t>يجب توضيح كيفية استخدام نظام التذكير المدمج ضمن تدخل الاستراتيجية , حيث إن ذلك يسهل عملية تدريس الذات .</a:t>
            </a:r>
          </a:p>
          <a:p>
            <a:r>
              <a:rPr lang="ar-SA" dirty="0" smtClean="0"/>
              <a:t>يجب أن يفهم التلميذ العملية الداخلة في تعلم الاستراتيجية , وأن يشارك في وضع الهدف حتى يتوقع ويراقب تعلم الاستراتيجية .</a:t>
            </a:r>
          </a:p>
          <a:p>
            <a:r>
              <a:rPr lang="ar-SA" dirty="0" smtClean="0"/>
              <a:t>يجب  تقديم نماذج متعددة للاستراتيجية حيث يجب إحراز التوازن بين الأنشطة البدنية والفكرية الداخلة في الاستراتيجية .</a:t>
            </a:r>
          </a:p>
          <a:p>
            <a:r>
              <a:rPr lang="ar-SA" dirty="0" smtClean="0"/>
              <a:t>يجب أن يساهم التلميذ في توجيه عملية تدريس </a:t>
            </a:r>
            <a:r>
              <a:rPr lang="ar-SA" dirty="0" err="1" smtClean="0"/>
              <a:t>الإستراتيجية</a:t>
            </a:r>
            <a:r>
              <a:rPr lang="ar-SA" dirty="0" smtClean="0"/>
              <a:t> فيعد ما يقوم المعلم </a:t>
            </a:r>
            <a:r>
              <a:rPr lang="ar-SA" dirty="0" err="1" smtClean="0"/>
              <a:t>بنمذجة</a:t>
            </a:r>
            <a:r>
              <a:rPr lang="ar-SA" dirty="0" smtClean="0"/>
              <a:t> اجراءات الاستراتيجية يطلب من التلميذ </a:t>
            </a:r>
            <a:r>
              <a:rPr lang="ar-SA" dirty="0" err="1" smtClean="0"/>
              <a:t>نمذجة</a:t>
            </a:r>
            <a:r>
              <a:rPr lang="ar-SA" dirty="0" smtClean="0"/>
              <a:t> ما شاهده.</a:t>
            </a:r>
          </a:p>
          <a:p>
            <a:endParaRPr lang="ar-SA" dirty="0" smtClean="0"/>
          </a:p>
        </p:txBody>
      </p:sp>
    </p:spTree>
    <p:extLst>
      <p:ext uri="{BB962C8B-B14F-4D97-AF65-F5344CB8AC3E}">
        <p14:creationId xmlns:p14="http://schemas.microsoft.com/office/powerpoint/2010/main" val="11450962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يجب أن يتم فهم الاستراتيجية وحفظها قبل البدء في التمارين على استخدامها.</a:t>
            </a:r>
          </a:p>
          <a:p>
            <a:r>
              <a:rPr lang="ar-SA" dirty="0" smtClean="0"/>
              <a:t>يجب أن تبدأ التمارين على الاستراتيجية تحت قيادة وتحكم المعلم وتختتم بممارسة مستقلة ومتقدمة.</a:t>
            </a:r>
          </a:p>
          <a:p>
            <a:r>
              <a:rPr lang="ar-SA" dirty="0" smtClean="0"/>
              <a:t>يجب استخدام نظام للقياس ليكون مرجعاً للمعلومات المستمرة التي تدل المعلم والتلميذ على مدى فهم الاستراتيجية واستخدامها وعلى مدى مواجهة متطلبات الموقف.</a:t>
            </a:r>
          </a:p>
          <a:p>
            <a:r>
              <a:rPr lang="ar-SA" dirty="0" smtClean="0"/>
              <a:t>يجب أن يتلو اكتساب الاستراتيجية جهود معينة تشجع على تعميمها , علماً بأن الجهود الموجهة نحو التعميم يجب أن تتم طيلة تدريسها منذ البداية حتى النهاية .</a:t>
            </a:r>
            <a:endParaRPr lang="ar-SA" dirty="0"/>
          </a:p>
        </p:txBody>
      </p:sp>
    </p:spTree>
    <p:extLst>
      <p:ext uri="{BB962C8B-B14F-4D97-AF65-F5344CB8AC3E}">
        <p14:creationId xmlns:p14="http://schemas.microsoft.com/office/powerpoint/2010/main" val="4104777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3200" b="1" u="sng" dirty="0" smtClean="0">
                <a:solidFill>
                  <a:srgbClr val="00B050"/>
                </a:solidFill>
              </a:rPr>
              <a:t>طرق تدريس الاستراتيجية</a:t>
            </a:r>
            <a:endParaRPr lang="ar-SA" sz="3200" b="1" u="sng" dirty="0">
              <a:solidFill>
                <a:srgbClr val="00B050"/>
              </a:solidFill>
            </a:endParaRPr>
          </a:p>
        </p:txBody>
      </p:sp>
      <p:sp>
        <p:nvSpPr>
          <p:cNvPr id="3" name="عنصر نائب للمحتوى 2"/>
          <p:cNvSpPr>
            <a:spLocks noGrp="1"/>
          </p:cNvSpPr>
          <p:nvPr>
            <p:ph idx="1"/>
          </p:nvPr>
        </p:nvSpPr>
        <p:spPr>
          <a:xfrm>
            <a:off x="179512" y="1340768"/>
            <a:ext cx="7620000" cy="4800600"/>
          </a:xfrm>
        </p:spPr>
        <p:txBody>
          <a:bodyPr/>
          <a:lstStyle/>
          <a:p>
            <a:endParaRPr lang="ar-SA" dirty="0" smtClean="0"/>
          </a:p>
          <a:p>
            <a:endParaRPr lang="ar-SA" dirty="0"/>
          </a:p>
          <a:p>
            <a:r>
              <a:rPr lang="ar-SA" dirty="0" smtClean="0"/>
              <a:t>طريقة الاخبار : يقوم المعلم بإخبار التلميذ بالاستراتيجية.</a:t>
            </a:r>
          </a:p>
          <a:p>
            <a:r>
              <a:rPr lang="ar-SA" dirty="0" smtClean="0"/>
              <a:t>طريقة </a:t>
            </a:r>
            <a:r>
              <a:rPr lang="ar-SA" dirty="0" err="1" smtClean="0"/>
              <a:t>النمذجة</a:t>
            </a:r>
            <a:r>
              <a:rPr lang="ar-SA" dirty="0" smtClean="0"/>
              <a:t> : يقوم المعلم بتمثيل الاستراتيجية أمام التلميذ.</a:t>
            </a:r>
          </a:p>
          <a:p>
            <a:r>
              <a:rPr lang="ar-SA" dirty="0" smtClean="0"/>
              <a:t>طريقة تنمية الاستراتيجية : تنمية الاستراتيجية من خلال نقاش موجه بين التلميذ والمعلم.</a:t>
            </a:r>
          </a:p>
        </p:txBody>
      </p:sp>
    </p:spTree>
    <p:extLst>
      <p:ext uri="{BB962C8B-B14F-4D97-AF65-F5344CB8AC3E}">
        <p14:creationId xmlns:p14="http://schemas.microsoft.com/office/powerpoint/2010/main" val="4104777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3600" b="1" u="sng" dirty="0" smtClean="0">
                <a:solidFill>
                  <a:srgbClr val="00B050"/>
                </a:solidFill>
              </a:rPr>
              <a:t>اسلوب ( الإخبار )</a:t>
            </a:r>
            <a:endParaRPr lang="ar-SA" sz="3600" b="1" u="sng" dirty="0">
              <a:solidFill>
                <a:srgbClr val="00B050"/>
              </a:solidFill>
            </a:endParaRPr>
          </a:p>
        </p:txBody>
      </p:sp>
      <p:sp>
        <p:nvSpPr>
          <p:cNvPr id="3" name="عنصر نائب للمحتوى 2"/>
          <p:cNvSpPr>
            <a:spLocks noGrp="1"/>
          </p:cNvSpPr>
          <p:nvPr>
            <p:ph idx="1"/>
          </p:nvPr>
        </p:nvSpPr>
        <p:spPr>
          <a:xfrm>
            <a:off x="395536" y="1340768"/>
            <a:ext cx="7620000" cy="4800600"/>
          </a:xfrm>
        </p:spPr>
        <p:txBody>
          <a:bodyPr/>
          <a:lstStyle/>
          <a:p>
            <a:r>
              <a:rPr lang="ar-SA" dirty="0" smtClean="0"/>
              <a:t>يتميز عن الطرق الاخرى بانه </a:t>
            </a:r>
            <a:r>
              <a:rPr lang="ar-SA" dirty="0" err="1" smtClean="0"/>
              <a:t>لايحتاج</a:t>
            </a:r>
            <a:r>
              <a:rPr lang="ar-SA" dirty="0" smtClean="0"/>
              <a:t> إلى وقت طويل .</a:t>
            </a:r>
          </a:p>
          <a:p>
            <a:r>
              <a:rPr lang="ar-SA" dirty="0" smtClean="0"/>
              <a:t>يناسب التلاميذ الذين لا يملكون مهارات تنمية الاستراتيجية مع المدرس وخاصة في الحالات المهمة الصعبة كحل أو تعلم بعض المسائل الرياضية الصعبة.</a:t>
            </a:r>
          </a:p>
          <a:p>
            <a:r>
              <a:rPr lang="ar-SA" dirty="0" smtClean="0"/>
              <a:t>من سلبياته أن مهارات مراقبة التلميذ لتفكيره ربما لا تنمو , فربما ينظر التلميذ إلى الاستراتيجية على أنها شيء يريد المعلم تدريسه للتلميذ فلا يشعر بقيمتها له .</a:t>
            </a:r>
          </a:p>
          <a:p>
            <a:r>
              <a:rPr lang="ar-SA" dirty="0" smtClean="0"/>
              <a:t>تغفل طريقة التفكير الحالية لدى التلميذ التي يتعامل بها مع المهمة فربما يكون لدى التلميذ خطوات تشبه تلك المستخدمة في الاستراتيجية .</a:t>
            </a:r>
          </a:p>
          <a:p>
            <a:r>
              <a:rPr lang="ar-SA" dirty="0" smtClean="0"/>
              <a:t>ولحل هذه الاشكاليات يقترح المؤلفون أن يعطي المعلم اهتماماً دقيقاً بالتساؤلات التالية :</a:t>
            </a:r>
          </a:p>
          <a:p>
            <a:pPr>
              <a:buFont typeface="Wingdings" pitchFamily="2" charset="2"/>
              <a:buChar char="ü"/>
            </a:pPr>
            <a:r>
              <a:rPr lang="ar-SA" dirty="0" smtClean="0"/>
              <a:t>متى تخبر التلميذ بالاستراتيجية ؟</a:t>
            </a:r>
          </a:p>
          <a:p>
            <a:pPr>
              <a:buFont typeface="Wingdings" pitchFamily="2" charset="2"/>
              <a:buChar char="ü"/>
            </a:pPr>
            <a:r>
              <a:rPr lang="ar-SA" dirty="0" smtClean="0"/>
              <a:t>كيف تخبر التلميذ بالاستراتيجية ؟</a:t>
            </a:r>
          </a:p>
          <a:p>
            <a:pPr>
              <a:buFont typeface="Wingdings" pitchFamily="2" charset="2"/>
              <a:buChar char="ü"/>
            </a:pPr>
            <a:r>
              <a:rPr lang="ar-SA" dirty="0" smtClean="0"/>
              <a:t>ماذا تخبر التلميذ عن الاستراتيجية؟</a:t>
            </a:r>
          </a:p>
        </p:txBody>
      </p:sp>
    </p:spTree>
    <p:extLst>
      <p:ext uri="{BB962C8B-B14F-4D97-AF65-F5344CB8AC3E}">
        <p14:creationId xmlns:p14="http://schemas.microsoft.com/office/powerpoint/2010/main" val="41047775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2800" b="1" u="sng" dirty="0" smtClean="0">
                <a:solidFill>
                  <a:srgbClr val="00B050"/>
                </a:solidFill>
              </a:rPr>
              <a:t>خطوات تدريس الاستراتيجية </a:t>
            </a:r>
            <a:r>
              <a:rPr lang="ar-SA" sz="2800" b="1" u="sng" dirty="0" err="1" smtClean="0">
                <a:solidFill>
                  <a:srgbClr val="00B050"/>
                </a:solidFill>
              </a:rPr>
              <a:t>باسلوب</a:t>
            </a:r>
            <a:r>
              <a:rPr lang="ar-SA" sz="2800" b="1" u="sng" dirty="0" smtClean="0">
                <a:solidFill>
                  <a:srgbClr val="00B050"/>
                </a:solidFill>
              </a:rPr>
              <a:t> الاخبار</a:t>
            </a:r>
            <a:endParaRPr lang="ar-SA" sz="2800" b="1" u="sng" dirty="0">
              <a:solidFill>
                <a:srgbClr val="00B050"/>
              </a:solidFill>
            </a:endParaRPr>
          </a:p>
        </p:txBody>
      </p:sp>
      <p:sp>
        <p:nvSpPr>
          <p:cNvPr id="3" name="عنصر نائب للمحتوى 2"/>
          <p:cNvSpPr>
            <a:spLocks noGrp="1"/>
          </p:cNvSpPr>
          <p:nvPr>
            <p:ph idx="1"/>
          </p:nvPr>
        </p:nvSpPr>
        <p:spPr/>
        <p:txBody>
          <a:bodyPr/>
          <a:lstStyle/>
          <a:p>
            <a:r>
              <a:rPr lang="ar-SA" dirty="0" smtClean="0"/>
              <a:t>تحليل تفكير التلميذ الحالي وكذلك أدائه .</a:t>
            </a:r>
          </a:p>
          <a:p>
            <a:r>
              <a:rPr lang="ar-SA" dirty="0" smtClean="0"/>
              <a:t>تكوين عدم توازن فكري لدى التلميذ لكي يعرف أن الاستراتيجية القديمة غير كافية.</a:t>
            </a:r>
          </a:p>
          <a:p>
            <a:r>
              <a:rPr lang="ar-SA" dirty="0" smtClean="0"/>
              <a:t>تحديد خطوات الاستراتيجية .</a:t>
            </a:r>
          </a:p>
          <a:p>
            <a:r>
              <a:rPr lang="ar-SA" dirty="0" smtClean="0"/>
              <a:t>بيان وشرح كيفية استخدام الاستراتيجية.</a:t>
            </a:r>
          </a:p>
          <a:p>
            <a:r>
              <a:rPr lang="ar-SA" dirty="0" smtClean="0"/>
              <a:t>إعطاء التلميذ تمارين يستخدم الاستراتيجية في القيام بها .</a:t>
            </a:r>
          </a:p>
          <a:p>
            <a:r>
              <a:rPr lang="ar-SA" dirty="0" smtClean="0"/>
              <a:t>إعطاء التلميذ مهام متنوعة ومواقف مختلفة يستخدم الاستراتيجية في القيام بها.</a:t>
            </a:r>
          </a:p>
          <a:p>
            <a:r>
              <a:rPr lang="ar-SA" dirty="0" smtClean="0"/>
              <a:t>متابعة مدى استخدام التلميذ للاستراتيجية .</a:t>
            </a:r>
            <a:endParaRPr lang="ar-SA" dirty="0"/>
          </a:p>
        </p:txBody>
      </p:sp>
    </p:spTree>
    <p:extLst>
      <p:ext uri="{BB962C8B-B14F-4D97-AF65-F5344CB8AC3E}">
        <p14:creationId xmlns:p14="http://schemas.microsoft.com/office/powerpoint/2010/main" val="410477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836712"/>
            <a:ext cx="6912768" cy="5170646"/>
          </a:xfrm>
          <a:prstGeom prst="rect">
            <a:avLst/>
          </a:prstGeom>
          <a:noFill/>
        </p:spPr>
        <p:txBody>
          <a:bodyPr wrap="square" rtlCol="1">
            <a:spAutoFit/>
          </a:bodyPr>
          <a:lstStyle/>
          <a:p>
            <a:pPr algn="ctr"/>
            <a:r>
              <a:rPr lang="ar-SA" sz="2400" b="1" dirty="0" smtClean="0">
                <a:solidFill>
                  <a:srgbClr val="FF0000"/>
                </a:solidFill>
              </a:rPr>
              <a:t>إسهامات التعريفات المتنوعة في بلورة المفهوم</a:t>
            </a:r>
          </a:p>
          <a:p>
            <a:pPr marL="342900" indent="-342900">
              <a:buFont typeface="Wingdings" pitchFamily="2" charset="2"/>
              <a:buChar char="ü"/>
            </a:pPr>
            <a:r>
              <a:rPr lang="ar-SA" sz="2400" dirty="0" smtClean="0"/>
              <a:t>رغم اختلاف العلماء في صيغ التعريفات كلاً على حسب تخصصه الا انهم يتفقون على خصائص التلاميذ الذين لديهم صعوبات تعلم وهذا أمر جوهري .</a:t>
            </a:r>
          </a:p>
          <a:p>
            <a:pPr marL="342900" indent="-342900">
              <a:buFont typeface="Wingdings" pitchFamily="2" charset="2"/>
              <a:buChar char="ü"/>
            </a:pPr>
            <a:r>
              <a:rPr lang="ar-SA" sz="2400" dirty="0" smtClean="0"/>
              <a:t>عجز في واحدة أو اكثر من العمليات النفسية الاساسية والتي تدخل في فهم أو في استخدام اللغة المكتوبة أو المنطوقة . وقد تظهر في اضطرابات التفكير , الاستماع , الكلام , القراءة , الكتابة , التهجئة , أو العمليات الحسابية. ولا تشتمل على مشكلات التعلم الناتجة عن إعاقة بصرية , سمعية , حركية , عقلية , اضطراب انفعالي أو حرمان بيئي).</a:t>
            </a:r>
          </a:p>
          <a:p>
            <a:pPr marL="342900" indent="-342900">
              <a:buFont typeface="Wingdings" pitchFamily="2" charset="2"/>
              <a:buChar char="ü"/>
            </a:pPr>
            <a:r>
              <a:rPr lang="ar-SA" sz="2400" dirty="0" smtClean="0"/>
              <a:t>وبصدور هذا التعريف أصبح لدى التربويين مستند يرجعون إليه في تقديم الخدمات التربوية وإعداد المعلمين المتخصصين وتحسين طرق التدريس .</a:t>
            </a:r>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3600" b="1" u="sng" dirty="0" smtClean="0">
                <a:solidFill>
                  <a:srgbClr val="00B050"/>
                </a:solidFill>
              </a:rPr>
              <a:t>أسلوب </a:t>
            </a:r>
            <a:r>
              <a:rPr lang="ar-SA" sz="3600" b="1" u="sng" dirty="0" err="1" smtClean="0">
                <a:solidFill>
                  <a:srgbClr val="00B050"/>
                </a:solidFill>
              </a:rPr>
              <a:t>النمذجة</a:t>
            </a:r>
            <a:endParaRPr lang="ar-SA" sz="3600" b="1" u="sng" dirty="0">
              <a:solidFill>
                <a:srgbClr val="00B050"/>
              </a:solidFill>
            </a:endParaRPr>
          </a:p>
        </p:txBody>
      </p:sp>
      <p:sp>
        <p:nvSpPr>
          <p:cNvPr id="3" name="عنصر نائب للمحتوى 2"/>
          <p:cNvSpPr>
            <a:spLocks noGrp="1"/>
          </p:cNvSpPr>
          <p:nvPr>
            <p:ph idx="1"/>
          </p:nvPr>
        </p:nvSpPr>
        <p:spPr/>
        <p:txBody>
          <a:bodyPr/>
          <a:lstStyle/>
          <a:p>
            <a:r>
              <a:rPr lang="ar-SA" dirty="0" smtClean="0"/>
              <a:t>يتطلب هذا الاسلوب أن يقوم المعلم </a:t>
            </a:r>
            <a:r>
              <a:rPr lang="ar-SA" dirty="0" err="1" smtClean="0"/>
              <a:t>باداء</a:t>
            </a:r>
            <a:r>
              <a:rPr lang="ar-SA" dirty="0" smtClean="0"/>
              <a:t> المهمة مستخدماً الاستراتيجية المراد تدريسها على مرأى من التلميذ.</a:t>
            </a:r>
          </a:p>
          <a:p>
            <a:r>
              <a:rPr lang="ar-SA" dirty="0" smtClean="0"/>
              <a:t>ويمكن أن يستخدم هذا الاسلوب مع اسلوب الاخبار وتنمية الاستراتيجية .</a:t>
            </a:r>
          </a:p>
          <a:p>
            <a:r>
              <a:rPr lang="ar-SA" dirty="0" smtClean="0"/>
              <a:t>ربما يكون هذا الاسلوب اكثر فعالية من (الاخبار) ولكنه يحتاج إلى وقت أطول .</a:t>
            </a:r>
          </a:p>
          <a:p>
            <a:r>
              <a:rPr lang="ar-SA" dirty="0" smtClean="0"/>
              <a:t>يتميز هذا الاسلوب </a:t>
            </a:r>
            <a:r>
              <a:rPr lang="ar-SA" dirty="0" err="1" smtClean="0"/>
              <a:t>با</a:t>
            </a:r>
            <a:r>
              <a:rPr lang="ar-SA" dirty="0" smtClean="0"/>
              <a:t> </a:t>
            </a:r>
            <a:r>
              <a:rPr lang="ar-SA" dirty="0" err="1" smtClean="0"/>
              <a:t>لايضاح</a:t>
            </a:r>
            <a:r>
              <a:rPr lang="ar-SA" dirty="0" smtClean="0"/>
              <a:t> المباشر لاستخدام الاستراتيجية عن طريق التعلم.</a:t>
            </a:r>
          </a:p>
          <a:p>
            <a:r>
              <a:rPr lang="ar-SA" dirty="0" smtClean="0"/>
              <a:t>تعتبر </a:t>
            </a:r>
            <a:r>
              <a:rPr lang="ar-SA" dirty="0" err="1" smtClean="0"/>
              <a:t>النمذجة</a:t>
            </a:r>
            <a:r>
              <a:rPr lang="ar-SA" dirty="0" smtClean="0"/>
              <a:t> من الطرق الفاعلة للتعلم كما انها تمد التلميذ مباشرة بمراقبة الذات.</a:t>
            </a:r>
          </a:p>
          <a:p>
            <a:r>
              <a:rPr lang="ar-SA" dirty="0" smtClean="0"/>
              <a:t>من سلبياتها أن قيمة الاستراتيجية قد تقل عند التلميذ لأن المعلم هو الذي قام بها دون إسهام التلميذ .</a:t>
            </a:r>
          </a:p>
          <a:p>
            <a:r>
              <a:rPr lang="ar-SA" dirty="0" smtClean="0"/>
              <a:t>هذا الاسلوب لا ينظر إلى تفكير التلميذ الحالي .</a:t>
            </a:r>
          </a:p>
          <a:p>
            <a:r>
              <a:rPr lang="ar-SA" dirty="0" smtClean="0"/>
              <a:t>فقرات متى؟ وكيف ؟وماذا؟ المستخدمة في الاخبار تنطبق على هذا الاسلوب ايضاً .</a:t>
            </a:r>
            <a:endParaRPr lang="ar-SA" dirty="0"/>
          </a:p>
        </p:txBody>
      </p:sp>
    </p:spTree>
    <p:extLst>
      <p:ext uri="{BB962C8B-B14F-4D97-AF65-F5344CB8AC3E}">
        <p14:creationId xmlns:p14="http://schemas.microsoft.com/office/powerpoint/2010/main" val="4104777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u="sng" dirty="0" smtClean="0">
                <a:solidFill>
                  <a:srgbClr val="00B050"/>
                </a:solidFill>
              </a:rPr>
              <a:t>أسلوب تنمية الاستراتيجية</a:t>
            </a:r>
            <a:endParaRPr lang="ar-SA" b="1" u="sng" dirty="0">
              <a:solidFill>
                <a:srgbClr val="00B050"/>
              </a:solidFill>
            </a:endParaRPr>
          </a:p>
        </p:txBody>
      </p:sp>
      <p:sp>
        <p:nvSpPr>
          <p:cNvPr id="3" name="عنصر نائب للمحتوى 2"/>
          <p:cNvSpPr>
            <a:spLocks noGrp="1"/>
          </p:cNvSpPr>
          <p:nvPr>
            <p:ph idx="1"/>
          </p:nvPr>
        </p:nvSpPr>
        <p:spPr/>
        <p:txBody>
          <a:bodyPr/>
          <a:lstStyle/>
          <a:p>
            <a:r>
              <a:rPr lang="ar-SA" dirty="0" smtClean="0"/>
              <a:t>يعتمد هذا الاسلوب على الحديث الذي يدور بين المعلم والتلميذ لغرض إعداد </a:t>
            </a:r>
            <a:r>
              <a:rPr lang="ar-SA" dirty="0" err="1" smtClean="0"/>
              <a:t>استراتيجية,حيث</a:t>
            </a:r>
            <a:r>
              <a:rPr lang="ar-SA" dirty="0" smtClean="0"/>
              <a:t> يقوم المعلم بقيادة الحديث بعناية تامة نحو تكوين </a:t>
            </a:r>
            <a:r>
              <a:rPr lang="ar-SA" dirty="0" err="1" smtClean="0"/>
              <a:t>إستراتيجية</a:t>
            </a:r>
            <a:r>
              <a:rPr lang="ar-SA" dirty="0" smtClean="0"/>
              <a:t> فاعلة.</a:t>
            </a:r>
          </a:p>
          <a:p>
            <a:r>
              <a:rPr lang="ar-SA" dirty="0" smtClean="0"/>
              <a:t>غالباً ما يتم اقتراح اكثر من استراتيجية خلال المناقشة ثم يتم اختيار اكثرها فاعلية.</a:t>
            </a:r>
          </a:p>
          <a:p>
            <a:r>
              <a:rPr lang="ar-SA" dirty="0" smtClean="0"/>
              <a:t>يمكن مناقشة الاستراتيجيات مع مجموعة من التلاميذ فيختار كل تلميذ الطريقة التي تناسبه بعد إعدادها مع المعلم .</a:t>
            </a:r>
          </a:p>
          <a:p>
            <a:r>
              <a:rPr lang="ar-SA" dirty="0" smtClean="0"/>
              <a:t>من ايجابيات هذا الاسلوب ان التلميذ يساهم مباشرة في وضع الاستراتيجية.</a:t>
            </a:r>
          </a:p>
          <a:p>
            <a:r>
              <a:rPr lang="ar-SA" dirty="0" smtClean="0"/>
              <a:t>مشاركته في إعداد الاستراتيجية يجعل التلميذ يتحمل مسئولية تعلمه.</a:t>
            </a:r>
          </a:p>
          <a:p>
            <a:r>
              <a:rPr lang="ar-SA" dirty="0" smtClean="0"/>
              <a:t>يحتاج هذا الاسلوب وقت طويل.</a:t>
            </a:r>
          </a:p>
          <a:p>
            <a:r>
              <a:rPr lang="ar-SA" dirty="0" smtClean="0"/>
              <a:t>يناسب التلاميذ الذين لديهم صعوبات تعلم حيث ان هؤلاء التلاميذ لا يميلون إلى استخدام الاستراتيجيات التي تفرض عليهم .</a:t>
            </a:r>
          </a:p>
        </p:txBody>
      </p:sp>
    </p:spTree>
    <p:extLst>
      <p:ext uri="{BB962C8B-B14F-4D97-AF65-F5344CB8AC3E}">
        <p14:creationId xmlns:p14="http://schemas.microsoft.com/office/powerpoint/2010/main" val="41047775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3200" b="1" u="sng" dirty="0" smtClean="0">
                <a:solidFill>
                  <a:srgbClr val="00B050"/>
                </a:solidFill>
              </a:rPr>
              <a:t>خطوات تدريس طريقة تنمية الاستراتيجية</a:t>
            </a:r>
            <a:endParaRPr lang="ar-SA" sz="3200" b="1" u="sng" dirty="0">
              <a:solidFill>
                <a:srgbClr val="00B050"/>
              </a:solidFill>
            </a:endParaRPr>
          </a:p>
        </p:txBody>
      </p:sp>
      <p:sp>
        <p:nvSpPr>
          <p:cNvPr id="3" name="عنصر نائب للمحتوى 2"/>
          <p:cNvSpPr>
            <a:spLocks noGrp="1"/>
          </p:cNvSpPr>
          <p:nvPr>
            <p:ph idx="1"/>
          </p:nvPr>
        </p:nvSpPr>
        <p:spPr/>
        <p:txBody>
          <a:bodyPr/>
          <a:lstStyle/>
          <a:p>
            <a:r>
              <a:rPr lang="ar-SA" dirty="0" smtClean="0"/>
              <a:t>التشخيص .</a:t>
            </a:r>
          </a:p>
          <a:p>
            <a:r>
              <a:rPr lang="ar-SA" dirty="0" smtClean="0"/>
              <a:t>وضع التلميذ امام تساؤلات .</a:t>
            </a:r>
          </a:p>
          <a:p>
            <a:r>
              <a:rPr lang="ar-SA" dirty="0" smtClean="0"/>
              <a:t>البدائل .</a:t>
            </a:r>
          </a:p>
          <a:p>
            <a:r>
              <a:rPr lang="ar-SA" dirty="0" smtClean="0"/>
              <a:t>التمارين .</a:t>
            </a:r>
          </a:p>
          <a:p>
            <a:r>
              <a:rPr lang="ar-SA" dirty="0" smtClean="0"/>
              <a:t>تعميم الاستراتيجية .</a:t>
            </a:r>
          </a:p>
        </p:txBody>
      </p:sp>
    </p:spTree>
    <p:extLst>
      <p:ext uri="{BB962C8B-B14F-4D97-AF65-F5344CB8AC3E}">
        <p14:creationId xmlns:p14="http://schemas.microsoft.com/office/powerpoint/2010/main" val="410477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755576" y="332656"/>
            <a:ext cx="6912768" cy="6186309"/>
          </a:xfrm>
          <a:prstGeom prst="rect">
            <a:avLst/>
          </a:prstGeom>
          <a:noFill/>
        </p:spPr>
        <p:txBody>
          <a:bodyPr wrap="square" rtlCol="1">
            <a:spAutoFit/>
          </a:bodyPr>
          <a:lstStyle/>
          <a:p>
            <a:pPr algn="ctr"/>
            <a:r>
              <a:rPr lang="ar-SA" sz="2400" b="1" dirty="0" smtClean="0">
                <a:solidFill>
                  <a:srgbClr val="FF0000"/>
                </a:solidFill>
              </a:rPr>
              <a:t>أهم العناصر المكونة لمفهوم صعوبات التعلم</a:t>
            </a:r>
          </a:p>
          <a:p>
            <a:pPr marL="342900" indent="-342900">
              <a:buFont typeface="Arial" pitchFamily="34" charset="0"/>
              <a:buChar char="•"/>
            </a:pPr>
            <a:r>
              <a:rPr lang="ar-SA" sz="2400" dirty="0" smtClean="0"/>
              <a:t>إن صعوبات التعلم إعاقة مستقلة .</a:t>
            </a:r>
          </a:p>
          <a:p>
            <a:pPr marL="342900" indent="-342900">
              <a:buFont typeface="Arial" pitchFamily="34" charset="0"/>
              <a:buChar char="•"/>
            </a:pPr>
            <a:r>
              <a:rPr lang="ar-SA" sz="2400" dirty="0" smtClean="0"/>
              <a:t>يقع مستوى ذكائهم على المتوسط او </a:t>
            </a:r>
            <a:r>
              <a:rPr lang="ar-SA" sz="2400" dirty="0" err="1" smtClean="0"/>
              <a:t>مافوق</a:t>
            </a:r>
            <a:r>
              <a:rPr lang="ar-SA" sz="2400" dirty="0" smtClean="0"/>
              <a:t> المتوسط .</a:t>
            </a:r>
          </a:p>
          <a:p>
            <a:pPr marL="342900" indent="-342900">
              <a:buFont typeface="Arial" pitchFamily="34" charset="0"/>
              <a:buChar char="•"/>
            </a:pPr>
            <a:r>
              <a:rPr lang="ar-SA" sz="2400" dirty="0" smtClean="0"/>
              <a:t>تتدرج صعوبات التعلم من حيث الشدة .</a:t>
            </a:r>
          </a:p>
          <a:p>
            <a:pPr marL="342900" indent="-342900">
              <a:buFont typeface="Arial" pitchFamily="34" charset="0"/>
              <a:buChar char="•"/>
            </a:pPr>
            <a:r>
              <a:rPr lang="ar-SA" sz="2400" dirty="0" smtClean="0"/>
              <a:t>قد تظهر صعوبات التعلم في واحدة او اكثر من العمليات الفكرية الاساسية .</a:t>
            </a:r>
          </a:p>
          <a:p>
            <a:pPr marL="342900" indent="-342900">
              <a:buFont typeface="Arial" pitchFamily="34" charset="0"/>
              <a:buChar char="•"/>
            </a:pPr>
            <a:r>
              <a:rPr lang="ar-SA" sz="2400" dirty="0" smtClean="0"/>
              <a:t>قد تظهر صعوبات التعلم في واحدة او اكثر من المجالات الاكاديمية.</a:t>
            </a:r>
          </a:p>
          <a:p>
            <a:pPr marL="342900" indent="-342900">
              <a:buFont typeface="Arial" pitchFamily="34" charset="0"/>
              <a:buChar char="•"/>
            </a:pPr>
            <a:r>
              <a:rPr lang="ar-SA" sz="2400" dirty="0" smtClean="0"/>
              <a:t>قد تظهر على شكل قصور في العمليات المعرفية والفوق معرفية .</a:t>
            </a:r>
          </a:p>
          <a:p>
            <a:pPr marL="342900" indent="-342900">
              <a:buFont typeface="Arial" pitchFamily="34" charset="0"/>
              <a:buChar char="•"/>
            </a:pPr>
            <a:r>
              <a:rPr lang="ar-SA" sz="2400" dirty="0" smtClean="0"/>
              <a:t>تظهر على مدى حياة الفرد .</a:t>
            </a:r>
          </a:p>
          <a:p>
            <a:pPr marL="342900" indent="-342900">
              <a:buFont typeface="Arial" pitchFamily="34" charset="0"/>
              <a:buChar char="•"/>
            </a:pPr>
            <a:r>
              <a:rPr lang="ar-SA" sz="2400" dirty="0" smtClean="0"/>
              <a:t>تؤثر على مجالات الحياه للفرد .</a:t>
            </a:r>
          </a:p>
          <a:p>
            <a:pPr marL="342900" indent="-342900">
              <a:buFont typeface="Arial" pitchFamily="34" charset="0"/>
              <a:buChar char="•"/>
            </a:pPr>
            <a:r>
              <a:rPr lang="ar-SA" sz="2400" dirty="0" smtClean="0"/>
              <a:t>قد تكون مصاحبة </a:t>
            </a:r>
            <a:r>
              <a:rPr lang="ar-SA" sz="2400" dirty="0" err="1" smtClean="0"/>
              <a:t>لاعاقات</a:t>
            </a:r>
            <a:r>
              <a:rPr lang="ar-SA" sz="2400" dirty="0" smtClean="0"/>
              <a:t> اخرى .</a:t>
            </a:r>
          </a:p>
          <a:p>
            <a:pPr marL="342900" indent="-342900">
              <a:buFont typeface="Arial" pitchFamily="34" charset="0"/>
              <a:buChar char="•"/>
            </a:pPr>
            <a:r>
              <a:rPr lang="ar-SA" sz="2400" dirty="0" smtClean="0"/>
              <a:t>قد تظهر بين الاوساط المختلفة ثقافياً واقتصادياً واجتماعياً .</a:t>
            </a:r>
          </a:p>
          <a:p>
            <a:pPr marL="342900" indent="-342900">
              <a:buFont typeface="Arial" pitchFamily="34" charset="0"/>
              <a:buChar char="•"/>
            </a:pPr>
            <a:r>
              <a:rPr lang="ar-SA" sz="2400" dirty="0" smtClean="0"/>
              <a:t>ليست نتيجة مباشرة </a:t>
            </a:r>
            <a:r>
              <a:rPr lang="ar-SA" sz="2400" dirty="0" err="1" smtClean="0"/>
              <a:t>لاي</a:t>
            </a:r>
            <a:r>
              <a:rPr lang="ar-SA" sz="2400" dirty="0" smtClean="0"/>
              <a:t> من الاعاقات الاخرى او الاختلافات الثقافية او الاقتصادية ....</a:t>
            </a:r>
          </a:p>
          <a:p>
            <a:endParaRPr lang="ar-SA" b="1" dirty="0" smtClean="0"/>
          </a:p>
          <a:p>
            <a:endParaRPr lang="ar-SA" b="1" dirty="0"/>
          </a:p>
        </p:txBody>
      </p:sp>
    </p:spTree>
    <p:extLst>
      <p:ext uri="{BB962C8B-B14F-4D97-AF65-F5344CB8AC3E}">
        <p14:creationId xmlns:p14="http://schemas.microsoft.com/office/powerpoint/2010/main" val="905559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899592" y="1628800"/>
            <a:ext cx="6912768" cy="2677656"/>
          </a:xfrm>
          <a:prstGeom prst="rect">
            <a:avLst/>
          </a:prstGeom>
          <a:noFill/>
        </p:spPr>
        <p:txBody>
          <a:bodyPr wrap="square" rtlCol="1">
            <a:spAutoFit/>
          </a:bodyPr>
          <a:lstStyle/>
          <a:p>
            <a:pPr marL="342900" indent="-342900">
              <a:buFont typeface="Arial" pitchFamily="34" charset="0"/>
              <a:buChar char="•"/>
            </a:pPr>
            <a:r>
              <a:rPr lang="ar-SA" sz="2400" dirty="0" smtClean="0"/>
              <a:t>تجدر الاشارة إلى ان برامج التدخل تركز على النواحي الاكاديمية .اما العمليات الفكرية فهناك خلاف حول جدوى التعامل معها بمعزل عن المادة الاكاديمية .</a:t>
            </a:r>
          </a:p>
          <a:p>
            <a:pPr marL="342900" indent="-342900">
              <a:buFont typeface="Arial" pitchFamily="34" charset="0"/>
              <a:buChar char="•"/>
            </a:pPr>
            <a:r>
              <a:rPr lang="ar-SA" sz="2400" dirty="0" smtClean="0"/>
              <a:t>يجب عدم تفسير صعوبات التعلم من خلال نظرية واحدة فالنظرة الشاملة تعطي فرصة أكبر للتدخل والتفاعل .</a:t>
            </a:r>
          </a:p>
          <a:p>
            <a:pPr marL="342900" indent="-342900">
              <a:buFont typeface="Arial" pitchFamily="34" charset="0"/>
              <a:buChar char="•"/>
            </a:pPr>
            <a:r>
              <a:rPr lang="ar-SA" sz="2400" dirty="0" smtClean="0"/>
              <a:t>الراجح علمياً هو استخدام استراتيجيات التعلم والتعامل مع اضطرابات العمليات الفكرية من خلال المادة العلمية .</a:t>
            </a:r>
            <a:endParaRPr lang="ar-SA" sz="2400" dirty="0"/>
          </a:p>
        </p:txBody>
      </p:sp>
    </p:spTree>
    <p:extLst>
      <p:ext uri="{BB962C8B-B14F-4D97-AF65-F5344CB8AC3E}">
        <p14:creationId xmlns:p14="http://schemas.microsoft.com/office/powerpoint/2010/main" val="9055591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تجاور">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588</TotalTime>
  <Words>4935</Words>
  <Application>Microsoft Office PowerPoint</Application>
  <PresentationFormat>عرض على الشاشة (3:4)‏</PresentationFormat>
  <Paragraphs>497</Paragraphs>
  <Slides>72</Slides>
  <Notes>1</Notes>
  <HiddenSlides>0</HiddenSlides>
  <MMClips>0</MMClips>
  <ScaleCrop>false</ScaleCrop>
  <HeadingPairs>
    <vt:vector size="4" baseType="variant">
      <vt:variant>
        <vt:lpstr>نسق</vt:lpstr>
      </vt:variant>
      <vt:variant>
        <vt:i4>1</vt:i4>
      </vt:variant>
      <vt:variant>
        <vt:lpstr>عناوين الشرائح</vt:lpstr>
      </vt:variant>
      <vt:variant>
        <vt:i4>72</vt:i4>
      </vt:variant>
    </vt:vector>
  </HeadingPairs>
  <TitlesOfParts>
    <vt:vector size="73" baseType="lpstr">
      <vt:lpstr>تجاور</vt:lpstr>
      <vt:lpstr>المحاضرة الاولى مفهوم صعوبات التعلم</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المحاضرة الثانية خصائص صعوبات التعلم</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الأساليب المعرفية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الاسس العامة لتدريس الاستراتيجية</vt:lpstr>
      <vt:lpstr>عرض تقديمي في PowerPoint</vt:lpstr>
      <vt:lpstr>طرق تدريس الاستراتيجية</vt:lpstr>
      <vt:lpstr>اسلوب ( الإخبار )</vt:lpstr>
      <vt:lpstr>خطوات تدريس الاستراتيجية باسلوب الاخبار</vt:lpstr>
      <vt:lpstr>أسلوب النمذجة</vt:lpstr>
      <vt:lpstr>أسلوب تنمية الاستراتيجية</vt:lpstr>
      <vt:lpstr>خطوات تدريس طريقة تنمية الاستراتيجية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الاولى</dc:title>
  <dc:creator>SONY</dc:creator>
  <cp:lastModifiedBy>SONY</cp:lastModifiedBy>
  <cp:revision>53</cp:revision>
  <dcterms:created xsi:type="dcterms:W3CDTF">2015-09-05T15:09:28Z</dcterms:created>
  <dcterms:modified xsi:type="dcterms:W3CDTF">2015-11-21T14:05:37Z</dcterms:modified>
</cp:coreProperties>
</file>