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09/05/36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09/05/36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09/05/36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09/05/36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09/05/36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09/05/36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09/05/36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09/05/36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43022" y="1700808"/>
            <a:ext cx="7317410" cy="1754326"/>
          </a:xfrm>
          <a:prstGeom prst="rect">
            <a:avLst/>
          </a:prstGeom>
        </p:spPr>
        <p:style>
          <a:lnRef idx="0">
            <a:schemeClr val="accent5"/>
          </a:lnRef>
          <a:fillRef idx="3">
            <a:schemeClr val="accent5"/>
          </a:fillRef>
          <a:effectRef idx="3">
            <a:schemeClr val="accent5"/>
          </a:effectRef>
          <a:fontRef idx="minor">
            <a:schemeClr val="lt1"/>
          </a:fontRef>
        </p:style>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ar-SA"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ماده الخدمة الاجتماعية في المجال المدرسي</a:t>
            </a:r>
          </a:p>
        </p:txBody>
      </p:sp>
      <p:sp>
        <p:nvSpPr>
          <p:cNvPr id="3" name="مستطيل 2"/>
          <p:cNvSpPr/>
          <p:nvPr/>
        </p:nvSpPr>
        <p:spPr>
          <a:xfrm>
            <a:off x="1264730" y="3501008"/>
            <a:ext cx="6979677" cy="92333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SA" sz="5400" b="1" cap="all" spc="0"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للاستاذه</a:t>
            </a:r>
            <a:r>
              <a:rPr lang="ar-SA"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 ريــم سعيد الاحمدي</a:t>
            </a:r>
            <a:endParaRPr lang="ar-SA"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مستطيل 3"/>
          <p:cNvSpPr/>
          <p:nvPr/>
        </p:nvSpPr>
        <p:spPr>
          <a:xfrm>
            <a:off x="3143390" y="4797152"/>
            <a:ext cx="3222357"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SA"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لعام 1436هـ</a:t>
            </a:r>
            <a:endParaRPr lang="ar-SA"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6490780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928992" cy="6552728"/>
          </a:xfrm>
        </p:spPr>
        <p:txBody>
          <a:bodyPr>
            <a:normAutofit fontScale="90000"/>
          </a:bodyPr>
          <a:lstStyle/>
          <a:p>
            <a:r>
              <a:rPr lang="ar-SA" sz="4000" b="1" dirty="0" smtClean="0">
                <a:solidFill>
                  <a:srgbClr val="FF0066"/>
                </a:solidFill>
                <a:effectLst>
                  <a:outerShdw blurRad="38100" dist="38100" dir="2700000" algn="tl">
                    <a:srgbClr val="000000">
                      <a:alpha val="43137"/>
                    </a:srgbClr>
                  </a:outerShdw>
                </a:effectLst>
              </a:rPr>
              <a:t>ب- خصائص المؤسسات الاجتماعية :- ص 37</a:t>
            </a:r>
            <a:br>
              <a:rPr lang="ar-SA" sz="4000" b="1" dirty="0" smtClean="0">
                <a:solidFill>
                  <a:srgbClr val="FF0066"/>
                </a:solidFill>
                <a:effectLst>
                  <a:outerShdw blurRad="38100" dist="38100" dir="2700000" algn="tl">
                    <a:srgbClr val="000000">
                      <a:alpha val="43137"/>
                    </a:srgbClr>
                  </a:outerShdw>
                </a:effectLst>
              </a:rPr>
            </a:br>
            <a:r>
              <a:rPr lang="ar-SA" sz="4000" b="1" u="sng" dirty="0" smtClean="0">
                <a:solidFill>
                  <a:srgbClr val="0070C0"/>
                </a:solidFill>
                <a:effectLst>
                  <a:outerShdw blurRad="38100" dist="38100" dir="2700000" algn="tl">
                    <a:srgbClr val="000000">
                      <a:alpha val="43137"/>
                    </a:srgbClr>
                  </a:outerShdw>
                </a:effectLst>
              </a:rPr>
              <a:t>1:</a:t>
            </a:r>
            <a:r>
              <a:rPr lang="ar-SA" sz="4000" dirty="0" smtClean="0"/>
              <a:t>بانها وحدة اجتماعية تتميز بتقسيم العمل تقسيما ليس عشوائياً  </a:t>
            </a:r>
            <a:r>
              <a:rPr lang="ar-SA" sz="4000" b="1" dirty="0" smtClean="0">
                <a:effectLst>
                  <a:outerShdw blurRad="38100" dist="38100" dir="2700000" algn="tl">
                    <a:srgbClr val="000000">
                      <a:alpha val="43137"/>
                    </a:srgbClr>
                  </a:outerShdw>
                </a:effectLst>
              </a:rPr>
              <a:t> </a:t>
            </a:r>
            <a:r>
              <a:rPr lang="ar-SA" sz="4000" dirty="0"/>
              <a:t>او تقليدياً  ولكنه مخطط عن قصد من اجل تحقيق اهداف معينه .</a:t>
            </a:r>
            <a:br>
              <a:rPr lang="ar-SA" sz="4000" dirty="0"/>
            </a:br>
            <a:r>
              <a:rPr lang="ar-SA" sz="4000" b="1" dirty="0" smtClean="0">
                <a:effectLst>
                  <a:outerShdw blurRad="38100" dist="38100" dir="2700000" algn="tl">
                    <a:srgbClr val="000000">
                      <a:alpha val="43137"/>
                    </a:srgbClr>
                  </a:outerShdw>
                </a:effectLst>
              </a:rPr>
              <a:t/>
            </a:r>
            <a:br>
              <a:rPr lang="ar-SA" sz="4000" b="1" dirty="0" smtClean="0">
                <a:effectLst>
                  <a:outerShdw blurRad="38100" dist="38100" dir="2700000" algn="tl">
                    <a:srgbClr val="000000">
                      <a:alpha val="43137"/>
                    </a:srgbClr>
                  </a:outerShdw>
                </a:effectLst>
              </a:rPr>
            </a:br>
            <a:r>
              <a:rPr lang="ar-SA" sz="4000" b="1" u="sng" dirty="0" smtClean="0">
                <a:solidFill>
                  <a:srgbClr val="0070C0"/>
                </a:solidFill>
                <a:effectLst>
                  <a:outerShdw blurRad="38100" dist="38100" dir="2700000" algn="tl">
                    <a:srgbClr val="000000">
                      <a:alpha val="43137"/>
                    </a:srgbClr>
                  </a:outerShdw>
                </a:effectLst>
              </a:rPr>
              <a:t>2:</a:t>
            </a:r>
            <a:r>
              <a:rPr lang="ar-SA" sz="4000" dirty="0" smtClean="0"/>
              <a:t>وجود  </a:t>
            </a:r>
            <a:r>
              <a:rPr lang="ar-SA" sz="4000" dirty="0"/>
              <a:t>مركز قوه او اكثر يتحكم في المجهودات المتناسقة  للمؤسسة</a:t>
            </a:r>
            <a:r>
              <a:rPr lang="ar-SA" sz="4000" dirty="0"/>
              <a:t>  </a:t>
            </a:r>
            <a:r>
              <a:rPr lang="ar-SA" sz="4000" dirty="0" err="1" smtClean="0"/>
              <a:t>ويواجهها</a:t>
            </a:r>
            <a:r>
              <a:rPr lang="ar-SA" sz="4000" dirty="0" smtClean="0"/>
              <a:t> نحو تحقيق اهدافها.</a:t>
            </a:r>
            <a:br>
              <a:rPr lang="ar-SA" sz="4000" dirty="0" smtClean="0"/>
            </a:br>
            <a:r>
              <a:rPr lang="ar-SA" sz="4000" dirty="0" smtClean="0"/>
              <a:t/>
            </a:r>
            <a:br>
              <a:rPr lang="ar-SA" sz="4000" dirty="0" smtClean="0"/>
            </a:br>
            <a:r>
              <a:rPr lang="ar-SA" sz="4000" b="1" u="sng" dirty="0" smtClean="0">
                <a:solidFill>
                  <a:srgbClr val="0070C0"/>
                </a:solidFill>
                <a:effectLst>
                  <a:outerShdw blurRad="38100" dist="38100" dir="2700000" algn="tl">
                    <a:srgbClr val="000000">
                      <a:alpha val="43137"/>
                    </a:srgbClr>
                  </a:outerShdw>
                </a:effectLst>
              </a:rPr>
              <a:t>3:</a:t>
            </a:r>
            <a:r>
              <a:rPr lang="ar-SA" sz="4000" dirty="0" smtClean="0"/>
              <a:t>استبدال الموظفين , أي </a:t>
            </a:r>
            <a:r>
              <a:rPr lang="ar-SA" sz="4000" dirty="0"/>
              <a:t>امكانية ابعاد الافراد غير الاكفاء </a:t>
            </a:r>
            <a:r>
              <a:rPr lang="ar-SA" sz="4000" dirty="0"/>
              <a:t>واحلال افراد اخرين اكثر كفاءه للقيام </a:t>
            </a:r>
            <a:r>
              <a:rPr lang="ar-SA" sz="4000" dirty="0" err="1"/>
              <a:t>باعمالهم</a:t>
            </a:r>
            <a:r>
              <a:rPr lang="ar-SA" sz="4000" dirty="0"/>
              <a:t> وذلك عن طريق </a:t>
            </a:r>
            <a:r>
              <a:rPr lang="ar-SA" sz="4000" dirty="0"/>
              <a:t>النقل او التدريب </a:t>
            </a:r>
            <a:r>
              <a:rPr lang="ar-SA" sz="4000" dirty="0" smtClean="0"/>
              <a:t>.</a:t>
            </a:r>
            <a:r>
              <a:rPr lang="ar-SA" b="1" dirty="0" smtClean="0">
                <a:effectLst>
                  <a:outerShdw blurRad="38100" dist="38100" dir="2700000" algn="tl">
                    <a:srgbClr val="000000">
                      <a:alpha val="43137"/>
                    </a:srgbClr>
                  </a:outerShdw>
                </a:effectLst>
              </a:rPr>
              <a:t/>
            </a:r>
            <a:br>
              <a:rPr lang="ar-SA" b="1" dirty="0" smtClean="0">
                <a:effectLst>
                  <a:outerShdw blurRad="38100" dist="38100" dir="2700000" algn="tl">
                    <a:srgbClr val="000000">
                      <a:alpha val="43137"/>
                    </a:srgbClr>
                  </a:outerShdw>
                </a:effectLst>
              </a:rPr>
            </a:br>
            <a:endParaRPr lang="ar-SA" dirty="0"/>
          </a:p>
        </p:txBody>
      </p:sp>
    </p:spTree>
    <p:extLst>
      <p:ext uri="{BB962C8B-B14F-4D97-AF65-F5344CB8AC3E}">
        <p14:creationId xmlns:p14="http://schemas.microsoft.com/office/powerpoint/2010/main" val="32228286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928992" cy="6552728"/>
          </a:xfrm>
        </p:spPr>
        <p:txBody>
          <a:bodyPr>
            <a:normAutofit/>
          </a:bodyPr>
          <a:lstStyle/>
          <a:p>
            <a:r>
              <a:rPr lang="ar-SA"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ج- انماط  المؤسسات الاجتماعية :-</a:t>
            </a:r>
            <a:br>
              <a:rPr lang="ar-SA"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ar-SA" dirty="0" smtClean="0"/>
              <a:t/>
            </a:r>
            <a:br>
              <a:rPr lang="ar-SA" dirty="0" smtClean="0"/>
            </a:br>
            <a:r>
              <a:rPr lang="ar-SA" sz="4800" dirty="0" smtClean="0">
                <a:solidFill>
                  <a:srgbClr val="CC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(1) </a:t>
            </a:r>
            <a:r>
              <a:rPr lang="ar-SA" sz="4000" dirty="0"/>
              <a:t>المؤسسات </a:t>
            </a:r>
            <a:r>
              <a:rPr lang="ar-SA" sz="4000" dirty="0" smtClean="0"/>
              <a:t>الاجتماعية </a:t>
            </a:r>
            <a:r>
              <a:rPr lang="ar-SA" sz="4000" dirty="0"/>
              <a:t>الاساسية: مؤسسات ضرورية (للنظام الاجتماعي) مثل « الاسرة –المدرسة- الدولة «</a:t>
            </a:r>
            <a:br>
              <a:rPr lang="ar-SA" sz="4000" dirty="0"/>
            </a:br>
            <a:r>
              <a:rPr lang="ar-SA" sz="4800" dirty="0" smtClean="0">
                <a:solidFill>
                  <a:srgbClr val="CC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(2) </a:t>
            </a:r>
            <a:r>
              <a:rPr lang="ar-SA" sz="4000" dirty="0"/>
              <a:t>المؤسسات الاجتماعية الثانوية:</a:t>
            </a:r>
            <a:br>
              <a:rPr lang="ar-SA" sz="4000" dirty="0"/>
            </a:br>
            <a:r>
              <a:rPr lang="ar-SA" sz="4000" dirty="0"/>
              <a:t>وهي لا تعد </a:t>
            </a:r>
            <a:r>
              <a:rPr lang="ar-SA" sz="4000" dirty="0" smtClean="0"/>
              <a:t>ضرويه  </a:t>
            </a:r>
            <a:r>
              <a:rPr lang="ar-SA" sz="4000" dirty="0"/>
              <a:t>لبقاء </a:t>
            </a:r>
            <a:r>
              <a:rPr lang="ar-SA" sz="4000" dirty="0"/>
              <a:t>(النظام </a:t>
            </a:r>
            <a:r>
              <a:rPr lang="ar-SA" sz="4000" dirty="0"/>
              <a:t>الاجتماعي</a:t>
            </a:r>
            <a:r>
              <a:rPr lang="ar-SA" sz="4000" dirty="0"/>
              <a:t>) مثل </a:t>
            </a:r>
            <a:r>
              <a:rPr lang="ar-SA" sz="4000" dirty="0" smtClean="0"/>
              <a:t>«مؤسسات </a:t>
            </a:r>
            <a:r>
              <a:rPr lang="ar-SA" sz="4000" dirty="0"/>
              <a:t>الترويحية -والنوادي </a:t>
            </a:r>
            <a:r>
              <a:rPr lang="ar-SA" sz="4000" dirty="0"/>
              <a:t>«</a:t>
            </a:r>
            <a:endParaRPr lang="ar-SA" sz="4000" dirty="0"/>
          </a:p>
        </p:txBody>
      </p:sp>
    </p:spTree>
    <p:extLst>
      <p:ext uri="{BB962C8B-B14F-4D97-AF65-F5344CB8AC3E}">
        <p14:creationId xmlns:p14="http://schemas.microsoft.com/office/powerpoint/2010/main" val="26807876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928992" cy="6552728"/>
          </a:xfrm>
        </p:spPr>
        <p:txBody>
          <a:bodyPr>
            <a:normAutofit/>
          </a:bodyPr>
          <a:lstStyle/>
          <a:p>
            <a:r>
              <a:rPr lang="ar-SA" sz="6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sym typeface="Wingdings 2"/>
              </a:rPr>
              <a:t></a:t>
            </a:r>
            <a:r>
              <a:rPr lang="ar-SA" sz="6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r>
              <a:rPr lang="ar-SA" sz="6600" b="1" spc="300" dirty="0" smtClean="0">
                <a:ln w="11430" cmpd="sng">
                  <a:solidFill>
                    <a:schemeClr val="accent1">
                      <a:tint val="10000"/>
                    </a:schemeClr>
                  </a:solidFill>
                  <a:prstDash val="solid"/>
                  <a:miter lim="800000"/>
                </a:ln>
                <a:solidFill>
                  <a:srgbClr val="002060"/>
                </a:solidFill>
                <a:effectLst>
                  <a:glow rad="45500">
                    <a:schemeClr val="accent1">
                      <a:satMod val="220000"/>
                      <a:alpha val="35000"/>
                    </a:schemeClr>
                  </a:glow>
                </a:effectLst>
              </a:rPr>
              <a:t>القسم الثاني :</a:t>
            </a:r>
            <a:r>
              <a:rPr lang="ar-SA" sz="6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خصائص ووظائف المدرسة كمؤسسة اجتماعية </a:t>
            </a:r>
            <a:br>
              <a:rPr lang="ar-SA" sz="6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br>
            <a:r>
              <a:rPr lang="ar-SA" b="1" spc="300" dirty="0" smtClean="0">
                <a:ln w="11430" cmpd="sng">
                  <a:solidFill>
                    <a:schemeClr val="accent1">
                      <a:tint val="10000"/>
                    </a:schemeClr>
                  </a:solidFill>
                  <a:prstDash val="solid"/>
                  <a:miter lim="800000"/>
                </a:ln>
                <a:solidFill>
                  <a:srgbClr val="CC0000"/>
                </a:solidFill>
                <a:effectLst>
                  <a:glow rad="45500">
                    <a:schemeClr val="accent1">
                      <a:satMod val="220000"/>
                      <a:alpha val="35000"/>
                    </a:schemeClr>
                  </a:glow>
                </a:effectLst>
              </a:rPr>
              <a:t>«ص 38»</a:t>
            </a:r>
            <a:br>
              <a:rPr lang="ar-SA" b="1" spc="300" dirty="0" smtClean="0">
                <a:ln w="11430" cmpd="sng">
                  <a:solidFill>
                    <a:schemeClr val="accent1">
                      <a:tint val="10000"/>
                    </a:schemeClr>
                  </a:solidFill>
                  <a:prstDash val="solid"/>
                  <a:miter lim="800000"/>
                </a:ln>
                <a:solidFill>
                  <a:srgbClr val="CC0000"/>
                </a:solidFill>
                <a:effectLst>
                  <a:glow rad="45500">
                    <a:schemeClr val="accent1">
                      <a:satMod val="220000"/>
                      <a:alpha val="35000"/>
                    </a:schemeClr>
                  </a:glow>
                </a:effectLst>
              </a:rPr>
            </a:br>
            <a:r>
              <a:rPr lang="ar-SA" b="1" spc="300" dirty="0" smtClean="0">
                <a:ln w="11430" cmpd="sng">
                  <a:solidFill>
                    <a:schemeClr val="accent1">
                      <a:tint val="10000"/>
                    </a:schemeClr>
                  </a:solidFill>
                  <a:prstDash val="solid"/>
                  <a:miter lim="800000"/>
                </a:ln>
                <a:solidFill>
                  <a:srgbClr val="CC0000"/>
                </a:solidFill>
                <a:effectLst>
                  <a:glow rad="45500">
                    <a:schemeClr val="accent1">
                      <a:satMod val="220000"/>
                      <a:alpha val="35000"/>
                    </a:schemeClr>
                  </a:glow>
                </a:effectLst>
              </a:rPr>
              <a:t>4</a:t>
            </a:r>
            <a:r>
              <a:rPr lang="ar-SA" b="1" u="sng" spc="300" dirty="0" smtClean="0">
                <a:ln w="11430" cmpd="sng">
                  <a:solidFill>
                    <a:schemeClr val="accent1">
                      <a:tint val="10000"/>
                    </a:schemeClr>
                  </a:solidFill>
                  <a:prstDash val="solid"/>
                  <a:miter lim="800000"/>
                </a:ln>
                <a:solidFill>
                  <a:srgbClr val="CC0000"/>
                </a:solidFill>
                <a:effectLst>
                  <a:glow rad="45500">
                    <a:schemeClr val="accent1">
                      <a:satMod val="220000"/>
                      <a:alpha val="35000"/>
                    </a:schemeClr>
                  </a:glow>
                  <a:outerShdw blurRad="38100" dist="38100" dir="2700000" algn="tl">
                    <a:srgbClr val="000000">
                      <a:alpha val="43137"/>
                    </a:srgbClr>
                  </a:outerShdw>
                </a:effectLst>
              </a:rPr>
              <a:t> نقاط</a:t>
            </a:r>
            <a:endParaRPr lang="ar-SA" b="1" u="sng" spc="300" dirty="0">
              <a:ln w="11430" cmpd="sng">
                <a:solidFill>
                  <a:schemeClr val="accent1">
                    <a:tint val="10000"/>
                  </a:schemeClr>
                </a:solidFill>
                <a:prstDash val="solid"/>
                <a:miter lim="800000"/>
              </a:ln>
              <a:solidFill>
                <a:srgbClr val="CC0000"/>
              </a:solidFill>
              <a:effectLst>
                <a:glow rad="45500">
                  <a:schemeClr val="accent1">
                    <a:satMod val="220000"/>
                    <a:alpha val="35000"/>
                  </a:schemeClr>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1455661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7921" y="116632"/>
            <a:ext cx="8928992" cy="6552728"/>
          </a:xfrm>
        </p:spPr>
        <p:txBody>
          <a:bodyPr>
            <a:normAutofit/>
          </a:bodyPr>
          <a:lstStyle/>
          <a:p>
            <a:r>
              <a:rPr lang="ar-SA" sz="2800" b="1" u="sng" dirty="0" smtClean="0">
                <a:effectLst>
                  <a:outerShdw blurRad="38100" dist="38100" dir="2700000" algn="tl">
                    <a:srgbClr val="000000">
                      <a:alpha val="43137"/>
                    </a:srgbClr>
                  </a:outerShdw>
                </a:effectLst>
                <a:latin typeface="Tahoma" pitchFamily="34" charset="0"/>
                <a:ea typeface="Tahoma" pitchFamily="34" charset="0"/>
                <a:cs typeface="Tahoma" pitchFamily="34" charset="0"/>
                <a:sym typeface="Wingdings 2"/>
              </a:rPr>
              <a:t></a:t>
            </a:r>
            <a:r>
              <a:rPr lang="ar-SA" sz="2800" b="1" u="sng" dirty="0" smtClean="0">
                <a:solidFill>
                  <a:srgbClr val="993300"/>
                </a:solidFill>
                <a:effectLst>
                  <a:outerShdw blurRad="38100" dist="38100" dir="2700000" algn="tl">
                    <a:srgbClr val="000000">
                      <a:alpha val="43137"/>
                    </a:srgbClr>
                  </a:outerShdw>
                </a:effectLst>
                <a:latin typeface="Tahoma" pitchFamily="34" charset="0"/>
                <a:ea typeface="Tahoma" pitchFamily="34" charset="0"/>
                <a:cs typeface="Tahoma" pitchFamily="34" charset="0"/>
                <a:sym typeface="Wingdings 2"/>
              </a:rPr>
              <a:t>خصائص المدرسة كمؤسسة اجتماعية </a:t>
            </a:r>
            <a:r>
              <a:rPr lang="ar-SA" sz="2800" dirty="0" smtClean="0">
                <a:latin typeface="Tahoma" pitchFamily="34" charset="0"/>
                <a:ea typeface="Tahoma" pitchFamily="34" charset="0"/>
                <a:cs typeface="Tahoma" pitchFamily="34" charset="0"/>
                <a:sym typeface="Wingdings 2"/>
              </a:rPr>
              <a:t>تتميز المدرسة عن الوسط الاجتماعي الذي توجد فيه بعدة </a:t>
            </a:r>
            <a:r>
              <a:rPr lang="ar-SA" sz="2800" dirty="0">
                <a:latin typeface="Tahoma" pitchFamily="34" charset="0"/>
                <a:ea typeface="Tahoma" pitchFamily="34" charset="0"/>
                <a:cs typeface="Tahoma" pitchFamily="34" charset="0"/>
                <a:sym typeface="Wingdings 2"/>
              </a:rPr>
              <a:t>خصائص تجعلها وحدة اجتماعية مستقلة منها:</a:t>
            </a:r>
            <a:br>
              <a:rPr lang="ar-SA" sz="2800" dirty="0">
                <a:latin typeface="Tahoma" pitchFamily="34" charset="0"/>
                <a:ea typeface="Tahoma" pitchFamily="34" charset="0"/>
                <a:cs typeface="Tahoma" pitchFamily="34" charset="0"/>
                <a:sym typeface="Wingdings 2"/>
              </a:rPr>
            </a:br>
            <a:r>
              <a:rPr lang="ar-SA" sz="2800" dirty="0">
                <a:latin typeface="Tahoma" pitchFamily="34" charset="0"/>
                <a:ea typeface="Tahoma" pitchFamily="34" charset="0"/>
                <a:cs typeface="Tahoma" pitchFamily="34" charset="0"/>
                <a:sym typeface="Wingdings 2"/>
              </a:rPr>
              <a:t>اولاً :للمدرسة هدف واضح وهو تحقيق تنمية  الشخصية المتكاملة المتزنة بالإضافة الى عدة اهداف اجتماعية اخرى .</a:t>
            </a:r>
            <a:br>
              <a:rPr lang="ar-SA" sz="2800" dirty="0">
                <a:latin typeface="Tahoma" pitchFamily="34" charset="0"/>
                <a:ea typeface="Tahoma" pitchFamily="34" charset="0"/>
                <a:cs typeface="Tahoma" pitchFamily="34" charset="0"/>
                <a:sym typeface="Wingdings 2"/>
              </a:rPr>
            </a:br>
            <a:r>
              <a:rPr lang="ar-SA" sz="2800" dirty="0">
                <a:latin typeface="Tahoma" pitchFamily="34" charset="0"/>
                <a:ea typeface="Tahoma" pitchFamily="34" charset="0"/>
                <a:cs typeface="Tahoma" pitchFamily="34" charset="0"/>
                <a:sym typeface="Wingdings 2"/>
              </a:rPr>
              <a:t> ثانياً: </a:t>
            </a:r>
            <a:r>
              <a:rPr lang="ar-SA" sz="2800" dirty="0">
                <a:latin typeface="Tahoma" pitchFamily="34" charset="0"/>
                <a:ea typeface="Tahoma" pitchFamily="34" charset="0"/>
                <a:cs typeface="Tahoma" pitchFamily="34" charset="0"/>
                <a:sym typeface="Wingdings 2"/>
              </a:rPr>
              <a:t>يسود المدرسة تنظيم خاص محدد المعالم يوضح طريقة التفاعل الاجتماعي في </a:t>
            </a:r>
            <a:r>
              <a:rPr lang="ar-SA" sz="2800" dirty="0">
                <a:latin typeface="Tahoma" pitchFamily="34" charset="0"/>
                <a:ea typeface="Tahoma" pitchFamily="34" charset="0"/>
                <a:cs typeface="Tahoma" pitchFamily="34" charset="0"/>
                <a:sym typeface="Wingdings 2"/>
              </a:rPr>
              <a:t>المدرسة.</a:t>
            </a:r>
            <a:br>
              <a:rPr lang="ar-SA" sz="2800" dirty="0">
                <a:latin typeface="Tahoma" pitchFamily="34" charset="0"/>
                <a:ea typeface="Tahoma" pitchFamily="34" charset="0"/>
                <a:cs typeface="Tahoma" pitchFamily="34" charset="0"/>
                <a:sym typeface="Wingdings 2"/>
              </a:rPr>
            </a:br>
            <a:r>
              <a:rPr lang="ar-SA" sz="2800" dirty="0">
                <a:latin typeface="Tahoma" pitchFamily="34" charset="0"/>
                <a:ea typeface="Tahoma" pitchFamily="34" charset="0"/>
                <a:cs typeface="Tahoma" pitchFamily="34" charset="0"/>
                <a:sym typeface="Wingdings 2"/>
              </a:rPr>
              <a:t>ثالثاً: </a:t>
            </a:r>
            <a:r>
              <a:rPr lang="ar-SA" sz="2800" dirty="0">
                <a:latin typeface="Tahoma" pitchFamily="34" charset="0"/>
                <a:ea typeface="Tahoma" pitchFamily="34" charset="0"/>
                <a:cs typeface="Tahoma" pitchFamily="34" charset="0"/>
                <a:sym typeface="Wingdings 2"/>
              </a:rPr>
              <a:t>تضم المدرسة افراد معينين يسود بينهم علاقات اجتماعية خاصه </a:t>
            </a:r>
            <a:r>
              <a:rPr lang="ar-SA" sz="2800" dirty="0" smtClean="0">
                <a:latin typeface="Tahoma" pitchFamily="34" charset="0"/>
                <a:ea typeface="Tahoma" pitchFamily="34" charset="0"/>
                <a:cs typeface="Tahoma" pitchFamily="34" charset="0"/>
                <a:sym typeface="Wingdings 2"/>
              </a:rPr>
              <a:t>فالمدرسة </a:t>
            </a:r>
            <a:r>
              <a:rPr lang="ar-SA" sz="2800" dirty="0">
                <a:latin typeface="Tahoma" pitchFamily="34" charset="0"/>
                <a:ea typeface="Tahoma" pitchFamily="34" charset="0"/>
                <a:cs typeface="Tahoma" pitchFamily="34" charset="0"/>
                <a:sym typeface="Wingdings 2"/>
              </a:rPr>
              <a:t>بها (المدرسون والتلاميذ)</a:t>
            </a:r>
            <a:r>
              <a:rPr lang="ar-SA" sz="2800" dirty="0" err="1">
                <a:latin typeface="Tahoma" pitchFamily="34" charset="0"/>
                <a:ea typeface="Tahoma" pitchFamily="34" charset="0"/>
                <a:cs typeface="Tahoma" pitchFamily="34" charset="0"/>
                <a:sym typeface="Wingdings 2"/>
              </a:rPr>
              <a:t>وبدونهم</a:t>
            </a:r>
            <a:r>
              <a:rPr lang="ar-SA" sz="2800" dirty="0">
                <a:latin typeface="Tahoma" pitchFamily="34" charset="0"/>
                <a:ea typeface="Tahoma" pitchFamily="34" charset="0"/>
                <a:cs typeface="Tahoma" pitchFamily="34" charset="0"/>
                <a:sym typeface="Wingdings 2"/>
              </a:rPr>
              <a:t> لا تتم العملية التعليمية.</a:t>
            </a:r>
            <a:br>
              <a:rPr lang="ar-SA" sz="2800" dirty="0">
                <a:latin typeface="Tahoma" pitchFamily="34" charset="0"/>
                <a:ea typeface="Tahoma" pitchFamily="34" charset="0"/>
                <a:cs typeface="Tahoma" pitchFamily="34" charset="0"/>
                <a:sym typeface="Wingdings 2"/>
              </a:rPr>
            </a:br>
            <a:r>
              <a:rPr lang="ar-SA" sz="2800" dirty="0">
                <a:latin typeface="Tahoma" pitchFamily="34" charset="0"/>
                <a:ea typeface="Tahoma" pitchFamily="34" charset="0"/>
                <a:cs typeface="Tahoma" pitchFamily="34" charset="0"/>
                <a:sym typeface="Wingdings 2"/>
              </a:rPr>
              <a:t>رابعاً: للمدرسة ثقافة خاصة بها  وهذا الثقافة تتكون من القيم والانماط السلوكية المعقدة التي تتركز حول المدرسة  .</a:t>
            </a:r>
            <a:br>
              <a:rPr lang="ar-SA" sz="2800" dirty="0">
                <a:latin typeface="Tahoma" pitchFamily="34" charset="0"/>
                <a:ea typeface="Tahoma" pitchFamily="34" charset="0"/>
                <a:cs typeface="Tahoma" pitchFamily="34" charset="0"/>
                <a:sym typeface="Wingdings 2"/>
              </a:rPr>
            </a:br>
            <a:endParaRPr lang="ar-SA" sz="28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961100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88640"/>
            <a:ext cx="8928992" cy="6480720"/>
          </a:xfrm>
          <a:noFill/>
        </p:spPr>
        <p:txBody>
          <a:bodyPr>
            <a:normAutofit fontScale="90000"/>
          </a:bodyPr>
          <a:lstStyle/>
          <a:p>
            <a:pPr algn="r"/>
            <a:r>
              <a:rPr lang="ar-SA" dirty="0" smtClean="0">
                <a:latin typeface="Tahoma" pitchFamily="34" charset="0"/>
                <a:ea typeface="Tahoma" pitchFamily="34" charset="0"/>
                <a:cs typeface="Tahoma" pitchFamily="34" charset="0"/>
                <a:sym typeface="Wingdings 2"/>
              </a:rPr>
              <a:t></a:t>
            </a:r>
            <a:r>
              <a:rPr lang="ar-SA" sz="3600" b="1" u="sng" dirty="0">
                <a:solidFill>
                  <a:srgbClr val="993300"/>
                </a:solidFill>
                <a:effectLst>
                  <a:outerShdw blurRad="38100" dist="38100" dir="2700000" algn="tl">
                    <a:srgbClr val="000000">
                      <a:alpha val="43137"/>
                    </a:srgbClr>
                  </a:outerShdw>
                </a:effectLst>
                <a:latin typeface="Tahoma" pitchFamily="34" charset="0"/>
                <a:ea typeface="Tahoma" pitchFamily="34" charset="0"/>
                <a:cs typeface="Tahoma" pitchFamily="34" charset="0"/>
                <a:sym typeface="Wingdings 2"/>
              </a:rPr>
              <a:t>وظائف المدرسة :-</a:t>
            </a:r>
            <a:r>
              <a:rPr lang="ar-SA" dirty="0">
                <a:latin typeface="Tahoma" pitchFamily="34" charset="0"/>
                <a:ea typeface="Tahoma" pitchFamily="34" charset="0"/>
                <a:cs typeface="Tahoma" pitchFamily="34" charset="0"/>
                <a:sym typeface="Wingdings 2"/>
              </a:rPr>
              <a:t/>
            </a:r>
            <a:br>
              <a:rPr lang="ar-SA" dirty="0">
                <a:latin typeface="Tahoma" pitchFamily="34" charset="0"/>
                <a:ea typeface="Tahoma" pitchFamily="34" charset="0"/>
                <a:cs typeface="Tahoma" pitchFamily="34" charset="0"/>
                <a:sym typeface="Wingdings 2"/>
              </a:rPr>
            </a:br>
            <a:r>
              <a:rPr lang="ar-SA" sz="3600" dirty="0" smtClean="0">
                <a:latin typeface="Tahoma" pitchFamily="34" charset="0"/>
                <a:ea typeface="Tahoma" pitchFamily="34" charset="0"/>
                <a:cs typeface="Tahoma" pitchFamily="34" charset="0"/>
                <a:sym typeface="Wingdings 2"/>
              </a:rPr>
              <a:t>منذ بدء </a:t>
            </a:r>
            <a:r>
              <a:rPr lang="ar-SA" sz="3600" dirty="0">
                <a:latin typeface="Tahoma" pitchFamily="34" charset="0"/>
                <a:ea typeface="Tahoma" pitchFamily="34" charset="0"/>
                <a:cs typeface="Tahoma" pitchFamily="34" charset="0"/>
                <a:sym typeface="Wingdings 2"/>
              </a:rPr>
              <a:t>الحياة والانسان يمارس عمليات تعليمية, حتى مع عدم وجود المدرسة بشكلها النظامي التقليدي المعروف ,وذلك  لمقابلة الحاجات الاساسية والضرورية, وكان ذلك يتم من خلال الاتصال المستمر بكل ما حيط به, وقد كان طبيعيا ان تكون الاسرة وهي الشكل الذي توصل اليه الانسان للحفظ على حياته وهي المصدر الرئيسي لتزويده بالمعارف والخبرات من بحث </a:t>
            </a:r>
            <a:r>
              <a:rPr lang="ar-SA" sz="3600" dirty="0" err="1">
                <a:latin typeface="Tahoma" pitchFamily="34" charset="0"/>
                <a:ea typeface="Tahoma" pitchFamily="34" charset="0"/>
                <a:cs typeface="Tahoma" pitchFamily="34" charset="0"/>
                <a:sym typeface="Wingdings 2"/>
              </a:rPr>
              <a:t>عنه.من</a:t>
            </a:r>
            <a:r>
              <a:rPr lang="ar-SA" sz="3600" dirty="0">
                <a:latin typeface="Tahoma" pitchFamily="34" charset="0"/>
                <a:ea typeface="Tahoma" pitchFamily="34" charset="0"/>
                <a:cs typeface="Tahoma" pitchFamily="34" charset="0"/>
                <a:sym typeface="Wingdings 2"/>
              </a:rPr>
              <a:t> الطعام والرعي </a:t>
            </a:r>
            <a:r>
              <a:rPr lang="ar-SA" sz="3600" dirty="0" err="1">
                <a:latin typeface="Tahoma" pitchFamily="34" charset="0"/>
                <a:ea typeface="Tahoma" pitchFamily="34" charset="0"/>
                <a:cs typeface="Tahoma" pitchFamily="34" charset="0"/>
                <a:sym typeface="Wingdings 2"/>
              </a:rPr>
              <a:t>ومؤاجهة</a:t>
            </a:r>
            <a:r>
              <a:rPr lang="ar-SA" sz="3600" dirty="0">
                <a:latin typeface="Tahoma" pitchFamily="34" charset="0"/>
                <a:ea typeface="Tahoma" pitchFamily="34" charset="0"/>
                <a:cs typeface="Tahoma" pitchFamily="34" charset="0"/>
                <a:sym typeface="Wingdings 2"/>
              </a:rPr>
              <a:t> العدو لدفاع عن نفسة والمحيطين به وكيفية تعليم الجيل القادم على الصيد </a:t>
            </a:r>
            <a:r>
              <a:rPr lang="ar-SA" sz="3600" dirty="0" err="1">
                <a:latin typeface="Tahoma" pitchFamily="34" charset="0"/>
                <a:ea typeface="Tahoma" pitchFamily="34" charset="0"/>
                <a:cs typeface="Tahoma" pitchFamily="34" charset="0"/>
                <a:sym typeface="Wingdings 2"/>
              </a:rPr>
              <a:t>لاعداد</a:t>
            </a:r>
            <a:r>
              <a:rPr lang="ar-SA" sz="3600" dirty="0">
                <a:latin typeface="Tahoma" pitchFamily="34" charset="0"/>
                <a:ea typeface="Tahoma" pitchFamily="34" charset="0"/>
                <a:cs typeface="Tahoma" pitchFamily="34" charset="0"/>
                <a:sym typeface="Wingdings 2"/>
              </a:rPr>
              <a:t> الطعام وكيف يقيمون المساكن </a:t>
            </a:r>
            <a:r>
              <a:rPr lang="ar-SA" sz="3600" dirty="0" err="1">
                <a:latin typeface="Tahoma" pitchFamily="34" charset="0"/>
                <a:ea typeface="Tahoma" pitchFamily="34" charset="0"/>
                <a:cs typeface="Tahoma" pitchFamily="34" charset="0"/>
                <a:sym typeface="Wingdings 2"/>
              </a:rPr>
              <a:t>لليسكونها</a:t>
            </a:r>
            <a:r>
              <a:rPr lang="ar-SA" sz="3600" dirty="0">
                <a:latin typeface="Tahoma" pitchFamily="34" charset="0"/>
                <a:ea typeface="Tahoma" pitchFamily="34" charset="0"/>
                <a:cs typeface="Tahoma" pitchFamily="34" charset="0"/>
                <a:sym typeface="Wingdings 2"/>
              </a:rPr>
              <a:t>.</a:t>
            </a:r>
            <a:r>
              <a:rPr lang="ar-SA" sz="3600" dirty="0">
                <a:latin typeface="Tahoma" pitchFamily="34" charset="0"/>
                <a:ea typeface="Tahoma" pitchFamily="34" charset="0"/>
                <a:cs typeface="Tahoma" pitchFamily="34" charset="0"/>
                <a:sym typeface="Wingdings 2"/>
              </a:rPr>
              <a:t/>
            </a:r>
            <a:br>
              <a:rPr lang="ar-SA" sz="3600" dirty="0">
                <a:latin typeface="Tahoma" pitchFamily="34" charset="0"/>
                <a:ea typeface="Tahoma" pitchFamily="34" charset="0"/>
                <a:cs typeface="Tahoma" pitchFamily="34" charset="0"/>
                <a:sym typeface="Wingdings 2"/>
              </a:rPr>
            </a:br>
            <a:endParaRPr lang="ar-SA" dirty="0"/>
          </a:p>
        </p:txBody>
      </p:sp>
    </p:spTree>
    <p:extLst>
      <p:ext uri="{BB962C8B-B14F-4D97-AF65-F5344CB8AC3E}">
        <p14:creationId xmlns:p14="http://schemas.microsoft.com/office/powerpoint/2010/main" val="31612130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928992" cy="6552728"/>
          </a:xfrm>
        </p:spPr>
        <p:txBody>
          <a:bodyPr>
            <a:noAutofit/>
          </a:bodyPr>
          <a:lstStyle/>
          <a:p>
            <a:r>
              <a:rPr lang="ar-SA" sz="2800" dirty="0" smtClean="0">
                <a:latin typeface="Tahoma" pitchFamily="34" charset="0"/>
                <a:ea typeface="Tahoma" pitchFamily="34" charset="0"/>
                <a:cs typeface="Tahoma" pitchFamily="34" charset="0"/>
                <a:sym typeface="Wingdings 2"/>
              </a:rPr>
              <a:t>ومنذ بزوغ </a:t>
            </a:r>
            <a:r>
              <a:rPr lang="ar-SA" sz="3200" dirty="0">
                <a:latin typeface="Tahoma" pitchFamily="34" charset="0"/>
                <a:ea typeface="Tahoma" pitchFamily="34" charset="0"/>
                <a:cs typeface="Tahoma" pitchFamily="34" charset="0"/>
                <a:sym typeface="Wingdings 2"/>
              </a:rPr>
              <a:t>نظام الدولة في العالم القديم ....</a:t>
            </a:r>
            <a:br>
              <a:rPr lang="ar-SA" sz="3200" dirty="0">
                <a:latin typeface="Tahoma" pitchFamily="34" charset="0"/>
                <a:ea typeface="Tahoma" pitchFamily="34" charset="0"/>
                <a:cs typeface="Tahoma" pitchFamily="34" charset="0"/>
                <a:sym typeface="Wingdings 2"/>
              </a:rPr>
            </a:br>
            <a:r>
              <a:rPr lang="ar-SA" sz="3200" dirty="0">
                <a:latin typeface="Tahoma" pitchFamily="34" charset="0"/>
                <a:ea typeface="Tahoma" pitchFamily="34" charset="0"/>
                <a:cs typeface="Tahoma" pitchFamily="34" charset="0"/>
                <a:sym typeface="Wingdings 2"/>
              </a:rPr>
              <a:t>كان من الضروري ان تتشكل المجتمعات في اطار من الأنظمة كي تضمن </a:t>
            </a:r>
            <a:r>
              <a:rPr lang="ar-SA" sz="3200" dirty="0" smtClean="0">
                <a:latin typeface="Tahoma" pitchFamily="34" charset="0"/>
                <a:ea typeface="Tahoma" pitchFamily="34" charset="0"/>
                <a:cs typeface="Tahoma" pitchFamily="34" charset="0"/>
                <a:sym typeface="Wingdings 2"/>
              </a:rPr>
              <a:t>-استقرارها -ونموها </a:t>
            </a:r>
            <a:r>
              <a:rPr lang="ar-SA" sz="3200" dirty="0">
                <a:latin typeface="Tahoma" pitchFamily="34" charset="0"/>
                <a:ea typeface="Tahoma" pitchFamily="34" charset="0"/>
                <a:cs typeface="Tahoma" pitchFamily="34" charset="0"/>
                <a:sym typeface="Wingdings 2"/>
              </a:rPr>
              <a:t>ومن ابرز هذه الانظمة النظام (الديني –السياسي- الاقتصادي – الاجتماعي – التشريعي )ومما تتطلب احتياجات المجتمع بقصد :</a:t>
            </a:r>
            <a:br>
              <a:rPr lang="ar-SA" sz="3200" dirty="0">
                <a:latin typeface="Tahoma" pitchFamily="34" charset="0"/>
                <a:ea typeface="Tahoma" pitchFamily="34" charset="0"/>
                <a:cs typeface="Tahoma" pitchFamily="34" charset="0"/>
                <a:sym typeface="Wingdings 2"/>
              </a:rPr>
            </a:br>
            <a:r>
              <a:rPr lang="ar-SA" sz="3200" dirty="0">
                <a:latin typeface="Tahoma" pitchFamily="34" charset="0"/>
                <a:ea typeface="Tahoma" pitchFamily="34" charset="0"/>
                <a:cs typeface="Tahoma" pitchFamily="34" charset="0"/>
                <a:sym typeface="Wingdings 2"/>
              </a:rPr>
              <a:t>تنظيم العلاقات بين المواطن والدولة وبين المواطن وغيره من المواطنين وكان طبيعياً ات تهتم </a:t>
            </a:r>
            <a:r>
              <a:rPr lang="ar-SA" sz="3200" dirty="0">
                <a:latin typeface="Tahoma" pitchFamily="34" charset="0"/>
                <a:ea typeface="Tahoma" pitchFamily="34" charset="0"/>
                <a:cs typeface="Tahoma" pitchFamily="34" charset="0"/>
                <a:sym typeface="Wingdings 2"/>
              </a:rPr>
              <a:t>الدولة</a:t>
            </a:r>
            <a:r>
              <a:rPr lang="ar-SA" sz="3200" dirty="0">
                <a:latin typeface="Tahoma" pitchFamily="34" charset="0"/>
                <a:ea typeface="Tahoma" pitchFamily="34" charset="0"/>
                <a:cs typeface="Tahoma" pitchFamily="34" charset="0"/>
                <a:sym typeface="Wingdings 2"/>
              </a:rPr>
              <a:t> بتشكيل نظام تعليمي يعمل على تنمية اجيال من مواطنيها قادرة على تحمل مسئولياتها الاقتصادية والاجتماعية والسياسية والدينية .</a:t>
            </a:r>
            <a:br>
              <a:rPr lang="ar-SA" sz="3200" dirty="0">
                <a:latin typeface="Tahoma" pitchFamily="34" charset="0"/>
                <a:ea typeface="Tahoma" pitchFamily="34" charset="0"/>
                <a:cs typeface="Tahoma" pitchFamily="34" charset="0"/>
                <a:sym typeface="Wingdings 2"/>
              </a:rPr>
            </a:br>
            <a:endParaRPr lang="ar-SA" sz="28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5412309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3" y="44624"/>
            <a:ext cx="9003699" cy="6624736"/>
          </a:xfrm>
        </p:spPr>
        <p:txBody>
          <a:bodyPr>
            <a:normAutofit/>
          </a:bodyPr>
          <a:lstStyle/>
          <a:p>
            <a:r>
              <a:rPr lang="ar-SA" b="1" dirty="0" smtClean="0">
                <a:ln w="19050">
                  <a:solidFill>
                    <a:schemeClr val="tx2">
                      <a:tint val="1000"/>
                    </a:schemeClr>
                  </a:solidFill>
                  <a:prstDash val="solid"/>
                </a:ln>
                <a:solidFill>
                  <a:srgbClr val="00B050"/>
                </a:solidFill>
                <a:effectLst>
                  <a:outerShdw blurRad="38100" dist="38100" dir="2700000" algn="tl">
                    <a:srgbClr val="000000">
                      <a:alpha val="43137"/>
                    </a:srgbClr>
                  </a:outerShdw>
                </a:effectLst>
              </a:rPr>
              <a:t>ج- الوظائف المدرسة الحديثة من خلال محورين</a:t>
            </a:r>
            <a:r>
              <a:rPr lang="ar-SA" sz="6000" b="1" dirty="0" smtClean="0">
                <a:ln w="19050">
                  <a:solidFill>
                    <a:schemeClr val="tx2">
                      <a:tint val="1000"/>
                    </a:schemeClr>
                  </a:solidFill>
                  <a:prstDash val="solid"/>
                </a:ln>
                <a:solidFill>
                  <a:srgbClr val="00B050"/>
                </a:solidFill>
                <a:effectLst>
                  <a:outerShdw blurRad="38100" dist="38100" dir="2700000" algn="tl">
                    <a:srgbClr val="000000">
                      <a:alpha val="43137"/>
                    </a:srgbClr>
                  </a:outerShdw>
                </a:effectLst>
              </a:rPr>
              <a:t/>
            </a:r>
            <a:br>
              <a:rPr lang="ar-SA" sz="6000" b="1" dirty="0" smtClean="0">
                <a:ln w="19050">
                  <a:solidFill>
                    <a:schemeClr val="tx2">
                      <a:tint val="1000"/>
                    </a:schemeClr>
                  </a:solidFill>
                  <a:prstDash val="solid"/>
                </a:ln>
                <a:solidFill>
                  <a:srgbClr val="00B050"/>
                </a:solidFill>
                <a:effectLst>
                  <a:outerShdw blurRad="38100" dist="38100" dir="2700000" algn="tl">
                    <a:srgbClr val="000000">
                      <a:alpha val="43137"/>
                    </a:srgbClr>
                  </a:outerShdw>
                </a:effectLst>
              </a:rPr>
            </a:br>
            <a:r>
              <a:rPr lang="ar-SA" dirty="0" smtClean="0"/>
              <a:t/>
            </a:r>
            <a:br>
              <a:rPr lang="ar-SA" dirty="0" smtClean="0"/>
            </a:br>
            <a:r>
              <a:rPr lang="ar-SA" dirty="0" smtClean="0"/>
              <a:t/>
            </a:r>
            <a:br>
              <a:rPr lang="ar-SA" dirty="0" smtClean="0"/>
            </a:br>
            <a:r>
              <a:rPr lang="ar-SA" dirty="0"/>
              <a:t/>
            </a:r>
            <a:br>
              <a:rPr lang="ar-SA" dirty="0"/>
            </a:br>
            <a:r>
              <a:rPr lang="ar-SA" dirty="0" smtClean="0"/>
              <a:t/>
            </a:r>
            <a:br>
              <a:rPr lang="ar-SA" dirty="0" smtClean="0"/>
            </a:br>
            <a:r>
              <a:rPr lang="ar-SA" dirty="0"/>
              <a:t/>
            </a:r>
            <a:br>
              <a:rPr lang="ar-SA" dirty="0"/>
            </a:br>
            <a:r>
              <a:rPr lang="ar-SA" dirty="0" smtClean="0"/>
              <a:t/>
            </a:r>
            <a:br>
              <a:rPr lang="ar-SA" dirty="0" smtClean="0"/>
            </a:br>
            <a:r>
              <a:rPr lang="ar-SA" dirty="0" smtClean="0"/>
              <a:t/>
            </a:r>
            <a:br>
              <a:rPr lang="ar-SA" dirty="0" smtClean="0"/>
            </a:br>
            <a:r>
              <a:rPr lang="ar-SA" sz="2800" dirty="0" smtClean="0"/>
              <a:t>«ص </a:t>
            </a:r>
            <a:r>
              <a:rPr lang="ar-SA" sz="2800" dirty="0" smtClean="0"/>
              <a:t>40»</a:t>
            </a:r>
            <a:endParaRPr lang="ar-SA" sz="2800" u="sng" dirty="0">
              <a:effectLst>
                <a:outerShdw blurRad="38100" dist="38100" dir="2700000" algn="tl">
                  <a:srgbClr val="000000">
                    <a:alpha val="43137"/>
                  </a:srgbClr>
                </a:outerShdw>
              </a:effectLst>
            </a:endParaRPr>
          </a:p>
        </p:txBody>
      </p:sp>
      <p:grpSp>
        <p:nvGrpSpPr>
          <p:cNvPr id="14" name="مجموعة 13"/>
          <p:cNvGrpSpPr/>
          <p:nvPr/>
        </p:nvGrpSpPr>
        <p:grpSpPr>
          <a:xfrm>
            <a:off x="395536" y="1916832"/>
            <a:ext cx="8715667" cy="3600400"/>
            <a:chOff x="395536" y="1916832"/>
            <a:chExt cx="8715667" cy="3600400"/>
          </a:xfrm>
        </p:grpSpPr>
        <p:sp>
          <p:nvSpPr>
            <p:cNvPr id="4" name="مخطط انسيابي: معالجة 3"/>
            <p:cNvSpPr/>
            <p:nvPr/>
          </p:nvSpPr>
          <p:spPr>
            <a:xfrm>
              <a:off x="4860032" y="2492896"/>
              <a:ext cx="4032448" cy="1080120"/>
            </a:xfrm>
            <a:prstGeom prst="flowChartProcess">
              <a:avLst/>
            </a:prstGeom>
            <a:solidFill>
              <a:schemeClr val="accent5">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chemeClr val="tx1"/>
                  </a:solidFill>
                  <a:effectLst>
                    <a:outerShdw blurRad="38100" dist="38100" dir="2700000" algn="tl">
                      <a:srgbClr val="000000">
                        <a:alpha val="43137"/>
                      </a:srgbClr>
                    </a:outerShdw>
                  </a:effectLst>
                </a:rPr>
                <a:t>الوظيفة: </a:t>
              </a:r>
              <a:r>
                <a:rPr lang="ar-SA" sz="3200" b="1" dirty="0" smtClean="0">
                  <a:solidFill>
                    <a:srgbClr val="FF0066"/>
                  </a:solidFill>
                  <a:effectLst>
                    <a:outerShdw blurRad="38100" dist="38100" dir="2700000" algn="tl">
                      <a:srgbClr val="000000">
                        <a:alpha val="43137"/>
                      </a:srgbClr>
                    </a:outerShdw>
                  </a:effectLst>
                </a:rPr>
                <a:t>الاجتماعية </a:t>
              </a:r>
              <a:r>
                <a:rPr lang="ar-SA" sz="3200" b="1" dirty="0" smtClean="0">
                  <a:solidFill>
                    <a:schemeClr val="tx1"/>
                  </a:solidFill>
                  <a:effectLst>
                    <a:outerShdw blurRad="38100" dist="38100" dir="2700000" algn="tl">
                      <a:srgbClr val="000000">
                        <a:alpha val="43137"/>
                      </a:srgbClr>
                    </a:outerShdw>
                  </a:effectLst>
                </a:rPr>
                <a:t>للمدرسة</a:t>
              </a:r>
              <a:endParaRPr lang="ar-SA" sz="3200" b="1" dirty="0">
                <a:solidFill>
                  <a:schemeClr val="tx1"/>
                </a:solidFill>
                <a:effectLst>
                  <a:outerShdw blurRad="38100" dist="38100" dir="2700000" algn="tl">
                    <a:srgbClr val="000000">
                      <a:alpha val="43137"/>
                    </a:srgbClr>
                  </a:outerShdw>
                </a:effectLst>
              </a:endParaRPr>
            </a:p>
          </p:txBody>
        </p:sp>
        <p:sp>
          <p:nvSpPr>
            <p:cNvPr id="5" name="مخطط انسيابي: معالجة 4"/>
            <p:cNvSpPr/>
            <p:nvPr/>
          </p:nvSpPr>
          <p:spPr>
            <a:xfrm>
              <a:off x="395536" y="2492896"/>
              <a:ext cx="4176464" cy="1260140"/>
            </a:xfrm>
            <a:prstGeom prst="flowChartProcess">
              <a:avLst/>
            </a:prstGeom>
            <a:solidFill>
              <a:schemeClr val="accent5">
                <a:lumMod val="20000"/>
                <a:lumOff val="80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a:solidFill>
                    <a:schemeClr val="tx1"/>
                  </a:solidFill>
                  <a:effectLst>
                    <a:outerShdw blurRad="38100" dist="38100" dir="2700000" algn="tl">
                      <a:srgbClr val="000000">
                        <a:alpha val="43137"/>
                      </a:srgbClr>
                    </a:outerShdw>
                  </a:effectLst>
                </a:rPr>
                <a:t>الوظيفة: </a:t>
              </a:r>
              <a:r>
                <a:rPr lang="ar-SA" sz="3600" b="1" dirty="0" smtClean="0">
                  <a:solidFill>
                    <a:srgbClr val="FF0066"/>
                  </a:solidFill>
                  <a:effectLst>
                    <a:outerShdw blurRad="38100" dist="38100" dir="2700000" algn="tl">
                      <a:srgbClr val="000000">
                        <a:alpha val="43137"/>
                      </a:srgbClr>
                    </a:outerShdw>
                  </a:effectLst>
                </a:rPr>
                <a:t>التنموية </a:t>
              </a:r>
              <a:r>
                <a:rPr lang="ar-SA" sz="3600" b="1" dirty="0">
                  <a:solidFill>
                    <a:schemeClr val="tx1"/>
                  </a:solidFill>
                  <a:effectLst>
                    <a:outerShdw blurRad="38100" dist="38100" dir="2700000" algn="tl">
                      <a:srgbClr val="000000">
                        <a:alpha val="43137"/>
                      </a:srgbClr>
                    </a:outerShdw>
                  </a:effectLst>
                </a:rPr>
                <a:t>للمدرسة</a:t>
              </a:r>
            </a:p>
          </p:txBody>
        </p:sp>
        <p:sp>
          <p:nvSpPr>
            <p:cNvPr id="6" name="مخطط انسيابي: معالجة متعاقبة 5"/>
            <p:cNvSpPr/>
            <p:nvPr/>
          </p:nvSpPr>
          <p:spPr>
            <a:xfrm>
              <a:off x="5652120" y="4437776"/>
              <a:ext cx="3459083" cy="1079456"/>
            </a:xfrm>
            <a:prstGeom prst="flowChartAlternateProcess">
              <a:avLst/>
            </a:prstGeom>
            <a:solidFill>
              <a:schemeClr val="bg2">
                <a:lumMod val="9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smtClean="0">
                  <a:solidFill>
                    <a:schemeClr val="tx1"/>
                  </a:solidFill>
                  <a:effectLst>
                    <a:outerShdw blurRad="38100" dist="38100" dir="2700000" algn="tl">
                      <a:srgbClr val="000000">
                        <a:alpha val="43137"/>
                      </a:srgbClr>
                    </a:outerShdw>
                  </a:effectLst>
                </a:rPr>
                <a:t>مسارات</a:t>
              </a:r>
              <a:r>
                <a:rPr lang="ar-SA" sz="3600" b="1" dirty="0" smtClean="0">
                  <a:effectLst>
                    <a:outerShdw blurRad="38100" dist="38100" dir="2700000" algn="tl">
                      <a:srgbClr val="000000">
                        <a:alpha val="43137"/>
                      </a:srgbClr>
                    </a:outerShdw>
                  </a:effectLst>
                </a:rPr>
                <a:t> </a:t>
              </a:r>
              <a:r>
                <a:rPr lang="ar-SA" sz="3600" b="1" dirty="0">
                  <a:solidFill>
                    <a:schemeClr val="tx1"/>
                  </a:solidFill>
                  <a:effectLst>
                    <a:outerShdw blurRad="38100" dist="38100" dir="2700000" algn="tl">
                      <a:srgbClr val="000000">
                        <a:alpha val="43137"/>
                      </a:srgbClr>
                    </a:outerShdw>
                  </a:effectLst>
                </a:rPr>
                <a:t>تطور وظيفة المدرسة</a:t>
              </a:r>
            </a:p>
          </p:txBody>
        </p:sp>
        <p:sp>
          <p:nvSpPr>
            <p:cNvPr id="7" name="مخطط انسيابي: معالجة متعاقبة 6"/>
            <p:cNvSpPr/>
            <p:nvPr/>
          </p:nvSpPr>
          <p:spPr>
            <a:xfrm>
              <a:off x="1907704" y="4437776"/>
              <a:ext cx="3600399" cy="1079456"/>
            </a:xfrm>
            <a:prstGeom prst="flowChartAlternateProcess">
              <a:avLst/>
            </a:prstGeom>
            <a:solidFill>
              <a:schemeClr val="bg2">
                <a:lumMod val="9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chemeClr val="tx1"/>
                  </a:solidFill>
                  <a:effectLst>
                    <a:outerShdw blurRad="38100" dist="38100" dir="2700000" algn="tl">
                      <a:srgbClr val="000000">
                        <a:alpha val="43137"/>
                      </a:srgbClr>
                    </a:outerShdw>
                  </a:effectLst>
                </a:rPr>
                <a:t>الوظيفة الاجتماعية للمدرسة الحديثة </a:t>
              </a:r>
              <a:endParaRPr lang="ar-SA" sz="3200" b="1" dirty="0">
                <a:solidFill>
                  <a:schemeClr val="tx1"/>
                </a:solidFill>
                <a:effectLst>
                  <a:outerShdw blurRad="38100" dist="38100" dir="2700000" algn="tl">
                    <a:srgbClr val="000000">
                      <a:alpha val="43137"/>
                    </a:srgbClr>
                  </a:outerShdw>
                </a:effectLst>
              </a:endParaRPr>
            </a:p>
          </p:txBody>
        </p:sp>
        <p:sp>
          <p:nvSpPr>
            <p:cNvPr id="8" name="سهم للأسفل 7"/>
            <p:cNvSpPr/>
            <p:nvPr/>
          </p:nvSpPr>
          <p:spPr>
            <a:xfrm>
              <a:off x="5150792" y="3573016"/>
              <a:ext cx="79208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قوس ممتلئ 10"/>
            <p:cNvSpPr/>
            <p:nvPr/>
          </p:nvSpPr>
          <p:spPr>
            <a:xfrm>
              <a:off x="4427984" y="3933056"/>
              <a:ext cx="2160240" cy="900764"/>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12" name="قوس ممتلئ 11"/>
            <p:cNvSpPr/>
            <p:nvPr/>
          </p:nvSpPr>
          <p:spPr>
            <a:xfrm>
              <a:off x="3635896" y="1916832"/>
              <a:ext cx="2160240" cy="1224136"/>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grpSp>
    </p:spTree>
    <p:extLst>
      <p:ext uri="{BB962C8B-B14F-4D97-AF65-F5344CB8AC3E}">
        <p14:creationId xmlns:p14="http://schemas.microsoft.com/office/powerpoint/2010/main" val="2392251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rmAutofit/>
          </a:bodyPr>
          <a:lstStyle/>
          <a:p>
            <a:r>
              <a:rPr lang="ar-SA" sz="6600" b="1" dirty="0" smtClean="0">
                <a:solidFill>
                  <a:schemeClr val="accent6">
                    <a:lumMod val="50000"/>
                  </a:schemeClr>
                </a:solidFill>
                <a:effectLst>
                  <a:outerShdw blurRad="38100" dist="38100" dir="2700000" algn="tl">
                    <a:srgbClr val="000000">
                      <a:alpha val="43137"/>
                    </a:srgbClr>
                  </a:outerShdw>
                </a:effectLst>
              </a:rPr>
              <a:t>المحاضرة الاولى </a:t>
            </a:r>
            <a:br>
              <a:rPr lang="ar-SA" sz="6600" b="1" dirty="0" smtClean="0">
                <a:solidFill>
                  <a:schemeClr val="accent6">
                    <a:lumMod val="50000"/>
                  </a:schemeClr>
                </a:solidFill>
                <a:effectLst>
                  <a:outerShdw blurRad="38100" dist="38100" dir="2700000" algn="tl">
                    <a:srgbClr val="000000">
                      <a:alpha val="43137"/>
                    </a:srgbClr>
                  </a:outerShdw>
                </a:effectLst>
              </a:rPr>
            </a:br>
            <a:endParaRPr lang="ar-SA" sz="6600" b="1" dirty="0">
              <a:solidFill>
                <a:schemeClr val="accent6">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0989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3645024"/>
            <a:ext cx="8784976" cy="3024336"/>
          </a:xfrm>
        </p:spPr>
        <p:txBody>
          <a:bodyPr>
            <a:normAutofit/>
          </a:bodyPr>
          <a:lstStyle/>
          <a:p>
            <a:r>
              <a:rPr lang="ar-SA" dirty="0" smtClean="0">
                <a:solidFill>
                  <a:srgbClr val="00B050"/>
                </a:solidFill>
              </a:rPr>
              <a:t>القسم </a:t>
            </a:r>
            <a:r>
              <a:rPr lang="ar-SA" dirty="0">
                <a:solidFill>
                  <a:srgbClr val="00B050"/>
                </a:solidFill>
              </a:rPr>
              <a:t>الاول</a:t>
            </a:r>
            <a:r>
              <a:rPr lang="ar-SA" dirty="0" smtClean="0">
                <a:solidFill>
                  <a:srgbClr val="00B050"/>
                </a:solidFill>
              </a:rPr>
              <a:t>: </a:t>
            </a:r>
            <a:r>
              <a:rPr lang="ar-SA" dirty="0" smtClean="0"/>
              <a:t>المدرسة الحديثة</a:t>
            </a:r>
            <a:r>
              <a:rPr lang="ar-SA" sz="2800" b="0" dirty="0" smtClean="0"/>
              <a:t>(</a:t>
            </a:r>
            <a:r>
              <a:rPr lang="ar-SA" sz="2800" b="0" dirty="0" err="1" smtClean="0"/>
              <a:t>فلسفة,اهداف,وظائف,خصائص</a:t>
            </a:r>
            <a:r>
              <a:rPr lang="ar-SA" sz="2800" b="0" dirty="0" smtClean="0"/>
              <a:t>)</a:t>
            </a:r>
            <a:r>
              <a:rPr lang="ar-SA" dirty="0" smtClean="0"/>
              <a:t/>
            </a:r>
            <a:br>
              <a:rPr lang="ar-SA" dirty="0" smtClean="0"/>
            </a:br>
            <a:r>
              <a:rPr lang="ar-SA" dirty="0" smtClean="0">
                <a:solidFill>
                  <a:srgbClr val="00B050"/>
                </a:solidFill>
              </a:rPr>
              <a:t>القسم </a:t>
            </a:r>
            <a:r>
              <a:rPr lang="ar-SA" dirty="0" err="1" smtClean="0">
                <a:solidFill>
                  <a:srgbClr val="00B050"/>
                </a:solidFill>
              </a:rPr>
              <a:t>الثاني:</a:t>
            </a:r>
            <a:r>
              <a:rPr lang="ar-SA" sz="3600" dirty="0" err="1" smtClean="0"/>
              <a:t>الخدمة</a:t>
            </a:r>
            <a:r>
              <a:rPr lang="ar-SA" sz="3600" dirty="0" smtClean="0"/>
              <a:t> الاجتماعية المدرسية</a:t>
            </a:r>
            <a:r>
              <a:rPr lang="ar-SA" sz="2000" b="0" dirty="0" smtClean="0"/>
              <a:t>(</a:t>
            </a:r>
            <a:r>
              <a:rPr lang="ar-SA" sz="2000" b="0" dirty="0" err="1" smtClean="0"/>
              <a:t>المفهوم,الاهداف,الاهمية</a:t>
            </a:r>
            <a:r>
              <a:rPr lang="ar-SA" sz="2000" b="0" dirty="0" smtClean="0"/>
              <a:t>)</a:t>
            </a:r>
            <a:r>
              <a:rPr lang="ar-SA" dirty="0" smtClean="0"/>
              <a:t/>
            </a:r>
            <a:br>
              <a:rPr lang="ar-SA" dirty="0" smtClean="0"/>
            </a:br>
            <a:r>
              <a:rPr lang="ar-SA" dirty="0" smtClean="0">
                <a:solidFill>
                  <a:srgbClr val="00B050"/>
                </a:solidFill>
              </a:rPr>
              <a:t>القسم الثالث: </a:t>
            </a:r>
            <a:r>
              <a:rPr lang="ar-SA" dirty="0" smtClean="0"/>
              <a:t>المدخل الايكولوجي </a:t>
            </a:r>
            <a:r>
              <a:rPr lang="ar-SA" dirty="0" err="1" smtClean="0"/>
              <a:t>كأيطار</a:t>
            </a:r>
            <a:r>
              <a:rPr lang="ar-SA" dirty="0" smtClean="0"/>
              <a:t> عمل لممارسة </a:t>
            </a:r>
            <a:r>
              <a:rPr lang="ar-SA" dirty="0" err="1" smtClean="0"/>
              <a:t>الخدمه</a:t>
            </a:r>
            <a:r>
              <a:rPr lang="ar-SA" dirty="0" smtClean="0"/>
              <a:t> الاجتماعية في المجال المدرسي</a:t>
            </a:r>
            <a:endParaRPr lang="ar-SA" dirty="0"/>
          </a:p>
        </p:txBody>
      </p:sp>
      <p:sp>
        <p:nvSpPr>
          <p:cNvPr id="3" name="عنصر نائب للنص 2"/>
          <p:cNvSpPr>
            <a:spLocks noGrp="1"/>
          </p:cNvSpPr>
          <p:nvPr>
            <p:ph type="body" idx="1"/>
          </p:nvPr>
        </p:nvSpPr>
        <p:spPr>
          <a:xfrm>
            <a:off x="467544" y="332657"/>
            <a:ext cx="8352927" cy="3096343"/>
          </a:xfrm>
        </p:spPr>
        <p:txBody>
          <a:bodyPr>
            <a:noAutofit/>
          </a:bodyPr>
          <a:lstStyle/>
          <a:p>
            <a:pPr algn="ctr"/>
            <a:r>
              <a:rPr lang="ar-SA" sz="7200" b="1" dirty="0" smtClean="0">
                <a:solidFill>
                  <a:srgbClr val="00B0F0"/>
                </a:solidFill>
                <a:effectLst>
                  <a:outerShdw blurRad="38100" dist="38100" dir="2700000" algn="tl">
                    <a:srgbClr val="000000">
                      <a:alpha val="43137"/>
                    </a:srgbClr>
                  </a:outerShdw>
                </a:effectLst>
              </a:rPr>
              <a:t>الوحدة الاول </a:t>
            </a:r>
          </a:p>
          <a:p>
            <a:pPr algn="ctr"/>
            <a:r>
              <a:rPr lang="ar-SA" sz="4800" b="1" dirty="0" smtClean="0">
                <a:solidFill>
                  <a:srgbClr val="E42E2E"/>
                </a:solidFill>
                <a:effectLst>
                  <a:outerShdw blurRad="38100" dist="38100" dir="2700000" algn="tl">
                    <a:srgbClr val="000000">
                      <a:alpha val="43137"/>
                    </a:srgbClr>
                  </a:outerShdw>
                </a:effectLst>
              </a:rPr>
              <a:t>المدرسة الحديثة والخدمة الاجتماعية والمدخل الايكولوجي</a:t>
            </a:r>
            <a:endParaRPr lang="ar-SA" sz="4800" b="1" dirty="0">
              <a:solidFill>
                <a:srgbClr val="E42E2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54950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928992" cy="6624736"/>
          </a:xfrm>
        </p:spPr>
        <p:txBody>
          <a:bodyPr/>
          <a:lstStyle/>
          <a:p>
            <a:r>
              <a:rPr lang="ar-SA" sz="54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القسم الاول : المدرسة الحديثة</a:t>
            </a:r>
            <a:r>
              <a:rPr lang="ar-SA" dirty="0" smtClean="0"/>
              <a:t/>
            </a:r>
            <a:br>
              <a:rPr lang="ar-SA" dirty="0" smtClean="0"/>
            </a:br>
            <a:r>
              <a:rPr lang="ar-SA" dirty="0"/>
              <a:t/>
            </a:r>
            <a:br>
              <a:rPr lang="ar-SA" dirty="0"/>
            </a:br>
            <a:r>
              <a:rPr lang="ar-SA" dirty="0" smtClean="0"/>
              <a:t/>
            </a:r>
            <a:br>
              <a:rPr lang="ar-SA" dirty="0" smtClean="0"/>
            </a:br>
            <a:r>
              <a:rPr lang="ar-SA" sz="4800" b="1" dirty="0" smtClean="0"/>
              <a:t>«فلسفة – اهداف – وظائف – خصائص»</a:t>
            </a:r>
            <a:endParaRPr lang="ar-SA" sz="4800" b="1" dirty="0"/>
          </a:p>
        </p:txBody>
      </p:sp>
    </p:spTree>
    <p:extLst>
      <p:ext uri="{BB962C8B-B14F-4D97-AF65-F5344CB8AC3E}">
        <p14:creationId xmlns:p14="http://schemas.microsoft.com/office/powerpoint/2010/main" val="2824750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741368"/>
          </a:xfrm>
        </p:spPr>
        <p:txBody>
          <a:bodyPr>
            <a:normAutofit/>
          </a:bodyPr>
          <a:lstStyle/>
          <a:p>
            <a:r>
              <a:rPr lang="ar-SA" sz="49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أ- الفلسفة الحديثة في المدرسة «ص 13»</a:t>
            </a:r>
            <a:br>
              <a:rPr lang="ar-SA" sz="49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ar-SA" sz="4000" dirty="0" smtClean="0">
                <a:solidFill>
                  <a:schemeClr val="tx2">
                    <a:lumMod val="75000"/>
                  </a:schemeClr>
                </a:solidFill>
              </a:rPr>
              <a:t>تبوئت المدرسة مركزاً</a:t>
            </a:r>
            <a:br>
              <a:rPr lang="ar-SA" sz="4000" dirty="0" smtClean="0">
                <a:solidFill>
                  <a:schemeClr val="tx2">
                    <a:lumMod val="75000"/>
                  </a:schemeClr>
                </a:solidFill>
              </a:rPr>
            </a:br>
            <a:r>
              <a:rPr lang="ar-SA" sz="4000" dirty="0" smtClean="0">
                <a:solidFill>
                  <a:schemeClr val="tx2">
                    <a:lumMod val="75000"/>
                  </a:schemeClr>
                </a:solidFill>
              </a:rPr>
              <a:t>1- تربوياً </a:t>
            </a:r>
            <a:br>
              <a:rPr lang="ar-SA" sz="4000" dirty="0" smtClean="0">
                <a:solidFill>
                  <a:schemeClr val="tx2">
                    <a:lumMod val="75000"/>
                  </a:schemeClr>
                </a:solidFill>
              </a:rPr>
            </a:br>
            <a:r>
              <a:rPr lang="ar-SA" sz="4000" dirty="0">
                <a:solidFill>
                  <a:schemeClr val="tx2">
                    <a:lumMod val="75000"/>
                  </a:schemeClr>
                </a:solidFill>
              </a:rPr>
              <a:t>و</a:t>
            </a:r>
            <a:r>
              <a:rPr lang="ar-SA" sz="4000" dirty="0" smtClean="0">
                <a:solidFill>
                  <a:schemeClr val="tx2">
                    <a:lumMod val="75000"/>
                  </a:schemeClr>
                </a:solidFill>
              </a:rPr>
              <a:t/>
            </a:r>
            <a:br>
              <a:rPr lang="ar-SA" sz="4000" dirty="0" smtClean="0">
                <a:solidFill>
                  <a:schemeClr val="tx2">
                    <a:lumMod val="75000"/>
                  </a:schemeClr>
                </a:solidFill>
              </a:rPr>
            </a:br>
            <a:r>
              <a:rPr lang="ar-SA" sz="4000" dirty="0" smtClean="0">
                <a:solidFill>
                  <a:schemeClr val="tx2">
                    <a:lumMod val="75000"/>
                  </a:schemeClr>
                </a:solidFill>
              </a:rPr>
              <a:t>2-تعليمياً</a:t>
            </a:r>
            <a:br>
              <a:rPr lang="ar-SA" sz="4000" dirty="0" smtClean="0">
                <a:solidFill>
                  <a:schemeClr val="tx2">
                    <a:lumMod val="75000"/>
                  </a:schemeClr>
                </a:solidFill>
              </a:rPr>
            </a:br>
            <a:r>
              <a:rPr lang="ar-SA" sz="4000" dirty="0" smtClean="0">
                <a:solidFill>
                  <a:schemeClr val="tx2">
                    <a:lumMod val="75000"/>
                  </a:schemeClr>
                </a:solidFill>
              </a:rPr>
              <a:t>مستقلاً منذ التسعينات القرن الماضي بعد ان ظلت عقودا مجرد وحده طرفية من الوحدات التعليمية وربما يرجع ذلك الى مجموعه من العوامل السياسية والاقتصادية على مدى عقد الثمانينيات والتي دعمت التوجهات التعليمية</a:t>
            </a:r>
            <a:endParaRPr lang="ar-SA" sz="4000" dirty="0">
              <a:solidFill>
                <a:schemeClr val="tx2">
                  <a:lumMod val="75000"/>
                </a:schemeClr>
              </a:solidFill>
            </a:endParaRPr>
          </a:p>
        </p:txBody>
      </p:sp>
    </p:spTree>
    <p:extLst>
      <p:ext uri="{BB962C8B-B14F-4D97-AF65-F5344CB8AC3E}">
        <p14:creationId xmlns:p14="http://schemas.microsoft.com/office/powerpoint/2010/main" val="2335212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928992" cy="6552728"/>
          </a:xfrm>
        </p:spPr>
        <p:txBody>
          <a:bodyPr/>
          <a:lstStyle/>
          <a:p>
            <a:r>
              <a:rPr lang="ar-SA" sz="3200" b="1" u="sng" dirty="0" smtClean="0">
                <a:solidFill>
                  <a:srgbClr val="92D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العوامل الاقتصادية </a:t>
            </a:r>
            <a:r>
              <a:rPr lang="ar-SA" sz="3200" b="1" u="sng" dirty="0" err="1" smtClean="0">
                <a:solidFill>
                  <a:srgbClr val="92D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والسياسيه</a:t>
            </a:r>
            <a:r>
              <a:rPr lang="ar-SA" sz="3200" b="1" u="sng" dirty="0" smtClean="0">
                <a:solidFill>
                  <a:srgbClr val="92D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 التي جعلت من </a:t>
            </a:r>
            <a:r>
              <a:rPr lang="ar-SA" sz="3200" b="1" u="sng" dirty="0" err="1" smtClean="0">
                <a:solidFill>
                  <a:srgbClr val="92D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المدرسه</a:t>
            </a:r>
            <a:r>
              <a:rPr lang="ar-SA" sz="3200" b="1" u="sng" dirty="0" smtClean="0">
                <a:solidFill>
                  <a:srgbClr val="92D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 مركز تربوي وتعليمي :-</a:t>
            </a:r>
            <a:r>
              <a:rPr lang="ar-SA" dirty="0" smtClean="0"/>
              <a:t/>
            </a:r>
            <a:br>
              <a:rPr lang="ar-SA" dirty="0" smtClean="0"/>
            </a:br>
            <a:r>
              <a:rPr lang="ar-SA" dirty="0" smtClean="0"/>
              <a:t>(1)الحرص على ان </a:t>
            </a:r>
            <a:r>
              <a:rPr lang="ar-SA" dirty="0" err="1" smtClean="0"/>
              <a:t>تاخذ</a:t>
            </a:r>
            <a:r>
              <a:rPr lang="ar-SA" dirty="0" smtClean="0"/>
              <a:t> المدرسة مواقع متقدمة في ميدان المنافسة الدولية .</a:t>
            </a:r>
            <a:br>
              <a:rPr lang="ar-SA" dirty="0" smtClean="0"/>
            </a:br>
            <a:r>
              <a:rPr lang="ar-SA" dirty="0" smtClean="0"/>
              <a:t>(2)الاختناقات الاقتصادية في اوروبا  على الميزانيات المخصصة للتعليم واصبحت ممول ومخططه بشكل ذاتي ومستقل . </a:t>
            </a:r>
            <a:br>
              <a:rPr lang="ar-SA" dirty="0" smtClean="0"/>
            </a:br>
            <a:r>
              <a:rPr lang="ar-SA" dirty="0" smtClean="0"/>
              <a:t>(3)تقليل اعداد الطالبة في المدارس لتقديم نوعية تعليم افضل . </a:t>
            </a:r>
            <a:endParaRPr lang="ar-SA" dirty="0"/>
          </a:p>
        </p:txBody>
      </p:sp>
    </p:spTree>
    <p:extLst>
      <p:ext uri="{BB962C8B-B14F-4D97-AF65-F5344CB8AC3E}">
        <p14:creationId xmlns:p14="http://schemas.microsoft.com/office/powerpoint/2010/main" val="3720296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928992" cy="6552728"/>
          </a:xfrm>
        </p:spPr>
        <p:txBody>
          <a:bodyPr>
            <a:normAutofit fontScale="90000"/>
          </a:bodyPr>
          <a:lstStyle/>
          <a:p>
            <a:r>
              <a:rPr lang="ar-SA" dirty="0" smtClean="0"/>
              <a:t>ناءت المدارس بحملها من الكثافات المتجاوزة لحدود الممكن  </a:t>
            </a:r>
            <a:r>
              <a:rPr lang="ar-SA" dirty="0"/>
              <a:t>والمعقول وتعددت الفترات المدرسية تحت ضغط الطلب الاجتماعي ,المتزايد على التعليم وقلة  وتهالك المباني والتجهيزات الامر الذي  انعكس سلبا على نوعية الناتج التعليمي من المهارات  والمعارف وادى الى تقديم وجبات تعليمية قاصرة  ورخيصة للتلاميذ وخاصة في المجتمعات النامية ومنها مجتمعاتنا العربية ومن هنا ندرك ان المدرسة كمؤسسة اجتماعية تغيرت وظيفتها من مجرد  مؤسسة  للتعليم الى مؤسسة تنظيمية تقوم على </a:t>
            </a:r>
            <a:endParaRPr lang="ar-SA" dirty="0"/>
          </a:p>
        </p:txBody>
      </p:sp>
    </p:spTree>
    <p:extLst>
      <p:ext uri="{BB962C8B-B14F-4D97-AF65-F5344CB8AC3E}">
        <p14:creationId xmlns:p14="http://schemas.microsoft.com/office/powerpoint/2010/main" val="3609495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928992" cy="6552728"/>
          </a:xfrm>
        </p:spPr>
        <p:txBody>
          <a:bodyPr/>
          <a:lstStyle/>
          <a:p>
            <a:r>
              <a:rPr lang="ar-SA"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وظيفة المدرسة كمؤسسة تنظيمية هي</a:t>
            </a:r>
            <a:r>
              <a:rPr lang="ar-SA" dirty="0" smtClean="0"/>
              <a:t/>
            </a:r>
            <a:br>
              <a:rPr lang="ar-SA" dirty="0" smtClean="0"/>
            </a:br>
            <a:r>
              <a:rPr lang="ar-SA" sz="4800" dirty="0" smtClean="0">
                <a:solidFill>
                  <a:srgbClr val="CC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(1) خدمة المجتمع </a:t>
            </a:r>
            <a:br>
              <a:rPr lang="ar-SA" sz="4800" dirty="0" smtClean="0">
                <a:solidFill>
                  <a:srgbClr val="CC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ar-SA" sz="4800" dirty="0" smtClean="0">
                <a:solidFill>
                  <a:srgbClr val="CC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(2) تنمية البيئة </a:t>
            </a:r>
            <a:br>
              <a:rPr lang="ar-SA" sz="4800" dirty="0" smtClean="0">
                <a:solidFill>
                  <a:srgbClr val="CC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ar-SA" sz="4800" dirty="0" smtClean="0">
                <a:solidFill>
                  <a:srgbClr val="CC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(3) اكتساب العادات الاجتماعية المرغوبة</a:t>
            </a:r>
            <a:br>
              <a:rPr lang="ar-SA" sz="4800" dirty="0" smtClean="0">
                <a:solidFill>
                  <a:srgbClr val="CC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r>
              <a:rPr lang="ar-SA" sz="4800" dirty="0" smtClean="0">
                <a:solidFill>
                  <a:srgbClr val="CC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(4) تحقيق التوافق النفسي والاجتماعي للطالب </a:t>
            </a:r>
            <a:br>
              <a:rPr lang="ar-SA" sz="4800" dirty="0" smtClean="0">
                <a:solidFill>
                  <a:srgbClr val="CC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endParaRPr lang="ar-SA" sz="4800" dirty="0">
              <a:solidFill>
                <a:srgbClr val="CC00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649383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txBody>
          <a:bodyPr>
            <a:normAutofit/>
          </a:bodyPr>
          <a:lstStyle/>
          <a:p>
            <a:r>
              <a:rPr lang="ar-SA" sz="6600" b="1" dirty="0" smtClean="0">
                <a:solidFill>
                  <a:schemeClr val="accent6">
                    <a:lumMod val="50000"/>
                  </a:schemeClr>
                </a:solidFill>
                <a:effectLst>
                  <a:outerShdw blurRad="38100" dist="38100" dir="2700000" algn="tl">
                    <a:srgbClr val="000000">
                      <a:alpha val="43137"/>
                    </a:srgbClr>
                  </a:outerShdw>
                </a:effectLst>
              </a:rPr>
              <a:t>المحاضرة الثانية</a:t>
            </a:r>
            <a:br>
              <a:rPr lang="ar-SA" sz="6600" b="1" dirty="0" smtClean="0">
                <a:solidFill>
                  <a:schemeClr val="accent6">
                    <a:lumMod val="50000"/>
                  </a:schemeClr>
                </a:solidFill>
                <a:effectLst>
                  <a:outerShdw blurRad="38100" dist="38100" dir="2700000" algn="tl">
                    <a:srgbClr val="000000">
                      <a:alpha val="43137"/>
                    </a:srgbClr>
                  </a:outerShdw>
                </a:effectLst>
              </a:rPr>
            </a:br>
            <a:endParaRPr lang="ar-SA" sz="6600" b="1" dirty="0">
              <a:solidFill>
                <a:schemeClr val="accent6">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26091585"/>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206</Words>
  <Application>Microsoft Office PowerPoint</Application>
  <PresentationFormat>عرض على الشاشة (3:4)‏</PresentationFormat>
  <Paragraphs>24</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سمة Office</vt:lpstr>
      <vt:lpstr>عرض تقديمي في PowerPoint</vt:lpstr>
      <vt:lpstr>المحاضرة الاولى  </vt:lpstr>
      <vt:lpstr>القسم الاول: المدرسة الحديثة(فلسفة,اهداف,وظائف,خصائص) القسم الثاني:الخدمة الاجتماعية المدرسية(المفهوم,الاهداف,الاهمية) القسم الثالث: المدخل الايكولوجي كأيطار عمل لممارسة الخدمه الاجتماعية في المجال المدرسي</vt:lpstr>
      <vt:lpstr>القسم الاول : المدرسة الحديثة   «فلسفة – اهداف – وظائف – خصائص»</vt:lpstr>
      <vt:lpstr>أ- الفلسفة الحديثة في المدرسة «ص 13» تبوئت المدرسة مركزاً 1- تربوياً  و 2-تعليمياً مستقلاً منذ التسعينات القرن الماضي بعد ان ظلت عقودا مجرد وحده طرفية من الوحدات التعليمية وربما يرجع ذلك الى مجموعه من العوامل السياسية والاقتصادية على مدى عقد الثمانينيات والتي دعمت التوجهات التعليمية</vt:lpstr>
      <vt:lpstr>العوامل الاقتصادية والسياسيه التي جعلت من المدرسه مركز تربوي وتعليمي :- (1)الحرص على ان تاخذ المدرسة مواقع متقدمة في ميدان المنافسة الدولية . (2)الاختناقات الاقتصادية في اوروبا  على الميزانيات المخصصة للتعليم واصبحت ممول ومخططه بشكل ذاتي ومستقل .  (3)تقليل اعداد الطالبة في المدارس لتقديم نوعية تعليم افضل . </vt:lpstr>
      <vt:lpstr>ناءت المدارس بحملها من الكثافات المتجاوزة لحدود الممكن  والمعقول وتعددت الفترات المدرسية تحت ضغط الطلب الاجتماعي ,المتزايد على التعليم وقلة  وتهالك المباني والتجهيزات الامر الذي  انعكس سلبا على نوعية الناتج التعليمي من المهارات  والمعارف وادى الى تقديم وجبات تعليمية قاصرة  ورخيصة للتلاميذ وخاصة في المجتمعات النامية ومنها مجتمعاتنا العربية ومن هنا ندرك ان المدرسة كمؤسسة اجتماعية تغيرت وظيفتها من مجرد  مؤسسة  للتعليم الى مؤسسة تنظيمية تقوم على </vt:lpstr>
      <vt:lpstr>وظيفة المدرسة كمؤسسة تنظيمية هي (1) خدمة المجتمع  (2) تنمية البيئة  (3) اكتساب العادات الاجتماعية المرغوبة (4) تحقيق التوافق النفسي والاجتماعي للطالب  </vt:lpstr>
      <vt:lpstr>المحاضرة الثانية </vt:lpstr>
      <vt:lpstr>ب- خصائص المؤسسات الاجتماعية :- ص 37 1:بانها وحدة اجتماعية تتميز بتقسيم العمل تقسيما ليس عشوائياً   او تقليدياً  ولكنه مخطط عن قصد من اجل تحقيق اهداف معينه .  2:وجود  مركز قوه او اكثر يتحكم في المجهودات المتناسقة  للمؤسسة  ويواجهها نحو تحقيق اهدافها.  3:استبدال الموظفين , أي امكانية ابعاد الافراد غير الاكفاء واحلال افراد اخرين اكثر كفاءه للقيام باعمالهم وذلك عن طريق النقل او التدريب . </vt:lpstr>
      <vt:lpstr>ج- انماط  المؤسسات الاجتماعية :-  (1) المؤسسات الاجتماعية الاساسية: مؤسسات ضرورية (للنظام الاجتماعي) مثل « الاسرة –المدرسة- الدولة « (2) المؤسسات الاجتماعية الثانوية: وهي لا تعد ضرويه  لبقاء (النظام الاجتماعي) مثل «مؤسسات الترويحية -والنوادي «</vt:lpstr>
      <vt:lpstr> القسم الثاني :خصائص ووظائف المدرسة كمؤسسة اجتماعية  «ص 38» 4 نقاط</vt:lpstr>
      <vt:lpstr>خصائص المدرسة كمؤسسة اجتماعية تتميز المدرسة عن الوسط الاجتماعي الذي توجد فيه بعدة خصائص تجعلها وحدة اجتماعية مستقلة منها: اولاً :للمدرسة هدف واضح وهو تحقيق تنمية  الشخصية المتكاملة المتزنة بالإضافة الى عدة اهداف اجتماعية اخرى .  ثانياً: يسود المدرسة تنظيم خاص محدد المعالم يوضح طريقة التفاعل الاجتماعي في المدرسة. ثالثاً: تضم المدرسة افراد معينين يسود بينهم علاقات اجتماعية خاصه فالمدرسة بها (المدرسون والتلاميذ)وبدونهم لا تتم العملية التعليمية. رابعاً: للمدرسة ثقافة خاصة بها  وهذا الثقافة تتكون من القيم والانماط السلوكية المعقدة التي تتركز حول المدرسة  . </vt:lpstr>
      <vt:lpstr>وظائف المدرسة :- منذ بدء الحياة والانسان يمارس عمليات تعليمية, حتى مع عدم وجود المدرسة بشكلها النظامي التقليدي المعروف ,وذلك  لمقابلة الحاجات الاساسية والضرورية, وكان ذلك يتم من خلال الاتصال المستمر بكل ما حيط به, وقد كان طبيعيا ان تكون الاسرة وهي الشكل الذي توصل اليه الانسان للحفظ على حياته وهي المصدر الرئيسي لتزويده بالمعارف والخبرات من بحث عنه.من الطعام والرعي ومؤاجهة العدو لدفاع عن نفسة والمحيطين به وكيفية تعليم الجيل القادم على الصيد لاعداد الطعام وكيف يقيمون المساكن لليسكونها. </vt:lpstr>
      <vt:lpstr>ومنذ بزوغ نظام الدولة في العالم القديم .... كان من الضروري ان تتشكل المجتمعات في اطار من الأنظمة كي تضمن -استقرارها -ونموها ومن ابرز هذه الانظمة النظام (الديني –السياسي- الاقتصادي – الاجتماعي – التشريعي )ومما تتطلب احتياجات المجتمع بقصد : تنظيم العلاقات بين المواطن والدولة وبين المواطن وغيره من المواطنين وكان طبيعياً ات تهتم الدولة بتشكيل نظام تعليمي يعمل على تنمية اجيال من مواطنيها قادرة على تحمل مسئولياتها الاقتصادية والاجتماعية والسياسية والدينية . </vt:lpstr>
      <vt:lpstr>ج- الوظائف المدرسة الحديثة من خلال محورين        «ص 40»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ASUS</dc:creator>
  <cp:lastModifiedBy>ASUS</cp:lastModifiedBy>
  <cp:revision>9</cp:revision>
  <dcterms:created xsi:type="dcterms:W3CDTF">2015-02-27T02:59:59Z</dcterms:created>
  <dcterms:modified xsi:type="dcterms:W3CDTF">2015-02-27T03:07:34Z</dcterms:modified>
</cp:coreProperties>
</file>