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EF39DB-8FC5-40A5-B49F-FCD3AD7DC5CD}" type="datetimeFigureOut">
              <a:rPr lang="ar-SA" smtClean="0"/>
              <a:pPr/>
              <a:t>01/11/34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FBAB5C-DDA2-441B-8C87-2269061F6F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solidFill>
            <a:srgbClr val="FFCCFF"/>
          </a:solidFill>
        </p:spPr>
        <p:txBody>
          <a:bodyPr/>
          <a:lstStyle/>
          <a:p>
            <a:r>
              <a:rPr lang="ar-SA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رسم الهمزة في وسط الكلمة</a:t>
            </a:r>
            <a:endParaRPr lang="ar-SA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00B0F0"/>
                </a:solidFill>
              </a:rPr>
              <a:t>أ/رسم الهمزة بالنظر للحركة الأقوى</a:t>
            </a:r>
            <a:endParaRPr lang="ar-SA" dirty="0">
              <a:solidFill>
                <a:srgbClr val="00B0F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أقوى الحركات </a:t>
            </a:r>
            <a:r>
              <a:rPr lang="ar-SA" dirty="0" err="1" smtClean="0"/>
              <a:t>هي:</a:t>
            </a:r>
            <a:endParaRPr lang="ar-SA" dirty="0" smtClean="0"/>
          </a:p>
          <a:p>
            <a:r>
              <a:rPr lang="ar-SA" dirty="0" smtClean="0">
                <a:solidFill>
                  <a:srgbClr val="FF0000"/>
                </a:solidFill>
              </a:rPr>
              <a:t>الكسرة</a:t>
            </a:r>
            <a:r>
              <a:rPr lang="ar-SA" dirty="0" smtClean="0"/>
              <a:t>              </a:t>
            </a:r>
            <a:r>
              <a:rPr lang="ar-SA" dirty="0" smtClean="0">
                <a:solidFill>
                  <a:srgbClr val="FFCCFF"/>
                </a:solidFill>
              </a:rPr>
              <a:t>الضمة</a:t>
            </a:r>
            <a:r>
              <a:rPr lang="ar-SA" dirty="0" smtClean="0"/>
              <a:t>               </a:t>
            </a:r>
            <a:r>
              <a:rPr lang="ar-SA" dirty="0" smtClean="0">
                <a:solidFill>
                  <a:srgbClr val="FF0000"/>
                </a:solidFill>
              </a:rPr>
              <a:t>الفتحة</a:t>
            </a:r>
            <a:r>
              <a:rPr lang="ar-SA" dirty="0" smtClean="0"/>
              <a:t>             </a:t>
            </a:r>
            <a:r>
              <a:rPr lang="ar-SA" dirty="0" smtClean="0">
                <a:solidFill>
                  <a:srgbClr val="FFCCFF"/>
                </a:solidFill>
              </a:rPr>
              <a:t> السكون </a:t>
            </a:r>
          </a:p>
          <a:p>
            <a:pPr>
              <a:buNone/>
            </a:pPr>
            <a:endParaRPr lang="ar-SA" dirty="0" smtClean="0">
              <a:solidFill>
                <a:srgbClr val="FFCCFF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FFCCFF"/>
                </a:solidFill>
              </a:rPr>
              <a:t>      نبرة                الواو                  الألف          أضعف الحركات</a:t>
            </a:r>
          </a:p>
          <a:p>
            <a:r>
              <a:rPr lang="ar-SA" b="1" dirty="0" smtClean="0">
                <a:solidFill>
                  <a:schemeClr val="bg2">
                    <a:lumMod val="50000"/>
                  </a:schemeClr>
                </a:solidFill>
              </a:rPr>
              <a:t>كيفية رسم الهمزة </a:t>
            </a:r>
            <a:r>
              <a:rPr lang="ar-SA" b="1" dirty="0" err="1" smtClean="0">
                <a:solidFill>
                  <a:schemeClr val="bg2">
                    <a:lumMod val="50000"/>
                  </a:schemeClr>
                </a:solidFill>
              </a:rPr>
              <a:t>المتوسطة؟</a:t>
            </a:r>
            <a:endParaRPr lang="ar-SA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ar-SA" b="1" dirty="0" smtClean="0">
                <a:solidFill>
                  <a:srgbClr val="FFCCFF"/>
                </a:solidFill>
              </a:rPr>
              <a:t>  بالنظر  لحركة الهمزة وحركة </a:t>
            </a:r>
            <a:r>
              <a:rPr lang="ar-SA" b="1" dirty="0" err="1" smtClean="0">
                <a:solidFill>
                  <a:srgbClr val="FFCCFF"/>
                </a:solidFill>
              </a:rPr>
              <a:t>ماقبلها</a:t>
            </a:r>
            <a:r>
              <a:rPr lang="ar-SA" b="1" dirty="0" smtClean="0">
                <a:solidFill>
                  <a:srgbClr val="FFCCFF"/>
                </a:solidFill>
              </a:rPr>
              <a:t> , وتوضع الهمزة على حركة الحرف الأقوى.</a:t>
            </a:r>
          </a:p>
          <a:p>
            <a:pPr>
              <a:buNone/>
            </a:pPr>
            <a:endParaRPr lang="ar-SA" b="1" dirty="0">
              <a:solidFill>
                <a:srgbClr val="FFCCFF"/>
              </a:solidFill>
            </a:endParaRPr>
          </a:p>
        </p:txBody>
      </p:sp>
      <p:cxnSp>
        <p:nvCxnSpPr>
          <p:cNvPr id="5" name="رابط كسهم مستقيم 4"/>
          <p:cNvCxnSpPr/>
          <p:nvPr/>
        </p:nvCxnSpPr>
        <p:spPr>
          <a:xfrm flipH="1">
            <a:off x="6228184" y="242088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flipH="1">
            <a:off x="4139952" y="242088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2123728" y="2420888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>
            <a:off x="7668344" y="249289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5724128" y="24928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كسهم مستقيم 20"/>
          <p:cNvCxnSpPr/>
          <p:nvPr/>
        </p:nvCxnSpPr>
        <p:spPr>
          <a:xfrm>
            <a:off x="3707904" y="249289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22"/>
          <p:cNvCxnSpPr/>
          <p:nvPr/>
        </p:nvCxnSpPr>
        <p:spPr>
          <a:xfrm>
            <a:off x="1763688" y="25649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200" b="1" dirty="0" err="1" smtClean="0">
                <a:solidFill>
                  <a:srgbClr val="FF0066"/>
                </a:solidFill>
              </a:rPr>
              <a:t>أفْئِدة</a:t>
            </a:r>
            <a:r>
              <a:rPr lang="ar-SA" sz="3200" b="1" dirty="0" err="1" smtClean="0"/>
              <a:t> </a:t>
            </a:r>
            <a:r>
              <a:rPr lang="ar-SA" sz="3200" b="1" dirty="0" smtClean="0"/>
              <a:t>: تكتب على نبرة لأن الكسرة أقوى من السكون فكتبت على نبرة.</a:t>
            </a:r>
          </a:p>
          <a:p>
            <a:pPr>
              <a:buNone/>
            </a:pPr>
            <a:endParaRPr lang="en-US" dirty="0" smtClean="0"/>
          </a:p>
          <a:p>
            <a:r>
              <a:rPr lang="ar-SA" sz="3200" b="1" dirty="0" smtClean="0">
                <a:solidFill>
                  <a:srgbClr val="FF0066"/>
                </a:solidFill>
              </a:rPr>
              <a:t>فُؤَاد</a:t>
            </a:r>
            <a:r>
              <a:rPr lang="ar-SA" sz="3200" b="1" dirty="0" smtClean="0"/>
              <a:t>: تكتب على واو لأن الضمة أقوى من الفتحة.</a:t>
            </a:r>
          </a:p>
          <a:p>
            <a:pPr>
              <a:buNone/>
            </a:pPr>
            <a:endParaRPr lang="en-US" dirty="0" smtClean="0"/>
          </a:p>
          <a:p>
            <a:r>
              <a:rPr lang="ar-SA" sz="3200" b="1" dirty="0" smtClean="0">
                <a:solidFill>
                  <a:srgbClr val="FF0066"/>
                </a:solidFill>
              </a:rPr>
              <a:t>رَأْفة</a:t>
            </a:r>
            <a:r>
              <a:rPr lang="ar-SA" sz="3200" b="1" dirty="0" smtClean="0"/>
              <a:t>: تكتب على الألف لأن الفتحة أقوى من السكون.</a:t>
            </a:r>
            <a:endParaRPr lang="en-US" sz="3200" dirty="0" smtClean="0"/>
          </a:p>
          <a:p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48368">
            <a:off x="260824" y="239736"/>
            <a:ext cx="1585548" cy="167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CCFF"/>
          </a:solidFill>
        </p:spPr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FF0066"/>
                </a:solidFill>
              </a:rPr>
              <a:t>القواعد الخاصة للهمزة المتوسطة غير الحركة الأقوى</a:t>
            </a:r>
            <a:endParaRPr lang="ar-SA" dirty="0">
              <a:solidFill>
                <a:srgbClr val="FF0066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A" b="1" dirty="0" smtClean="0"/>
              <a:t>إذا سُبِقت بياء ساكنة تكتب </a:t>
            </a:r>
            <a:r>
              <a:rPr lang="ar-SA" b="1" dirty="0" smtClean="0">
                <a:solidFill>
                  <a:srgbClr val="FF0066"/>
                </a:solidFill>
              </a:rPr>
              <a:t>على نبرة </a:t>
            </a:r>
            <a:r>
              <a:rPr lang="ar-SA" b="1" dirty="0" smtClean="0"/>
              <a:t>نحو: هيْئَة, مشيْئَة.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وتكتب على السطر إذا كانت الهمزة مفتوحة وقبلها ساكن وبعده ألف المثنى تكتب </a:t>
            </a:r>
            <a:r>
              <a:rPr lang="ar-SA" b="1" dirty="0" smtClean="0">
                <a:solidFill>
                  <a:srgbClr val="FF0066"/>
                </a:solidFill>
              </a:rPr>
              <a:t>على السطر </a:t>
            </a:r>
            <a:r>
              <a:rPr lang="ar-SA" b="1" dirty="0" smtClean="0"/>
              <a:t>نحو: </a:t>
            </a:r>
            <a:r>
              <a:rPr lang="ar-SA" b="1" dirty="0" err="1" smtClean="0"/>
              <a:t>جزْءَان </a:t>
            </a:r>
            <a:r>
              <a:rPr lang="ar-SA" b="1" dirty="0" smtClean="0"/>
              <a:t>,ضوْءَان.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وإذا سبقت بواو ساكنة والهمزة مضمومة تكتب </a:t>
            </a:r>
            <a:r>
              <a:rPr lang="ar-SA" b="1" dirty="0" smtClean="0">
                <a:solidFill>
                  <a:srgbClr val="FF0066"/>
                </a:solidFill>
              </a:rPr>
              <a:t>على السطر </a:t>
            </a:r>
            <a:r>
              <a:rPr lang="ar-SA" b="1" dirty="0" smtClean="0"/>
              <a:t>نحو: ضوْءُهم.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ar-SA" b="1" dirty="0" smtClean="0"/>
              <a:t>إذا جاءت الهمزة مفتوحة وسُبقت بألف أو واو مد تكتب </a:t>
            </a:r>
            <a:r>
              <a:rPr lang="ar-SA" b="1" dirty="0" smtClean="0">
                <a:solidFill>
                  <a:srgbClr val="FF0066"/>
                </a:solidFill>
              </a:rPr>
              <a:t>على السطر </a:t>
            </a:r>
            <a:r>
              <a:rPr lang="ar-SA" b="1" dirty="0" smtClean="0"/>
              <a:t>نحو:تفاءَل, قراءَات, مُساءَلة.</a:t>
            </a:r>
            <a:endParaRPr lang="en-US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8800" dirty="0" smtClean="0">
                <a:solidFill>
                  <a:schemeClr val="accent6">
                    <a:lumMod val="75000"/>
                  </a:schemeClr>
                </a:solidFill>
              </a:rPr>
              <a:t>انتهى</a:t>
            </a:r>
            <a:endParaRPr lang="ar-SA" sz="8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 smtClean="0"/>
          </a:p>
        </p:txBody>
      </p:sp>
      <p:sp>
        <p:nvSpPr>
          <p:cNvPr id="5" name="وجه ضاحك 4"/>
          <p:cNvSpPr/>
          <p:nvPr/>
        </p:nvSpPr>
        <p:spPr>
          <a:xfrm rot="20802500">
            <a:off x="121028" y="483338"/>
            <a:ext cx="2088232" cy="1296144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087185" y="2564904"/>
            <a:ext cx="49696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أ/ نوره </a:t>
            </a:r>
            <a:r>
              <a:rPr lang="ar-SA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عبدالله</a:t>
            </a:r>
            <a:r>
              <a:rPr lang="ar-SA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ar-SA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العمر .</a:t>
            </a:r>
            <a:endParaRPr lang="ar-SA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158</Words>
  <Application>Microsoft Office PowerPoint</Application>
  <PresentationFormat>عرض على الشاشة (3:4)‏</PresentationFormat>
  <Paragraphs>23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ذروة</vt:lpstr>
      <vt:lpstr>رسم الهمزة في وسط الكلمة</vt:lpstr>
      <vt:lpstr>أ/رسم الهمزة بالنظر للحركة الأقوى</vt:lpstr>
      <vt:lpstr>الشريحة 3</vt:lpstr>
      <vt:lpstr>القواعد الخاصة للهمزة المتوسطة غير الحركة الأقوى</vt:lpstr>
      <vt:lpstr>انتهى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رسم الهمزة في وسط الكلمة</dc:title>
  <dc:creator>nona</dc:creator>
  <cp:lastModifiedBy>nona</cp:lastModifiedBy>
  <cp:revision>4</cp:revision>
  <dcterms:created xsi:type="dcterms:W3CDTF">2013-09-05T10:42:57Z</dcterms:created>
  <dcterms:modified xsi:type="dcterms:W3CDTF">2013-09-05T11:40:11Z</dcterms:modified>
</cp:coreProperties>
</file>