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7" d="100"/>
          <a:sy n="67" d="100"/>
        </p:scale>
        <p:origin x="-14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ثلث متساوي الساقين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941A4766-9128-4780-B5FC-D63E190BC775}" type="datetimeFigureOut">
              <a:rPr lang="ar-SA" smtClean="0"/>
              <a:pPr/>
              <a:t>01/11/34</a:t>
            </a:fld>
            <a:endParaRPr lang="ar-SA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ar-SA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8DBD65AB-8127-48CB-A3E9-0937AEA5F12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A4766-9128-4780-B5FC-D63E190BC775}" type="datetimeFigureOut">
              <a:rPr lang="ar-SA" smtClean="0"/>
              <a:pPr/>
              <a:t>01/11/34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D65AB-8127-48CB-A3E9-0937AEA5F12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A4766-9128-4780-B5FC-D63E190BC775}" type="datetimeFigureOut">
              <a:rPr lang="ar-SA" smtClean="0"/>
              <a:pPr/>
              <a:t>01/11/34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D65AB-8127-48CB-A3E9-0937AEA5F12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941A4766-9128-4780-B5FC-D63E190BC775}" type="datetimeFigureOut">
              <a:rPr lang="ar-SA" smtClean="0"/>
              <a:pPr/>
              <a:t>01/11/34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D65AB-8127-48CB-A3E9-0937AEA5F12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ثلث قائم الزاوية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مثلث متساوي الساقين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941A4766-9128-4780-B5FC-D63E190BC775}" type="datetimeFigureOut">
              <a:rPr lang="ar-SA" smtClean="0"/>
              <a:pPr/>
              <a:t>01/11/34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8DBD65AB-8127-48CB-A3E9-0937AEA5F125}" type="slidenum">
              <a:rPr lang="ar-SA" smtClean="0"/>
              <a:pPr/>
              <a:t>‹#›</a:t>
            </a:fld>
            <a:endParaRPr lang="ar-SA"/>
          </a:p>
        </p:txBody>
      </p:sp>
      <p:cxnSp>
        <p:nvCxnSpPr>
          <p:cNvPr id="11" name="رابط مستقيم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رابط مستقيم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941A4766-9128-4780-B5FC-D63E190BC775}" type="datetimeFigureOut">
              <a:rPr lang="ar-SA" smtClean="0"/>
              <a:pPr/>
              <a:t>01/11/34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8DBD65AB-8127-48CB-A3E9-0937AEA5F12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941A4766-9128-4780-B5FC-D63E190BC775}" type="datetimeFigureOut">
              <a:rPr lang="ar-SA" smtClean="0"/>
              <a:pPr/>
              <a:t>01/11/34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8DBD65AB-8127-48CB-A3E9-0937AEA5F12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A4766-9128-4780-B5FC-D63E190BC775}" type="datetimeFigureOut">
              <a:rPr lang="ar-SA" smtClean="0"/>
              <a:pPr/>
              <a:t>01/11/34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D65AB-8127-48CB-A3E9-0937AEA5F12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941A4766-9128-4780-B5FC-D63E190BC775}" type="datetimeFigureOut">
              <a:rPr lang="ar-SA" smtClean="0"/>
              <a:pPr/>
              <a:t>01/11/34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8DBD65AB-8127-48CB-A3E9-0937AEA5F12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941A4766-9128-4780-B5FC-D63E190BC775}" type="datetimeFigureOut">
              <a:rPr lang="ar-SA" smtClean="0"/>
              <a:pPr/>
              <a:t>01/11/34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8DBD65AB-8127-48CB-A3E9-0937AEA5F12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941A4766-9128-4780-B5FC-D63E190BC775}" type="datetimeFigureOut">
              <a:rPr lang="ar-SA" smtClean="0"/>
              <a:pPr/>
              <a:t>01/11/34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8DBD65AB-8127-48CB-A3E9-0937AEA5F12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مثلث قائم الزاوية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رابط مستقيم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رابط مستقيم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941A4766-9128-4780-B5FC-D63E190BC775}" type="datetimeFigureOut">
              <a:rPr lang="ar-SA" smtClean="0"/>
              <a:pPr/>
              <a:t>01/11/34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ar-SA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8DBD65AB-8127-48CB-A3E9-0937AEA5F125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1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r" rtl="1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r" rtl="1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r" rtl="1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scene3d>
            <a:camera prst="perspectiveRelaxedModerately"/>
            <a:lightRig rig="threePt" dir="t"/>
          </a:scene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ar-SA" smtClean="0"/>
              <a:t>رسم الهمزة في أول الكلمة وآخرها</a:t>
            </a:r>
            <a:endParaRPr lang="ar-SA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540544" y="2924944"/>
            <a:ext cx="8062912" cy="2448272"/>
          </a:xfr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ar-SA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أ/همزة الوصل وهمزة القطع(أول الكلمة</a:t>
            </a:r>
            <a:r>
              <a:rPr lang="ar-SA" dirty="0" err="1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)</a:t>
            </a:r>
            <a:endParaRPr lang="ar-SA" dirty="0" smtClean="0">
              <a:solidFill>
                <a:schemeClr val="bg1">
                  <a:lumMod val="75000"/>
                  <a:lumOff val="25000"/>
                </a:schemeClr>
              </a:solidFill>
            </a:endParaRPr>
          </a:p>
          <a:p>
            <a:endParaRPr lang="ar-SA" dirty="0" smtClean="0">
              <a:solidFill>
                <a:schemeClr val="bg1">
                  <a:lumMod val="75000"/>
                  <a:lumOff val="25000"/>
                </a:schemeClr>
              </a:solidFill>
            </a:endParaRPr>
          </a:p>
          <a:p>
            <a:r>
              <a:rPr lang="ar-SA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ب/الهمزة </a:t>
            </a:r>
            <a:r>
              <a:rPr lang="ar-SA" dirty="0" err="1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المتطرفة </a:t>
            </a:r>
            <a:r>
              <a:rPr lang="ar-SA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(آخر الكلمة</a:t>
            </a:r>
            <a:r>
              <a:rPr lang="ar-SA" dirty="0" err="1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)</a:t>
            </a:r>
            <a:endParaRPr lang="ar-SA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635133">
            <a:off x="315979" y="143474"/>
            <a:ext cx="1095375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heel spokes="3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تم بحمد الله</a:t>
            </a:r>
          </a:p>
          <a:p>
            <a:endParaRPr lang="ar-SA" dirty="0" smtClean="0"/>
          </a:p>
          <a:p>
            <a:endParaRPr lang="ar-SA" dirty="0" smtClean="0"/>
          </a:p>
          <a:p>
            <a:endParaRPr lang="ar-SA" dirty="0" smtClean="0"/>
          </a:p>
          <a:p>
            <a:pPr>
              <a:buNone/>
            </a:pPr>
            <a:r>
              <a:rPr lang="ar-SA" dirty="0" smtClean="0"/>
              <a:t>أ/ نوره </a:t>
            </a:r>
            <a:r>
              <a:rPr lang="ar-SA" dirty="0" err="1" smtClean="0"/>
              <a:t>عبدالله</a:t>
            </a:r>
            <a:r>
              <a:rPr lang="ar-SA" dirty="0" smtClean="0"/>
              <a:t> </a:t>
            </a:r>
            <a:r>
              <a:rPr lang="ar-SA" dirty="0" err="1" smtClean="0"/>
              <a:t>العمر </a:t>
            </a:r>
            <a:r>
              <a:rPr lang="ar-SA" smtClean="0"/>
              <a:t>. </a:t>
            </a:r>
            <a:endParaRPr lang="ar-SA" dirty="0"/>
          </a:p>
        </p:txBody>
      </p:sp>
      <p:sp>
        <p:nvSpPr>
          <p:cNvPr id="4" name="وجه ضاحك 3"/>
          <p:cNvSpPr/>
          <p:nvPr/>
        </p:nvSpPr>
        <p:spPr>
          <a:xfrm rot="20395438">
            <a:off x="3779912" y="1484784"/>
            <a:ext cx="1944216" cy="136815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</p:cSld>
  <p:clrMapOvr>
    <a:masterClrMapping/>
  </p:clrMapOvr>
  <p:transition spd="slow">
    <p:checker/>
    <p:sndAc>
      <p:stSnd>
        <p:snd r:embed="rId2" name="applause.wav"/>
      </p:stSnd>
    </p:sndAc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ar-SA" dirty="0" smtClean="0"/>
              <a:t>أ/همزة الوصل وهمزة القطع.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ar-SA" dirty="0" smtClean="0"/>
              <a:t>همزة </a:t>
            </a:r>
            <a:r>
              <a:rPr lang="ar-SA" dirty="0" err="1" smtClean="0"/>
              <a:t>القطع:</a:t>
            </a:r>
            <a:endParaRPr lang="ar-SA" dirty="0" smtClean="0"/>
          </a:p>
          <a:p>
            <a:pPr>
              <a:buNone/>
            </a:pPr>
            <a:r>
              <a:rPr lang="ar-SA" dirty="0" smtClean="0"/>
              <a:t>هي التي تظهر في النطق دائما في بدء الكلام وترسم(ء</a:t>
            </a:r>
            <a:r>
              <a:rPr lang="ar-SA" dirty="0" err="1" smtClean="0"/>
              <a:t>).</a:t>
            </a:r>
            <a:endParaRPr lang="ar-SA" dirty="0" smtClean="0"/>
          </a:p>
          <a:p>
            <a:pPr>
              <a:buNone/>
            </a:pPr>
            <a:endParaRPr lang="ar-SA" dirty="0"/>
          </a:p>
          <a:p>
            <a:r>
              <a:rPr lang="ar-SA" dirty="0" smtClean="0"/>
              <a:t>همزة </a:t>
            </a:r>
            <a:r>
              <a:rPr lang="ar-SA" dirty="0" err="1" smtClean="0"/>
              <a:t>الوصل:</a:t>
            </a:r>
            <a:endParaRPr lang="ar-SA" dirty="0" smtClean="0"/>
          </a:p>
          <a:p>
            <a:pPr>
              <a:buNone/>
            </a:pPr>
            <a:r>
              <a:rPr lang="ar-SA" dirty="0" smtClean="0"/>
              <a:t>هي التي </a:t>
            </a:r>
            <a:r>
              <a:rPr lang="ar-SA" dirty="0" err="1" smtClean="0"/>
              <a:t>لاتظهر</a:t>
            </a:r>
            <a:r>
              <a:rPr lang="ar-SA" dirty="0" smtClean="0"/>
              <a:t> في النطق في وصل الكلام وترسم ألفا(ا</a:t>
            </a:r>
            <a:r>
              <a:rPr lang="ar-SA" dirty="0" err="1" smtClean="0"/>
              <a:t>).</a:t>
            </a:r>
            <a:endParaRPr lang="ar-SA" dirty="0"/>
          </a:p>
        </p:txBody>
      </p:sp>
    </p:spTree>
  </p:cSld>
  <p:clrMapOvr>
    <a:masterClrMapping/>
  </p:clrMapOvr>
  <p:transition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  <a:scene3d>
            <a:camera prst="perspectiveAbove"/>
            <a:lightRig rig="threePt" dir="t"/>
          </a:scene3d>
        </p:spPr>
        <p:txBody>
          <a:bodyPr/>
          <a:lstStyle/>
          <a:p>
            <a:r>
              <a:rPr lang="ar-SA" dirty="0" smtClean="0"/>
              <a:t>مواضع همزة القطع وألف </a:t>
            </a:r>
            <a:r>
              <a:rPr lang="ar-SA" dirty="0" err="1" smtClean="0"/>
              <a:t>الوصل: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/>
          <a:lstStyle/>
          <a:p>
            <a:r>
              <a:rPr lang="ar-SA" dirty="0" smtClean="0">
                <a:solidFill>
                  <a:srgbClr val="FF33CC"/>
                </a:solidFill>
              </a:rPr>
              <a:t>أولاً: </a:t>
            </a:r>
            <a:r>
              <a:rPr lang="ar-SA" dirty="0" err="1" smtClean="0">
                <a:solidFill>
                  <a:srgbClr val="FF33CC"/>
                </a:solidFill>
              </a:rPr>
              <a:t>الأسماء/</a:t>
            </a:r>
            <a:endParaRPr lang="ar-SA" dirty="0" smtClean="0">
              <a:solidFill>
                <a:srgbClr val="FF33CC"/>
              </a:solidFill>
            </a:endParaRPr>
          </a:p>
          <a:p>
            <a:pPr>
              <a:buNone/>
            </a:pPr>
            <a:r>
              <a:rPr lang="ar-SA" dirty="0" smtClean="0"/>
              <a:t>جميع الأسماء </a:t>
            </a:r>
            <a:r>
              <a:rPr lang="ar-SA" dirty="0" smtClean="0">
                <a:solidFill>
                  <a:srgbClr val="FF0000"/>
                </a:solidFill>
              </a:rPr>
              <a:t>همزة قطع </a:t>
            </a:r>
            <a:r>
              <a:rPr lang="ar-SA" dirty="0" err="1" smtClean="0"/>
              <a:t>مثل: </a:t>
            </a:r>
            <a:r>
              <a:rPr lang="ar-SA" dirty="0" smtClean="0"/>
              <a:t>(أحمد,</a:t>
            </a:r>
            <a:r>
              <a:rPr lang="ar-SA" dirty="0" err="1" smtClean="0"/>
              <a:t>إبتهال</a:t>
            </a:r>
            <a:r>
              <a:rPr lang="ar-SA" dirty="0" smtClean="0"/>
              <a:t>,إبراهيم,أبوك..الخ</a:t>
            </a:r>
            <a:r>
              <a:rPr lang="ar-SA" dirty="0" err="1" smtClean="0"/>
              <a:t>)</a:t>
            </a:r>
            <a:endParaRPr lang="ar-SA" dirty="0" smtClean="0"/>
          </a:p>
          <a:p>
            <a:pPr>
              <a:buNone/>
            </a:pPr>
            <a:endParaRPr lang="ar-SA" dirty="0" smtClean="0"/>
          </a:p>
          <a:p>
            <a:pPr>
              <a:buNone/>
            </a:pPr>
            <a:r>
              <a:rPr lang="ar-SA" dirty="0" smtClean="0"/>
              <a:t>ماعدا الأسماء </a:t>
            </a:r>
            <a:r>
              <a:rPr lang="ar-SA" dirty="0" err="1" smtClean="0"/>
              <a:t>التالية </a:t>
            </a:r>
            <a:r>
              <a:rPr lang="ar-SA" dirty="0" smtClean="0"/>
              <a:t>(أسماء مسموعة لدى العرب) همزتها </a:t>
            </a:r>
            <a:r>
              <a:rPr lang="ar-SA" dirty="0" smtClean="0">
                <a:solidFill>
                  <a:srgbClr val="FF0000"/>
                </a:solidFill>
              </a:rPr>
              <a:t>همزة </a:t>
            </a:r>
            <a:r>
              <a:rPr lang="ar-SA" dirty="0" err="1" smtClean="0">
                <a:solidFill>
                  <a:srgbClr val="FF0000"/>
                </a:solidFill>
              </a:rPr>
              <a:t>وصل:</a:t>
            </a:r>
            <a:endParaRPr lang="ar-SA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ar-SA" dirty="0" smtClean="0"/>
              <a:t>(ابن, ابنه,اسم,امرأة,امرؤ,اثنان,اثنتان,ايم الله,ايمن الله</a:t>
            </a:r>
            <a:r>
              <a:rPr lang="ar-SA" dirty="0" err="1" smtClean="0"/>
              <a:t>)</a:t>
            </a:r>
            <a:endParaRPr lang="ar-SA" dirty="0"/>
          </a:p>
        </p:txBody>
      </p:sp>
    </p:spTree>
  </p:cSld>
  <p:clrMapOvr>
    <a:masterClrMapping/>
  </p:clrMapOvr>
  <p:transition>
    <p:pull dir="d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/>
          <a:lstStyle/>
          <a:p>
            <a:r>
              <a:rPr lang="ar-SA" dirty="0" smtClean="0">
                <a:solidFill>
                  <a:srgbClr val="FF33CC"/>
                </a:solidFill>
              </a:rPr>
              <a:t>ثانياً: </a:t>
            </a:r>
            <a:r>
              <a:rPr lang="ar-SA" dirty="0" err="1" smtClean="0">
                <a:solidFill>
                  <a:srgbClr val="FF33CC"/>
                </a:solidFill>
              </a:rPr>
              <a:t>الحروف/</a:t>
            </a:r>
            <a:endParaRPr lang="ar-SA" dirty="0" smtClean="0">
              <a:solidFill>
                <a:srgbClr val="FF33CC"/>
              </a:solidFill>
            </a:endParaRPr>
          </a:p>
          <a:p>
            <a:pPr>
              <a:buNone/>
            </a:pPr>
            <a:r>
              <a:rPr lang="ar-SA" dirty="0" smtClean="0"/>
              <a:t>جميع الحروف </a:t>
            </a:r>
            <a:r>
              <a:rPr lang="ar-SA" dirty="0" smtClean="0">
                <a:solidFill>
                  <a:srgbClr val="FF0000"/>
                </a:solidFill>
              </a:rPr>
              <a:t>همزاتها قطع </a:t>
            </a:r>
            <a:r>
              <a:rPr lang="ar-SA" dirty="0" err="1" smtClean="0"/>
              <a:t>مثل:</a:t>
            </a:r>
            <a:r>
              <a:rPr lang="ar-SA" dirty="0" err="1"/>
              <a:t> </a:t>
            </a:r>
            <a:r>
              <a:rPr lang="ar-SA" dirty="0" smtClean="0"/>
              <a:t>( إلى, إن,إلا,همزة الاستفهام,همزة المضارعة,همزة النداء</a:t>
            </a:r>
            <a:r>
              <a:rPr lang="ar-SA" dirty="0" err="1" smtClean="0"/>
              <a:t>).</a:t>
            </a:r>
            <a:endParaRPr lang="ar-SA" dirty="0" smtClean="0"/>
          </a:p>
          <a:p>
            <a:pPr>
              <a:buNone/>
            </a:pPr>
            <a:endParaRPr lang="ar-SA" dirty="0" smtClean="0"/>
          </a:p>
          <a:p>
            <a:pPr>
              <a:buNone/>
            </a:pPr>
            <a:r>
              <a:rPr lang="ar-SA" dirty="0" err="1" smtClean="0"/>
              <a:t>ماعدا </a:t>
            </a:r>
            <a:r>
              <a:rPr lang="ar-SA" dirty="0" smtClean="0"/>
              <a:t>(أل) التعريف فهي </a:t>
            </a:r>
            <a:r>
              <a:rPr lang="ar-SA" dirty="0" smtClean="0">
                <a:solidFill>
                  <a:srgbClr val="FF0000"/>
                </a:solidFill>
              </a:rPr>
              <a:t>ألف وصل </a:t>
            </a:r>
            <a:r>
              <a:rPr lang="ar-SA" dirty="0" err="1" smtClean="0"/>
              <a:t>مثل: </a:t>
            </a:r>
            <a:r>
              <a:rPr lang="ar-SA" dirty="0" smtClean="0"/>
              <a:t>(المكتبة, السماء,القلم,الكتاب,الكلية</a:t>
            </a:r>
            <a:r>
              <a:rPr lang="ar-SA" dirty="0" err="1" smtClean="0"/>
              <a:t>).</a:t>
            </a:r>
            <a:endParaRPr lang="ar-SA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695815">
            <a:off x="457469" y="213530"/>
            <a:ext cx="1885109" cy="18336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zoom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solidFill>
            <a:schemeClr val="tx2">
              <a:lumMod val="50000"/>
            </a:schemeClr>
          </a:solidFill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>
            <a:normAutofit lnSpcReduction="10000"/>
          </a:bodyPr>
          <a:lstStyle/>
          <a:p>
            <a:r>
              <a:rPr lang="ar-SA" dirty="0" smtClean="0">
                <a:solidFill>
                  <a:srgbClr val="FF33CC"/>
                </a:solidFill>
              </a:rPr>
              <a:t>ثالثاً: </a:t>
            </a:r>
            <a:r>
              <a:rPr lang="ar-SA" dirty="0" err="1" smtClean="0">
                <a:solidFill>
                  <a:srgbClr val="FF33CC"/>
                </a:solidFill>
              </a:rPr>
              <a:t>الأفعال/</a:t>
            </a:r>
            <a:endParaRPr lang="ar-SA" dirty="0" smtClean="0"/>
          </a:p>
          <a:p>
            <a:pPr>
              <a:buNone/>
            </a:pPr>
            <a:r>
              <a:rPr lang="ar-SA" dirty="0" smtClean="0"/>
              <a:t>1/الفعل الثلاثي:        الأمر(</a:t>
            </a:r>
            <a:r>
              <a:rPr lang="ar-SA" dirty="0" smtClean="0">
                <a:solidFill>
                  <a:srgbClr val="FF0000"/>
                </a:solidFill>
              </a:rPr>
              <a:t>وصل</a:t>
            </a:r>
            <a:r>
              <a:rPr lang="ar-SA" dirty="0" smtClean="0"/>
              <a:t>) مثل(اكتب,افهم</a:t>
            </a:r>
            <a:r>
              <a:rPr lang="ar-SA" dirty="0" err="1" smtClean="0"/>
              <a:t>)</a:t>
            </a:r>
            <a:endParaRPr lang="ar-SA" dirty="0" smtClean="0"/>
          </a:p>
          <a:p>
            <a:pPr>
              <a:buNone/>
            </a:pPr>
            <a:r>
              <a:rPr lang="ar-SA" dirty="0"/>
              <a:t> </a:t>
            </a:r>
            <a:r>
              <a:rPr lang="ar-SA" dirty="0" smtClean="0"/>
              <a:t>                      </a:t>
            </a:r>
            <a:r>
              <a:rPr lang="ar-SA" dirty="0" err="1" smtClean="0"/>
              <a:t>الماضي </a:t>
            </a:r>
            <a:r>
              <a:rPr lang="ar-SA" dirty="0" smtClean="0"/>
              <a:t>(</a:t>
            </a:r>
            <a:r>
              <a:rPr lang="ar-SA" dirty="0" smtClean="0">
                <a:solidFill>
                  <a:srgbClr val="FF0000"/>
                </a:solidFill>
              </a:rPr>
              <a:t>قطع</a:t>
            </a:r>
            <a:r>
              <a:rPr lang="ar-SA" dirty="0" smtClean="0"/>
              <a:t>) مثل( أمر,أخذ</a:t>
            </a:r>
            <a:r>
              <a:rPr lang="ar-SA" dirty="0" err="1" smtClean="0"/>
              <a:t>)</a:t>
            </a:r>
            <a:endParaRPr lang="ar-SA" dirty="0" smtClean="0"/>
          </a:p>
          <a:p>
            <a:pPr>
              <a:buNone/>
            </a:pPr>
            <a:r>
              <a:rPr lang="ar-SA" dirty="0" smtClean="0"/>
              <a:t>2/ الفعل الرباعي:          الأمر(أدرك, أعرب</a:t>
            </a:r>
            <a:r>
              <a:rPr lang="ar-SA" dirty="0" err="1" smtClean="0"/>
              <a:t>)</a:t>
            </a:r>
            <a:endParaRPr lang="ar-SA" dirty="0" smtClean="0"/>
          </a:p>
          <a:p>
            <a:pPr>
              <a:buNone/>
            </a:pPr>
            <a:r>
              <a:rPr lang="ar-SA" dirty="0"/>
              <a:t> </a:t>
            </a:r>
            <a:r>
              <a:rPr lang="ar-SA" dirty="0" smtClean="0"/>
              <a:t>                            الماضي(أدرَك, أظهرَ</a:t>
            </a:r>
            <a:r>
              <a:rPr lang="ar-SA" dirty="0" err="1" smtClean="0"/>
              <a:t>)</a:t>
            </a:r>
            <a:endParaRPr lang="ar-SA" dirty="0" smtClean="0"/>
          </a:p>
          <a:p>
            <a:pPr>
              <a:buNone/>
            </a:pPr>
            <a:r>
              <a:rPr lang="ar-SA" dirty="0"/>
              <a:t> </a:t>
            </a:r>
            <a:r>
              <a:rPr lang="ar-SA" dirty="0" smtClean="0"/>
              <a:t>                            المصدر(إدراك, إظهار)</a:t>
            </a:r>
            <a:r>
              <a:rPr lang="ar-SA" dirty="0"/>
              <a:t> </a:t>
            </a:r>
            <a:r>
              <a:rPr lang="ar-SA" dirty="0" smtClean="0"/>
              <a:t>              جميعها همزتها </a:t>
            </a:r>
            <a:r>
              <a:rPr lang="ar-SA" dirty="0" smtClean="0">
                <a:solidFill>
                  <a:srgbClr val="FF0000"/>
                </a:solidFill>
              </a:rPr>
              <a:t>همزة قطع.</a:t>
            </a:r>
          </a:p>
          <a:p>
            <a:pPr>
              <a:buNone/>
            </a:pPr>
            <a:r>
              <a:rPr lang="ar-SA" dirty="0" smtClean="0"/>
              <a:t> </a:t>
            </a:r>
          </a:p>
          <a:p>
            <a:pPr>
              <a:buNone/>
            </a:pPr>
            <a:r>
              <a:rPr lang="ar-SA" dirty="0" smtClean="0"/>
              <a:t> </a:t>
            </a:r>
          </a:p>
        </p:txBody>
      </p:sp>
      <p:cxnSp>
        <p:nvCxnSpPr>
          <p:cNvPr id="5" name="رابط كسهم مستقيم 4"/>
          <p:cNvCxnSpPr/>
          <p:nvPr/>
        </p:nvCxnSpPr>
        <p:spPr>
          <a:xfrm flipH="1">
            <a:off x="5220072" y="2636912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رابط كسهم مستقيم 6"/>
          <p:cNvCxnSpPr/>
          <p:nvPr/>
        </p:nvCxnSpPr>
        <p:spPr>
          <a:xfrm flipH="1">
            <a:off x="5940152" y="3140968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رابط كسهم مستقيم 8"/>
          <p:cNvCxnSpPr/>
          <p:nvPr/>
        </p:nvCxnSpPr>
        <p:spPr>
          <a:xfrm flipH="1">
            <a:off x="4788024" y="3645024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رابط كسهم مستقيم 12"/>
          <p:cNvCxnSpPr/>
          <p:nvPr/>
        </p:nvCxnSpPr>
        <p:spPr>
          <a:xfrm flipH="1">
            <a:off x="5292080" y="4149080"/>
            <a:ext cx="93610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رابط كسهم مستقيم 14"/>
          <p:cNvCxnSpPr/>
          <p:nvPr/>
        </p:nvCxnSpPr>
        <p:spPr>
          <a:xfrm flipH="1">
            <a:off x="5292080" y="4581128"/>
            <a:ext cx="100811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رابط مستقيم 19"/>
          <p:cNvCxnSpPr/>
          <p:nvPr/>
        </p:nvCxnSpPr>
        <p:spPr>
          <a:xfrm flipH="1">
            <a:off x="1475656" y="3429000"/>
            <a:ext cx="61206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60000"/>
              <a:lumOff val="40000"/>
            </a:schemeClr>
          </a:solidFill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/>
          <a:lstStyle/>
          <a:p>
            <a:r>
              <a:rPr lang="ar-SA" dirty="0" smtClean="0"/>
              <a:t>3/ الفعل الخماسي </a:t>
            </a:r>
            <a:r>
              <a:rPr lang="ar-SA" dirty="0" err="1" smtClean="0"/>
              <a:t>والسداسي:</a:t>
            </a:r>
            <a:endParaRPr lang="ar-SA" dirty="0" smtClean="0"/>
          </a:p>
          <a:p>
            <a:pPr>
              <a:buNone/>
            </a:pPr>
            <a:r>
              <a:rPr lang="ar-SA" dirty="0"/>
              <a:t> </a:t>
            </a:r>
            <a:r>
              <a:rPr lang="ar-SA" dirty="0" err="1" smtClean="0"/>
              <a:t>الأمر            </a:t>
            </a:r>
            <a:r>
              <a:rPr lang="ar-SA" dirty="0" smtClean="0"/>
              <a:t>(انتشر, استغفر</a:t>
            </a:r>
            <a:r>
              <a:rPr lang="ar-SA" dirty="0" err="1" smtClean="0"/>
              <a:t>)</a:t>
            </a:r>
            <a:endParaRPr lang="ar-SA" dirty="0" smtClean="0"/>
          </a:p>
          <a:p>
            <a:pPr>
              <a:buNone/>
            </a:pPr>
            <a:r>
              <a:rPr lang="ar-SA" dirty="0" err="1" smtClean="0"/>
              <a:t>الماضي          </a:t>
            </a:r>
            <a:r>
              <a:rPr lang="ar-SA" dirty="0" smtClean="0"/>
              <a:t>( استخدم</a:t>
            </a:r>
            <a:r>
              <a:rPr lang="ar-SA" dirty="0" err="1" smtClean="0"/>
              <a:t>)</a:t>
            </a:r>
            <a:endParaRPr lang="ar-SA" dirty="0" smtClean="0"/>
          </a:p>
          <a:p>
            <a:pPr>
              <a:buNone/>
            </a:pPr>
            <a:r>
              <a:rPr lang="ar-SA" dirty="0" err="1" smtClean="0"/>
              <a:t>المصدر           (اتحاد </a:t>
            </a:r>
            <a:r>
              <a:rPr lang="ar-SA" dirty="0" smtClean="0"/>
              <a:t>, استغفار</a:t>
            </a:r>
            <a:r>
              <a:rPr lang="ar-SA" dirty="0" err="1" smtClean="0"/>
              <a:t>)</a:t>
            </a:r>
            <a:endParaRPr lang="ar-SA" dirty="0" smtClean="0"/>
          </a:p>
          <a:p>
            <a:pPr>
              <a:buNone/>
            </a:pPr>
            <a:r>
              <a:rPr lang="ar-SA" dirty="0" smtClean="0"/>
              <a:t>جميعها همزتها </a:t>
            </a:r>
            <a:r>
              <a:rPr lang="ar-SA" dirty="0" smtClean="0">
                <a:solidFill>
                  <a:srgbClr val="FF0000"/>
                </a:solidFill>
              </a:rPr>
              <a:t>همزة وصل.</a:t>
            </a:r>
          </a:p>
          <a:p>
            <a:pPr>
              <a:buNone/>
            </a:pPr>
            <a:r>
              <a:rPr lang="ar-SA" b="1" dirty="0"/>
              <a:t>الكلمات الأعجمية </a:t>
            </a:r>
            <a:r>
              <a:rPr lang="ar-SA" b="1" dirty="0" err="1"/>
              <a:t>كلها </a:t>
            </a:r>
            <a:r>
              <a:rPr lang="ar-SA" b="1" dirty="0"/>
              <a:t>(</a:t>
            </a:r>
            <a:r>
              <a:rPr lang="ar-SA" b="1" dirty="0">
                <a:solidFill>
                  <a:srgbClr val="FF0000"/>
                </a:solidFill>
              </a:rPr>
              <a:t>همزات قطع</a:t>
            </a:r>
            <a:r>
              <a:rPr lang="ar-SA" b="1" dirty="0"/>
              <a:t>): نحو: </a:t>
            </a:r>
            <a:r>
              <a:rPr lang="ar-SA" b="1" dirty="0" smtClean="0"/>
              <a:t>إلكترونيات,إنترنت,إنجليزي.</a:t>
            </a:r>
            <a:endParaRPr lang="ar-SA" dirty="0" smtClean="0">
              <a:solidFill>
                <a:srgbClr val="FF0000"/>
              </a:solidFill>
            </a:endParaRPr>
          </a:p>
        </p:txBody>
      </p:sp>
      <p:cxnSp>
        <p:nvCxnSpPr>
          <p:cNvPr id="5" name="رابط كسهم مستقيم 4"/>
          <p:cNvCxnSpPr/>
          <p:nvPr/>
        </p:nvCxnSpPr>
        <p:spPr>
          <a:xfrm flipH="1">
            <a:off x="6444208" y="2852936"/>
            <a:ext cx="115212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رابط كسهم مستقيم 6"/>
          <p:cNvCxnSpPr/>
          <p:nvPr/>
        </p:nvCxnSpPr>
        <p:spPr>
          <a:xfrm flipH="1">
            <a:off x="6372200" y="3356992"/>
            <a:ext cx="93610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رابط كسهم مستقيم 8"/>
          <p:cNvCxnSpPr/>
          <p:nvPr/>
        </p:nvCxnSpPr>
        <p:spPr>
          <a:xfrm flipH="1">
            <a:off x="6300192" y="3933056"/>
            <a:ext cx="108012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u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ln>
            <a:solidFill>
              <a:schemeClr val="accent2">
                <a:lumMod val="60000"/>
                <a:lumOff val="40000"/>
              </a:schemeClr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/>
              <a:t>*ملحوظة: لمعرفة همزة الوصل من همزة القطع,أن نضيف </a:t>
            </a:r>
            <a:endParaRPr lang="ar-SA" b="1" dirty="0" smtClean="0"/>
          </a:p>
          <a:p>
            <a:pPr>
              <a:buNone/>
            </a:pPr>
            <a:endParaRPr lang="ar-SA" b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ar-SA" b="1" dirty="0" smtClean="0">
                <a:solidFill>
                  <a:srgbClr val="FF0000"/>
                </a:solidFill>
              </a:rPr>
              <a:t>(</a:t>
            </a:r>
            <a:r>
              <a:rPr lang="ar-SA" b="1" dirty="0">
                <a:solidFill>
                  <a:srgbClr val="FF0000"/>
                </a:solidFill>
              </a:rPr>
              <a:t>الواو) </a:t>
            </a:r>
            <a:r>
              <a:rPr lang="ar-SA" b="1" dirty="0" err="1"/>
              <a:t>أو </a:t>
            </a:r>
            <a:r>
              <a:rPr lang="ar-SA" b="1" dirty="0">
                <a:solidFill>
                  <a:srgbClr val="FF0000"/>
                </a:solidFill>
              </a:rPr>
              <a:t>(الفاء) </a:t>
            </a:r>
            <a:r>
              <a:rPr lang="ar-SA" b="1" dirty="0"/>
              <a:t>في أول الكلمة وتقرأها وتكرر القراءة </a:t>
            </a:r>
            <a:r>
              <a:rPr lang="ar-SA" b="1" dirty="0" smtClean="0"/>
              <a:t>فا إذا </a:t>
            </a:r>
          </a:p>
          <a:p>
            <a:pPr>
              <a:buNone/>
            </a:pPr>
            <a:endParaRPr lang="ar-SA" b="1" dirty="0"/>
          </a:p>
          <a:p>
            <a:pPr>
              <a:buNone/>
            </a:pPr>
            <a:r>
              <a:rPr lang="ar-SA" b="1" dirty="0" smtClean="0"/>
              <a:t>بقي </a:t>
            </a:r>
            <a:r>
              <a:rPr lang="ar-SA" b="1" dirty="0"/>
              <a:t>صوت الهمزة فهي قطع وإن لم تبقى فهي وصل.</a:t>
            </a:r>
            <a:endParaRPr lang="en-US" dirty="0"/>
          </a:p>
          <a:p>
            <a:endParaRPr lang="ar-SA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011988">
            <a:off x="202133" y="266232"/>
            <a:ext cx="1490464" cy="12575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strips dir="ru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60000"/>
              <a:lumOff val="40000"/>
            </a:schemeClr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r>
              <a:rPr lang="ar-SA" dirty="0" smtClean="0"/>
              <a:t>ب/ الهمزة المتطرفة.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>
            <a:normAutofit fontScale="92500"/>
          </a:bodyPr>
          <a:lstStyle/>
          <a:p>
            <a:pPr lvl="0"/>
            <a:r>
              <a:rPr lang="ar-SA" dirty="0">
                <a:solidFill>
                  <a:schemeClr val="bg1">
                    <a:lumMod val="75000"/>
                    <a:lumOff val="25000"/>
                  </a:schemeClr>
                </a:solidFill>
              </a:rPr>
              <a:t>ترسم على </a:t>
            </a:r>
            <a:r>
              <a:rPr lang="ar-SA" dirty="0" err="1">
                <a:solidFill>
                  <a:schemeClr val="bg1">
                    <a:lumMod val="75000"/>
                    <a:lumOff val="25000"/>
                  </a:schemeClr>
                </a:solidFill>
              </a:rPr>
              <a:t>نبرة </a:t>
            </a:r>
            <a:r>
              <a:rPr lang="ar-SA" dirty="0">
                <a:solidFill>
                  <a:schemeClr val="bg1">
                    <a:lumMod val="75000"/>
                    <a:lumOff val="25000"/>
                  </a:schemeClr>
                </a:solidFill>
              </a:rPr>
              <a:t>, لأن </a:t>
            </a:r>
            <a:r>
              <a:rPr lang="ar-SA" dirty="0" err="1">
                <a:solidFill>
                  <a:schemeClr val="bg1">
                    <a:lumMod val="75000"/>
                    <a:lumOff val="25000"/>
                  </a:schemeClr>
                </a:solidFill>
              </a:rPr>
              <a:t>ماقبلها</a:t>
            </a:r>
            <a:r>
              <a:rPr lang="ar-SA" dirty="0">
                <a:solidFill>
                  <a:schemeClr val="bg1">
                    <a:lumMod val="75000"/>
                    <a:lumOff val="25000"/>
                  </a:schemeClr>
                </a:solidFill>
              </a:rPr>
              <a:t> مكسور نحو:شاطِئ,هادِئ</a:t>
            </a:r>
            <a:r>
              <a:rPr lang="ar-SA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.</a:t>
            </a:r>
          </a:p>
          <a:p>
            <a:pPr lvl="0">
              <a:buNone/>
            </a:pPr>
            <a:endParaRPr lang="en-US" dirty="0">
              <a:solidFill>
                <a:schemeClr val="bg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ar-SA" dirty="0">
                <a:solidFill>
                  <a:schemeClr val="bg1">
                    <a:lumMod val="75000"/>
                    <a:lumOff val="25000"/>
                  </a:schemeClr>
                </a:solidFill>
              </a:rPr>
              <a:t>ترسم على </a:t>
            </a:r>
            <a:r>
              <a:rPr lang="ar-SA" dirty="0" err="1">
                <a:solidFill>
                  <a:schemeClr val="bg1">
                    <a:lumMod val="75000"/>
                    <a:lumOff val="25000"/>
                  </a:schemeClr>
                </a:solidFill>
              </a:rPr>
              <a:t>واو </a:t>
            </a:r>
            <a:r>
              <a:rPr lang="ar-SA" dirty="0">
                <a:solidFill>
                  <a:schemeClr val="bg1">
                    <a:lumMod val="75000"/>
                    <a:lumOff val="25000"/>
                  </a:schemeClr>
                </a:solidFill>
              </a:rPr>
              <a:t>, لأن </a:t>
            </a:r>
            <a:r>
              <a:rPr lang="ar-SA" dirty="0" err="1">
                <a:solidFill>
                  <a:schemeClr val="bg1">
                    <a:lumMod val="75000"/>
                    <a:lumOff val="25000"/>
                  </a:schemeClr>
                </a:solidFill>
              </a:rPr>
              <a:t>ماقبلها</a:t>
            </a:r>
            <a:r>
              <a:rPr lang="ar-SA" dirty="0">
                <a:solidFill>
                  <a:schemeClr val="bg1">
                    <a:lumMod val="75000"/>
                    <a:lumOff val="25000"/>
                  </a:schemeClr>
                </a:solidFill>
              </a:rPr>
              <a:t> مضموم نحو: بُؤبُؤ,يجرُؤ</a:t>
            </a:r>
            <a:r>
              <a:rPr lang="ar-SA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.</a:t>
            </a:r>
          </a:p>
          <a:p>
            <a:pPr lvl="0"/>
            <a:endParaRPr lang="en-US" dirty="0">
              <a:solidFill>
                <a:schemeClr val="bg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ar-SA" dirty="0">
                <a:solidFill>
                  <a:schemeClr val="bg1">
                    <a:lumMod val="75000"/>
                    <a:lumOff val="25000"/>
                  </a:schemeClr>
                </a:solidFill>
              </a:rPr>
              <a:t>ترسم على </a:t>
            </a:r>
            <a:r>
              <a:rPr lang="ar-SA" dirty="0" err="1">
                <a:solidFill>
                  <a:schemeClr val="bg1">
                    <a:lumMod val="75000"/>
                    <a:lumOff val="25000"/>
                  </a:schemeClr>
                </a:solidFill>
              </a:rPr>
              <a:t>ألف </a:t>
            </a:r>
            <a:r>
              <a:rPr lang="ar-SA" dirty="0">
                <a:solidFill>
                  <a:schemeClr val="bg1">
                    <a:lumMod val="75000"/>
                    <a:lumOff val="25000"/>
                  </a:schemeClr>
                </a:solidFill>
              </a:rPr>
              <a:t>’ لأن </a:t>
            </a:r>
            <a:r>
              <a:rPr lang="ar-SA" dirty="0" err="1">
                <a:solidFill>
                  <a:schemeClr val="bg1">
                    <a:lumMod val="75000"/>
                    <a:lumOff val="25000"/>
                  </a:schemeClr>
                </a:solidFill>
              </a:rPr>
              <a:t>ماقبلها</a:t>
            </a:r>
            <a:r>
              <a:rPr lang="ar-SA" dirty="0">
                <a:solidFill>
                  <a:schemeClr val="bg1">
                    <a:lumMod val="75000"/>
                    <a:lumOff val="25000"/>
                  </a:schemeClr>
                </a:solidFill>
              </a:rPr>
              <a:t> مفتوح نحو: </a:t>
            </a:r>
            <a:r>
              <a:rPr lang="ar-SA" dirty="0" err="1">
                <a:solidFill>
                  <a:schemeClr val="bg1">
                    <a:lumMod val="75000"/>
                    <a:lumOff val="25000"/>
                  </a:schemeClr>
                </a:solidFill>
              </a:rPr>
              <a:t>بدَأ </a:t>
            </a:r>
            <a:r>
              <a:rPr lang="ar-SA" dirty="0">
                <a:solidFill>
                  <a:schemeClr val="bg1">
                    <a:lumMod val="75000"/>
                    <a:lumOff val="25000"/>
                  </a:schemeClr>
                </a:solidFill>
              </a:rPr>
              <a:t>, لجَأ</a:t>
            </a:r>
            <a:r>
              <a:rPr lang="ar-SA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.</a:t>
            </a:r>
          </a:p>
          <a:p>
            <a:pPr lvl="0">
              <a:buNone/>
            </a:pPr>
            <a:endParaRPr lang="en-US" dirty="0">
              <a:solidFill>
                <a:schemeClr val="bg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ar-SA" dirty="0">
                <a:solidFill>
                  <a:schemeClr val="bg1">
                    <a:lumMod val="75000"/>
                    <a:lumOff val="25000"/>
                  </a:schemeClr>
                </a:solidFill>
              </a:rPr>
              <a:t>ترسم على السطر: لأن </a:t>
            </a:r>
            <a:r>
              <a:rPr lang="ar-SA" dirty="0" err="1">
                <a:solidFill>
                  <a:schemeClr val="bg1">
                    <a:lumMod val="75000"/>
                    <a:lumOff val="25000"/>
                  </a:schemeClr>
                </a:solidFill>
              </a:rPr>
              <a:t>ماقبلها</a:t>
            </a:r>
            <a:r>
              <a:rPr lang="ar-SA" dirty="0">
                <a:solidFill>
                  <a:schemeClr val="bg1">
                    <a:lumMod val="75000"/>
                    <a:lumOff val="25000"/>
                  </a:schemeClr>
                </a:solidFill>
              </a:rPr>
              <a:t> ساكن نحو: </a:t>
            </a:r>
            <a:r>
              <a:rPr lang="ar-SA" dirty="0" err="1">
                <a:solidFill>
                  <a:schemeClr val="bg1">
                    <a:lumMod val="75000"/>
                    <a:lumOff val="25000"/>
                  </a:schemeClr>
                </a:solidFill>
              </a:rPr>
              <a:t>دفْء </a:t>
            </a:r>
            <a:r>
              <a:rPr lang="ar-SA" dirty="0">
                <a:solidFill>
                  <a:schemeClr val="bg1">
                    <a:lumMod val="75000"/>
                    <a:lumOff val="25000"/>
                  </a:schemeClr>
                </a:solidFill>
              </a:rPr>
              <a:t>,عبْء.</a:t>
            </a:r>
            <a:endParaRPr lang="en-US" dirty="0">
              <a:solidFill>
                <a:schemeClr val="bg1">
                  <a:lumMod val="75000"/>
                  <a:lumOff val="25000"/>
                </a:schemeClr>
              </a:solidFill>
            </a:endParaRPr>
          </a:p>
          <a:p>
            <a:endParaRPr lang="ar-SA" dirty="0"/>
          </a:p>
        </p:txBody>
      </p:sp>
    </p:spTree>
  </p:cSld>
  <p:clrMapOvr>
    <a:masterClrMapping/>
  </p:clrMapOvr>
  <p:transition>
    <p:comb dir="vert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/>
          <a:lstStyle/>
          <a:p>
            <a:r>
              <a:rPr lang="ar-SA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وإذا وقعت الهمزة متطرفة واتصل </a:t>
            </a:r>
            <a:r>
              <a:rPr lang="ar-SA" dirty="0" err="1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بها</a:t>
            </a:r>
            <a:r>
              <a:rPr lang="ar-SA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 </a:t>
            </a:r>
            <a:r>
              <a:rPr lang="ar-SA" dirty="0" err="1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ضمير </a:t>
            </a:r>
            <a:r>
              <a:rPr lang="ar-SA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, فترسم </a:t>
            </a:r>
          </a:p>
          <a:p>
            <a:pPr>
              <a:buNone/>
            </a:pPr>
            <a:endParaRPr lang="ar-SA" dirty="0">
              <a:solidFill>
                <a:schemeClr val="bg1">
                  <a:lumMod val="75000"/>
                  <a:lumOff val="25000"/>
                </a:schemeClr>
              </a:solidFill>
            </a:endParaRPr>
          </a:p>
          <a:p>
            <a:pPr>
              <a:buNone/>
            </a:pPr>
            <a:r>
              <a:rPr lang="ar-SA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بحسب قاعدة الهمزة المتوسطة وعوملت معاملتها </a:t>
            </a:r>
            <a:r>
              <a:rPr lang="ar-SA" dirty="0" err="1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نحو:</a:t>
            </a:r>
            <a:endParaRPr lang="ar-SA" dirty="0" smtClean="0">
              <a:solidFill>
                <a:schemeClr val="bg1">
                  <a:lumMod val="75000"/>
                  <a:lumOff val="25000"/>
                </a:schemeClr>
              </a:solidFill>
            </a:endParaRPr>
          </a:p>
          <a:p>
            <a:pPr>
              <a:buNone/>
            </a:pPr>
            <a:endParaRPr lang="ar-SA" dirty="0">
              <a:solidFill>
                <a:schemeClr val="bg1">
                  <a:lumMod val="75000"/>
                  <a:lumOff val="25000"/>
                </a:schemeClr>
              </a:solidFill>
            </a:endParaRPr>
          </a:p>
          <a:p>
            <a:pPr>
              <a:buNone/>
            </a:pPr>
            <a:r>
              <a:rPr lang="ar-SA" dirty="0" err="1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(بريئان .</a:t>
            </a:r>
            <a:r>
              <a:rPr lang="ar-SA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 </a:t>
            </a:r>
            <a:r>
              <a:rPr lang="ar-SA" dirty="0" err="1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أشياؤهم </a:t>
            </a:r>
            <a:r>
              <a:rPr lang="ar-SA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, أشيائهم</a:t>
            </a:r>
            <a:r>
              <a:rPr lang="ar-SA" dirty="0" err="1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).</a:t>
            </a:r>
            <a:endParaRPr lang="ar-SA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وجه ضاحك 3"/>
          <p:cNvSpPr/>
          <p:nvPr/>
        </p:nvSpPr>
        <p:spPr>
          <a:xfrm rot="1540863">
            <a:off x="7040759" y="146508"/>
            <a:ext cx="1872208" cy="1408054"/>
          </a:xfrm>
          <a:prstGeom prst="smileyFace">
            <a:avLst>
              <a:gd name="adj" fmla="val 4653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>
              <a:ln>
                <a:solidFill>
                  <a:schemeClr val="accent1">
                    <a:lumMod val="20000"/>
                    <a:lumOff val="80000"/>
                  </a:schemeClr>
                </a:solidFill>
              </a:ln>
            </a:endParaRPr>
          </a:p>
        </p:txBody>
      </p:sp>
    </p:spTree>
  </p:cSld>
  <p:clrMapOvr>
    <a:masterClrMapping/>
  </p:clrMapOvr>
  <p:transition spd="slow">
    <p:randomBar dir="vert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حيوية">
  <a:themeElements>
    <a:clrScheme name="حيوية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حيوية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حيوية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60</TotalTime>
  <Words>330</Words>
  <Application>Microsoft Office PowerPoint</Application>
  <PresentationFormat>عرض على الشاشة (3:4)‏</PresentationFormat>
  <Paragraphs>57</Paragraphs>
  <Slides>10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1" baseType="lpstr">
      <vt:lpstr>حيوية</vt:lpstr>
      <vt:lpstr>رسم الهمزة في أول الكلمة وآخرها</vt:lpstr>
      <vt:lpstr>أ/همزة الوصل وهمزة القطع.</vt:lpstr>
      <vt:lpstr>مواضع همزة القطع وألف الوصل:</vt:lpstr>
      <vt:lpstr>الشريحة 4</vt:lpstr>
      <vt:lpstr>الشريحة 5</vt:lpstr>
      <vt:lpstr>الشريحة 6</vt:lpstr>
      <vt:lpstr>الشريحة 7</vt:lpstr>
      <vt:lpstr>ب/ الهمزة المتطرفة.</vt:lpstr>
      <vt:lpstr>الشريحة 9</vt:lpstr>
      <vt:lpstr>الشريحة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رسم الهمزة في أول الكلمة وآخرها</dc:title>
  <dc:creator>nona</dc:creator>
  <cp:lastModifiedBy>nona</cp:lastModifiedBy>
  <cp:revision>7</cp:revision>
  <dcterms:created xsi:type="dcterms:W3CDTF">2013-09-05T00:09:53Z</dcterms:created>
  <dcterms:modified xsi:type="dcterms:W3CDTF">2013-09-05T11:37:57Z</dcterms:modified>
</cp:coreProperties>
</file>