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4" r:id="rId1"/>
  </p:sldMasterIdLst>
  <p:notesMasterIdLst>
    <p:notesMasterId r:id="rId44"/>
  </p:notesMasterIdLst>
  <p:handoutMasterIdLst>
    <p:handoutMasterId r:id="rId45"/>
  </p:handoutMasterIdLst>
  <p:sldIdLst>
    <p:sldId id="307" r:id="rId2"/>
    <p:sldId id="256" r:id="rId3"/>
    <p:sldId id="259" r:id="rId4"/>
    <p:sldId id="258" r:id="rId5"/>
    <p:sldId id="260" r:id="rId6"/>
    <p:sldId id="296" r:id="rId7"/>
    <p:sldId id="267" r:id="rId8"/>
    <p:sldId id="295" r:id="rId9"/>
    <p:sldId id="297" r:id="rId10"/>
    <p:sldId id="266" r:id="rId11"/>
    <p:sldId id="262" r:id="rId12"/>
    <p:sldId id="308" r:id="rId13"/>
    <p:sldId id="263" r:id="rId14"/>
    <p:sldId id="298" r:id="rId15"/>
    <p:sldId id="268" r:id="rId16"/>
    <p:sldId id="269" r:id="rId17"/>
    <p:sldId id="264" r:id="rId18"/>
    <p:sldId id="272" r:id="rId19"/>
    <p:sldId id="300" r:id="rId20"/>
    <p:sldId id="273" r:id="rId21"/>
    <p:sldId id="309" r:id="rId22"/>
    <p:sldId id="274" r:id="rId23"/>
    <p:sldId id="275" r:id="rId24"/>
    <p:sldId id="276" r:id="rId25"/>
    <p:sldId id="279" r:id="rId26"/>
    <p:sldId id="310" r:id="rId27"/>
    <p:sldId id="280" r:id="rId28"/>
    <p:sldId id="281" r:id="rId29"/>
    <p:sldId id="282" r:id="rId30"/>
    <p:sldId id="265" r:id="rId31"/>
    <p:sldId id="301" r:id="rId32"/>
    <p:sldId id="302" r:id="rId33"/>
    <p:sldId id="303" r:id="rId34"/>
    <p:sldId id="288" r:id="rId35"/>
    <p:sldId id="305" r:id="rId36"/>
    <p:sldId id="289" r:id="rId37"/>
    <p:sldId id="306" r:id="rId38"/>
    <p:sldId id="290" r:id="rId39"/>
    <p:sldId id="291" r:id="rId40"/>
    <p:sldId id="299" r:id="rId41"/>
    <p:sldId id="292" r:id="rId42"/>
    <p:sldId id="304" r:id="rId4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669900"/>
    <a:srgbClr val="AA2B1E"/>
    <a:srgbClr val="292929"/>
    <a:srgbClr val="465E9C"/>
    <a:srgbClr val="FDA023"/>
    <a:srgbClr val="0066CC"/>
    <a:srgbClr val="3333FF"/>
    <a:srgbClr val="33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71711" autoAdjust="0"/>
  </p:normalViewPr>
  <p:slideViewPr>
    <p:cSldViewPr snapToGrid="0" snapToObjects="1">
      <p:cViewPr>
        <p:scale>
          <a:sx n="53" d="100"/>
          <a:sy n="53" d="100"/>
        </p:scale>
        <p:origin x="-912" y="-78"/>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notesViewPr>
    <p:cSldViewPr snapToGrid="0" snapToObjects="1">
      <p:cViewPr varScale="1">
        <p:scale>
          <a:sx n="53" d="100"/>
          <a:sy n="53" d="100"/>
        </p:scale>
        <p:origin x="-28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14AFE0-8B70-4D66-B794-25F938763A3E}" type="datetimeFigureOut">
              <a:rPr lang="en-US"/>
              <a:pPr>
                <a:defRPr/>
              </a:pPr>
              <a:t>9/25/2016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FB80883-8A25-4DA4-8302-14ABBF72EB2D}" type="slidenum">
              <a:rPr lang="en-US"/>
              <a:pPr>
                <a:defRPr/>
              </a:pPr>
              <a:t>‹#›</a:t>
            </a:fld>
            <a:endParaRPr lang="en-US" dirty="0"/>
          </a:p>
        </p:txBody>
      </p:sp>
    </p:spTree>
    <p:extLst>
      <p:ext uri="{BB962C8B-B14F-4D97-AF65-F5344CB8AC3E}">
        <p14:creationId xmlns:p14="http://schemas.microsoft.com/office/powerpoint/2010/main" val="2247678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DF58845-187C-4802-82F9-6D8A0F4AE330}" type="datetimeFigureOut">
              <a:rPr lang="en-US"/>
              <a:pPr>
                <a:defRPr/>
              </a:pPr>
              <a:t>9/25/2016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C435B52-A875-4DC0-A676-66EE8AC94F40}" type="slidenum">
              <a:rPr lang="en-US"/>
              <a:pPr>
                <a:defRPr/>
              </a:pPr>
              <a:t>‹#›</a:t>
            </a:fld>
            <a:endParaRPr lang="en-US" dirty="0"/>
          </a:p>
        </p:txBody>
      </p:sp>
    </p:spTree>
    <p:extLst>
      <p:ext uri="{BB962C8B-B14F-4D97-AF65-F5344CB8AC3E}">
        <p14:creationId xmlns:p14="http://schemas.microsoft.com/office/powerpoint/2010/main" val="381015880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Welcome to this Organizational Behavior course that uses the 17</a:t>
            </a:r>
            <a:r>
              <a:rPr lang="en-US" baseline="30000" dirty="0" smtClean="0">
                <a:ea typeface="ＭＳ Ｐゴシック" pitchFamily="34" charset="-128"/>
              </a:rPr>
              <a:t>th</a:t>
            </a:r>
            <a:r>
              <a:rPr lang="en-US" dirty="0" smtClean="0">
                <a:ea typeface="ＭＳ Ｐゴシック" pitchFamily="34" charset="-128"/>
              </a:rPr>
              <a:t> edition of the textbook, </a:t>
            </a:r>
            <a:r>
              <a:rPr lang="en-US" i="1" dirty="0" smtClean="0">
                <a:ea typeface="ＭＳ Ｐゴシック" pitchFamily="34" charset="-128"/>
              </a:rPr>
              <a:t>Organizational Behavior</a:t>
            </a:r>
            <a:r>
              <a:rPr lang="en-US" dirty="0" smtClean="0">
                <a:ea typeface="ＭＳ Ｐゴシック" pitchFamily="34" charset="-128"/>
              </a:rPr>
              <a:t> by Robbins and Judge. This is considered among the most widely used OB textbooks in the world. Robbins and Judge are recognized as definitive aggregators of OB concepts, applications, and practices. The course and this book will provide you with a resource that will benefit you throughout your degree program and your professional life.</a:t>
            </a:r>
          </a:p>
          <a:p>
            <a:endParaRPr lang="en-US" dirty="0"/>
          </a:p>
        </p:txBody>
      </p:sp>
      <p:sp>
        <p:nvSpPr>
          <p:cNvPr id="4" name="Slide Number Placeholder 3"/>
          <p:cNvSpPr>
            <a:spLocks noGrp="1"/>
          </p:cNvSpPr>
          <p:nvPr>
            <p:ph type="sldNum" sz="quarter" idx="10"/>
          </p:nvPr>
        </p:nvSpPr>
        <p:spPr/>
        <p:txBody>
          <a:bodyPr/>
          <a:lstStyle/>
          <a:p>
            <a:pPr>
              <a:defRPr/>
            </a:pPr>
            <a:fld id="{3C435B52-A875-4DC0-A676-66EE8AC94F40}" type="slidenum">
              <a:rPr lang="en-US" smtClean="0"/>
              <a:pPr>
                <a:defRPr/>
              </a:pPr>
              <a:t>1</a:t>
            </a:fld>
            <a:endParaRPr lang="en-US" dirty="0"/>
          </a:p>
        </p:txBody>
      </p:sp>
    </p:spTree>
    <p:extLst>
      <p:ext uri="{BB962C8B-B14F-4D97-AF65-F5344CB8AC3E}">
        <p14:creationId xmlns:p14="http://schemas.microsoft.com/office/powerpoint/2010/main" val="2627925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ea typeface="ＭＳ Ｐゴシック" pitchFamily="34" charset="-128"/>
              </a:rPr>
              <a:t>Organizational behavior (OB) </a:t>
            </a:r>
            <a:r>
              <a:rPr lang="en-US" dirty="0" smtClean="0">
                <a:ea typeface="ＭＳ Ｐゴシック" pitchFamily="34" charset="-128"/>
              </a:rPr>
              <a:t>is a field of study that investigates the impact that individuals, groups, and structure have on behavior within organizations for the purpose of applying such knowledge toward</a:t>
            </a:r>
            <a:r>
              <a:rPr lang="en-US" baseline="0" dirty="0" smtClean="0">
                <a:ea typeface="ＭＳ Ｐゴシック" pitchFamily="34" charset="-128"/>
              </a:rPr>
              <a:t> improving an organization’s effectiveness</a:t>
            </a:r>
            <a:r>
              <a:rPr lang="en-US" dirty="0" smtClean="0">
                <a:ea typeface="ＭＳ Ｐゴシック" pitchFamily="34" charset="-128"/>
              </a:rPr>
              <a:t>. More specifically, OB explores motivation; leader behavior and power; interpersonal communication; group structure and processes; attitude development and perception; change processes; conflict and negotiation; and work design. </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AC53AB-1BDB-464B-ADA0-27FCB8A27F53}" type="slidenum">
              <a:rPr lang="en-US">
                <a:ea typeface="ＭＳ Ｐゴシック" pitchFamily="-72" charset="-128"/>
                <a:cs typeface="ＭＳ Ｐゴシック" pitchFamily="-72" charset="-128"/>
              </a:rPr>
              <a:pPr fontAlgn="base">
                <a:spcBef>
                  <a:spcPct val="0"/>
                </a:spcBef>
                <a:spcAft>
                  <a:spcPct val="0"/>
                </a:spcAft>
                <a:defRPr/>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Many people say that the ideas and concepts of OB are common sense. However, the systematic study of OB has come closer to finding ways to predict the behavior of individuals and groups through</a:t>
            </a:r>
            <a:r>
              <a:rPr lang="en-US" baseline="0" dirty="0" smtClean="0">
                <a:ea typeface="ＭＳ Ｐゴシック" pitchFamily="34" charset="-128"/>
              </a:rPr>
              <a:t> </a:t>
            </a:r>
            <a:r>
              <a:rPr lang="en-US" dirty="0" smtClean="0">
                <a:ea typeface="ＭＳ Ｐゴシック" pitchFamily="34" charset="-128"/>
              </a:rPr>
              <a:t>an understanding of the situation and composition of the people. Evidence-based management (EBM</a:t>
            </a:r>
            <a:r>
              <a:rPr lang="en-US" baseline="0" dirty="0" smtClean="0">
                <a:ea typeface="ＭＳ Ｐゴシック" pitchFamily="34" charset="-128"/>
              </a:rPr>
              <a:t>) complements systematic study by basing managerial decisions on the best available scientific evidence.</a:t>
            </a:r>
            <a:r>
              <a:rPr lang="en-US" dirty="0" smtClean="0">
                <a:ea typeface="ＭＳ Ｐゴシック" pitchFamily="34" charset="-128"/>
              </a:rPr>
              <a:t>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“Intuition” is a decision-making approach advocated by numerous managers and pundits. However, if we make all decisions with intuition or gut instinct, we’re likely working with incomplete information. EBM and the systematic study of behavior enhance the understanding of these internal contributors to organization behavior.  </a:t>
            </a:r>
          </a:p>
          <a:p>
            <a:pPr eaLnBrk="1" hangingPunct="1">
              <a:spcBef>
                <a:spcPct val="0"/>
              </a:spcBef>
            </a:pPr>
            <a:endParaRPr lang="en-US" dirty="0" smtClean="0">
              <a:ea typeface="ＭＳ Ｐゴシック" pitchFamily="34" charset="-128"/>
            </a:endParaRP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FBAF58-5253-4EEA-8C33-AB4EA96E8930}" type="slidenum">
              <a:rPr lang="en-US">
                <a:ea typeface="ＭＳ Ｐゴシック" pitchFamily="-72" charset="-128"/>
                <a:cs typeface="ＭＳ Ｐゴシック" pitchFamily="-72" charset="-128"/>
              </a:rPr>
              <a:pPr fontAlgn="base">
                <a:spcBef>
                  <a:spcPct val="0"/>
                </a:spcBef>
                <a:spcAft>
                  <a:spcPct val="0"/>
                </a:spcAft>
                <a:defRPr/>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recent availability of “big data” shows promise for the field of OB, potentially providing evidence that can be used to support intuition and experience. </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FBAF58-5253-4EEA-8C33-AB4EA96E8930}"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OB is a behavioral social science that merges concepts from a number of different social sciences to apply specifically to the organizational setting at both the individual (or micro)</a:t>
            </a:r>
            <a:r>
              <a:rPr lang="en-US" baseline="0" dirty="0" smtClean="0">
                <a:ea typeface="ＭＳ Ｐゴシック" pitchFamily="34" charset="-128"/>
              </a:rPr>
              <a:t> </a:t>
            </a:r>
            <a:r>
              <a:rPr lang="en-US" dirty="0" smtClean="0">
                <a:ea typeface="ＭＳ Ｐゴシック" pitchFamily="34" charset="-128"/>
              </a:rPr>
              <a:t>and group (or macro)</a:t>
            </a:r>
            <a:r>
              <a:rPr lang="en-US" baseline="0" dirty="0" smtClean="0">
                <a:ea typeface="ＭＳ Ｐゴシック" pitchFamily="34" charset="-128"/>
              </a:rPr>
              <a:t> </a:t>
            </a:r>
            <a:r>
              <a:rPr lang="en-US" dirty="0" smtClean="0">
                <a:ea typeface="ＭＳ Ｐゴシック" pitchFamily="34" charset="-128"/>
              </a:rPr>
              <a:t>levels. The most significant social sciences are psychology, social psychology, sociology, and anthropology. Look at each for a moment.</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AF7855-CD75-450E-A6DA-89E1102A19B8}" type="slidenum">
              <a:rPr lang="en-US">
                <a:ea typeface="ＭＳ Ｐゴシック" pitchFamily="-72" charset="-128"/>
                <a:cs typeface="ＭＳ Ｐゴシック" pitchFamily="-72" charset="-128"/>
              </a:rPr>
              <a:pPr fontAlgn="base">
                <a:spcBef>
                  <a:spcPct val="0"/>
                </a:spcBef>
                <a:spcAft>
                  <a:spcPct val="0"/>
                </a:spcAft>
                <a:defRPr/>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marL="0" lvl="2" eaLnBrk="1" hangingPunct="1">
              <a:spcBef>
                <a:spcPct val="0"/>
              </a:spcBef>
            </a:pPr>
            <a:r>
              <a:rPr lang="en-US" dirty="0" smtClean="0">
                <a:ea typeface="ＭＳ Ｐゴシック" pitchFamily="34" charset="-128"/>
              </a:rPr>
              <a:t>This exhibit shows the contributions made by other disciplines to the development of organizational behavior. Notice the predominant areas of psychology, social psychology, sociology,</a:t>
            </a:r>
            <a:r>
              <a:rPr lang="en-US" baseline="0" dirty="0" smtClean="0">
                <a:ea typeface="ＭＳ Ｐゴシック" pitchFamily="34" charset="-128"/>
              </a:rPr>
              <a:t> and </a:t>
            </a:r>
            <a:r>
              <a:rPr lang="en-US" dirty="0" smtClean="0">
                <a:ea typeface="ＭＳ Ｐゴシック" pitchFamily="34" charset="-128"/>
              </a:rPr>
              <a:t>anthropology. Each of the disciplines has contributed specific concepts and theories to the study of OB and its increasing applications.</a:t>
            </a:r>
          </a:p>
          <a:p>
            <a:pPr eaLnBrk="1" hangingPunct="1">
              <a:spcBef>
                <a:spcPct val="0"/>
              </a:spcBef>
            </a:pPr>
            <a:endParaRPr lang="en-US" dirty="0" smtClean="0">
              <a:ea typeface="ＭＳ Ｐゴシック" pitchFamily="34" charset="-128"/>
            </a:endParaRP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43560A-5F65-4406-923F-DC1DD058B194}" type="slidenum">
              <a:rPr lang="en-US">
                <a:ea typeface="ＭＳ Ｐゴシック" pitchFamily="-72" charset="-128"/>
                <a:cs typeface="ＭＳ Ｐゴシック" pitchFamily="-72" charset="-128"/>
              </a:rPr>
              <a:pPr fontAlgn="base">
                <a:spcBef>
                  <a:spcPct val="0"/>
                </a:spcBef>
                <a:spcAft>
                  <a:spcPct val="0"/>
                </a:spcAft>
                <a:defRPr/>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0" dirty="0" smtClean="0">
                <a:latin typeface="Times New Roman" pitchFamily="18" charset="0"/>
                <a:ea typeface="ＭＳ Ｐゴシック" pitchFamily="34" charset="-128"/>
              </a:rPr>
              <a:t>Psychology</a:t>
            </a:r>
            <a:r>
              <a:rPr lang="en-US" dirty="0" smtClean="0">
                <a:latin typeface="Times New Roman" pitchFamily="18" charset="0"/>
                <a:ea typeface="ＭＳ Ｐゴシック" pitchFamily="34" charset="-128"/>
              </a:rPr>
              <a:t> focuses on the individual level by seeking to measure, explain, and sometimes change behaviors in individuals. This area of study offers insights into such areas as learning, training, decision making, and employee selection. </a:t>
            </a:r>
          </a:p>
          <a:p>
            <a:pPr eaLnBrk="1" hangingPunct="1">
              <a:spcBef>
                <a:spcPct val="0"/>
              </a:spcBef>
            </a:pPr>
            <a:endParaRPr lang="en-US" dirty="0" smtClean="0">
              <a:latin typeface="Times New Roman" pitchFamily="18" charset="0"/>
              <a:ea typeface="ＭＳ Ｐゴシック" pitchFamily="34" charset="-128"/>
            </a:endParaRPr>
          </a:p>
          <a:p>
            <a:pPr eaLnBrk="1" hangingPunct="1">
              <a:spcBef>
                <a:spcPct val="0"/>
              </a:spcBef>
            </a:pPr>
            <a:r>
              <a:rPr lang="en-US" dirty="0" smtClean="0">
                <a:latin typeface="Times New Roman" pitchFamily="18" charset="0"/>
                <a:ea typeface="ＭＳ Ｐゴシック" pitchFamily="34" charset="-128"/>
              </a:rPr>
              <a:t>Social psychology moves beyond individual analysis to look at group behavior and how individuals can influence one</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another. It blends together sociology and psychology and looks primarily at change, communication, and group interactions.</a:t>
            </a:r>
          </a:p>
          <a:p>
            <a:pPr eaLnBrk="1" hangingPunct="1">
              <a:spcBef>
                <a:spcPct val="0"/>
              </a:spcBef>
            </a:pPr>
            <a:endParaRPr lang="en-US" dirty="0" smtClean="0">
              <a:latin typeface="Times New Roman" pitchFamily="18" charset="0"/>
              <a:ea typeface="ＭＳ Ｐゴシック" pitchFamily="34" charset="-128"/>
            </a:endParaRP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B2364B-1E65-4648-988F-6A04D36B0F49}" type="slidenum">
              <a:rPr lang="en-US">
                <a:ea typeface="ＭＳ Ｐゴシック" pitchFamily="-72" charset="-128"/>
                <a:cs typeface="ＭＳ Ｐゴシック" pitchFamily="-72" charset="-128"/>
              </a:rPr>
              <a:pPr fontAlgn="base">
                <a:spcBef>
                  <a:spcPct val="0"/>
                </a:spcBef>
                <a:spcAft>
                  <a:spcPct val="0"/>
                </a:spcAft>
                <a:defRPr/>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Sociology looks at the relationship between people and their environment. Sociologists’ main contribution to OB has been a better understanding of group behavior,</a:t>
            </a:r>
            <a:r>
              <a:rPr lang="en-US" baseline="0" dirty="0" smtClean="0">
                <a:latin typeface="Times New Roman" pitchFamily="18" charset="0"/>
                <a:ea typeface="ＭＳ Ｐゴシック" pitchFamily="34" charset="-128"/>
              </a:rPr>
              <a:t> particularly in formal and complex organizations. Another</a:t>
            </a:r>
            <a:r>
              <a:rPr lang="en-US" dirty="0" smtClean="0">
                <a:latin typeface="Times New Roman" pitchFamily="18" charset="0"/>
                <a:ea typeface="ＭＳ Ｐゴシック" pitchFamily="34" charset="-128"/>
              </a:rPr>
              <a:t> key area that sociologists contribute to in OB is organizational</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culture, a key factor in OB studies.</a:t>
            </a:r>
          </a:p>
          <a:p>
            <a:pPr eaLnBrk="1" hangingPunct="1">
              <a:spcBef>
                <a:spcPct val="0"/>
              </a:spcBef>
            </a:pPr>
            <a:endParaRPr lang="en-US" dirty="0" smtClean="0">
              <a:latin typeface="Times New Roman" pitchFamily="18" charset="0"/>
              <a:ea typeface="ＭＳ Ｐゴシック" pitchFamily="34" charset="-128"/>
            </a:endParaRPr>
          </a:p>
          <a:p>
            <a:pPr eaLnBrk="1" hangingPunct="1">
              <a:spcBef>
                <a:spcPct val="0"/>
              </a:spcBef>
            </a:pPr>
            <a:r>
              <a:rPr lang="en-US" dirty="0" smtClean="0">
                <a:latin typeface="Times New Roman" pitchFamily="18" charset="0"/>
                <a:ea typeface="ＭＳ Ｐゴシック" pitchFamily="34" charset="-128"/>
              </a:rPr>
              <a:t>Anthropologists study societies to learn about human beings and their activities. They help us understand the differences between different groups in terms of their values, attitudes, and behaviors.  </a:t>
            </a:r>
          </a:p>
          <a:p>
            <a:pPr eaLnBrk="1" hangingPunct="1">
              <a:spcBef>
                <a:spcPct val="0"/>
              </a:spcBef>
            </a:pPr>
            <a:endParaRPr lang="en-US" dirty="0" smtClean="0">
              <a:latin typeface="Times New Roman" pitchFamily="18" charset="0"/>
              <a:ea typeface="ＭＳ Ｐゴシック" pitchFamily="34" charset="-128"/>
            </a:endParaRP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803252-371F-457A-85F2-9D8380854A89}"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There are few absolutes in organizational behavior. When making decisions, you must always take into account the situational factors that can change the relationship between two variables. Every situation has the potential to have unseen factors or even known factors that can change rapidly. Opening your minds to detecting these changes and unseen factors, and to being ready with optional responses, is essential to effective management.</a:t>
            </a: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3D07A2-5763-478E-BF6B-6C56729088B2}" type="slidenum">
              <a:rPr lang="en-US">
                <a:ea typeface="ＭＳ Ｐゴシック" pitchFamily="-72" charset="-128"/>
                <a:cs typeface="ＭＳ Ｐゴシック" pitchFamily="-72" charset="-128"/>
              </a:rPr>
              <a:pPr fontAlgn="base">
                <a:spcBef>
                  <a:spcPct val="0"/>
                </a:spcBef>
                <a:spcAft>
                  <a:spcPct val="0"/>
                </a:spcAft>
                <a:defRPr/>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Today’s economic uncertainty has created new challenges in the workplace. This exhibit shows some of the types of options individuals may have or would like to have.</a:t>
            </a:r>
          </a:p>
          <a:p>
            <a:pPr eaLnBrk="1" hangingPunct="1">
              <a:spcBef>
                <a:spcPct val="0"/>
              </a:spcBef>
            </a:pPr>
            <a:endParaRPr lang="en-US" dirty="0" smtClean="0">
              <a:ea typeface="ＭＳ Ｐゴシック" pitchFamily="34" charset="-128"/>
            </a:endParaRP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F7FC0-E843-4B6E-B13A-BB8FA4392736}"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During economic difficulties, the need for effective management is heightened. Anyone can manage during good times; it is much tougher to manage effectively through economic struggles.  </a:t>
            </a:r>
          </a:p>
          <a:p>
            <a:pPr eaLnBrk="1" hangingPunct="1">
              <a:spcBef>
                <a:spcPct val="0"/>
              </a:spcBef>
            </a:pPr>
            <a:endParaRPr lang="en-US" dirty="0" smtClean="0">
              <a:latin typeface="Times New Roman" pitchFamily="18" charset="0"/>
              <a:ea typeface="ＭＳ Ｐゴシック" pitchFamily="34" charset="-128"/>
            </a:endParaRPr>
          </a:p>
          <a:p>
            <a:pPr eaLnBrk="1" hangingPunct="1">
              <a:spcBef>
                <a:spcPct val="0"/>
              </a:spcBef>
            </a:pPr>
            <a:r>
              <a:rPr lang="en-US" dirty="0" smtClean="0">
                <a:latin typeface="Times New Roman" pitchFamily="18" charset="0"/>
                <a:ea typeface="ＭＳ Ｐゴシック" pitchFamily="34" charset="-128"/>
              </a:rPr>
              <a:t>In bad economic times, resource constraints may force managers to make tough decisions, such as whether to lay off employees. It can also be difficult to motivate employees when resources are limited. Moreover, managers must be able to deal with employees who are stressed about their futures.</a:t>
            </a:r>
          </a:p>
          <a:p>
            <a:pPr eaLnBrk="1" hangingPunct="1">
              <a:spcBef>
                <a:spcPct val="0"/>
              </a:spcBef>
            </a:pPr>
            <a:endParaRPr lang="en-US" dirty="0" smtClean="0">
              <a:ea typeface="ＭＳ Ｐゴシック" pitchFamily="34" charset="-128"/>
            </a:endParaRP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F7FC0-E843-4B6E-B13A-BB8FA4392736}" type="slidenum">
              <a:rPr lang="en-US">
                <a:ea typeface="ＭＳ Ｐゴシック" pitchFamily="-72" charset="-128"/>
                <a:cs typeface="ＭＳ Ｐゴシック" pitchFamily="-72" charset="-128"/>
              </a:rPr>
              <a:pPr fontAlgn="base">
                <a:spcBef>
                  <a:spcPct val="0"/>
                </a:spcBef>
                <a:spcAft>
                  <a:spcPct val="0"/>
                </a:spcAft>
                <a:defRPr/>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Chapter 1: What Is Organizational Behavior?</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A45877-CBFB-438B-860B-726696160463}" type="slidenum">
              <a:rPr lang="en-US">
                <a:ea typeface="ＭＳ Ｐゴシック" pitchFamily="-72" charset="-128"/>
                <a:cs typeface="ＭＳ Ｐゴシック" pitchFamily="-72" charset="-128"/>
              </a:rPr>
              <a:pPr fontAlgn="base">
                <a:spcBef>
                  <a:spcPct val="0"/>
                </a:spcBef>
                <a:spcAft>
                  <a:spcPct val="0"/>
                </a:spcAft>
                <a:defRPr/>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Globalization means that organizations now exist in an environment with no national borders. As a result, the manager’s job has changed.  Managers today need to have a broader perspective when making decisions.</a:t>
            </a:r>
          </a:p>
          <a:p>
            <a:pPr eaLnBrk="1" hangingPunct="1">
              <a:spcBef>
                <a:spcPct val="0"/>
              </a:spcBef>
            </a:pPr>
            <a:endParaRPr lang="en-US" dirty="0" smtClean="0">
              <a:latin typeface="Times New Roman" pitchFamily="18" charset="0"/>
              <a:ea typeface="ＭＳ Ｐゴシック" pitchFamily="34" charset="-128"/>
            </a:endParaRPr>
          </a:p>
          <a:p>
            <a:pPr eaLnBrk="1" hangingPunct="1">
              <a:spcBef>
                <a:spcPct val="0"/>
              </a:spcBef>
            </a:pPr>
            <a:r>
              <a:rPr lang="en-US" dirty="0" smtClean="0">
                <a:latin typeface="Times New Roman" pitchFamily="18" charset="0"/>
                <a:ea typeface="ＭＳ Ｐゴシック" pitchFamily="34" charset="-128"/>
              </a:rPr>
              <a:t>As foreign assignments increase,</a:t>
            </a:r>
            <a:r>
              <a:rPr lang="en-US" baseline="0" dirty="0" smtClean="0">
                <a:latin typeface="Times New Roman" pitchFamily="18" charset="0"/>
                <a:ea typeface="ＭＳ Ｐゴシック" pitchFamily="34" charset="-128"/>
              </a:rPr>
              <a:t> you </a:t>
            </a:r>
            <a:r>
              <a:rPr lang="en-US" dirty="0" smtClean="0">
                <a:latin typeface="Times New Roman" pitchFamily="18" charset="0"/>
                <a:ea typeface="ＭＳ Ｐゴシック" pitchFamily="34" charset="-128"/>
              </a:rPr>
              <a:t>will need to be able to manage a workforce that is different than what you may be used to, and which may bring different needs, aspirations, and attitudes to the workplace.</a:t>
            </a:r>
          </a:p>
          <a:p>
            <a:pPr eaLnBrk="1" hangingPunct="1">
              <a:spcBef>
                <a:spcPct val="0"/>
              </a:spcBef>
            </a:pPr>
            <a:endParaRPr lang="en-US" dirty="0" smtClean="0">
              <a:latin typeface="Times New Roman" pitchFamily="18" charset="0"/>
              <a:ea typeface="ＭＳ Ｐゴシック" pitchFamily="34" charset="-128"/>
            </a:endParaRPr>
          </a:p>
          <a:p>
            <a:pPr eaLnBrk="1" hangingPunct="1">
              <a:spcBef>
                <a:spcPct val="0"/>
              </a:spcBef>
            </a:pPr>
            <a:r>
              <a:rPr lang="en-US" dirty="0" smtClean="0">
                <a:latin typeface="Times New Roman" pitchFamily="18" charset="0"/>
                <a:ea typeface="ＭＳ Ｐゴシック" pitchFamily="34" charset="-128"/>
              </a:rPr>
              <a:t>You will also have individuals who come from different cultures coming to work in your own country.</a:t>
            </a:r>
            <a:r>
              <a:rPr lang="en-US" baseline="0" dirty="0" smtClean="0">
                <a:latin typeface="Times New Roman" pitchFamily="18" charset="0"/>
                <a:ea typeface="ＭＳ Ｐゴシック" pitchFamily="34" charset="-128"/>
              </a:rPr>
              <a:t> Y</a:t>
            </a:r>
            <a:r>
              <a:rPr lang="en-US" dirty="0" smtClean="0">
                <a:latin typeface="Times New Roman" pitchFamily="18" charset="0"/>
                <a:ea typeface="ＭＳ Ｐゴシック" pitchFamily="34" charset="-128"/>
              </a:rPr>
              <a:t>ou will need to find ways to accommodate their needs and help them assimilate to your workplace culture.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As more jobs move to countries with low-cost labor, managers will need to balance the needs of their organizations with the needs of the countries in which they operate.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In the new global village, managers need to understand the implications of differing cultural and legal practices on their operations. Violating local regulations and practices could have serious consequences for the organization.    </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33476F-3AAF-4C14-907F-960E28D50685}" type="slidenum">
              <a:rPr lang="en-US">
                <a:ea typeface="ＭＳ Ｐゴシック" pitchFamily="-72" charset="-128"/>
                <a:cs typeface="ＭＳ Ｐゴシック" pitchFamily="-72" charset="-128"/>
              </a:rPr>
              <a:pPr fontAlgn="base">
                <a:spcBef>
                  <a:spcPct val="0"/>
                </a:spcBef>
                <a:spcAft>
                  <a:spcPct val="0"/>
                </a:spcAft>
                <a:defRPr/>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53975" lvl="2"/>
            <a:r>
              <a:rPr lang="en-US" sz="1200" kern="1200" dirty="0" smtClean="0">
                <a:solidFill>
                  <a:schemeClr val="tx1"/>
                </a:solidFill>
                <a:effectLst/>
                <a:latin typeface="+mn-lt"/>
                <a:ea typeface="ＭＳ Ｐゴシック" pitchFamily="-72" charset="-128"/>
                <a:cs typeface="+mn-cs"/>
              </a:rPr>
              <a:t>As students of OB, we can investigate what factors lead employees to make various choices and how their experiences affect their perceptions of their workplaces.  In turn, this can help us predict organizational outcomes.  As shown in the OB Poll for example, the days when women stayed home because it was expected are just a memory in some cultures, while in others, women still face significant barriers to entry into the workplace. </a:t>
            </a:r>
            <a:endParaRPr lang="en-US" sz="1200" kern="1200" dirty="0">
              <a:solidFill>
                <a:schemeClr val="tx1"/>
              </a:solidFill>
              <a:effectLst/>
              <a:latin typeface="+mn-lt"/>
              <a:ea typeface="ＭＳ Ｐゴシック" pitchFamily="-72" charset="-128"/>
              <a:cs typeface="+mn-cs"/>
            </a:endParaRP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8BAA50-3E9E-4824-B862-B15C4FC32FFB}" type="slidenum">
              <a:rPr lang="en-US">
                <a:ea typeface="ＭＳ Ｐゴシック" pitchFamily="-72" charset="-128"/>
                <a:cs typeface="ＭＳ Ｐゴシック" pitchFamily="-72" charset="-128"/>
              </a:rPr>
              <a:pPr fontAlgn="base">
                <a:spcBef>
                  <a:spcPct val="0"/>
                </a:spcBef>
                <a:spcAft>
                  <a:spcPct val="0"/>
                </a:spcAft>
                <a:defRPr/>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As the borders are disappearing, we are seeing more and more heterogeneity in the workplace. Managers today need to embrace diversity and find ways to manage it effectively. The changing demographics have shifted management philosophy in a way that recognizes and utilizes differences to create productivity, profitability, and welcoming workplace cultures.</a:t>
            </a:r>
          </a:p>
          <a:p>
            <a:pPr eaLnBrk="1" hangingPunct="1">
              <a:spcBef>
                <a:spcPct val="0"/>
              </a:spcBef>
            </a:pPr>
            <a:endParaRPr lang="en-US" dirty="0" smtClean="0">
              <a:ea typeface="ＭＳ Ｐゴシック" pitchFamily="34" charset="-128"/>
            </a:endParaRP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8BAA50-3E9E-4824-B862-B15C4FC32FFB}" type="slidenum">
              <a:rPr lang="en-US">
                <a:ea typeface="ＭＳ Ｐゴシック" pitchFamily="-72" charset="-128"/>
                <a:cs typeface="ＭＳ Ｐゴシック" pitchFamily="-72" charset="-128"/>
              </a:rPr>
              <a:pPr fontAlgn="base">
                <a:spcBef>
                  <a:spcPct val="0"/>
                </a:spcBef>
                <a:spcAft>
                  <a:spcPct val="0"/>
                </a:spcAft>
                <a:defRPr/>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Many jobs today involve substantial interaction with customers. Managers can increase the chance that these interactions will be successful by focusing on employee attitudes and behavior. Companies need to develop customer-responsive cultures wherein employees are friendly and courteous, accessible, knowledgeable, prompt with their responses, and willing to do what is necessary to ensure that customers are satisfied. </a:t>
            </a: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6A98B5-47B9-4777-9846-728FCF61A008}" type="slidenum">
              <a:rPr lang="en-US">
                <a:ea typeface="ＭＳ Ｐゴシック" pitchFamily="-72" charset="-128"/>
                <a:cs typeface="ＭＳ Ｐゴシック" pitchFamily="-72" charset="-128"/>
              </a:rPr>
              <a:pPr fontAlgn="base">
                <a:spcBef>
                  <a:spcPct val="0"/>
                </a:spcBef>
                <a:spcAft>
                  <a:spcPct val="0"/>
                </a:spcAft>
                <a:defRPr/>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Because</a:t>
            </a:r>
            <a:r>
              <a:rPr lang="en-US" baseline="0" dirty="0" smtClean="0">
                <a:ea typeface="ＭＳ Ｐゴシック" pitchFamily="34" charset="-128"/>
              </a:rPr>
              <a:t> o</a:t>
            </a:r>
            <a:r>
              <a:rPr lang="en-US" dirty="0" smtClean="0">
                <a:ea typeface="ＭＳ Ｐゴシック" pitchFamily="34" charset="-128"/>
              </a:rPr>
              <a:t>rganizations are comprised of people,</a:t>
            </a:r>
            <a:r>
              <a:rPr lang="en-US" baseline="0" dirty="0" smtClean="0">
                <a:ea typeface="ＭＳ Ｐゴシック" pitchFamily="34" charset="-128"/>
              </a:rPr>
              <a:t> o</a:t>
            </a:r>
            <a:r>
              <a:rPr lang="en-US" dirty="0" smtClean="0">
                <a:ea typeface="ＭＳ Ｐゴシック" pitchFamily="34" charset="-128"/>
              </a:rPr>
              <a:t>rganizations cannot achieve desired outcomes without them. Therefore,</a:t>
            </a:r>
            <a:r>
              <a:rPr lang="en-US" baseline="0" dirty="0" smtClean="0">
                <a:ea typeface="ＭＳ Ｐゴシック" pitchFamily="34" charset="-128"/>
              </a:rPr>
              <a:t> the s</a:t>
            </a:r>
            <a:r>
              <a:rPr lang="en-US" dirty="0" smtClean="0">
                <a:ea typeface="ＭＳ Ｐゴシック" pitchFamily="34" charset="-128"/>
              </a:rPr>
              <a:t>kills to manage people successfully are essential to the effectiveness of anyone in a managerial or leadership role. OB provides the concepts and theories that help predict behavior to create a more effective organization, accomplishing desired goals.</a:t>
            </a:r>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D79608-5AE1-441C-95B1-FB80B0081CC0}" type="slidenum">
              <a:rPr lang="en-US">
                <a:ea typeface="ＭＳ Ｐゴシック" pitchFamily="-72" charset="-128"/>
                <a:cs typeface="ＭＳ Ｐゴシック" pitchFamily="-72" charset="-128"/>
              </a:rPr>
              <a:pPr fontAlgn="base">
                <a:spcBef>
                  <a:spcPct val="0"/>
                </a:spcBef>
                <a:spcAft>
                  <a:spcPct val="0"/>
                </a:spcAft>
                <a:defRPr/>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Networked organizations are proliferating.</a:t>
            </a:r>
            <a:r>
              <a:rPr lang="en-US" baseline="0" dirty="0" smtClean="0">
                <a:ea typeface="ＭＳ Ｐゴシック" pitchFamily="34" charset="-128"/>
              </a:rPr>
              <a:t> </a:t>
            </a:r>
            <a:r>
              <a:rPr lang="en-US" dirty="0" smtClean="0">
                <a:ea typeface="ＭＳ Ｐゴシック" pitchFamily="34" charset="-128"/>
              </a:rPr>
              <a:t>These are organizations that are spread over geographic, time, or other boundaries and that are connected by technology. Managing and leading people who never see each other but who work together requires a different set of management and leadership skills.</a:t>
            </a: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1224C0-A0D2-4A04-A753-AA6646FA7768}" type="slidenum">
              <a:rPr lang="en-US">
                <a:ea typeface="ＭＳ Ｐゴシック" pitchFamily="-72" charset="-128"/>
                <a:cs typeface="ＭＳ Ｐゴシック" pitchFamily="-72" charset="-128"/>
              </a:rPr>
              <a:pPr fontAlgn="base">
                <a:spcBef>
                  <a:spcPct val="0"/>
                </a:spcBef>
                <a:spcAft>
                  <a:spcPct val="0"/>
                </a:spcAft>
                <a:defRPr/>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Social media is a difficult issue for today’s manager, presenting both a challenge and an opportunity for OB.    </a:t>
            </a: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1224C0-A0D2-4A04-A753-AA6646FA7768}"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Because of the expansion of networked business to global competition, time is no longer a definable boundary of organizational activity and personnel responsibility. Managers and leaders of organizations are challenged to help employees find ways to balance work and life roles to ensure they remain effective and viable members of the team. Employees who feel as though they don’t get a break and who believe they must work twenty-four hours a day can be less effective, suffering from burnout and dissatisfaction.</a:t>
            </a:r>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349A83-C028-46A4-AB49-FBA35BA8DFB4}" type="slidenum">
              <a:rPr lang="en-US">
                <a:ea typeface="ＭＳ Ｐゴシック" pitchFamily="-72" charset="-128"/>
                <a:cs typeface="ＭＳ Ｐゴシック" pitchFamily="-72" charset="-128"/>
              </a:rPr>
              <a:pPr fontAlgn="base">
                <a:spcBef>
                  <a:spcPct val="0"/>
                </a:spcBef>
                <a:spcAft>
                  <a:spcPct val="0"/>
                </a:spcAft>
                <a:defRPr/>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Creating a positive work environment has been found to be a basis for employee satisfaction, increased productivity, and longevity of skilled personnel. Responsibility for positive work environments is not a part of traditional management practice, but as the work environment has changed in terms of characteristics and behaviors of younger generations, the focus on making work a good place to be has become</a:t>
            </a:r>
            <a:r>
              <a:rPr lang="en-US" baseline="0" dirty="0" smtClean="0">
                <a:ea typeface="ＭＳ Ｐゴシック" pitchFamily="34" charset="-128"/>
              </a:rPr>
              <a:t> more</a:t>
            </a:r>
            <a:r>
              <a:rPr lang="en-US" dirty="0" smtClean="0">
                <a:ea typeface="ＭＳ Ｐゴシック" pitchFamily="34" charset="-128"/>
              </a:rPr>
              <a:t> important for success. </a:t>
            </a:r>
            <a:r>
              <a:rPr lang="en-US" i="1" dirty="0" smtClean="0">
                <a:ea typeface="ＭＳ Ｐゴシック" pitchFamily="34" charset="-128"/>
              </a:rPr>
              <a:t>Positive organizational scholarship </a:t>
            </a:r>
            <a:r>
              <a:rPr lang="en-US" i="0" dirty="0" smtClean="0">
                <a:ea typeface="ＭＳ Ｐゴシック" pitchFamily="34" charset="-128"/>
              </a:rPr>
              <a:t>studies what is “good” about organizations. </a:t>
            </a:r>
            <a:endParaRPr lang="en-US" dirty="0" smtClean="0">
              <a:ea typeface="ＭＳ Ｐゴシック" pitchFamily="34" charset="-128"/>
            </a:endParaRPr>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736332-9B0F-4FC1-8E41-98AC79F3C716}" type="slidenum">
              <a:rPr lang="en-US">
                <a:ea typeface="ＭＳ Ｐゴシック" pitchFamily="-72" charset="-128"/>
                <a:cs typeface="ＭＳ Ｐゴシック" pitchFamily="-72" charset="-128"/>
              </a:rPr>
              <a:pPr fontAlgn="base">
                <a:spcBef>
                  <a:spcPct val="0"/>
                </a:spcBef>
                <a:spcAft>
                  <a:spcPct val="0"/>
                </a:spcAft>
                <a:defRPr/>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34" charset="-128"/>
              </a:rPr>
              <a:t>Increased scrutiny by society and governmental entities has increased business concerns with ethical behavior. Lapses in ethical behavior have resulted in everything ranging from public sanctions against businesses to legal penalties against a firm and its managers. </a:t>
            </a:r>
          </a:p>
          <a:p>
            <a:pPr marL="0" marR="0" indent="0" algn="l" defTabSz="457200" rtl="0" eaLnBrk="1" fontAlgn="base" latinLnBrk="0" hangingPunct="1">
              <a:lnSpc>
                <a:spcPct val="100000"/>
              </a:lnSpc>
              <a:spcBef>
                <a:spcPct val="0"/>
              </a:spcBef>
              <a:spcAft>
                <a:spcPct val="0"/>
              </a:spcAft>
              <a:buClrTx/>
              <a:buSzTx/>
              <a:buFontTx/>
              <a:buNone/>
              <a:tabLst/>
              <a:defRPr/>
            </a:pPr>
            <a:endParaRPr lang="en-US" i="1" dirty="0" smtClean="0">
              <a:ea typeface="ＭＳ Ｐゴシック" pitchFamily="34"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i="1" dirty="0" smtClean="0">
                <a:ea typeface="ＭＳ Ｐゴシック" pitchFamily="34" charset="-128"/>
              </a:rPr>
              <a:t>Ethical dilemmas </a:t>
            </a:r>
            <a:r>
              <a:rPr lang="en-US" i="0" dirty="0" smtClean="0">
                <a:ea typeface="ＭＳ Ｐゴシック" pitchFamily="34" charset="-128"/>
              </a:rPr>
              <a:t>require managers to make decisions involving right and wrong conduct. </a:t>
            </a:r>
            <a:r>
              <a:rPr lang="en-US" dirty="0" smtClean="0">
                <a:ea typeface="ＭＳ Ｐゴシック" pitchFamily="34" charset="-128"/>
              </a:rPr>
              <a:t>Managers and leaders must clearly define what constitutes appropriate, ethical behavior by the organization and its people,</a:t>
            </a:r>
            <a:r>
              <a:rPr lang="en-US" baseline="0" dirty="0" smtClean="0">
                <a:ea typeface="ＭＳ Ｐゴシック" pitchFamily="34" charset="-128"/>
              </a:rPr>
              <a:t> and they </a:t>
            </a:r>
            <a:r>
              <a:rPr lang="en-US" dirty="0" smtClean="0">
                <a:ea typeface="ＭＳ Ｐゴシック" pitchFamily="34" charset="-128"/>
              </a:rPr>
              <a:t>must lead by example.</a:t>
            </a:r>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B0F77-C759-4CE6-B2EE-51CC28C88E68}" type="slidenum">
              <a:rPr lang="en-US">
                <a:ea typeface="ＭＳ Ｐゴシック" pitchFamily="-72" charset="-128"/>
                <a:cs typeface="ＭＳ Ｐゴシック" pitchFamily="-72" charset="-128"/>
              </a:rPr>
              <a:pPr fontAlgn="base">
                <a:spcBef>
                  <a:spcPct val="0"/>
                </a:spcBef>
                <a:spcAft>
                  <a:spcPct val="0"/>
                </a:spcAft>
                <a:defRPr/>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first chapter entitled “What is Organizational Behavior,” begins by defining seven learning objectives for the chapter. These lay a foundational understanding for the origins of OB and its applications in management and organizational existence. You should focus on this chapter to ground yourself,</a:t>
            </a:r>
            <a:r>
              <a:rPr lang="en-US" baseline="0" dirty="0" smtClean="0">
                <a:ea typeface="ＭＳ Ｐゴシック" pitchFamily="34" charset="-128"/>
              </a:rPr>
              <a:t> and </a:t>
            </a:r>
            <a:r>
              <a:rPr lang="en-US" dirty="0" smtClean="0">
                <a:ea typeface="ＭＳ Ｐゴシック" pitchFamily="34" charset="-128"/>
              </a:rPr>
              <a:t>as a starting place for the more complex and significant concepts throughout the book. We will elaborate on each of these objectives to ensure that you acquire a base knowledge of the core OB competencies.</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20FFC7-F678-426C-A6F0-14F60844C09B}" type="slidenum">
              <a:rPr lang="en-US">
                <a:ea typeface="ＭＳ Ｐゴシック" pitchFamily="-72" charset="-128"/>
                <a:cs typeface="ＭＳ Ｐゴシック" pitchFamily="-72" charset="-128"/>
              </a:rPr>
              <a:pPr fontAlgn="base">
                <a:spcBef>
                  <a:spcPct val="0"/>
                </a:spcBef>
                <a:spcAft>
                  <a:spcPct val="0"/>
                </a:spcAft>
                <a:defRPr/>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ea typeface="ＭＳ Ｐゴシック" pitchFamily="34" charset="-128"/>
              </a:rPr>
              <a:t>This book proposes three types of variables</a:t>
            </a:r>
            <a:r>
              <a:rPr lang="en-US" sz="1200" kern="1200" dirty="0" smtClean="0">
                <a:solidFill>
                  <a:schemeClr val="tx1"/>
                </a:solidFill>
                <a:effectLst/>
                <a:latin typeface="+mn-lt"/>
                <a:ea typeface="ＭＳ Ｐゴシック" pitchFamily="-72" charset="-128"/>
                <a:cs typeface="ＭＳ Ｐゴシック" pitchFamily="-72" charset="-128"/>
              </a:rPr>
              <a:t>—</a:t>
            </a:r>
            <a:r>
              <a:rPr lang="en-US" baseline="0" dirty="0" smtClean="0">
                <a:ea typeface="ＭＳ Ｐゴシック" pitchFamily="34" charset="-128"/>
              </a:rPr>
              <a:t>inputs</a:t>
            </a:r>
            <a:r>
              <a:rPr lang="en-US" dirty="0" smtClean="0">
                <a:ea typeface="ＭＳ Ｐゴシック" pitchFamily="34" charset="-128"/>
              </a:rPr>
              <a:t>, processes, and outcomes</a:t>
            </a:r>
            <a:r>
              <a:rPr lang="en-US" sz="1200" kern="1200" dirty="0" smtClean="0">
                <a:solidFill>
                  <a:schemeClr val="tx1"/>
                </a:solidFill>
                <a:effectLst/>
                <a:latin typeface="+mn-lt"/>
                <a:ea typeface="ＭＳ Ｐゴシック" pitchFamily="-72" charset="-128"/>
                <a:cs typeface="ＭＳ Ｐゴシック" pitchFamily="-72" charset="-128"/>
              </a:rPr>
              <a:t>—</a:t>
            </a:r>
            <a:r>
              <a:rPr lang="en-US" baseline="0" dirty="0" smtClean="0">
                <a:ea typeface="ＭＳ Ｐゴシック" pitchFamily="34" charset="-128"/>
              </a:rPr>
              <a:t>at </a:t>
            </a:r>
            <a:r>
              <a:rPr lang="en-US" dirty="0" smtClean="0">
                <a:ea typeface="ＭＳ Ｐゴシック" pitchFamily="34" charset="-128"/>
              </a:rPr>
              <a:t>three levels of analysis: individual, group, and organizational.</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The basic OB model here</a:t>
            </a:r>
            <a:r>
              <a:rPr lang="en-US" baseline="0" dirty="0" smtClean="0">
                <a:ea typeface="ＭＳ Ｐゴシック" pitchFamily="34" charset="-128"/>
              </a:rPr>
              <a:t> </a:t>
            </a:r>
            <a:r>
              <a:rPr lang="en-US" dirty="0" smtClean="0">
                <a:ea typeface="ＭＳ Ｐゴシック" pitchFamily="34" charset="-128"/>
              </a:rPr>
              <a:t>proceeds from left to right, with inputs leading to processes and processes leading to outcomes. Notice that the model also shows that outcomes can influence inputs in the future.</a:t>
            </a:r>
          </a:p>
          <a:p>
            <a:pPr eaLnBrk="1" hangingPunct="1">
              <a:spcBef>
                <a:spcPct val="0"/>
              </a:spcBef>
            </a:pPr>
            <a:endParaRPr lang="en-US" dirty="0" smtClean="0">
              <a:ea typeface="ＭＳ Ｐゴシック" pitchFamily="34" charset="-128"/>
            </a:endParaRP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D9A74-ADA1-412B-828A-ECA313F3A9A1}" type="slidenum">
              <a:rPr lang="en-US">
                <a:ea typeface="ＭＳ Ｐゴシック" pitchFamily="-72" charset="-128"/>
                <a:cs typeface="ＭＳ Ｐゴシック" pitchFamily="-72" charset="-128"/>
              </a:rPr>
              <a:pPr fontAlgn="base">
                <a:spcBef>
                  <a:spcPct val="0"/>
                </a:spcBef>
                <a:spcAft>
                  <a:spcPct val="0"/>
                </a:spcAft>
                <a:defRPr/>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ea typeface="ＭＳ Ｐゴシック" pitchFamily="34" charset="-128"/>
              </a:rPr>
              <a:t>Inputs</a:t>
            </a:r>
            <a:r>
              <a:rPr lang="en-US" dirty="0" smtClean="0">
                <a:ea typeface="ＭＳ Ｐゴシック" pitchFamily="34" charset="-128"/>
              </a:rPr>
              <a:t> are factors that exist in advance of the employment relationships. For example, individual diversity characteristics, personality, and values are shaped by a combination of an individual’s genetic inheritance and childhood environment.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Group structure, roles, and team responsibilities are typically assigned immediately before or after a group is formed.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Finally, organizational structure and culture are usually the result of years of development and change as the organization adapts to its environment and builds up customs and norms. </a:t>
            </a:r>
          </a:p>
          <a:p>
            <a:pPr eaLnBrk="1" hangingPunct="1">
              <a:spcBef>
                <a:spcPct val="0"/>
              </a:spcBef>
            </a:pPr>
            <a:endParaRPr lang="en-US" dirty="0" smtClean="0">
              <a:ea typeface="ＭＳ Ｐゴシック" pitchFamily="34" charset="-128"/>
            </a:endParaRP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D9A74-ADA1-412B-828A-ECA313F3A9A1}" type="slidenum">
              <a:rPr lang="en-US">
                <a:ea typeface="ＭＳ Ｐゴシック" pitchFamily="-72" charset="-128"/>
                <a:cs typeface="ＭＳ Ｐゴシック" pitchFamily="-72" charset="-128"/>
              </a:rPr>
              <a:pPr fontAlgn="base">
                <a:spcBef>
                  <a:spcPct val="0"/>
                </a:spcBef>
                <a:spcAft>
                  <a:spcPct val="0"/>
                </a:spcAft>
                <a:defRPr/>
              </a:pPr>
              <a:t>31</a:t>
            </a:fld>
            <a:endParaRPr lang="en-US">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ea typeface="ＭＳ Ｐゴシック" pitchFamily="34" charset="-128"/>
              </a:rPr>
              <a:t>Processes</a:t>
            </a:r>
            <a:r>
              <a:rPr lang="en-US" dirty="0" smtClean="0">
                <a:ea typeface="ＭＳ Ｐゴシック" pitchFamily="34" charset="-128"/>
              </a:rPr>
              <a:t> are actions that individuals, groups, and organizations engage in as a result of inputs, and that lead to certain outcomes.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At the individual level, processes include emotions and moods, motivation, perception, and decision</a:t>
            </a:r>
            <a:r>
              <a:rPr lang="en-US" baseline="0" dirty="0" smtClean="0">
                <a:ea typeface="ＭＳ Ｐゴシック" pitchFamily="34" charset="-128"/>
              </a:rPr>
              <a:t> </a:t>
            </a:r>
            <a:r>
              <a:rPr lang="en-US" dirty="0" smtClean="0">
                <a:ea typeface="ＭＳ Ｐゴシック" pitchFamily="34" charset="-128"/>
              </a:rPr>
              <a:t>making.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At the group level, they include communication, leadership, power and politics, and conflict and negotiation.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Finally, at the organizational level, processes include human resource management and change practices.</a:t>
            </a: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D9A74-ADA1-412B-828A-ECA313F3A9A1}" type="slidenum">
              <a:rPr lang="en-US">
                <a:ea typeface="ＭＳ Ｐゴシック" pitchFamily="-72" charset="-128"/>
                <a:cs typeface="ＭＳ Ｐゴシック" pitchFamily="-72" charset="-128"/>
              </a:rPr>
              <a:pPr fontAlgn="base">
                <a:spcBef>
                  <a:spcPct val="0"/>
                </a:spcBef>
                <a:spcAft>
                  <a:spcPct val="0"/>
                </a:spcAft>
                <a:defRPr/>
              </a:pPr>
              <a:t>32</a:t>
            </a:fld>
            <a:endParaRPr lang="en-US">
              <a:ea typeface="ＭＳ Ｐゴシック" pitchFamily="-72" charset="-128"/>
              <a:cs typeface="ＭＳ Ｐゴシック" pitchFamily="-7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Scholars have emphasized individual-level </a:t>
            </a:r>
            <a:r>
              <a:rPr lang="en-US" i="1" dirty="0" smtClean="0">
                <a:ea typeface="ＭＳ Ｐゴシック" pitchFamily="34" charset="-128"/>
              </a:rPr>
              <a:t>outcomes</a:t>
            </a:r>
            <a:r>
              <a:rPr lang="en-US" dirty="0" smtClean="0">
                <a:ea typeface="ＭＳ Ｐゴシック" pitchFamily="34" charset="-128"/>
              </a:rPr>
              <a:t> like attitudes and satisfaction, task performance, citizenship behavior, and withdrawal behavior.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At the group level, cohesion and functioning are the dependent variables.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Finally, at the organizational level, we look at overall profitability and survival.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Because these outcomes will be covered in all of the chapters, we’ll briefly discuss each of them on the following slides, so you can understand what the “goal” of OB will be.</a:t>
            </a: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D9A74-ADA1-412B-828A-ECA313F3A9A1}" type="slidenum">
              <a:rPr lang="en-US">
                <a:ea typeface="ＭＳ Ｐゴシック" pitchFamily="-72" charset="-128"/>
                <a:cs typeface="ＭＳ Ｐゴシック" pitchFamily="-72" charset="-128"/>
              </a:rPr>
              <a:pPr fontAlgn="base">
                <a:spcBef>
                  <a:spcPct val="0"/>
                </a:spcBef>
                <a:spcAft>
                  <a:spcPct val="0"/>
                </a:spcAft>
                <a:defRPr/>
              </a:pPr>
              <a:t>33</a:t>
            </a:fld>
            <a:endParaRPr lang="en-US">
              <a:ea typeface="ＭＳ Ｐゴシック" pitchFamily="-72" charset="-128"/>
              <a:cs typeface="ＭＳ Ｐゴシック" pitchFamily="-7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belief that satisfied employees are more productive than dissatisfied employees has been a basic tenet among managers for years, though only now has research begun to support it. Some people might think that influencing employee </a:t>
            </a:r>
            <a:r>
              <a:rPr lang="en-US" i="1" dirty="0" smtClean="0">
                <a:ea typeface="ＭＳ Ｐゴシック" pitchFamily="34" charset="-128"/>
              </a:rPr>
              <a:t>attitudes</a:t>
            </a:r>
            <a:r>
              <a:rPr lang="en-US" dirty="0" smtClean="0">
                <a:ea typeface="ＭＳ Ｐゴシック" pitchFamily="34" charset="-128"/>
              </a:rPr>
              <a:t> and </a:t>
            </a:r>
            <a:r>
              <a:rPr lang="en-US" i="1" dirty="0" smtClean="0">
                <a:ea typeface="ＭＳ Ｐゴシック" pitchFamily="34" charset="-128"/>
              </a:rPr>
              <a:t>stress</a:t>
            </a:r>
            <a:r>
              <a:rPr lang="en-US" dirty="0" smtClean="0">
                <a:ea typeface="ＭＳ Ｐゴシック" pitchFamily="34" charset="-128"/>
              </a:rPr>
              <a:t> is purely soft stuff, and not the business of serious managers, but as we will show, attitudes often have behavioral consequences that relate directly to organizational effectiveness.  </a:t>
            </a:r>
          </a:p>
          <a:p>
            <a:pPr eaLnBrk="1" hangingPunct="1">
              <a:spcBef>
                <a:spcPct val="0"/>
              </a:spcBef>
            </a:pPr>
            <a:endParaRPr lang="en-US" dirty="0" smtClean="0">
              <a:ea typeface="ＭＳ Ｐゴシック" pitchFamily="34" charset="-128"/>
            </a:endParaRP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A1B59-968D-4DB6-830A-20B561C33B49}" type="slidenum">
              <a:rPr lang="en-US">
                <a:ea typeface="ＭＳ Ｐゴシック" pitchFamily="-72" charset="-128"/>
                <a:cs typeface="ＭＳ Ｐゴシック" pitchFamily="-72" charset="-128"/>
              </a:rPr>
              <a:pPr fontAlgn="base">
                <a:spcBef>
                  <a:spcPct val="0"/>
                </a:spcBef>
                <a:spcAft>
                  <a:spcPct val="0"/>
                </a:spcAft>
                <a:defRPr/>
              </a:pPr>
              <a:t>34</a:t>
            </a:fld>
            <a:endParaRPr lang="en-US">
              <a:ea typeface="ＭＳ Ｐゴシック" pitchFamily="-72" charset="-128"/>
              <a:cs typeface="ＭＳ Ｐゴシック" pitchFamily="-7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ea typeface="ＭＳ Ｐゴシック" pitchFamily="34" charset="-128"/>
              </a:rPr>
              <a:t>Task performance </a:t>
            </a:r>
            <a:r>
              <a:rPr lang="en-US" dirty="0" smtClean="0">
                <a:ea typeface="ＭＳ Ｐゴシック" pitchFamily="34" charset="-128"/>
              </a:rPr>
              <a:t>is the most important human output contributing to organizational effectiveness, so in every chapter we devote considerable time to discussing</a:t>
            </a:r>
            <a:r>
              <a:rPr lang="en-US" baseline="0" dirty="0" smtClean="0">
                <a:ea typeface="ＭＳ Ｐゴシック" pitchFamily="34" charset="-128"/>
              </a:rPr>
              <a:t> </a:t>
            </a:r>
            <a:r>
              <a:rPr lang="en-US" dirty="0" smtClean="0">
                <a:ea typeface="ＭＳ Ｐゴシック" pitchFamily="34" charset="-128"/>
              </a:rPr>
              <a:t>how task performance is affected by specific topics.</a:t>
            </a:r>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A1B59-968D-4DB6-830A-20B561C33B49}" type="slidenum">
              <a:rPr lang="en-US">
                <a:ea typeface="ＭＳ Ｐゴシック" pitchFamily="-72" charset="-128"/>
                <a:cs typeface="ＭＳ Ｐゴシック" pitchFamily="-72" charset="-128"/>
              </a:rPr>
              <a:pPr fontAlgn="base">
                <a:spcBef>
                  <a:spcPct val="0"/>
                </a:spcBef>
                <a:spcAft>
                  <a:spcPct val="0"/>
                </a:spcAft>
                <a:defRPr/>
              </a:pPr>
              <a:t>35</a:t>
            </a:fld>
            <a:endParaRPr lang="en-US">
              <a:ea typeface="ＭＳ Ｐゴシック" pitchFamily="-72" charset="-128"/>
              <a:cs typeface="ＭＳ Ｐゴシック" pitchFamily="-7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In today’s dynamic workplace, where tasks are increasingly performed by teams and flexibility is critical, employees who engage in good </a:t>
            </a:r>
            <a:r>
              <a:rPr lang="en-US" i="1" dirty="0" smtClean="0">
                <a:ea typeface="ＭＳ Ｐゴシック" pitchFamily="34" charset="-128"/>
              </a:rPr>
              <a:t>citizenship behaviors</a:t>
            </a:r>
            <a:r>
              <a:rPr lang="en-US" dirty="0" smtClean="0">
                <a:ea typeface="ＭＳ Ｐゴシック" pitchFamily="34" charset="-128"/>
              </a:rPr>
              <a:t> help others on their team by volunteering for extra work, avoiding unnecessary conflicts, respecting the spirit as well as the letter of rules and regulations, and gracefully tolerating occasional work-related impositions and nuisances.  </a:t>
            </a:r>
          </a:p>
          <a:p>
            <a:pPr eaLnBrk="1" hangingPunct="1">
              <a:spcBef>
                <a:spcPct val="0"/>
              </a:spcBef>
            </a:pPr>
            <a:endParaRPr lang="en-US"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CBB9A4-E26A-41D0-968C-60F699B792DC}" type="slidenum">
              <a:rPr lang="en-US">
                <a:ea typeface="ＭＳ Ｐゴシック" pitchFamily="-72" charset="-128"/>
                <a:cs typeface="ＭＳ Ｐゴシック" pitchFamily="-72" charset="-128"/>
              </a:rPr>
              <a:pPr fontAlgn="base">
                <a:spcBef>
                  <a:spcPct val="0"/>
                </a:spcBef>
                <a:spcAft>
                  <a:spcPct val="0"/>
                </a:spcAft>
                <a:defRPr/>
              </a:pPr>
              <a:t>36</a:t>
            </a:fld>
            <a:endParaRPr lang="en-US">
              <a:ea typeface="ＭＳ Ｐゴシック" pitchFamily="-72" charset="-128"/>
              <a:cs typeface="ＭＳ Ｐゴシック" pitchFamily="-7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ea typeface="ＭＳ Ｐゴシック" pitchFamily="34" charset="-128"/>
              </a:rPr>
              <a:t>Employee withdrawal </a:t>
            </a:r>
            <a:r>
              <a:rPr lang="en-US" dirty="0" smtClean="0">
                <a:ea typeface="ＭＳ Ｐゴシック" pitchFamily="34" charset="-128"/>
              </a:rPr>
              <a:t>can have a very negative effect on an organization. The cost of employee turnover alone has been estimated to run into the thousands of dollars, even for entry-level positions. Absenteeism also costs organizations significant amounts of money and time every year. For instance, a recent survey found the average direct cost to U.S. employers of unscheduled absences is 8.7 percent of payroll. </a:t>
            </a:r>
          </a:p>
          <a:p>
            <a:pPr eaLnBrk="1" hangingPunct="1">
              <a:spcBef>
                <a:spcPct val="0"/>
              </a:spcBef>
            </a:pPr>
            <a:endParaRPr lang="en-US" dirty="0" smtClean="0">
              <a:ea typeface="ＭＳ Ｐゴシック" pitchFamily="34" charset="-128"/>
            </a:endParaRP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CBB9A4-E26A-41D0-968C-60F699B792DC}" type="slidenum">
              <a:rPr lang="en-US">
                <a:ea typeface="ＭＳ Ｐゴシック" pitchFamily="-72" charset="-128"/>
                <a:cs typeface="ＭＳ Ｐゴシック" pitchFamily="-72" charset="-128"/>
              </a:rPr>
              <a:pPr fontAlgn="base">
                <a:spcBef>
                  <a:spcPct val="0"/>
                </a:spcBef>
                <a:spcAft>
                  <a:spcPct val="0"/>
                </a:spcAft>
                <a:defRPr/>
              </a:pPr>
              <a:t>37</a:t>
            </a:fld>
            <a:endParaRPr lang="en-US">
              <a:ea typeface="ＭＳ Ｐゴシック" pitchFamily="-72" charset="-128"/>
              <a:cs typeface="ＭＳ Ｐゴシック" pitchFamily="-7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When employees trust one another, seek common goals, and work together to achieve these common goals, the group is </a:t>
            </a:r>
            <a:r>
              <a:rPr lang="en-US" i="0" dirty="0" smtClean="0">
                <a:ea typeface="ＭＳ Ｐゴシック" pitchFamily="34" charset="-128"/>
              </a:rPr>
              <a:t>cohesive.</a:t>
            </a:r>
            <a:r>
              <a:rPr lang="en-US" i="0" baseline="0" dirty="0" smtClean="0">
                <a:ea typeface="ＭＳ Ｐゴシック" pitchFamily="34" charset="-128"/>
              </a:rPr>
              <a:t> Conversely, </a:t>
            </a:r>
            <a:r>
              <a:rPr lang="en-US" dirty="0" smtClean="0">
                <a:ea typeface="ＭＳ Ｐゴシック" pitchFamily="34" charset="-128"/>
              </a:rPr>
              <a:t>when employees are divided among themselves in terms of what they want to achieve and have little loyalty to one another, the group is not cohesive. And the greater the </a:t>
            </a:r>
            <a:r>
              <a:rPr lang="en-US" i="1" dirty="0" smtClean="0">
                <a:ea typeface="ＭＳ Ｐゴシック" pitchFamily="34" charset="-128"/>
              </a:rPr>
              <a:t>group’s cohesion</a:t>
            </a:r>
            <a:r>
              <a:rPr lang="en-US" dirty="0" smtClean="0">
                <a:ea typeface="ＭＳ Ｐゴシック" pitchFamily="34" charset="-128"/>
              </a:rPr>
              <a:t>, the greater the affect of </a:t>
            </a:r>
            <a:r>
              <a:rPr lang="en-US" i="1" dirty="0" smtClean="0">
                <a:ea typeface="ＭＳ Ｐゴシック" pitchFamily="34" charset="-128"/>
              </a:rPr>
              <a:t>group functioning </a:t>
            </a:r>
            <a:r>
              <a:rPr lang="en-US" dirty="0" smtClean="0">
                <a:ea typeface="ＭＳ Ｐゴシック" pitchFamily="34" charset="-128"/>
              </a:rPr>
              <a:t>that leads to effective outcomes and satisfying impacts on group members.</a:t>
            </a: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8EDC18-23F7-4D93-B077-C010EDF0A819}" type="slidenum">
              <a:rPr lang="en-US">
                <a:ea typeface="ＭＳ Ｐゴシック" pitchFamily="-72" charset="-128"/>
                <a:cs typeface="ＭＳ Ｐゴシック" pitchFamily="-72" charset="-128"/>
              </a:rPr>
              <a:pPr fontAlgn="base">
                <a:spcBef>
                  <a:spcPct val="0"/>
                </a:spcBef>
                <a:spcAft>
                  <a:spcPct val="0"/>
                </a:spcAft>
                <a:defRPr/>
              </a:pPr>
              <a:t>38</a:t>
            </a:fld>
            <a:endParaRPr lang="en-US">
              <a:ea typeface="ＭＳ Ｐゴシック" pitchFamily="-72" charset="-128"/>
              <a:cs typeface="ＭＳ Ｐゴシック" pitchFamily="-7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Popular measures of organizational </a:t>
            </a:r>
            <a:r>
              <a:rPr lang="en-US" i="1" dirty="0" smtClean="0">
                <a:ea typeface="ＭＳ Ｐゴシック" pitchFamily="34" charset="-128"/>
              </a:rPr>
              <a:t>efficiency</a:t>
            </a:r>
            <a:r>
              <a:rPr lang="en-US" dirty="0" smtClean="0">
                <a:ea typeface="ＭＳ Ｐゴシック" pitchFamily="34" charset="-128"/>
              </a:rPr>
              <a:t> include return on investment, profit per dollar of sales, and output per hour of labor. Service organizations must include customer needs and requirements in assessing their </a:t>
            </a:r>
            <a:r>
              <a:rPr lang="en-US" i="1" dirty="0" smtClean="0">
                <a:ea typeface="ＭＳ Ｐゴシック" pitchFamily="34" charset="-128"/>
              </a:rPr>
              <a:t>effectiveness</a:t>
            </a:r>
            <a:r>
              <a:rPr lang="en-US" dirty="0" smtClean="0">
                <a:ea typeface="ＭＳ Ｐゴシック" pitchFamily="34" charset="-128"/>
              </a:rPr>
              <a:t>. These measures of </a:t>
            </a:r>
            <a:r>
              <a:rPr lang="en-US" i="1" dirty="0" smtClean="0">
                <a:ea typeface="ＭＳ Ｐゴシック" pitchFamily="34" charset="-128"/>
              </a:rPr>
              <a:t>productivity</a:t>
            </a:r>
            <a:r>
              <a:rPr lang="en-US" dirty="0" smtClean="0">
                <a:ea typeface="ＭＳ Ｐゴシック" pitchFamily="34" charset="-128"/>
              </a:rPr>
              <a:t> are affected by the behaviors of managers, employees, and supervisors. Increased productivity leads to the ultimate goal of most organizations, which is the </a:t>
            </a:r>
            <a:r>
              <a:rPr lang="en-US" i="1" dirty="0" smtClean="0">
                <a:ea typeface="ＭＳ Ｐゴシック" pitchFamily="34" charset="-128"/>
              </a:rPr>
              <a:t>survival</a:t>
            </a:r>
            <a:r>
              <a:rPr lang="en-US" dirty="0" smtClean="0">
                <a:ea typeface="ＭＳ Ｐゴシック" pitchFamily="34" charset="-128"/>
              </a:rPr>
              <a:t> of the firm.</a:t>
            </a:r>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0D3698-58D5-4206-9D10-D7F995CC7CF8}" type="slidenum">
              <a:rPr lang="en-US">
                <a:ea typeface="ＭＳ Ｐゴシック" pitchFamily="-72" charset="-128"/>
                <a:cs typeface="ＭＳ Ｐゴシック" pitchFamily="-72" charset="-128"/>
              </a:rPr>
              <a:pPr fontAlgn="base">
                <a:spcBef>
                  <a:spcPct val="0"/>
                </a:spcBef>
                <a:spcAft>
                  <a:spcPct val="0"/>
                </a:spcAft>
                <a:defRPr/>
              </a:pPr>
              <a:t>39</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Managers need a cadre of skills to create a productive workplace, including technical and quantitative skills. However, leadership and communication skills are critical to organizational success. When managers have solid interpersonal skills, there are positive work outcomes for the organization. These outcomes include lower turnover of strong employees, improved recruitment pools for filling employment positions, and a better bottom line.</a:t>
            </a:r>
          </a:p>
          <a:p>
            <a:pPr eaLnBrk="1" hangingPunct="1">
              <a:spcBef>
                <a:spcPct val="0"/>
              </a:spcBef>
            </a:pPr>
            <a:endParaRPr lang="en-US" dirty="0" smtClean="0">
              <a:ea typeface="ＭＳ Ｐゴシック" pitchFamily="34" charset="-128"/>
            </a:endParaRP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B3D6A5-50E5-467B-86A6-0CDD249BF0F3}" type="slidenum">
              <a:rPr lang="en-US">
                <a:ea typeface="ＭＳ Ｐゴシック" pitchFamily="-72" charset="-128"/>
                <a:cs typeface="ＭＳ Ｐゴシック" pitchFamily="-72" charset="-128"/>
              </a:rPr>
              <a:pPr fontAlgn="base">
                <a:spcBef>
                  <a:spcPct val="0"/>
                </a:spcBef>
                <a:spcAft>
                  <a:spcPct val="0"/>
                </a:spcAft>
                <a:defRPr/>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As you can see in this exhibit, we will deal with inputs, processes, and outcomes at all three levels of analysis, but we group the chapters as shown here to correspond with the typical ways that research has been done in these areas. </a:t>
            </a: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C2ECEC-8DC8-46C5-BE4A-7D32DFE73222}" type="slidenum">
              <a:rPr lang="en-US">
                <a:ea typeface="ＭＳ Ｐゴシック" pitchFamily="-72" charset="-128"/>
                <a:cs typeface="ＭＳ Ｐゴシック" pitchFamily="-72" charset="-128"/>
              </a:rPr>
              <a:pPr fontAlgn="base">
                <a:spcBef>
                  <a:spcPct val="0"/>
                </a:spcBef>
                <a:spcAft>
                  <a:spcPct val="0"/>
                </a:spcAft>
                <a:defRPr/>
              </a:pPr>
              <a:t>40</a:t>
            </a:fld>
            <a:endParaRPr lang="en-US">
              <a:ea typeface="ＭＳ Ｐゴシック" pitchFamily="-72" charset="-128"/>
              <a:cs typeface="ＭＳ Ｐゴシック" pitchFamily="-72"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This first chapter has provided a firm foundation that will be the basis for the study</a:t>
            </a:r>
            <a:r>
              <a:rPr lang="en-US" baseline="0" dirty="0" smtClean="0">
                <a:ea typeface="ＭＳ Ｐゴシック" pitchFamily="34" charset="-128"/>
              </a:rPr>
              <a:t> </a:t>
            </a:r>
            <a:r>
              <a:rPr lang="en-US" dirty="0" smtClean="0">
                <a:ea typeface="ＭＳ Ｐゴシック" pitchFamily="34" charset="-128"/>
              </a:rPr>
              <a:t>and application of concepts and practices that make the young professional more successful in productivity, job satisfaction, and career development. The systematic study of OB can improve predictability of behavior</a:t>
            </a:r>
            <a:r>
              <a:rPr lang="en-US" baseline="0" dirty="0" smtClean="0">
                <a:ea typeface="ＭＳ Ｐゴシック" pitchFamily="34" charset="-128"/>
              </a:rPr>
              <a:t> and, while i</a:t>
            </a:r>
            <a:r>
              <a:rPr lang="en-US" dirty="0" smtClean="0">
                <a:ea typeface="ＭＳ Ｐゴシック" pitchFamily="34" charset="-128"/>
              </a:rPr>
              <a:t>t’s not perfect, it provides excellent roadmaps to guide managers and leaders. These studies help to ensure that contingencies are in place to better understand people’s behaviors and how to influence them for the success of the employee and the organization.  </a:t>
            </a: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FA4C85-A4F2-486E-8635-06F54F4D96AA}" type="slidenum">
              <a:rPr lang="en-US">
                <a:ea typeface="ＭＳ Ｐゴシック" pitchFamily="-72" charset="-128"/>
                <a:cs typeface="ＭＳ Ｐゴシック" pitchFamily="-72" charset="-128"/>
              </a:rPr>
              <a:pPr fontAlgn="base">
                <a:spcBef>
                  <a:spcPct val="0"/>
                </a:spcBef>
                <a:spcAft>
                  <a:spcPct val="0"/>
                </a:spcAft>
                <a:defRPr/>
              </a:pPr>
              <a:t>41</a:t>
            </a:fld>
            <a:endParaRPr lang="en-US">
              <a:ea typeface="ＭＳ Ｐゴシック" pitchFamily="-72" charset="-128"/>
              <a:cs typeface="ＭＳ Ｐゴシック" pitchFamily="-72"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ＭＳ Ｐゴシック" pitchFamily="-72" charset="-128"/>
                <a:cs typeface="ＭＳ Ｐゴシック" pitchFamily="-72" charset="-128"/>
              </a:rPr>
              <a:t>It is important for managers to develop their interpersonal “people skills” to be effective. Understanding OB makes their organizations work more effectively by improving productivity, reducing absenteeism, turnover, and deviant workplace behavior, and increasing organizational citizenship behavior and job satisfaction.</a:t>
            </a:r>
          </a:p>
          <a:p>
            <a:pPr eaLnBrk="1" hangingPunct="1">
              <a:spcBef>
                <a:spcPct val="0"/>
              </a:spcBef>
            </a:pPr>
            <a:endParaRPr lang="en-US" dirty="0" smtClean="0">
              <a:ea typeface="ＭＳ Ｐゴシック" pitchFamily="34" charset="-128"/>
            </a:endParaRPr>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FA4C85-A4F2-486E-8635-06F54F4D96AA}" type="slidenum">
              <a:rPr lang="en-US">
                <a:ea typeface="ＭＳ Ｐゴシック" pitchFamily="-72" charset="-128"/>
                <a:cs typeface="ＭＳ Ｐゴシック" pitchFamily="-72" charset="-128"/>
              </a:rPr>
              <a:pPr fontAlgn="base">
                <a:spcBef>
                  <a:spcPct val="0"/>
                </a:spcBef>
                <a:spcAft>
                  <a:spcPct val="0"/>
                </a:spcAft>
                <a:defRPr/>
              </a:pPr>
              <a:t>42</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ea typeface="ＭＳ Ｐゴシック" pitchFamily="34" charset="-128"/>
              </a:rPr>
              <a:t>A </a:t>
            </a:r>
            <a:r>
              <a:rPr lang="en-US" i="1" dirty="0" smtClean="0">
                <a:latin typeface="Times New Roman" pitchFamily="18" charset="0"/>
                <a:ea typeface="ＭＳ Ｐゴシック" pitchFamily="34" charset="-128"/>
              </a:rPr>
              <a:t>manager</a:t>
            </a:r>
            <a:r>
              <a:rPr lang="en-US" dirty="0" smtClean="0">
                <a:latin typeface="Times New Roman" pitchFamily="18" charset="0"/>
                <a:ea typeface="ＭＳ Ｐゴシック" pitchFamily="34" charset="-128"/>
              </a:rPr>
              <a:t> is someone in the organization who gets things done through the efforts of other people. It is important to keep in mind that an </a:t>
            </a:r>
            <a:r>
              <a:rPr lang="en-US" i="1" dirty="0" smtClean="0">
                <a:latin typeface="Times New Roman" pitchFamily="18" charset="0"/>
                <a:ea typeface="ＭＳ Ｐゴシック" pitchFamily="34" charset="-128"/>
              </a:rPr>
              <a:t>organization</a:t>
            </a:r>
            <a:r>
              <a:rPr lang="en-US" dirty="0" smtClean="0">
                <a:latin typeface="Times New Roman" pitchFamily="18" charset="0"/>
                <a:ea typeface="ＭＳ Ｐゴシック" pitchFamily="34" charset="-128"/>
              </a:rPr>
              <a:t> is defined as a social entity comprised of two or more people and can be found at any level within the organization. </a:t>
            </a:r>
          </a:p>
          <a:p>
            <a:pPr eaLnBrk="1" hangingPunct="1">
              <a:spcBef>
                <a:spcPct val="0"/>
              </a:spcBef>
            </a:pPr>
            <a:endParaRPr lang="en-US" dirty="0" smtClean="0">
              <a:latin typeface="Times New Roman" pitchFamily="18" charset="0"/>
              <a:ea typeface="ＭＳ Ｐゴシック" pitchFamily="34" charset="-128"/>
            </a:endParaRPr>
          </a:p>
          <a:p>
            <a:pPr eaLnBrk="1" hangingPunct="1">
              <a:spcBef>
                <a:spcPct val="0"/>
              </a:spcBef>
            </a:pPr>
            <a:r>
              <a:rPr lang="en-US" dirty="0" smtClean="0">
                <a:latin typeface="Times New Roman" pitchFamily="18" charset="0"/>
                <a:ea typeface="ＭＳ Ｐゴシック" pitchFamily="34" charset="-128"/>
              </a:rPr>
              <a:t>The work of managers revolves around four functions: </a:t>
            </a:r>
            <a:r>
              <a:rPr lang="en-US" i="1" dirty="0" smtClean="0">
                <a:latin typeface="Times New Roman" pitchFamily="18" charset="0"/>
                <a:ea typeface="ＭＳ Ｐゴシック" pitchFamily="34" charset="-128"/>
              </a:rPr>
              <a:t>planning</a:t>
            </a:r>
            <a:r>
              <a:rPr lang="en-US"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organizing</a:t>
            </a:r>
            <a:r>
              <a:rPr lang="en-US"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leading</a:t>
            </a:r>
            <a:r>
              <a:rPr lang="en-US" dirty="0" smtClean="0">
                <a:latin typeface="Times New Roman" pitchFamily="18" charset="0"/>
                <a:ea typeface="ＭＳ Ｐゴシック" pitchFamily="34" charset="-128"/>
              </a:rPr>
              <a:t>, and </a:t>
            </a:r>
            <a:r>
              <a:rPr lang="en-US" i="1" dirty="0" smtClean="0">
                <a:latin typeface="Times New Roman" pitchFamily="18" charset="0"/>
                <a:ea typeface="ＭＳ Ｐゴシック" pitchFamily="34" charset="-128"/>
              </a:rPr>
              <a:t>controlling</a:t>
            </a:r>
            <a:r>
              <a:rPr lang="en-US" dirty="0" smtClean="0">
                <a:latin typeface="Times New Roman" pitchFamily="18" charset="0"/>
                <a:ea typeface="ＭＳ Ｐゴシック" pitchFamily="34" charset="-128"/>
              </a:rPr>
              <a:t>. When thinking about these functions, one realization comes forward:</a:t>
            </a:r>
            <a:r>
              <a:rPr lang="en-US" baseline="0" dirty="0" smtClean="0">
                <a:latin typeface="Times New Roman" pitchFamily="18" charset="0"/>
                <a:ea typeface="ＭＳ Ｐゴシック" pitchFamily="34" charset="-128"/>
              </a:rPr>
              <a:t> that t</a:t>
            </a:r>
            <a:r>
              <a:rPr lang="en-US" dirty="0" smtClean="0">
                <a:latin typeface="Times New Roman" pitchFamily="18" charset="0"/>
                <a:ea typeface="ＭＳ Ｐゴシック" pitchFamily="34" charset="-128"/>
              </a:rPr>
              <a:t>hey all involve the interpersonal skills of communication for their effective </a:t>
            </a:r>
            <a:r>
              <a:rPr lang="en-US" dirty="0" smtClean="0">
                <a:ea typeface="ＭＳ Ｐゴシック" pitchFamily="34" charset="-128"/>
              </a:rPr>
              <a:t>implementation. </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Henry </a:t>
            </a:r>
            <a:r>
              <a:rPr lang="en-US" dirty="0" err="1" smtClean="0">
                <a:ea typeface="ＭＳ Ｐゴシック" pitchFamily="34" charset="-128"/>
              </a:rPr>
              <a:t>Mintzberg</a:t>
            </a:r>
            <a:r>
              <a:rPr lang="en-US" dirty="0" smtClean="0">
                <a:ea typeface="ＭＳ Ｐゴシック" pitchFamily="34" charset="-128"/>
              </a:rPr>
              <a:t> </a:t>
            </a:r>
            <a:r>
              <a:rPr lang="en-US" baseline="0" dirty="0" smtClean="0">
                <a:ea typeface="ＭＳ Ｐゴシック" pitchFamily="34" charset="-128"/>
              </a:rPr>
              <a:t>looked </a:t>
            </a:r>
            <a:r>
              <a:rPr lang="en-US" dirty="0" smtClean="0">
                <a:ea typeface="ＭＳ Ｐゴシック" pitchFamily="34" charset="-128"/>
              </a:rPr>
              <a:t>at management differently when he defined the 10 roles of managers. As shown on the next slide, you will see that they again involve implementation through the interpersonal skills of communication.</a:t>
            </a:r>
            <a:endParaRPr lang="en-US" dirty="0" smtClean="0">
              <a:latin typeface="Times New Roman" pitchFamily="18" charset="0"/>
              <a:ea typeface="ＭＳ Ｐゴシック" pitchFamily="34" charset="-128"/>
            </a:endParaRP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8549D6-4864-4C05-BEB8-B554CB62B5D5}" type="slidenum">
              <a:rPr lang="en-US">
                <a:ea typeface="ＭＳ Ｐゴシック" pitchFamily="-72" charset="-128"/>
                <a:cs typeface="ＭＳ Ｐゴシック" pitchFamily="-72" charset="-128"/>
              </a:rPr>
              <a:pPr fontAlgn="base">
                <a:spcBef>
                  <a:spcPct val="0"/>
                </a:spcBef>
                <a:spcAft>
                  <a:spcPct val="0"/>
                </a:spcAft>
                <a:defRPr/>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In fact, if you look at the three categories of roles suggested by Mintzberg – interpersonal, informational, and decisional – you</a:t>
            </a:r>
            <a:r>
              <a:rPr lang="en-US" baseline="0" dirty="0" smtClean="0">
                <a:ea typeface="ＭＳ Ｐゴシック" pitchFamily="34" charset="-128"/>
              </a:rPr>
              <a:t> will </a:t>
            </a:r>
            <a:r>
              <a:rPr lang="en-US" dirty="0" smtClean="0">
                <a:ea typeface="ＭＳ Ｐゴシック" pitchFamily="34" charset="-128"/>
              </a:rPr>
              <a:t>note the distribution of communication and interpersonal skills such as tact, diplomacy, and the like, focusing on both internal and external audiences in the role’s activities. For this reason, developing the interpersonal skills introduced in this course are essential to the professional development of young professionals</a:t>
            </a:r>
            <a:r>
              <a:rPr lang="en-US" baseline="0" dirty="0" smtClean="0">
                <a:ea typeface="ＭＳ Ｐゴシック" pitchFamily="34" charset="-128"/>
              </a:rPr>
              <a:t> and</a:t>
            </a:r>
            <a:r>
              <a:rPr lang="en-US" dirty="0" smtClean="0">
                <a:ea typeface="ＭＳ Ｐゴシック" pitchFamily="34" charset="-128"/>
              </a:rPr>
              <a:t> are essential to managerial success.</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36801-9166-44BC-BDEB-C27896609BAA}"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What skills do managers need to effectively achieve their goals? Researchers have identified several skills that set successful managers apart from their less effective counterparts. These include technical skills, human skills, and conceptual skills.</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67CE62-D93A-4F48-8CEB-BB339B529D99}" type="slidenum">
              <a:rPr lang="en-US">
                <a:ea typeface="ＭＳ Ｐゴシック" pitchFamily="-72" charset="-128"/>
                <a:cs typeface="ＭＳ Ｐゴシック" pitchFamily="-72" charset="-128"/>
              </a:rPr>
              <a:pPr fontAlgn="base">
                <a:spcBef>
                  <a:spcPct val="0"/>
                </a:spcBef>
                <a:spcAft>
                  <a:spcPct val="0"/>
                </a:spcAft>
                <a:defRPr/>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ea typeface="ＭＳ Ｐゴシック" pitchFamily="34" charset="-128"/>
              </a:rPr>
              <a:t>Luthans</a:t>
            </a:r>
            <a:r>
              <a:rPr lang="en-US" dirty="0" smtClean="0">
                <a:ea typeface="ＭＳ Ｐゴシック" pitchFamily="34" charset="-128"/>
              </a:rPr>
              <a:t> and his research associates found that</a:t>
            </a:r>
            <a:r>
              <a:rPr lang="en-US" baseline="0" dirty="0" smtClean="0">
                <a:ea typeface="ＭＳ Ｐゴシック" pitchFamily="34" charset="-128"/>
              </a:rPr>
              <a:t> all</a:t>
            </a:r>
            <a:r>
              <a:rPr lang="en-US" dirty="0" smtClean="0">
                <a:ea typeface="ＭＳ Ｐゴシック" pitchFamily="34" charset="-128"/>
              </a:rPr>
              <a:t> managers engage in four managerial activities. </a:t>
            </a:r>
          </a:p>
          <a:p>
            <a:pPr eaLnBrk="1" hangingPunct="1">
              <a:spcBef>
                <a:spcPct val="0"/>
              </a:spcBef>
            </a:pPr>
            <a:endParaRPr lang="en-US" dirty="0" smtClean="0">
              <a:ea typeface="ＭＳ Ｐゴシック" pitchFamily="34" charset="-128"/>
            </a:endParaRPr>
          </a:p>
          <a:p>
            <a:pPr eaLnBrk="1" hangingPunct="1">
              <a:spcBef>
                <a:spcPct val="0"/>
              </a:spcBef>
            </a:pPr>
            <a:r>
              <a:rPr lang="en-US" i="1" dirty="0" smtClean="0">
                <a:ea typeface="ＭＳ Ｐゴシック" pitchFamily="34" charset="-128"/>
              </a:rPr>
              <a:t>Traditional management </a:t>
            </a:r>
            <a:r>
              <a:rPr lang="en-US" dirty="0" smtClean="0">
                <a:ea typeface="ＭＳ Ｐゴシック" pitchFamily="34" charset="-128"/>
              </a:rPr>
              <a:t>is decision making, planning, and controlling. The average manager spent 32 percent of his or her time performing this activity. </a:t>
            </a:r>
          </a:p>
          <a:p>
            <a:pPr eaLnBrk="1" hangingPunct="1">
              <a:spcBef>
                <a:spcPct val="0"/>
              </a:spcBef>
            </a:pPr>
            <a:endParaRPr lang="en-US" i="1" dirty="0" smtClean="0">
              <a:ea typeface="ＭＳ Ｐゴシック" pitchFamily="34" charset="-128"/>
            </a:endParaRPr>
          </a:p>
          <a:p>
            <a:pPr eaLnBrk="1" hangingPunct="1">
              <a:spcBef>
                <a:spcPct val="0"/>
              </a:spcBef>
            </a:pPr>
            <a:r>
              <a:rPr lang="en-US" i="1" dirty="0" smtClean="0">
                <a:ea typeface="ＭＳ Ｐゴシック" pitchFamily="34" charset="-128"/>
              </a:rPr>
              <a:t>Communication</a:t>
            </a:r>
            <a:r>
              <a:rPr lang="en-US" dirty="0" smtClean="0">
                <a:ea typeface="ＭＳ Ｐゴシック" pitchFamily="34" charset="-128"/>
              </a:rPr>
              <a:t> involves exchanging routine information and processing paperwork. The average manager spent 29 percent of his or her time performing this activity. </a:t>
            </a:r>
          </a:p>
          <a:p>
            <a:pPr eaLnBrk="1" hangingPunct="1">
              <a:spcBef>
                <a:spcPct val="0"/>
              </a:spcBef>
            </a:pPr>
            <a:endParaRPr lang="en-US" i="1" dirty="0" smtClean="0">
              <a:ea typeface="ＭＳ Ｐゴシック" pitchFamily="34" charset="-128"/>
            </a:endParaRPr>
          </a:p>
          <a:p>
            <a:pPr eaLnBrk="1" hangingPunct="1">
              <a:spcBef>
                <a:spcPct val="0"/>
              </a:spcBef>
            </a:pPr>
            <a:r>
              <a:rPr lang="en-US" i="1" dirty="0" smtClean="0">
                <a:ea typeface="ＭＳ Ｐゴシック" pitchFamily="34" charset="-128"/>
              </a:rPr>
              <a:t>Human resource management</a:t>
            </a:r>
            <a:r>
              <a:rPr lang="en-US" dirty="0" smtClean="0">
                <a:ea typeface="ＭＳ Ｐゴシック" pitchFamily="34" charset="-128"/>
              </a:rPr>
              <a:t> includes motivating, disciplining, managing conflict, staffing, and training. The average manager spent 20 percent of his or her time performing this activity. </a:t>
            </a:r>
          </a:p>
          <a:p>
            <a:pPr eaLnBrk="1" hangingPunct="1">
              <a:spcBef>
                <a:spcPct val="0"/>
              </a:spcBef>
            </a:pPr>
            <a:endParaRPr lang="en-US" i="1" dirty="0" smtClean="0">
              <a:ea typeface="ＭＳ Ｐゴシック" pitchFamily="34" charset="-128"/>
            </a:endParaRPr>
          </a:p>
          <a:p>
            <a:pPr eaLnBrk="1" hangingPunct="1">
              <a:spcBef>
                <a:spcPct val="0"/>
              </a:spcBef>
            </a:pPr>
            <a:r>
              <a:rPr lang="en-US" i="1" dirty="0" smtClean="0">
                <a:ea typeface="ＭＳ Ｐゴシック" pitchFamily="34" charset="-128"/>
              </a:rPr>
              <a:t>Networking</a:t>
            </a:r>
            <a:r>
              <a:rPr lang="en-US" dirty="0" smtClean="0">
                <a:ea typeface="ＭＳ Ｐゴシック" pitchFamily="34" charset="-128"/>
              </a:rPr>
              <a:t> is socializing, politicking, and interacting with outsiders. The average manager spent 19 percent of his or her time performing this activity.</a:t>
            </a:r>
          </a:p>
          <a:p>
            <a:pPr eaLnBrk="1" hangingPunct="1">
              <a:spcBef>
                <a:spcPct val="0"/>
              </a:spcBef>
            </a:pPr>
            <a:endParaRPr lang="en-US" dirty="0" smtClean="0">
              <a:ea typeface="ＭＳ Ｐゴシック" pitchFamily="34" charset="-128"/>
            </a:endParaRPr>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0FEC64-878A-4704-B0DC-60968BF330A6}" type="slidenum">
              <a:rPr lang="en-US">
                <a:ea typeface="ＭＳ Ｐゴシック" pitchFamily="-72" charset="-128"/>
                <a:cs typeface="ＭＳ Ｐゴシック" pitchFamily="-72" charset="-128"/>
              </a:rPr>
              <a:pPr fontAlgn="base">
                <a:spcBef>
                  <a:spcPct val="0"/>
                </a:spcBef>
                <a:spcAft>
                  <a:spcPct val="0"/>
                </a:spcAft>
                <a:defRPr/>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Managers who were high performing in these activities were found to be fast-tracked through organizational promotion.</a:t>
            </a:r>
          </a:p>
          <a:p>
            <a:pPr eaLnBrk="1" hangingPunct="1">
              <a:spcBef>
                <a:spcPct val="0"/>
              </a:spcBef>
            </a:pPr>
            <a:endParaRPr lang="en-US" dirty="0" smtClean="0">
              <a:ea typeface="ＭＳ Ｐゴシック" pitchFamily="34" charset="-128"/>
            </a:endParaRP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C6089C-F0B6-46D7-B4DC-E545BF57F2D5}" type="slidenum">
              <a:rPr lang="en-US">
                <a:ea typeface="ＭＳ Ｐゴシック" pitchFamily="-72" charset="-128"/>
                <a:cs typeface="ＭＳ Ｐゴシック" pitchFamily="-72" charset="-128"/>
              </a:rPr>
              <a:pPr fontAlgn="base">
                <a:spcBef>
                  <a:spcPct val="0"/>
                </a:spcBef>
                <a:spcAft>
                  <a:spcPct val="0"/>
                </a:spcAft>
                <a:defRPr/>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smtClean="0"/>
              <a:t>1-</a:t>
            </a:r>
            <a:fld id="{5F9F1A65-7EC4-4324-8EAA-08B428A017FC}" type="slidenum">
              <a:rPr lang="en-US" smtClean="0"/>
              <a:pPr>
                <a:defRPr/>
              </a:pPr>
              <a:t>‹#›</a:t>
            </a:fld>
            <a:endParaRPr lang="en-US"/>
          </a:p>
        </p:txBody>
      </p:sp>
      <p:sp>
        <p:nvSpPr>
          <p:cNvPr id="5" name="Rectangle 4"/>
          <p:cNvSpPr/>
          <p:nvPr userDrawn="1"/>
        </p:nvSpPr>
        <p:spPr>
          <a:xfrm>
            <a:off x="2041071" y="1926772"/>
            <a:ext cx="5829299" cy="3494314"/>
          </a:xfrm>
          <a:prstGeom prst="rect">
            <a:avLst/>
          </a:prstGeom>
          <a:solidFill>
            <a:srgbClr val="465E9C"/>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383632" y="1034716"/>
            <a:ext cx="1804736" cy="1395663"/>
          </a:xfrm>
          <a:prstGeom prst="rect">
            <a:avLst/>
          </a:prstGeom>
          <a:solidFill>
            <a:srgbClr val="AA2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rot="16200000">
            <a:off x="7083991" y="3545839"/>
            <a:ext cx="3373121" cy="365762"/>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BE3C8A-4232-45BD-A99A-E1AFB45224EB}"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rot="16200000">
            <a:off x="7083991" y="3545839"/>
            <a:ext cx="3373121" cy="365762"/>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1C8E3C-1885-401E-AA0B-3ABDEEDB4353}"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9102" y="144010"/>
            <a:ext cx="8107680" cy="1143000"/>
          </a:xfrm>
        </p:spPr>
        <p:txBody>
          <a:bodyPr/>
          <a:lstStyle>
            <a:lvl1pPr algn="ctr">
              <a:defRPr>
                <a:solidFill>
                  <a:srgbClr val="0099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29102" y="1673533"/>
            <a:ext cx="8107680" cy="4727267"/>
          </a:xfrm>
        </p:spPr>
        <p:txBody>
          <a:bodyPr/>
          <a:lstStyle>
            <a:lvl1pPr marL="342900" indent="-228600">
              <a:buClr>
                <a:srgbClr val="C00000"/>
              </a:buClr>
              <a:buFont typeface="Wingdings" panose="05000000000000000000" pitchFamily="2" charset="2"/>
              <a:buChar char="Ø"/>
              <a:defRPr>
                <a:solidFill>
                  <a:schemeClr val="tx1"/>
                </a:solidFill>
                <a:latin typeface="Arial" panose="020B0604020202020204" pitchFamily="34" charset="0"/>
                <a:cs typeface="Arial" panose="020B0604020202020204" pitchFamily="34" charset="0"/>
              </a:defRPr>
            </a:lvl1pPr>
            <a:lvl2pPr marL="754380" indent="-342900">
              <a:buClr>
                <a:srgbClr val="C00000"/>
              </a:buClr>
              <a:buFont typeface="Wingdings" panose="05000000000000000000" pitchFamily="2" charset="2"/>
              <a:buChar char="Ø"/>
              <a:defRPr>
                <a:solidFill>
                  <a:schemeClr val="tx1"/>
                </a:solidFill>
                <a:latin typeface="Arial" panose="020B0604020202020204" pitchFamily="34" charset="0"/>
                <a:cs typeface="Arial" panose="020B0604020202020204" pitchFamily="34" charset="0"/>
              </a:defRPr>
            </a:lvl2pPr>
            <a:lvl3pPr marL="1005840" indent="-228600">
              <a:buClr>
                <a:srgbClr val="C00000"/>
              </a:buClr>
              <a:buFont typeface="Wingdings" panose="05000000000000000000" pitchFamily="2" charset="2"/>
              <a:buChar char="Ø"/>
              <a:defRPr>
                <a:solidFill>
                  <a:schemeClr val="tx1"/>
                </a:solidFill>
                <a:latin typeface="Arial" panose="020B0604020202020204" pitchFamily="34" charset="0"/>
                <a:cs typeface="Arial" panose="020B0604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pPr>
              <a:defRPr/>
            </a:pPr>
            <a:r>
              <a:rPr lang="en-US" smtClean="0"/>
              <a:t>1-</a:t>
            </a:r>
            <a:fld id="{D59FD9D0-3A53-4E43-B8FB-A4FF2D303B53}"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00291915-6F03-486F-840B-1A404E8DB453}"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a:defRPr/>
            </a:pPr>
            <a:fld id="{D9E82621-F5E3-4899-9041-F5D1D8611FCE}"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6CDF62E-EA41-4F61-AF02-FDAB4F7B05B9}"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a:defRPr/>
            </a:pPr>
            <a:fld id="{A97F131D-B3C2-4764-968B-3F5DE601ED97}" type="slidenum">
              <a:rPr lang="en-US" smtClean="0"/>
              <a:pPr>
                <a:defRPr/>
              </a:pPr>
              <a:t>‹#›</a:t>
            </a:fld>
            <a:endParaRPr lang="en-US"/>
          </a:p>
        </p:txBody>
      </p:sp>
      <p:sp>
        <p:nvSpPr>
          <p:cNvPr id="6" name="TextBox 5"/>
          <p:cNvSpPr txBox="1"/>
          <p:nvPr userDrawn="1"/>
        </p:nvSpPr>
        <p:spPr>
          <a:xfrm>
            <a:off x="2240280" y="6423074"/>
            <a:ext cx="4297680" cy="646331"/>
          </a:xfrm>
          <a:prstGeom prst="rect">
            <a:avLst/>
          </a:prstGeom>
          <a:noFill/>
        </p:spPr>
        <p:txBody>
          <a:bodyPr wrap="square" rtlCol="0">
            <a:spAutoFit/>
          </a:bodyPr>
          <a:lstStyle/>
          <a:p>
            <a:pPr marL="0" marR="0" indent="0" algn="ctr" defTabSz="457200" rtl="0" eaLnBrk="1" fontAlgn="base" latinLnBrk="0" hangingPunct="1">
              <a:lnSpc>
                <a:spcPct val="100000"/>
              </a:lnSpc>
              <a:spcBef>
                <a:spcPct val="0"/>
              </a:spcBef>
              <a:spcAft>
                <a:spcPct val="0"/>
              </a:spcAft>
              <a:buClrTx/>
              <a:buSzTx/>
              <a:buFontTx/>
              <a:buNone/>
              <a:tabLst/>
              <a:defRPr/>
            </a:pPr>
            <a:r>
              <a:rPr lang="en-US" sz="1200" b="1" kern="1200" dirty="0" smtClean="0">
                <a:solidFill>
                  <a:schemeClr val="tx1"/>
                </a:solidFill>
                <a:effectLst/>
                <a:latin typeface="Arial" charset="0"/>
                <a:ea typeface="ＭＳ Ｐゴシック" pitchFamily="34" charset="-128"/>
                <a:cs typeface="+mn-cs"/>
              </a:rPr>
              <a:t>Copyright © 2015 Pearson Education, Inc. </a:t>
            </a:r>
            <a:endParaRPr lang="en-US" sz="1200" kern="1200" dirty="0" smtClean="0">
              <a:solidFill>
                <a:schemeClr val="tx1"/>
              </a:solidFill>
              <a:effectLst/>
              <a:latin typeface="Arial" charset="0"/>
              <a:ea typeface="ＭＳ Ｐゴシック" pitchFamily="34" charset="-128"/>
              <a:cs typeface="+mn-cs"/>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642341E-222B-4D26-85D3-93D592176EAF}"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62C77880-C5F7-40A8-9FF7-CACCDF2CE995}"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1"/>
          </p:nvPr>
        </p:nvSpPr>
        <p:spPr/>
        <p:txBody>
          <a:bodyPr/>
          <a:lstStyle/>
          <a:p>
            <a:pPr>
              <a:defRPr/>
            </a:pPr>
            <a:fld id="{229F57D9-8F8A-4198-83B5-C09F22A3A0F9}" type="slidenum">
              <a:rPr lang="en-US" smtClean="0"/>
              <a:pPr>
                <a:defRPr/>
              </a:pPr>
              <a:t>‹#›</a:t>
            </a:fld>
            <a:endParaRPr lang="en-US"/>
          </a:p>
        </p:txBody>
      </p:sp>
      <p:sp>
        <p:nvSpPr>
          <p:cNvPr id="10" name="Footer Placeholder 9"/>
          <p:cNvSpPr>
            <a:spLocks noGrp="1"/>
          </p:cNvSpPr>
          <p:nvPr>
            <p:ph type="ftr" sz="quarter" idx="12"/>
          </p:nvPr>
        </p:nvSpPr>
        <p:spPr>
          <a:xfrm rot="16200000">
            <a:off x="7083991" y="3545839"/>
            <a:ext cx="3373121" cy="365762"/>
          </a:xfrm>
          <a:prstGeom prst="rect">
            <a:avLst/>
          </a:prstGeom>
        </p:spPr>
        <p:txBody>
          <a:bodyPr/>
          <a:lstStyle/>
          <a:p>
            <a:pPr>
              <a:defRPr/>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16000" y="1417638"/>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2700" y="0"/>
            <a:ext cx="685800" cy="6858000"/>
          </a:xfrm>
          <a:prstGeom prst="rect">
            <a:avLst/>
          </a:prstGeom>
          <a:solidFill>
            <a:srgbClr val="465E9C"/>
          </a:solid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78679" y="6400800"/>
            <a:ext cx="548640" cy="396240"/>
          </a:xfrm>
          <a:prstGeom prst="bracketPair">
            <a:avLst>
              <a:gd name="adj" fmla="val 17949"/>
            </a:avLst>
          </a:prstGeom>
          <a:ln w="19050">
            <a:solidFill>
              <a:srgbClr val="FFFFFF"/>
            </a:solidFill>
          </a:ln>
        </p:spPr>
        <p:txBody>
          <a:bodyPr vert="horz" lIns="0" tIns="0" rIns="0" bIns="0" rtlCol="0" anchor="ctr"/>
          <a:lstStyle>
            <a:lvl1pPr algn="ctr">
              <a:defRPr sz="1100">
                <a:solidFill>
                  <a:schemeClr val="bg1">
                    <a:lumMod val="50000"/>
                  </a:schemeClr>
                </a:solidFill>
              </a:defRPr>
            </a:lvl1pPr>
          </a:lstStyle>
          <a:p>
            <a:pPr>
              <a:defRPr/>
            </a:pPr>
            <a:r>
              <a:rPr lang="en-US" dirty="0" smtClean="0"/>
              <a:t>1-</a:t>
            </a:r>
            <a:fld id="{63131F8D-7601-4491-9280-9F125F89EE01}" type="slidenum">
              <a:rPr lang="en-US" smtClean="0"/>
              <a:pPr>
                <a:defRPr/>
              </a:pPr>
              <a:t>‹#›</a:t>
            </a:fld>
            <a:endParaRPr lang="en-US" dirty="0"/>
          </a:p>
        </p:txBody>
      </p:sp>
      <p:sp>
        <p:nvSpPr>
          <p:cNvPr id="9" name="TextBox 8"/>
          <p:cNvSpPr txBox="1"/>
          <p:nvPr/>
        </p:nvSpPr>
        <p:spPr>
          <a:xfrm>
            <a:off x="3474232" y="6400799"/>
            <a:ext cx="2771913" cy="615553"/>
          </a:xfrm>
          <a:prstGeom prst="rect">
            <a:avLst/>
          </a:prstGeom>
          <a:noFill/>
        </p:spPr>
        <p:txBody>
          <a:bodyPr wrap="non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000" b="1" kern="1200" dirty="0" smtClean="0">
                <a:solidFill>
                  <a:schemeClr val="tx1">
                    <a:lumMod val="50000"/>
                    <a:lumOff val="50000"/>
                  </a:schemeClr>
                </a:solidFill>
                <a:effectLst/>
                <a:latin typeface="Arial" charset="0"/>
                <a:ea typeface="ＭＳ Ｐゴシック" pitchFamily="34" charset="-128"/>
                <a:cs typeface="+mn-cs"/>
              </a:rPr>
              <a:t>Copyright © 2017 Pearson Education, Ltd. </a:t>
            </a:r>
            <a:endParaRPr lang="en-US" sz="1200" kern="1200" dirty="0" smtClean="0">
              <a:solidFill>
                <a:schemeClr val="tx1">
                  <a:lumMod val="50000"/>
                  <a:lumOff val="50000"/>
                </a:schemeClr>
              </a:solidFill>
              <a:effectLst/>
              <a:latin typeface="Arial" charset="0"/>
              <a:ea typeface="ＭＳ Ｐゴシック" pitchFamily="34" charset="-128"/>
              <a:cs typeface="+mn-cs"/>
            </a:endParaRPr>
          </a:p>
          <a:p>
            <a:endParaRPr lang="en-US" dirty="0"/>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600" b="1" kern="1200" cap="none" spc="-100" baseline="0">
          <a:ln>
            <a:noFill/>
          </a:ln>
          <a:solidFill>
            <a:srgbClr val="0099FF"/>
          </a:solidFill>
          <a:effectLst/>
          <a:latin typeface="Microsoft Sans Serif" panose="020B0604020202020204" pitchFamily="34" charset="0"/>
          <a:ea typeface="+mj-ea"/>
          <a:cs typeface="Microsoft Sans Serif" panose="020B0604020202020204" pitchFamily="34" charset="0"/>
        </a:defRPr>
      </a:lvl1pPr>
    </p:titleStyle>
    <p:bodyStyle>
      <a:lvl1pPr marL="342900" indent="-228600" algn="l" defTabSz="914400" rtl="0" eaLnBrk="1" latinLnBrk="0" hangingPunct="1">
        <a:spcBef>
          <a:spcPct val="20000"/>
        </a:spcBef>
        <a:buClr>
          <a:srgbClr val="C00000"/>
        </a:buClr>
        <a:buFont typeface="Wingdings" panose="05000000000000000000" pitchFamily="2" charset="2"/>
        <a:buChar char="Ø"/>
        <a:defRPr sz="2200" kern="1200">
          <a:solidFill>
            <a:schemeClr val="tx1"/>
          </a:solidFill>
          <a:latin typeface="+mn-lt"/>
          <a:ea typeface="+mn-ea"/>
          <a:cs typeface="+mn-cs"/>
        </a:defRPr>
      </a:lvl1pPr>
      <a:lvl2pPr marL="640080" indent="-228600" algn="l" defTabSz="914400" rtl="0" eaLnBrk="1" latinLnBrk="0" hangingPunct="1">
        <a:spcBef>
          <a:spcPct val="20000"/>
        </a:spcBef>
        <a:buClr>
          <a:srgbClr val="C00000"/>
        </a:buClr>
        <a:buFont typeface="Wingdings" panose="05000000000000000000" pitchFamily="2" charset="2"/>
        <a:buChar char="Ø"/>
        <a:defRPr sz="2000" kern="1200">
          <a:solidFill>
            <a:schemeClr val="tx1"/>
          </a:solidFill>
          <a:latin typeface="+mn-lt"/>
          <a:ea typeface="+mn-ea"/>
          <a:cs typeface="+mn-cs"/>
        </a:defRPr>
      </a:lvl2pPr>
      <a:lvl3pPr marL="1005840" indent="-228600" algn="l" defTabSz="914400" rtl="0" eaLnBrk="1" latinLnBrk="0" hangingPunct="1">
        <a:spcBef>
          <a:spcPct val="20000"/>
        </a:spcBef>
        <a:buClr>
          <a:srgbClr val="C00000"/>
        </a:buClr>
        <a:buFont typeface="Wingdings" panose="05000000000000000000" pitchFamily="2" charset="2"/>
        <a:buChar char="Ø"/>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642341E-222B-4D26-85D3-93D592176EAF}" type="slidenum">
              <a:rPr lang="en-US" smtClean="0"/>
              <a:pPr>
                <a:defRPr/>
              </a:pPr>
              <a:t>1</a:t>
            </a:fld>
            <a:r>
              <a:rPr lang="en-US" dirty="0" smtClean="0"/>
              <a:t>-1</a:t>
            </a:r>
            <a:endParaRPr lang="en-US" dirty="0"/>
          </a:p>
        </p:txBody>
      </p:sp>
      <p:grpSp>
        <p:nvGrpSpPr>
          <p:cNvPr id="6" name="Group 5"/>
          <p:cNvGrpSpPr/>
          <p:nvPr/>
        </p:nvGrpSpPr>
        <p:grpSpPr>
          <a:xfrm>
            <a:off x="0" y="0"/>
            <a:ext cx="9153530" cy="6858000"/>
            <a:chOff x="0" y="0"/>
            <a:chExt cx="9153530" cy="6858000"/>
          </a:xfrm>
        </p:grpSpPr>
        <p:pic>
          <p:nvPicPr>
            <p:cNvPr id="1029" name="Picture 5"/>
            <p:cNvPicPr>
              <a:picLocks noChangeAspect="1" noChangeArrowheads="1"/>
            </p:cNvPicPr>
            <p:nvPr/>
          </p:nvPicPr>
          <p:blipFill>
            <a:blip r:embed="rId3"/>
            <a:stretch>
              <a:fillRect/>
            </a:stretch>
          </p:blipFill>
          <p:spPr bwMode="auto">
            <a:xfrm>
              <a:off x="1917256" y="0"/>
              <a:ext cx="5319017" cy="6858000"/>
            </a:xfrm>
            <a:prstGeom prst="rect">
              <a:avLst/>
            </a:prstGeom>
            <a:noFill/>
            <a:ln w="9525">
              <a:solidFill>
                <a:srgbClr val="669900"/>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0" y="0"/>
              <a:ext cx="1917256" cy="6858000"/>
            </a:xfrm>
            <a:prstGeom prst="rect">
              <a:avLst/>
            </a:prstGeom>
            <a:solidFill>
              <a:srgbClr val="465E9C"/>
            </a:solid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36274" y="0"/>
              <a:ext cx="1917256" cy="6858000"/>
            </a:xfrm>
            <a:prstGeom prst="rect">
              <a:avLst/>
            </a:prstGeom>
            <a:solidFill>
              <a:srgbClr val="465E9C"/>
            </a:solidFill>
            <a:ln w="38100">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83750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Autofit/>
          </a:bodyPr>
          <a:lstStyle/>
          <a:p>
            <a:pPr eaLnBrk="1" hangingPunct="1"/>
            <a:r>
              <a:rPr lang="en-US" sz="4400" dirty="0" smtClean="0">
                <a:ea typeface="ＭＳ Ｐゴシック" pitchFamily="34" charset="-128"/>
              </a:rPr>
              <a:t>Define Organizational Behavior</a:t>
            </a:r>
          </a:p>
        </p:txBody>
      </p:sp>
      <p:sp>
        <p:nvSpPr>
          <p:cNvPr id="3" name="Content Placeholder 2"/>
          <p:cNvSpPr>
            <a:spLocks noGrp="1"/>
          </p:cNvSpPr>
          <p:nvPr>
            <p:ph idx="1"/>
          </p:nvPr>
        </p:nvSpPr>
        <p:spPr>
          <a:xfrm>
            <a:off x="829102" y="1564595"/>
            <a:ext cx="8107680" cy="4983162"/>
          </a:xfrm>
        </p:spPr>
        <p:txBody>
          <a:bodyPr/>
          <a:lstStyle/>
          <a:p>
            <a:pPr marL="114300" indent="0" eaLnBrk="1" fontAlgn="auto" hangingPunct="1">
              <a:spcAft>
                <a:spcPts val="0"/>
              </a:spcAft>
              <a:buNone/>
              <a:defRPr/>
            </a:pPr>
            <a:endParaRPr lang="en-US" sz="2800" b="1" dirty="0" smtClean="0">
              <a:solidFill>
                <a:schemeClr val="accent1"/>
              </a:solidFill>
              <a:ea typeface="+mn-ea"/>
              <a:cs typeface="Arial"/>
            </a:endParaRPr>
          </a:p>
          <a:p>
            <a:pPr marL="114300" indent="0" eaLnBrk="1" fontAlgn="auto" hangingPunct="1">
              <a:spcAft>
                <a:spcPts val="0"/>
              </a:spcAft>
              <a:buNone/>
              <a:defRPr/>
            </a:pPr>
            <a:r>
              <a:rPr lang="en-US" sz="2800" b="1" dirty="0" smtClean="0">
                <a:solidFill>
                  <a:schemeClr val="accent1"/>
                </a:solidFill>
                <a:ea typeface="+mn-ea"/>
                <a:cs typeface="Arial"/>
              </a:rPr>
              <a:t>Organizational behavior </a:t>
            </a:r>
            <a:r>
              <a:rPr lang="en-US" sz="2800" dirty="0" smtClean="0">
                <a:ea typeface="+mn-ea"/>
                <a:cs typeface="Arial"/>
              </a:rPr>
              <a:t>(OB) is a field of study that investigates the impact that individuals, groups, and structure have on behavior within organizations for the purpose of applying such knowledge toward improving an organization’s effectiveness. </a:t>
            </a:r>
            <a:r>
              <a:rPr lang="en-US" sz="2800" i="1" dirty="0" smtClean="0">
                <a:ea typeface="+mn-ea"/>
                <a:cs typeface="Arial"/>
              </a:rPr>
              <a:t> </a:t>
            </a:r>
            <a:endParaRPr lang="en-US" sz="2800"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A56AC14F-7E24-4317-A51B-9BB828490718}" type="slidenum">
              <a:rPr lang="en-US"/>
              <a:pPr>
                <a:defRPr/>
              </a:pPr>
              <a:t>10</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2</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69" y="493940"/>
            <a:ext cx="8229600" cy="1143000"/>
          </a:xfrm>
        </p:spPr>
        <p:txBody>
          <a:bodyPr>
            <a:normAutofit fontScale="90000"/>
          </a:bodyPr>
          <a:lstStyle/>
          <a:p>
            <a:pPr eaLnBrk="1" fontAlgn="auto" hangingPunct="1">
              <a:spcAft>
                <a:spcPts val="0"/>
              </a:spcAft>
              <a:defRPr/>
            </a:pPr>
            <a:r>
              <a:rPr lang="en-US" sz="4900" dirty="0" smtClean="0">
                <a:ea typeface="+mj-ea"/>
                <a:cs typeface="Arial Narrow"/>
              </a:rPr>
              <a:t>Complementing Intuition </a:t>
            </a:r>
            <a:br>
              <a:rPr lang="en-US" sz="4900" dirty="0" smtClean="0">
                <a:ea typeface="+mj-ea"/>
                <a:cs typeface="Arial Narrow"/>
              </a:rPr>
            </a:br>
            <a:r>
              <a:rPr lang="en-US" sz="4900" dirty="0" smtClean="0">
                <a:ea typeface="+mj-ea"/>
                <a:cs typeface="Arial Narrow"/>
              </a:rPr>
              <a:t>with Systematic Study</a:t>
            </a:r>
            <a:r>
              <a:rPr lang="en-US" sz="4000" dirty="0" smtClean="0">
                <a:ea typeface="+mj-ea"/>
                <a:cs typeface="Arial Narrow"/>
              </a:rPr>
              <a:t/>
            </a:r>
            <a:br>
              <a:rPr lang="en-US" sz="4000" dirty="0" smtClean="0">
                <a:ea typeface="+mj-ea"/>
                <a:cs typeface="Arial Narrow"/>
              </a:rPr>
            </a:br>
            <a:r>
              <a:rPr lang="en-US" dirty="0" smtClean="0">
                <a:ea typeface="+mj-ea"/>
                <a:cs typeface="Arial Narrow"/>
              </a:rPr>
              <a:t>.</a:t>
            </a:r>
            <a:endParaRPr lang="en-US" dirty="0">
              <a:ea typeface="+mj-ea"/>
              <a:cs typeface="Arial Narrow"/>
            </a:endParaRPr>
          </a:p>
        </p:txBody>
      </p:sp>
      <p:sp>
        <p:nvSpPr>
          <p:cNvPr id="3" name="Content Placeholder 2"/>
          <p:cNvSpPr>
            <a:spLocks noGrp="1"/>
          </p:cNvSpPr>
          <p:nvPr>
            <p:ph idx="1"/>
          </p:nvPr>
        </p:nvSpPr>
        <p:spPr>
          <a:xfrm>
            <a:off x="889489" y="1636940"/>
            <a:ext cx="8107680" cy="4983162"/>
          </a:xfrm>
        </p:spPr>
        <p:txBody>
          <a:bodyPr wrap="square" numCol="1" anchor="t" anchorCtr="0" compatLnSpc="1">
            <a:prstTxWarp prst="textNoShape">
              <a:avLst/>
            </a:prstTxWarp>
            <a:normAutofit fontScale="85000" lnSpcReduction="20000"/>
          </a:bodyPr>
          <a:lstStyle/>
          <a:p>
            <a:pPr eaLnBrk="1" hangingPunct="1">
              <a:lnSpc>
                <a:spcPct val="90000"/>
              </a:lnSpc>
              <a:defRPr/>
            </a:pPr>
            <a:r>
              <a:rPr lang="en-US" sz="3200" b="1" dirty="0" smtClean="0">
                <a:solidFill>
                  <a:schemeClr val="accent1"/>
                </a:solidFill>
              </a:rPr>
              <a:t>Systematic Study of Behavior</a:t>
            </a:r>
          </a:p>
          <a:p>
            <a:pPr lvl="1">
              <a:lnSpc>
                <a:spcPct val="90000"/>
              </a:lnSpc>
              <a:defRPr/>
            </a:pPr>
            <a:r>
              <a:rPr lang="en-US" sz="3100" dirty="0" smtClean="0"/>
              <a:t>Behavior generally is predictable if we know how the person perceived the situation and what is important to him or her.</a:t>
            </a:r>
          </a:p>
          <a:p>
            <a:pPr eaLnBrk="1" hangingPunct="1">
              <a:lnSpc>
                <a:spcPct val="90000"/>
              </a:lnSpc>
              <a:defRPr/>
            </a:pPr>
            <a:r>
              <a:rPr lang="en-US" sz="3200" b="1" dirty="0" smtClean="0">
                <a:solidFill>
                  <a:schemeClr val="accent1"/>
                </a:solidFill>
              </a:rPr>
              <a:t>Evidence-Based Management (EBM) </a:t>
            </a:r>
          </a:p>
          <a:p>
            <a:pPr lvl="1">
              <a:lnSpc>
                <a:spcPct val="90000"/>
              </a:lnSpc>
              <a:defRPr/>
            </a:pPr>
            <a:r>
              <a:rPr lang="en-US" sz="3100" dirty="0" smtClean="0"/>
              <a:t>Complements systematic study.</a:t>
            </a:r>
          </a:p>
          <a:p>
            <a:pPr lvl="1">
              <a:lnSpc>
                <a:spcPct val="90000"/>
              </a:lnSpc>
              <a:defRPr/>
            </a:pPr>
            <a:r>
              <a:rPr lang="en-US" sz="3100" dirty="0" smtClean="0"/>
              <a:t>Argues for managers to make decisions based on evidence.</a:t>
            </a:r>
          </a:p>
          <a:p>
            <a:pPr eaLnBrk="1" hangingPunct="1">
              <a:lnSpc>
                <a:spcPct val="90000"/>
              </a:lnSpc>
              <a:defRPr/>
            </a:pPr>
            <a:r>
              <a:rPr lang="en-US" sz="3200" b="1" dirty="0" smtClean="0">
                <a:solidFill>
                  <a:schemeClr val="accent1"/>
                </a:solidFill>
              </a:rPr>
              <a:t>Intuition</a:t>
            </a:r>
          </a:p>
          <a:p>
            <a:pPr lvl="1">
              <a:lnSpc>
                <a:spcPct val="90000"/>
              </a:lnSpc>
              <a:defRPr/>
            </a:pPr>
            <a:r>
              <a:rPr lang="en-US" sz="3100" dirty="0" smtClean="0"/>
              <a:t>Systematic study and EBM add to intuition, or those “gut feelings” about “why I do what I do” and “what makes others tick.”  </a:t>
            </a:r>
          </a:p>
          <a:p>
            <a:pPr lvl="1">
              <a:lnSpc>
                <a:spcPct val="90000"/>
              </a:lnSpc>
              <a:defRPr/>
            </a:pPr>
            <a:r>
              <a:rPr lang="en-US" sz="3000" dirty="0" smtClean="0"/>
              <a:t>If we make all decisions with intuition or gut instinct, we’re likely working with incomplete information. </a:t>
            </a:r>
          </a:p>
          <a:p>
            <a:pPr eaLnBrk="1" hangingPunct="1">
              <a:lnSpc>
                <a:spcPct val="90000"/>
              </a:lnSpc>
              <a:buFont typeface="Wingdings" pitchFamily="-72" charset="2"/>
              <a:buChar char=""/>
              <a:defRPr/>
            </a:pPr>
            <a:endParaRPr lang="en-US" sz="2000" dirty="0" smtClean="0">
              <a:effectLst>
                <a:outerShdw blurRad="38100" dist="38100" dir="2700000" algn="tl">
                  <a:srgbClr val="0064E2"/>
                </a:outerShdw>
              </a:effectLst>
              <a:latin typeface="Arial" pitchFamily="-72" charset="0"/>
            </a:endParaRPr>
          </a:p>
        </p:txBody>
      </p:sp>
      <p:sp>
        <p:nvSpPr>
          <p:cNvPr id="8" name="Slide Number Placeholder 7"/>
          <p:cNvSpPr>
            <a:spLocks noGrp="1"/>
          </p:cNvSpPr>
          <p:nvPr>
            <p:ph type="sldNum" sz="quarter" idx="12"/>
          </p:nvPr>
        </p:nvSpPr>
        <p:spPr/>
        <p:txBody>
          <a:bodyPr/>
          <a:lstStyle/>
          <a:p>
            <a:pPr>
              <a:defRPr/>
            </a:pPr>
            <a:r>
              <a:rPr lang="en-US"/>
              <a:t>1-</a:t>
            </a:r>
            <a:fld id="{1E8BFC92-5963-4E12-8363-B2C0C276DFC0}" type="slidenum">
              <a:rPr lang="en-US"/>
              <a:pPr>
                <a:defRPr/>
              </a:pPr>
              <a:t>11</a:t>
            </a:fld>
            <a:endParaRPr lang="en-US"/>
          </a:p>
        </p:txBody>
      </p:sp>
      <p:sp>
        <p:nvSpPr>
          <p:cNvPr id="7" name="Rounded Rectangle 6"/>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3</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236955"/>
            <a:ext cx="8107680" cy="1143000"/>
          </a:xfrm>
        </p:spPr>
        <p:txBody>
          <a:bodyPr>
            <a:normAutofit fontScale="90000"/>
          </a:bodyPr>
          <a:lstStyle/>
          <a:p>
            <a:pPr eaLnBrk="1" fontAlgn="auto" hangingPunct="1">
              <a:spcAft>
                <a:spcPts val="0"/>
              </a:spcAft>
              <a:defRPr/>
            </a:pPr>
            <a:r>
              <a:rPr lang="en-US" sz="4900" dirty="0" smtClean="0">
                <a:ea typeface="+mj-ea"/>
                <a:cs typeface="Arial Narrow"/>
              </a:rPr>
              <a:t>Big Data</a:t>
            </a:r>
            <a:r>
              <a:rPr lang="en-US" sz="4000" dirty="0" smtClean="0">
                <a:ea typeface="+mj-ea"/>
                <a:cs typeface="Arial Narrow"/>
              </a:rPr>
              <a:t/>
            </a:r>
            <a:br>
              <a:rPr lang="en-US" sz="4000" dirty="0" smtClean="0">
                <a:ea typeface="+mj-ea"/>
                <a:cs typeface="Arial Narrow"/>
              </a:rPr>
            </a:br>
            <a:endParaRPr lang="en-US" dirty="0">
              <a:ea typeface="+mj-ea"/>
              <a:cs typeface="Arial Narrow"/>
            </a:endParaRPr>
          </a:p>
        </p:txBody>
      </p:sp>
      <p:sp>
        <p:nvSpPr>
          <p:cNvPr id="3" name="Content Placeholder 2"/>
          <p:cNvSpPr>
            <a:spLocks noGrp="1"/>
          </p:cNvSpPr>
          <p:nvPr>
            <p:ph idx="1"/>
          </p:nvPr>
        </p:nvSpPr>
        <p:spPr>
          <a:xfrm>
            <a:off x="889489" y="1103312"/>
            <a:ext cx="8107680" cy="5330145"/>
          </a:xfrm>
        </p:spPr>
        <p:txBody>
          <a:bodyPr wrap="square" numCol="1" anchor="t" anchorCtr="0" compatLnSpc="1">
            <a:prstTxWarp prst="textNoShape">
              <a:avLst/>
            </a:prstTxWarp>
            <a:normAutofit fontScale="85000" lnSpcReduction="20000"/>
          </a:bodyPr>
          <a:lstStyle/>
          <a:p>
            <a:pPr marL="0" lvl="1" indent="0"/>
            <a:r>
              <a:rPr lang="en-US" sz="3000" dirty="0" smtClean="0"/>
              <a:t>Background</a:t>
            </a:r>
            <a:r>
              <a:rPr lang="en-US" sz="3000" dirty="0"/>
              <a:t>: </a:t>
            </a:r>
            <a:endParaRPr lang="en-US" sz="3000" dirty="0" smtClean="0"/>
          </a:p>
          <a:p>
            <a:pPr marL="522288" lvl="2" indent="0">
              <a:buNone/>
            </a:pPr>
            <a:r>
              <a:rPr lang="en-US" sz="2800" dirty="0" smtClean="0"/>
              <a:t>The </a:t>
            </a:r>
            <a:r>
              <a:rPr lang="en-US" sz="2800" dirty="0"/>
              <a:t>use of </a:t>
            </a:r>
            <a:r>
              <a:rPr lang="en-US" sz="2800" dirty="0" smtClean="0"/>
              <a:t>Big </a:t>
            </a:r>
            <a:r>
              <a:rPr lang="en-US" sz="2800" dirty="0"/>
              <a:t>D</a:t>
            </a:r>
            <a:r>
              <a:rPr lang="en-US" sz="2800" dirty="0" smtClean="0"/>
              <a:t>ata </a:t>
            </a:r>
            <a:r>
              <a:rPr lang="en-US" sz="2800" dirty="0"/>
              <a:t>for managerial practices is a relatively new area, but one that holds convincing promise.</a:t>
            </a:r>
          </a:p>
          <a:p>
            <a:pPr marL="0" lvl="1" indent="0"/>
            <a:r>
              <a:rPr lang="en-US" sz="3000" dirty="0"/>
              <a:t>Current Usage: </a:t>
            </a:r>
            <a:endParaRPr lang="en-US" sz="3000" dirty="0" smtClean="0"/>
          </a:p>
          <a:p>
            <a:pPr marL="522288" lvl="1" indent="0">
              <a:buNone/>
            </a:pPr>
            <a:r>
              <a:rPr lang="en-US" sz="3000" dirty="0" smtClean="0"/>
              <a:t>The </a:t>
            </a:r>
            <a:r>
              <a:rPr lang="en-US" sz="3000" dirty="0"/>
              <a:t>reasons for data analytics include predicting any event, detecting how much risk is incurred at any time, and preventing catastrophes.</a:t>
            </a:r>
          </a:p>
          <a:p>
            <a:pPr marL="0" lvl="1" indent="0"/>
            <a:r>
              <a:rPr lang="en-US" sz="3000" dirty="0"/>
              <a:t>New Trends: </a:t>
            </a:r>
            <a:endParaRPr lang="en-US" sz="3000" dirty="0" smtClean="0"/>
          </a:p>
          <a:p>
            <a:pPr marL="522288" lvl="1" indent="0">
              <a:buNone/>
            </a:pPr>
            <a:r>
              <a:rPr lang="en-US" sz="3000" dirty="0" smtClean="0"/>
              <a:t>The </a:t>
            </a:r>
            <a:r>
              <a:rPr lang="en-US" sz="3000" dirty="0"/>
              <a:t>use of Big Data for understanding, helping, and managing people is relatively new but holds promise.</a:t>
            </a:r>
          </a:p>
          <a:p>
            <a:pPr marL="0" lvl="1" indent="0"/>
            <a:r>
              <a:rPr lang="en-US" sz="3000" dirty="0"/>
              <a:t>Limitations: </a:t>
            </a:r>
            <a:endParaRPr lang="en-US" sz="3000" dirty="0" smtClean="0"/>
          </a:p>
          <a:p>
            <a:pPr marL="457200" lvl="1" indent="0">
              <a:buNone/>
            </a:pPr>
            <a:r>
              <a:rPr lang="en-US" sz="3000" dirty="0" smtClean="0"/>
              <a:t>Use </a:t>
            </a:r>
            <a:r>
              <a:rPr lang="en-US" sz="3000" dirty="0"/>
              <a:t>evidence as much as possible to inform your intuition and experience.</a:t>
            </a:r>
          </a:p>
          <a:p>
            <a:pPr eaLnBrk="1" hangingPunct="1">
              <a:lnSpc>
                <a:spcPct val="90000"/>
              </a:lnSpc>
              <a:defRPr/>
            </a:pPr>
            <a:endParaRPr lang="en-US" sz="3000" dirty="0" smtClean="0"/>
          </a:p>
          <a:p>
            <a:pPr eaLnBrk="1" hangingPunct="1">
              <a:lnSpc>
                <a:spcPct val="90000"/>
              </a:lnSpc>
              <a:buFont typeface="Wingdings" pitchFamily="-72" charset="2"/>
              <a:buChar char=""/>
              <a:defRPr/>
            </a:pPr>
            <a:endParaRPr lang="en-US" sz="2000" dirty="0" smtClean="0">
              <a:effectLst>
                <a:outerShdw blurRad="38100" dist="38100" dir="2700000" algn="tl">
                  <a:srgbClr val="0064E2"/>
                </a:outerShdw>
              </a:effectLst>
              <a:latin typeface="Arial" pitchFamily="-72" charset="0"/>
            </a:endParaRPr>
          </a:p>
        </p:txBody>
      </p:sp>
      <p:sp>
        <p:nvSpPr>
          <p:cNvPr id="8" name="Slide Number Placeholder 7"/>
          <p:cNvSpPr>
            <a:spLocks noGrp="1"/>
          </p:cNvSpPr>
          <p:nvPr>
            <p:ph type="sldNum" sz="quarter" idx="12"/>
          </p:nvPr>
        </p:nvSpPr>
        <p:spPr/>
        <p:txBody>
          <a:bodyPr/>
          <a:lstStyle/>
          <a:p>
            <a:pPr>
              <a:defRPr/>
            </a:pPr>
            <a:r>
              <a:rPr lang="en-US"/>
              <a:t>1-</a:t>
            </a:r>
            <a:fld id="{1E8BFC92-5963-4E12-8363-B2C0C276DFC0}" type="slidenum">
              <a:rPr lang="en-US"/>
              <a:pPr>
                <a:defRPr/>
              </a:pPr>
              <a:t>12</a:t>
            </a:fld>
            <a:endParaRPr lang="en-US"/>
          </a:p>
        </p:txBody>
      </p:sp>
      <p:sp>
        <p:nvSpPr>
          <p:cNvPr id="7" name="Rounded Rectangle 6"/>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3</a:t>
            </a:r>
            <a:endParaRPr lang="en-US" dirty="0"/>
          </a:p>
        </p:txBody>
      </p:sp>
    </p:spTree>
    <p:extLst>
      <p:ext uri="{BB962C8B-B14F-4D97-AF65-F5344CB8AC3E}">
        <p14:creationId xmlns:p14="http://schemas.microsoft.com/office/powerpoint/2010/main" val="2161295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3279" y="1894114"/>
            <a:ext cx="7620000" cy="3962400"/>
          </a:xfrm>
        </p:spPr>
        <p:txBody>
          <a:bodyPr>
            <a:normAutofit fontScale="92500" lnSpcReduction="10000"/>
          </a:bodyPr>
          <a:lstStyle/>
          <a:p>
            <a:pPr marL="114300" indent="0">
              <a:buNone/>
              <a:defRPr/>
            </a:pPr>
            <a:r>
              <a:rPr lang="en-US" sz="3200" dirty="0" smtClean="0">
                <a:ea typeface="+mn-ea"/>
                <a:cs typeface="Arial"/>
              </a:rPr>
              <a:t>Organizational behavior is an applied behavioral science that is built upon contributions from a number of behavioral disciplines:</a:t>
            </a:r>
          </a:p>
          <a:p>
            <a:pPr lvl="1">
              <a:defRPr/>
            </a:pPr>
            <a:r>
              <a:rPr lang="en-US" sz="3000" dirty="0" smtClean="0">
                <a:cs typeface="Arial"/>
              </a:rPr>
              <a:t>Psychology</a:t>
            </a:r>
          </a:p>
          <a:p>
            <a:pPr lvl="1">
              <a:defRPr/>
            </a:pPr>
            <a:r>
              <a:rPr lang="en-US" sz="3000" dirty="0" smtClean="0">
                <a:ea typeface="+mn-ea"/>
                <a:cs typeface="Arial"/>
              </a:rPr>
              <a:t>Social psychology</a:t>
            </a:r>
          </a:p>
          <a:p>
            <a:pPr lvl="1">
              <a:defRPr/>
            </a:pPr>
            <a:r>
              <a:rPr lang="en-US" sz="3000" dirty="0" smtClean="0">
                <a:cs typeface="Arial"/>
              </a:rPr>
              <a:t>Sociology</a:t>
            </a:r>
          </a:p>
          <a:p>
            <a:pPr lvl="1">
              <a:defRPr/>
            </a:pPr>
            <a:r>
              <a:rPr lang="en-US" sz="3000" dirty="0" smtClean="0">
                <a:ea typeface="+mn-ea"/>
                <a:cs typeface="Arial"/>
              </a:rPr>
              <a:t>Anthropology </a:t>
            </a: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4A19D7DA-9CD9-49A8-8AFB-1FFD44D77428}" type="slidenum">
              <a:rPr lang="en-US"/>
              <a:pPr>
                <a:defRPr/>
              </a:pPr>
              <a:t>13</a:t>
            </a:fld>
            <a:endParaRPr lang="en-US"/>
          </a:p>
        </p:txBody>
      </p:sp>
      <p:sp>
        <p:nvSpPr>
          <p:cNvPr id="7" name="Title 1"/>
          <p:cNvSpPr>
            <a:spLocks noGrp="1"/>
          </p:cNvSpPr>
          <p:nvPr>
            <p:ph type="title"/>
          </p:nvPr>
        </p:nvSpPr>
        <p:spPr>
          <a:xfrm>
            <a:off x="889489" y="253284"/>
            <a:ext cx="8023790" cy="1143000"/>
          </a:xfrm>
        </p:spPr>
        <p:txBody>
          <a:bodyPr wrap="square" numCol="1" anchorCtr="0" compatLnSpc="1">
            <a:prstTxWarp prst="textNoShape">
              <a:avLst/>
            </a:prstTxWarp>
          </a:bodyPr>
          <a:lstStyle/>
          <a:p>
            <a:pPr>
              <a:defRPr/>
            </a:pPr>
            <a:r>
              <a:rPr lang="en-US" sz="3600" dirty="0">
                <a:cs typeface="Arial Narrow"/>
              </a:rPr>
              <a:t>Identify the Major Behavioral Science Disciplines That Contribute to OB</a:t>
            </a:r>
            <a:endParaRPr lang="en-US" sz="4300" dirty="0" smtClean="0">
              <a:effectLst>
                <a:outerShdw blurRad="38100" dist="38100" dir="2700000" algn="tl">
                  <a:srgbClr val="0064E2"/>
                </a:outerShdw>
              </a:effectLst>
              <a:latin typeface="Arial Narrow" pitchFamily="-72" charset="0"/>
            </a:endParaRPr>
          </a:p>
        </p:txBody>
      </p:sp>
      <p:sp>
        <p:nvSpPr>
          <p:cNvPr id="6" name="Rounded Rectangle 5"/>
          <p:cNvSpPr/>
          <p:nvPr/>
        </p:nvSpPr>
        <p:spPr>
          <a:xfrm>
            <a:off x="0" y="202203"/>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4</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r>
              <a:rPr lang="en-US"/>
              <a:t>1-</a:t>
            </a:r>
            <a:fld id="{DBC942FC-487D-460E-86C1-71A87269412D}" type="slidenum">
              <a:rPr lang="en-US"/>
              <a:pPr>
                <a:defRPr/>
              </a:pPr>
              <a:t>14</a:t>
            </a:fld>
            <a:endParaRPr lang="en-US"/>
          </a:p>
        </p:txBody>
      </p:sp>
      <p:sp>
        <p:nvSpPr>
          <p:cNvPr id="7" name="Title 1"/>
          <p:cNvSpPr>
            <a:spLocks noGrp="1"/>
          </p:cNvSpPr>
          <p:nvPr>
            <p:ph type="title"/>
          </p:nvPr>
        </p:nvSpPr>
        <p:spPr>
          <a:xfrm>
            <a:off x="889489" y="185874"/>
            <a:ext cx="8023790" cy="973455"/>
          </a:xfrm>
        </p:spPr>
        <p:txBody>
          <a:bodyPr wrap="square" numCol="1" anchorCtr="0" compatLnSpc="1">
            <a:prstTxWarp prst="textNoShape">
              <a:avLst/>
            </a:prstTxWarp>
          </a:bodyPr>
          <a:lstStyle/>
          <a:p>
            <a:pPr>
              <a:defRPr/>
            </a:pPr>
            <a:r>
              <a:rPr lang="en-US" sz="3600" dirty="0">
                <a:cs typeface="Arial Narrow"/>
              </a:rPr>
              <a:t>Identify the Major Behavioral Science Disciplines That Contribute to OB</a:t>
            </a:r>
            <a:endParaRPr lang="en-US" sz="4300" dirty="0" smtClean="0">
              <a:effectLst>
                <a:outerShdw blurRad="38100" dist="38100" dir="2700000" algn="tl">
                  <a:srgbClr val="0064E2"/>
                </a:outerShdw>
              </a:effectLst>
              <a:latin typeface="Arial Narrow" pitchFamily="-72" charset="0"/>
            </a:endParaRPr>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4</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5" y="1385013"/>
            <a:ext cx="4363811" cy="5053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275576"/>
            <a:ext cx="8023790" cy="1143000"/>
          </a:xfrm>
        </p:spPr>
        <p:txBody>
          <a:bodyPr wrap="square" numCol="1" anchorCtr="0" compatLnSpc="1">
            <a:prstTxWarp prst="textNoShape">
              <a:avLst/>
            </a:prstTxWarp>
          </a:bodyPr>
          <a:lstStyle/>
          <a:p>
            <a:pPr>
              <a:defRPr/>
            </a:pPr>
            <a:r>
              <a:rPr lang="en-US" sz="3600" dirty="0">
                <a:cs typeface="Arial Narrow"/>
              </a:rPr>
              <a:t>Identify the Major Behavioral Science Disciplines That Contribute to OB</a:t>
            </a:r>
            <a:endParaRPr lang="en-US" sz="4300" dirty="0" smtClean="0">
              <a:effectLst>
                <a:outerShdw blurRad="38100" dist="38100" dir="2700000" algn="tl">
                  <a:srgbClr val="0064E2"/>
                </a:outerShdw>
              </a:effectLst>
              <a:latin typeface="Arial Narrow" pitchFamily="-72" charset="0"/>
            </a:endParaRPr>
          </a:p>
        </p:txBody>
      </p:sp>
      <p:sp>
        <p:nvSpPr>
          <p:cNvPr id="3" name="Content Placeholder 2"/>
          <p:cNvSpPr>
            <a:spLocks noGrp="1"/>
          </p:cNvSpPr>
          <p:nvPr>
            <p:ph idx="1"/>
          </p:nvPr>
        </p:nvSpPr>
        <p:spPr>
          <a:xfrm>
            <a:off x="805599" y="1874838"/>
            <a:ext cx="8107680" cy="4465002"/>
          </a:xfrm>
        </p:spPr>
        <p:txBody>
          <a:bodyPr>
            <a:normAutofit/>
          </a:bodyPr>
          <a:lstStyle/>
          <a:p>
            <a:pPr marL="457200" lvl="1" indent="-228600" eaLnBrk="1" fontAlgn="auto" hangingPunct="1">
              <a:spcAft>
                <a:spcPts val="0"/>
              </a:spcAft>
              <a:defRPr/>
            </a:pPr>
            <a:r>
              <a:rPr lang="en-US" sz="2800" b="1" dirty="0" smtClean="0">
                <a:solidFill>
                  <a:schemeClr val="accent1"/>
                </a:solidFill>
                <a:ea typeface="+mn-ea"/>
                <a:cs typeface="Arial"/>
              </a:rPr>
              <a:t>Psychology</a:t>
            </a:r>
            <a:r>
              <a:rPr lang="en-US" sz="2800" dirty="0" smtClean="0">
                <a:ea typeface="+mn-ea"/>
                <a:cs typeface="Arial"/>
              </a:rPr>
              <a:t> </a:t>
            </a:r>
          </a:p>
          <a:p>
            <a:pPr marL="750888" lvl="1" indent="0" eaLnBrk="1" fontAlgn="auto" hangingPunct="1">
              <a:spcAft>
                <a:spcPts val="0"/>
              </a:spcAft>
              <a:buNone/>
              <a:defRPr/>
            </a:pPr>
            <a:r>
              <a:rPr lang="en-US" sz="2800" dirty="0" smtClean="0">
                <a:ea typeface="+mn-ea"/>
                <a:cs typeface="Arial"/>
              </a:rPr>
              <a:t>seeks to measure, explain, and sometimes change the behavior of humans and other animals. </a:t>
            </a:r>
          </a:p>
          <a:p>
            <a:pPr marL="750888" lvl="1" indent="0" eaLnBrk="1" fontAlgn="auto" hangingPunct="1">
              <a:spcAft>
                <a:spcPts val="0"/>
              </a:spcAft>
              <a:buNone/>
              <a:defRPr/>
            </a:pPr>
            <a:endParaRPr lang="en-US" sz="2800" dirty="0" smtClean="0">
              <a:ea typeface="+mn-ea"/>
              <a:cs typeface="Arial"/>
            </a:endParaRPr>
          </a:p>
          <a:p>
            <a:pPr marL="522288" lvl="1" indent="-293688" eaLnBrk="1" fontAlgn="auto" hangingPunct="1">
              <a:spcAft>
                <a:spcPts val="0"/>
              </a:spcAft>
              <a:defRPr/>
            </a:pPr>
            <a:r>
              <a:rPr lang="en-US" sz="2800" b="1" dirty="0" smtClean="0">
                <a:solidFill>
                  <a:schemeClr val="accent1"/>
                </a:solidFill>
                <a:ea typeface="+mn-ea"/>
                <a:cs typeface="Arial"/>
              </a:rPr>
              <a:t>Social psychology </a:t>
            </a:r>
          </a:p>
          <a:p>
            <a:pPr marL="800100" lvl="1" indent="0" eaLnBrk="1" fontAlgn="auto" hangingPunct="1">
              <a:spcAft>
                <a:spcPts val="0"/>
              </a:spcAft>
              <a:buNone/>
              <a:defRPr/>
            </a:pPr>
            <a:r>
              <a:rPr lang="en-US" sz="2800" dirty="0" smtClean="0">
                <a:ea typeface="+mn-ea"/>
                <a:cs typeface="Arial"/>
              </a:rPr>
              <a:t>blends the concepts of psychology and sociology. </a:t>
            </a:r>
          </a:p>
        </p:txBody>
      </p:sp>
      <p:sp>
        <p:nvSpPr>
          <p:cNvPr id="8" name="Slide Number Placeholder 7"/>
          <p:cNvSpPr>
            <a:spLocks noGrp="1"/>
          </p:cNvSpPr>
          <p:nvPr>
            <p:ph type="sldNum" sz="quarter" idx="12"/>
          </p:nvPr>
        </p:nvSpPr>
        <p:spPr/>
        <p:txBody>
          <a:bodyPr/>
          <a:lstStyle/>
          <a:p>
            <a:pPr>
              <a:defRPr/>
            </a:pPr>
            <a:r>
              <a:rPr lang="en-US"/>
              <a:t>1-</a:t>
            </a:r>
            <a:fld id="{CB58C575-E788-4731-98AB-5301EAC1693D}" type="slidenum">
              <a:rPr lang="en-US"/>
              <a:pPr>
                <a:defRPr/>
              </a:pPr>
              <a:t>15</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4</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599" y="1691958"/>
            <a:ext cx="8107680" cy="4708842"/>
          </a:xfrm>
        </p:spPr>
        <p:txBody>
          <a:bodyPr>
            <a:normAutofit/>
          </a:bodyPr>
          <a:lstStyle/>
          <a:p>
            <a:pPr marL="457200" lvl="1" indent="-277813" eaLnBrk="1" fontAlgn="auto" hangingPunct="1">
              <a:spcAft>
                <a:spcPts val="0"/>
              </a:spcAft>
              <a:defRPr/>
            </a:pPr>
            <a:r>
              <a:rPr lang="en-US" sz="2800" b="1" dirty="0" smtClean="0">
                <a:solidFill>
                  <a:schemeClr val="accent1"/>
                </a:solidFill>
                <a:ea typeface="+mn-ea"/>
                <a:cs typeface="Arial"/>
              </a:rPr>
              <a:t>Sociology</a:t>
            </a:r>
            <a:r>
              <a:rPr lang="en-US" sz="2800" dirty="0" smtClean="0">
                <a:ea typeface="+mn-ea"/>
                <a:cs typeface="Arial"/>
              </a:rPr>
              <a:t> </a:t>
            </a:r>
          </a:p>
          <a:p>
            <a:pPr marL="685800" lvl="1" indent="0" eaLnBrk="1" fontAlgn="auto" hangingPunct="1">
              <a:spcAft>
                <a:spcPts val="0"/>
              </a:spcAft>
              <a:buNone/>
              <a:defRPr/>
            </a:pPr>
            <a:r>
              <a:rPr lang="en-US" sz="2800" dirty="0" smtClean="0">
                <a:ea typeface="+mn-ea"/>
                <a:cs typeface="Arial"/>
              </a:rPr>
              <a:t>studies people in relation to their social environment or culture.  </a:t>
            </a:r>
          </a:p>
          <a:p>
            <a:pPr marL="685800" lvl="1" indent="0" eaLnBrk="1" fontAlgn="auto" hangingPunct="1">
              <a:spcAft>
                <a:spcPts val="0"/>
              </a:spcAft>
              <a:buNone/>
              <a:defRPr/>
            </a:pPr>
            <a:endParaRPr lang="en-US" sz="2800" dirty="0" smtClean="0">
              <a:ea typeface="+mn-ea"/>
              <a:cs typeface="Arial"/>
            </a:endParaRPr>
          </a:p>
          <a:p>
            <a:pPr marL="457200" lvl="1" indent="-277813" eaLnBrk="1" fontAlgn="auto" hangingPunct="1">
              <a:spcAft>
                <a:spcPts val="0"/>
              </a:spcAft>
              <a:defRPr/>
            </a:pPr>
            <a:r>
              <a:rPr lang="en-US" sz="2800" b="1" dirty="0" smtClean="0">
                <a:solidFill>
                  <a:schemeClr val="accent1"/>
                </a:solidFill>
                <a:ea typeface="+mn-ea"/>
                <a:cs typeface="Arial"/>
              </a:rPr>
              <a:t>Anthropology</a:t>
            </a:r>
            <a:r>
              <a:rPr lang="en-US" sz="2800" dirty="0" smtClean="0">
                <a:ea typeface="+mn-ea"/>
                <a:cs typeface="Arial"/>
              </a:rPr>
              <a:t> </a:t>
            </a:r>
          </a:p>
          <a:p>
            <a:pPr marL="750888" lvl="1" indent="0" eaLnBrk="1" fontAlgn="auto" hangingPunct="1">
              <a:spcAft>
                <a:spcPts val="0"/>
              </a:spcAft>
              <a:buNone/>
              <a:defRPr/>
            </a:pPr>
            <a:r>
              <a:rPr lang="en-US" sz="2800" dirty="0" smtClean="0">
                <a:ea typeface="+mn-ea"/>
                <a:cs typeface="Arial"/>
              </a:rPr>
              <a:t>is the study of societies to learn about human beings and their activities. </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C986D53B-9319-41CD-A8C9-2A27DFEC476A}" type="slidenum">
              <a:rPr lang="en-US"/>
              <a:pPr>
                <a:defRPr/>
              </a:pPr>
              <a:t>16</a:t>
            </a:fld>
            <a:endParaRPr lang="en-US"/>
          </a:p>
        </p:txBody>
      </p:sp>
      <p:sp>
        <p:nvSpPr>
          <p:cNvPr id="7" name="Title 1"/>
          <p:cNvSpPr>
            <a:spLocks noGrp="1"/>
          </p:cNvSpPr>
          <p:nvPr>
            <p:ph type="title"/>
          </p:nvPr>
        </p:nvSpPr>
        <p:spPr>
          <a:xfrm>
            <a:off x="889489" y="275576"/>
            <a:ext cx="8023790" cy="1143000"/>
          </a:xfrm>
        </p:spPr>
        <p:txBody>
          <a:bodyPr wrap="square" numCol="1" anchorCtr="0" compatLnSpc="1">
            <a:prstTxWarp prst="textNoShape">
              <a:avLst/>
            </a:prstTxWarp>
          </a:bodyPr>
          <a:lstStyle/>
          <a:p>
            <a:pPr>
              <a:defRPr/>
            </a:pPr>
            <a:r>
              <a:rPr lang="en-US" sz="3600" dirty="0">
                <a:cs typeface="Arial Narrow"/>
              </a:rPr>
              <a:t>Identify the Major Behavioral Science Disciplines That Contribute to OB</a:t>
            </a:r>
            <a:endParaRPr lang="en-US" sz="4300" dirty="0" smtClean="0">
              <a:effectLst>
                <a:outerShdw blurRad="38100" dist="38100" dir="2700000" algn="tl">
                  <a:srgbClr val="0064E2"/>
                </a:outerShdw>
              </a:effectLst>
              <a:latin typeface="Arial Narrow" pitchFamily="-72" charset="0"/>
            </a:endParaRPr>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4</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smtClean="0">
                <a:ea typeface="+mj-ea"/>
                <a:cs typeface="Arial Narrow"/>
              </a:rPr>
              <a:t>Demonstrate Why Few </a:t>
            </a:r>
            <a:br>
              <a:rPr lang="en-US" sz="4400" dirty="0" smtClean="0">
                <a:ea typeface="+mj-ea"/>
                <a:cs typeface="Arial Narrow"/>
              </a:rPr>
            </a:br>
            <a:r>
              <a:rPr lang="en-US" sz="4400" dirty="0" smtClean="0">
                <a:ea typeface="+mj-ea"/>
                <a:cs typeface="Arial Narrow"/>
              </a:rPr>
              <a:t>Absolutes Apply to OB</a:t>
            </a:r>
          </a:p>
        </p:txBody>
      </p:sp>
      <p:sp>
        <p:nvSpPr>
          <p:cNvPr id="3" name="Content Placeholder 2"/>
          <p:cNvSpPr>
            <a:spLocks noGrp="1"/>
          </p:cNvSpPr>
          <p:nvPr>
            <p:ph idx="1"/>
          </p:nvPr>
        </p:nvSpPr>
        <p:spPr>
          <a:xfrm>
            <a:off x="829102" y="1827394"/>
            <a:ext cx="8107680" cy="4694238"/>
          </a:xfrm>
        </p:spPr>
        <p:txBody>
          <a:bodyPr>
            <a:noAutofit/>
          </a:bodyPr>
          <a:lstStyle/>
          <a:p>
            <a:pPr eaLnBrk="1" fontAlgn="auto" hangingPunct="1">
              <a:spcAft>
                <a:spcPts val="0"/>
              </a:spcAft>
              <a:defRPr/>
            </a:pPr>
            <a:r>
              <a:rPr lang="en-US" sz="2800" dirty="0" smtClean="0">
                <a:ea typeface="+mn-ea"/>
                <a:cs typeface="Arial"/>
              </a:rPr>
              <a:t>There are few, if any, simple and universal principles that explain organizational behavior.  </a:t>
            </a:r>
          </a:p>
          <a:p>
            <a:pPr lvl="1">
              <a:defRPr/>
            </a:pPr>
            <a:r>
              <a:rPr lang="en-US" sz="2800" b="1" dirty="0" smtClean="0">
                <a:solidFill>
                  <a:schemeClr val="accent1"/>
                </a:solidFill>
                <a:ea typeface="+mn-ea"/>
                <a:cs typeface="Arial"/>
              </a:rPr>
              <a:t>Contingency variables</a:t>
            </a:r>
          </a:p>
          <a:p>
            <a:pPr marL="1028700" lvl="1" indent="0">
              <a:buNone/>
              <a:defRPr/>
            </a:pPr>
            <a:r>
              <a:rPr lang="en-US" sz="2800" dirty="0" smtClean="0">
                <a:ea typeface="+mn-ea"/>
                <a:cs typeface="Arial"/>
              </a:rPr>
              <a:t>situational factors are variables that moderate the relationship between the independent and dependent variables. </a:t>
            </a:r>
            <a:endParaRPr lang="en-US" sz="2800"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142179C9-C858-427A-A34E-2C1FB0AA8221}" type="slidenum">
              <a:rPr lang="en-US"/>
              <a:pPr>
                <a:defRPr/>
              </a:pPr>
              <a:t>17</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5</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1442E840-BDF3-4F3D-82A0-492B9D518EA6}" type="slidenum">
              <a:rPr lang="en-US"/>
              <a:pPr>
                <a:defRPr/>
              </a:pPr>
              <a:t>18</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441" y="1569545"/>
            <a:ext cx="7939341" cy="4323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440" y="5892789"/>
            <a:ext cx="7780799" cy="45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951022" y="1736725"/>
            <a:ext cx="7985760" cy="4664075"/>
          </a:xfrm>
        </p:spPr>
        <p:txBody>
          <a:bodyPr/>
          <a:lstStyle/>
          <a:p>
            <a:pPr marL="457200" indent="-457200">
              <a:defRPr/>
            </a:pPr>
            <a:r>
              <a:rPr lang="en-US" sz="2800" dirty="0" smtClean="0">
                <a:ea typeface="+mn-ea"/>
                <a:cs typeface="Arial"/>
              </a:rPr>
              <a:t>Responding to economic pressure</a:t>
            </a:r>
          </a:p>
          <a:p>
            <a:pPr marL="982980" lvl="1" indent="-457200">
              <a:defRPr/>
            </a:pPr>
            <a:r>
              <a:rPr lang="en-US" sz="2800" dirty="0" smtClean="0">
                <a:ea typeface="+mn-ea"/>
                <a:cs typeface="Arial"/>
              </a:rPr>
              <a:t>In </a:t>
            </a:r>
            <a:r>
              <a:rPr lang="en-US" sz="2800" dirty="0">
                <a:cs typeface="Arial"/>
              </a:rPr>
              <a:t>tough economic times</a:t>
            </a:r>
            <a:r>
              <a:rPr lang="en-US" sz="2800" dirty="0" smtClean="0">
                <a:ea typeface="+mn-ea"/>
                <a:cs typeface="Arial"/>
              </a:rPr>
              <a:t>, effective management is an asset.</a:t>
            </a:r>
          </a:p>
          <a:p>
            <a:pPr marL="982980" lvl="1" indent="-457200">
              <a:defRPr/>
            </a:pPr>
            <a:r>
              <a:rPr lang="en-US" sz="2800" dirty="0" smtClean="0">
                <a:ea typeface="+mn-ea"/>
                <a:cs typeface="Arial"/>
              </a:rPr>
              <a:t>In good times, understanding how to reward, satisfy, and retain employees is at a premium.</a:t>
            </a:r>
          </a:p>
          <a:p>
            <a:pPr marL="982980" lvl="1" indent="-457200">
              <a:defRPr/>
            </a:pPr>
            <a:r>
              <a:rPr lang="en-US" sz="2800" dirty="0" smtClean="0">
                <a:ea typeface="+mn-ea"/>
                <a:cs typeface="Arial"/>
              </a:rPr>
              <a:t>In bad times, issues like stress, decision making, and coping come to the forefront.</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1442E840-BDF3-4F3D-82A0-492B9D518EA6}" type="slidenum">
              <a:rPr lang="en-US"/>
              <a:pPr>
                <a:defRPr/>
              </a:pPr>
              <a:t>19</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extLst>
      <p:ext uri="{BB962C8B-B14F-4D97-AF65-F5344CB8AC3E}">
        <p14:creationId xmlns:p14="http://schemas.microsoft.com/office/powerpoint/2010/main" val="3560055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4294967295"/>
          </p:nvPr>
        </p:nvSpPr>
        <p:spPr>
          <a:xfrm>
            <a:off x="1852862" y="2139043"/>
            <a:ext cx="6278767" cy="2817968"/>
          </a:xfrm>
          <a:ln>
            <a:noFill/>
          </a:ln>
        </p:spPr>
        <p:txBody>
          <a:bodyPr>
            <a:normAutofit fontScale="70000" lnSpcReduction="20000"/>
          </a:bodyPr>
          <a:lstStyle/>
          <a:p>
            <a:pPr fontAlgn="auto">
              <a:spcAft>
                <a:spcPts val="0"/>
              </a:spcAft>
              <a:defRPr/>
            </a:pPr>
            <a:endParaRPr lang="en-US" dirty="0" smtClean="0"/>
          </a:p>
          <a:p>
            <a:pPr marL="114300" indent="0" algn="ctr" fontAlgn="auto">
              <a:spcAft>
                <a:spcPts val="0"/>
              </a:spcAft>
              <a:buNone/>
              <a:defRPr/>
            </a:pPr>
            <a:r>
              <a:rPr lang="en-US" sz="7700" dirty="0" smtClean="0">
                <a:solidFill>
                  <a:schemeClr val="bg1"/>
                </a:solidFill>
                <a:latin typeface="Aharoni" panose="02010803020104030203" pitchFamily="2" charset="-79"/>
                <a:cs typeface="Aharoni" panose="02010803020104030203" pitchFamily="2" charset="-79"/>
              </a:rPr>
              <a:t>What Is </a:t>
            </a:r>
          </a:p>
          <a:p>
            <a:pPr marL="114300" indent="0" algn="ctr" fontAlgn="auto">
              <a:spcAft>
                <a:spcPts val="0"/>
              </a:spcAft>
              <a:buNone/>
              <a:defRPr/>
            </a:pPr>
            <a:r>
              <a:rPr lang="en-US" sz="7700" dirty="0" smtClean="0">
                <a:solidFill>
                  <a:schemeClr val="bg1"/>
                </a:solidFill>
                <a:latin typeface="Aharoni" panose="02010803020104030203" pitchFamily="2" charset="-79"/>
                <a:cs typeface="Aharoni" panose="02010803020104030203" pitchFamily="2" charset="-79"/>
              </a:rPr>
              <a:t>Organizational </a:t>
            </a:r>
          </a:p>
          <a:p>
            <a:pPr marL="114300" indent="0" algn="ctr" fontAlgn="auto">
              <a:spcAft>
                <a:spcPts val="0"/>
              </a:spcAft>
              <a:buNone/>
              <a:defRPr/>
            </a:pPr>
            <a:r>
              <a:rPr lang="en-US" sz="7700" dirty="0" smtClean="0">
                <a:solidFill>
                  <a:schemeClr val="bg1"/>
                </a:solidFill>
                <a:latin typeface="Aharoni" panose="02010803020104030203" pitchFamily="2" charset="-79"/>
                <a:cs typeface="Aharoni" panose="02010803020104030203" pitchFamily="2" charset="-79"/>
              </a:rPr>
              <a:t>Behavior?</a:t>
            </a:r>
            <a:endParaRPr lang="en-US" sz="7700" dirty="0">
              <a:solidFill>
                <a:schemeClr val="bg1"/>
              </a:solidFill>
              <a:latin typeface="Aharoni" panose="02010803020104030203" pitchFamily="2" charset="-79"/>
              <a:cs typeface="Aharoni" panose="02010803020104030203" pitchFamily="2" charset="-79"/>
            </a:endParaRPr>
          </a:p>
        </p:txBody>
      </p:sp>
      <p:sp>
        <p:nvSpPr>
          <p:cNvPr id="2" name="TextBox 1"/>
          <p:cNvSpPr txBox="1"/>
          <p:nvPr/>
        </p:nvSpPr>
        <p:spPr>
          <a:xfrm>
            <a:off x="1852862" y="1012371"/>
            <a:ext cx="938077" cy="1446550"/>
          </a:xfrm>
          <a:prstGeom prst="rect">
            <a:avLst/>
          </a:prstGeom>
          <a:noFill/>
        </p:spPr>
        <p:txBody>
          <a:bodyPr wrap="none" rtlCol="0">
            <a:spAutoFit/>
          </a:bodyPr>
          <a:lstStyle/>
          <a:p>
            <a:r>
              <a:rPr lang="en-US" sz="8800" b="1" dirty="0" smtClean="0">
                <a:solidFill>
                  <a:schemeClr val="bg1"/>
                </a:solidFill>
                <a:latin typeface="Arial Black" panose="020B0A04020102020204" pitchFamily="34" charset="0"/>
                <a:cs typeface="Aharoni" panose="02010803020104030203" pitchFamily="2" charset="-79"/>
              </a:rPr>
              <a:t>1</a:t>
            </a:r>
            <a:endParaRPr lang="en-US" sz="8800" b="1" dirty="0">
              <a:solidFill>
                <a:schemeClr val="bg1"/>
              </a:solidFill>
              <a:latin typeface="Arial Black" panose="020B0A04020102020204" pitchFamily="34" charset="0"/>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97719" y="1736725"/>
            <a:ext cx="8229600" cy="4664075"/>
          </a:xfrm>
        </p:spPr>
        <p:txBody>
          <a:bodyPr wrap="square" numCol="1" anchor="t" anchorCtr="0" compatLnSpc="1">
            <a:prstTxWarp prst="textNoShape">
              <a:avLst/>
            </a:prstTxWarp>
          </a:bodyPr>
          <a:lstStyle/>
          <a:p>
            <a:pPr marL="457200" indent="-457200"/>
            <a:r>
              <a:rPr lang="en-US" sz="2800" dirty="0" smtClean="0">
                <a:ea typeface="ＭＳ Ｐゴシック" pitchFamily="34" charset="-128"/>
                <a:cs typeface="Arial" charset="0"/>
              </a:rPr>
              <a:t>Responding to globalization</a:t>
            </a:r>
          </a:p>
          <a:p>
            <a:pPr marL="982980" lvl="1" indent="-457200"/>
            <a:r>
              <a:rPr lang="en-US" sz="2800" dirty="0" smtClean="0">
                <a:ea typeface="ＭＳ Ｐゴシック" pitchFamily="34" charset="-128"/>
                <a:cs typeface="Arial" charset="0"/>
              </a:rPr>
              <a:t>Increased foreign assignments.</a:t>
            </a:r>
          </a:p>
          <a:p>
            <a:pPr marL="982980" lvl="1" indent="-457200"/>
            <a:r>
              <a:rPr lang="en-US" sz="2800" dirty="0" smtClean="0">
                <a:ea typeface="ＭＳ Ｐゴシック" pitchFamily="34" charset="-128"/>
                <a:cs typeface="Arial" charset="0"/>
              </a:rPr>
              <a:t>Working with people from different cultures.</a:t>
            </a:r>
          </a:p>
          <a:p>
            <a:pPr marL="982980" lvl="1" indent="-457200"/>
            <a:r>
              <a:rPr lang="en-US" sz="2800" dirty="0" smtClean="0">
                <a:ea typeface="ＭＳ Ｐゴシック" pitchFamily="34" charset="-128"/>
                <a:cs typeface="Arial" charset="0"/>
              </a:rPr>
              <a:t>Overseeing movement of jobs to countries with low-cost labor.</a:t>
            </a:r>
          </a:p>
          <a:p>
            <a:pPr marL="982980" lvl="1" indent="-457200"/>
            <a:r>
              <a:rPr lang="en-US" sz="2800" dirty="0" smtClean="0">
                <a:ea typeface="ＭＳ Ｐゴシック" pitchFamily="34" charset="-128"/>
                <a:cs typeface="Arial" charset="0"/>
              </a:rPr>
              <a:t>Adapting to differing cultural and regulatory norms.</a:t>
            </a:r>
          </a:p>
          <a:p>
            <a:pPr eaLnBrk="1" hangingPunct="1"/>
            <a:endParaRPr lang="en-US" dirty="0" smtClean="0">
              <a:effectLst>
                <a:outerShdw blurRad="38100" dist="38100" dir="2700000" algn="tl">
                  <a:srgbClr val="0064E2"/>
                </a:outerShdw>
              </a:effectLst>
              <a:latin typeface="Arial" charset="0"/>
              <a:ea typeface="ＭＳ Ｐゴシック" pitchFamily="34" charset="-128"/>
              <a:cs typeface="Arial" charset="0"/>
            </a:endParaRPr>
          </a:p>
        </p:txBody>
      </p:sp>
      <p:sp>
        <p:nvSpPr>
          <p:cNvPr id="8" name="Slide Number Placeholder 7"/>
          <p:cNvSpPr>
            <a:spLocks noGrp="1"/>
          </p:cNvSpPr>
          <p:nvPr>
            <p:ph type="sldNum" sz="quarter" idx="12"/>
          </p:nvPr>
        </p:nvSpPr>
        <p:spPr/>
        <p:txBody>
          <a:bodyPr/>
          <a:lstStyle/>
          <a:p>
            <a:pPr>
              <a:defRPr/>
            </a:pPr>
            <a:r>
              <a:rPr lang="en-US"/>
              <a:t>1-</a:t>
            </a:r>
            <a:fld id="{3A8C52AD-6FB1-4878-8146-C34E61CB5D9A}" type="slidenum">
              <a:rPr lang="en-US"/>
              <a:pPr>
                <a:defRPr/>
              </a:pPr>
              <a:t>20</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274787"/>
            <a:ext cx="8107680" cy="1143000"/>
          </a:xfrm>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C2B49B31-7F78-486A-8958-3ED83C17A541}" type="slidenum">
              <a:rPr lang="en-US"/>
              <a:pPr>
                <a:defRPr/>
              </a:pPr>
              <a:t>21</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957" y="1888809"/>
            <a:ext cx="8121362" cy="381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265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274787"/>
            <a:ext cx="8107680" cy="1143000"/>
          </a:xfrm>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89489" y="1948996"/>
            <a:ext cx="7879080" cy="4664075"/>
          </a:xfrm>
        </p:spPr>
        <p:txBody>
          <a:bodyPr>
            <a:normAutofit/>
          </a:bodyPr>
          <a:lstStyle/>
          <a:p>
            <a:pPr marL="457200" indent="-457200">
              <a:defRPr/>
            </a:pPr>
            <a:r>
              <a:rPr lang="en-US" sz="2800" dirty="0" smtClean="0">
                <a:ea typeface="+mn-ea"/>
                <a:cs typeface="Arial"/>
              </a:rPr>
              <a:t>Managing workforce </a:t>
            </a:r>
            <a:r>
              <a:rPr lang="en-US" sz="2800" dirty="0">
                <a:cs typeface="Arial"/>
              </a:rPr>
              <a:t>d</a:t>
            </a:r>
            <a:r>
              <a:rPr lang="en-US" sz="2800" dirty="0" smtClean="0">
                <a:ea typeface="+mn-ea"/>
                <a:cs typeface="Arial"/>
              </a:rPr>
              <a:t>iversity</a:t>
            </a:r>
          </a:p>
          <a:p>
            <a:pPr marL="982980" lvl="1" indent="-457200">
              <a:defRPr/>
            </a:pPr>
            <a:r>
              <a:rPr lang="en-US" sz="2800" b="1" dirty="0" smtClean="0">
                <a:solidFill>
                  <a:schemeClr val="accent1"/>
                </a:solidFill>
                <a:ea typeface="+mn-ea"/>
                <a:cs typeface="Arial"/>
              </a:rPr>
              <a:t>Workforce diversity </a:t>
            </a:r>
            <a:r>
              <a:rPr lang="en-US" sz="2800" dirty="0" smtClean="0">
                <a:cs typeface="Arial"/>
              </a:rPr>
              <a:t>– organizations </a:t>
            </a:r>
            <a:r>
              <a:rPr lang="en-US" sz="2800" dirty="0" smtClean="0">
                <a:ea typeface="+mn-ea"/>
                <a:cs typeface="Arial"/>
              </a:rPr>
              <a:t>are becoming more heterogeneous in terms of gender, age, race, ethnicity, sexual orientation, and inclusion of other diverse groups. </a:t>
            </a:r>
            <a:r>
              <a:rPr lang="en-US" sz="2800" b="1" dirty="0" smtClean="0">
                <a:ea typeface="+mn-ea"/>
                <a:cs typeface="Arial"/>
              </a:rPr>
              <a:t> </a:t>
            </a:r>
            <a:endParaRPr lang="en-US" sz="2800"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C2B49B31-7F78-486A-8958-3ED83C17A541}" type="slidenum">
              <a:rPr lang="en-US"/>
              <a:pPr>
                <a:defRPr/>
              </a:pPr>
              <a:t>22</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144010"/>
            <a:ext cx="8107680" cy="1143000"/>
          </a:xfrm>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89489" y="1736725"/>
            <a:ext cx="8107680" cy="4664075"/>
          </a:xfrm>
        </p:spPr>
        <p:txBody>
          <a:bodyPr/>
          <a:lstStyle/>
          <a:p>
            <a:pPr marL="457200" indent="-457200">
              <a:defRPr/>
            </a:pPr>
            <a:r>
              <a:rPr lang="en-US" sz="2800" dirty="0" smtClean="0">
                <a:cs typeface="Arial"/>
              </a:rPr>
              <a:t>Improving customer </a:t>
            </a:r>
            <a:r>
              <a:rPr lang="en-US" sz="2800" dirty="0">
                <a:cs typeface="Arial"/>
              </a:rPr>
              <a:t>s</a:t>
            </a:r>
            <a:r>
              <a:rPr lang="en-US" sz="2800" dirty="0" smtClean="0">
                <a:cs typeface="Arial"/>
              </a:rPr>
              <a:t>ervice</a:t>
            </a:r>
          </a:p>
          <a:p>
            <a:pPr lvl="1">
              <a:defRPr/>
            </a:pPr>
            <a:r>
              <a:rPr lang="en-US" sz="2800" dirty="0" smtClean="0">
                <a:cs typeface="Arial"/>
              </a:rPr>
              <a:t>Service employees have substantial interaction with customers.</a:t>
            </a:r>
          </a:p>
          <a:p>
            <a:pPr lvl="1">
              <a:defRPr/>
            </a:pPr>
            <a:r>
              <a:rPr lang="en-US" sz="2800" dirty="0" smtClean="0">
                <a:cs typeface="Arial"/>
              </a:rPr>
              <a:t>Employee attitudes and behavior are associated with customer satisfaction. </a:t>
            </a:r>
          </a:p>
          <a:p>
            <a:pPr lvl="1">
              <a:defRPr/>
            </a:pPr>
            <a:r>
              <a:rPr lang="en-US" sz="2800" dirty="0" smtClean="0">
                <a:cs typeface="Arial"/>
              </a:rPr>
              <a:t>Need a customer-responsive culture.</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8DCC626E-414A-4C88-BB34-657D1591AE5C}" type="slidenum">
              <a:rPr lang="en-US"/>
              <a:pPr>
                <a:defRPr/>
              </a:pPr>
              <a:t>23</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89490" y="1736725"/>
            <a:ext cx="8047292" cy="4664075"/>
          </a:xfrm>
        </p:spPr>
        <p:txBody>
          <a:bodyPr/>
          <a:lstStyle/>
          <a:p>
            <a:pPr marL="457200" indent="-457200">
              <a:defRPr/>
            </a:pPr>
            <a:r>
              <a:rPr lang="en-US" sz="2800" dirty="0" smtClean="0">
                <a:ea typeface="+mn-ea"/>
                <a:cs typeface="Arial"/>
              </a:rPr>
              <a:t>Improving people </a:t>
            </a:r>
            <a:r>
              <a:rPr lang="en-US" sz="2800" dirty="0">
                <a:cs typeface="Arial"/>
              </a:rPr>
              <a:t>s</a:t>
            </a:r>
            <a:r>
              <a:rPr lang="en-US" sz="2800" dirty="0" smtClean="0">
                <a:ea typeface="+mn-ea"/>
                <a:cs typeface="Arial"/>
              </a:rPr>
              <a:t>kills</a:t>
            </a:r>
          </a:p>
          <a:p>
            <a:pPr marL="982980" lvl="1" indent="-457200">
              <a:defRPr/>
            </a:pPr>
            <a:r>
              <a:rPr lang="en-US" sz="2800" dirty="0" smtClean="0">
                <a:ea typeface="+mn-ea"/>
                <a:cs typeface="Arial"/>
              </a:rPr>
              <a:t>People skills are essential to managerial effectiveness. </a:t>
            </a:r>
          </a:p>
          <a:p>
            <a:pPr marL="982980" lvl="1" indent="-457200">
              <a:defRPr/>
            </a:pPr>
            <a:r>
              <a:rPr lang="en-US" sz="2800" dirty="0" smtClean="0">
                <a:ea typeface="+mn-ea"/>
                <a:cs typeface="Arial"/>
              </a:rPr>
              <a:t>OB provides the concepts and theories that allow managers to predict employee behavior in given situations. </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A88FC7F6-57E6-47BA-B9DA-790266CB52F4}" type="slidenum">
              <a:rPr lang="en-US"/>
              <a:pPr>
                <a:defRPr/>
              </a:pPr>
              <a:t>24</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29102" y="1695994"/>
            <a:ext cx="8107680" cy="4862195"/>
          </a:xfrm>
        </p:spPr>
        <p:txBody>
          <a:bodyPr wrap="square" numCol="1" anchor="t" anchorCtr="0" compatLnSpc="1">
            <a:prstTxWarp prst="textNoShape">
              <a:avLst/>
            </a:prstTxWarp>
          </a:bodyPr>
          <a:lstStyle/>
          <a:p>
            <a:pPr marL="457200" indent="-457200"/>
            <a:r>
              <a:rPr lang="en-US" sz="2800" dirty="0" smtClean="0">
                <a:ea typeface="ＭＳ Ｐゴシック" pitchFamily="34" charset="-128"/>
                <a:cs typeface="Arial" charset="0"/>
              </a:rPr>
              <a:t>Working in networked </a:t>
            </a:r>
            <a:r>
              <a:rPr lang="en-US" sz="2800" dirty="0">
                <a:ea typeface="ＭＳ Ｐゴシック" pitchFamily="34" charset="-128"/>
                <a:cs typeface="Arial" charset="0"/>
              </a:rPr>
              <a:t>o</a:t>
            </a:r>
            <a:r>
              <a:rPr lang="en-US" sz="2800" dirty="0" smtClean="0">
                <a:ea typeface="ＭＳ Ｐゴシック" pitchFamily="34" charset="-128"/>
                <a:cs typeface="Arial" charset="0"/>
              </a:rPr>
              <a:t>rganizations</a:t>
            </a:r>
          </a:p>
          <a:p>
            <a:pPr marL="982980" lvl="1" indent="-457200"/>
            <a:r>
              <a:rPr lang="en-US" sz="2800" dirty="0" smtClean="0">
                <a:ea typeface="ＭＳ Ｐゴシック" pitchFamily="34" charset="-128"/>
                <a:cs typeface="Arial" charset="0"/>
              </a:rPr>
              <a:t>Networked organizations are becoming more pronounced. </a:t>
            </a:r>
          </a:p>
          <a:p>
            <a:pPr marL="982980" lvl="1" indent="-457200"/>
            <a:r>
              <a:rPr lang="en-US" sz="2800" dirty="0" smtClean="0">
                <a:ea typeface="ＭＳ Ｐゴシック" pitchFamily="34" charset="-128"/>
                <a:cs typeface="Arial" charset="0"/>
              </a:rPr>
              <a:t>A manager’s job is fundamentally different in networked organizations. </a:t>
            </a:r>
          </a:p>
          <a:p>
            <a:pPr marL="982980" lvl="1" indent="-457200"/>
            <a:r>
              <a:rPr lang="en-US" sz="2800" dirty="0">
                <a:ea typeface="ＭＳ Ｐゴシック" pitchFamily="34" charset="-128"/>
                <a:cs typeface="Arial" charset="0"/>
              </a:rPr>
              <a:t>C</a:t>
            </a:r>
            <a:r>
              <a:rPr lang="en-US" sz="2800" dirty="0" smtClean="0">
                <a:ea typeface="ＭＳ Ｐゴシック" pitchFamily="34" charset="-128"/>
                <a:cs typeface="Arial" charset="0"/>
              </a:rPr>
              <a:t>hallenges of motivating and leading “online” require different techniques. </a:t>
            </a:r>
          </a:p>
          <a:p>
            <a:pPr eaLnBrk="1" hangingPunct="1"/>
            <a:endParaRPr lang="en-US" dirty="0" smtClean="0">
              <a:effectLst>
                <a:outerShdw blurRad="38100" dist="38100" dir="2700000" algn="tl">
                  <a:srgbClr val="0064E2"/>
                </a:outerShdw>
              </a:effectLst>
              <a:latin typeface="Arial" charset="0"/>
              <a:ea typeface="ＭＳ Ｐゴシック" pitchFamily="34" charset="-128"/>
              <a:cs typeface="Arial" charset="0"/>
            </a:endParaRPr>
          </a:p>
        </p:txBody>
      </p:sp>
      <p:sp>
        <p:nvSpPr>
          <p:cNvPr id="8" name="Slide Number Placeholder 7"/>
          <p:cNvSpPr>
            <a:spLocks noGrp="1"/>
          </p:cNvSpPr>
          <p:nvPr>
            <p:ph type="sldNum" sz="quarter" idx="12"/>
          </p:nvPr>
        </p:nvSpPr>
        <p:spPr/>
        <p:txBody>
          <a:bodyPr/>
          <a:lstStyle/>
          <a:p>
            <a:pPr>
              <a:defRPr/>
            </a:pPr>
            <a:r>
              <a:rPr lang="en-US"/>
              <a:t>1-</a:t>
            </a:r>
            <a:fld id="{A9DB0EA0-19AD-49A5-ADFB-2AFCFF90A98A}" type="slidenum">
              <a:rPr lang="en-US"/>
              <a:pPr>
                <a:defRPr/>
              </a:pPr>
              <a:t>25</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29102" y="1695994"/>
            <a:ext cx="8107680" cy="4862195"/>
          </a:xfrm>
        </p:spPr>
        <p:txBody>
          <a:bodyPr wrap="square" numCol="1" anchor="t" anchorCtr="0" compatLnSpc="1">
            <a:prstTxWarp prst="textNoShape">
              <a:avLst/>
            </a:prstTxWarp>
          </a:bodyPr>
          <a:lstStyle/>
          <a:p>
            <a:pPr marL="457200" indent="-457200"/>
            <a:r>
              <a:rPr lang="en-US" sz="2800" dirty="0" smtClean="0">
                <a:ea typeface="ＭＳ Ｐゴシック" pitchFamily="34" charset="-128"/>
                <a:cs typeface="Arial" charset="0"/>
              </a:rPr>
              <a:t>Using social media at work</a:t>
            </a:r>
          </a:p>
          <a:p>
            <a:pPr marL="982980" lvl="1" indent="-457200"/>
            <a:r>
              <a:rPr lang="en-US" sz="2800" dirty="0" smtClean="0">
                <a:ea typeface="ＭＳ Ｐゴシック" pitchFamily="34" charset="-128"/>
                <a:cs typeface="Arial" charset="0"/>
              </a:rPr>
              <a:t>Policies on accessing social media at work.</a:t>
            </a:r>
          </a:p>
          <a:p>
            <a:pPr marL="1234440" lvl="2" indent="-457200"/>
            <a:r>
              <a:rPr lang="en-US" sz="2800" dirty="0" smtClean="0">
                <a:ea typeface="ＭＳ Ｐゴシック" pitchFamily="34" charset="-128"/>
                <a:cs typeface="Arial" charset="0"/>
              </a:rPr>
              <a:t>When, where, and for what purpose.</a:t>
            </a:r>
          </a:p>
          <a:p>
            <a:pPr marL="982980" lvl="1" indent="-457200"/>
            <a:r>
              <a:rPr lang="en-US" sz="2800" dirty="0" smtClean="0">
                <a:ea typeface="ＭＳ Ｐゴシック" pitchFamily="34" charset="-128"/>
                <a:cs typeface="Arial" charset="0"/>
              </a:rPr>
              <a:t>Impact of social media on employee well-being.  </a:t>
            </a:r>
          </a:p>
          <a:p>
            <a:pPr eaLnBrk="1" hangingPunct="1"/>
            <a:endParaRPr lang="en-US" dirty="0" smtClean="0">
              <a:effectLst>
                <a:outerShdw blurRad="38100" dist="38100" dir="2700000" algn="tl">
                  <a:srgbClr val="0064E2"/>
                </a:outerShdw>
              </a:effectLst>
              <a:latin typeface="Arial" charset="0"/>
              <a:ea typeface="ＭＳ Ｐゴシック" pitchFamily="34" charset="-128"/>
              <a:cs typeface="Arial" charset="0"/>
            </a:endParaRPr>
          </a:p>
        </p:txBody>
      </p:sp>
      <p:sp>
        <p:nvSpPr>
          <p:cNvPr id="8" name="Slide Number Placeholder 7"/>
          <p:cNvSpPr>
            <a:spLocks noGrp="1"/>
          </p:cNvSpPr>
          <p:nvPr>
            <p:ph type="sldNum" sz="quarter" idx="12"/>
          </p:nvPr>
        </p:nvSpPr>
        <p:spPr/>
        <p:txBody>
          <a:bodyPr/>
          <a:lstStyle/>
          <a:p>
            <a:pPr>
              <a:defRPr/>
            </a:pPr>
            <a:r>
              <a:rPr lang="en-US"/>
              <a:t>1-</a:t>
            </a:r>
            <a:fld id="{A9DB0EA0-19AD-49A5-ADFB-2AFCFF90A98A}" type="slidenum">
              <a:rPr lang="en-US"/>
              <a:pPr>
                <a:defRPr/>
              </a:pPr>
              <a:t>26</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extLst>
      <p:ext uri="{BB962C8B-B14F-4D97-AF65-F5344CB8AC3E}">
        <p14:creationId xmlns:p14="http://schemas.microsoft.com/office/powerpoint/2010/main" val="1668192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185874"/>
            <a:ext cx="8107680" cy="1143000"/>
          </a:xfrm>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89489" y="1736725"/>
            <a:ext cx="8107680" cy="4664075"/>
          </a:xfrm>
        </p:spPr>
        <p:txBody>
          <a:bodyPr>
            <a:normAutofit fontScale="92500" lnSpcReduction="20000"/>
          </a:bodyPr>
          <a:lstStyle/>
          <a:p>
            <a:pPr marL="457200" indent="-457200">
              <a:defRPr/>
            </a:pPr>
            <a:r>
              <a:rPr lang="en-US" sz="3000" dirty="0" smtClean="0">
                <a:ea typeface="+mn-ea"/>
                <a:cs typeface="Arial"/>
              </a:rPr>
              <a:t>Enhancing employee </a:t>
            </a:r>
            <a:r>
              <a:rPr lang="en-US" sz="3000" dirty="0">
                <a:cs typeface="Arial"/>
              </a:rPr>
              <a:t>w</a:t>
            </a:r>
            <a:r>
              <a:rPr lang="en-US" sz="3000" dirty="0" smtClean="0">
                <a:ea typeface="+mn-ea"/>
                <a:cs typeface="Arial"/>
              </a:rPr>
              <a:t>ell-being at work </a:t>
            </a:r>
          </a:p>
          <a:p>
            <a:pPr marL="982980" lvl="1" indent="-457200">
              <a:defRPr/>
            </a:pPr>
            <a:r>
              <a:rPr lang="en-US" sz="3000" dirty="0" smtClean="0">
                <a:ea typeface="+mn-ea"/>
                <a:cs typeface="Arial"/>
              </a:rPr>
              <a:t>The creation of the global workforce means work no longer sleeps. </a:t>
            </a:r>
          </a:p>
          <a:p>
            <a:pPr marL="982980" lvl="1" indent="-457200">
              <a:defRPr/>
            </a:pPr>
            <a:r>
              <a:rPr lang="en-US" sz="3000" dirty="0" smtClean="0">
                <a:ea typeface="+mn-ea"/>
                <a:cs typeface="Arial"/>
              </a:rPr>
              <a:t>Communication technology has provided a vehicle for working at any time or any place. </a:t>
            </a:r>
          </a:p>
          <a:p>
            <a:pPr marL="982980" lvl="1" indent="-457200">
              <a:defRPr/>
            </a:pPr>
            <a:r>
              <a:rPr lang="en-US" sz="3000" dirty="0" smtClean="0">
                <a:ea typeface="+mn-ea"/>
                <a:cs typeface="Arial"/>
              </a:rPr>
              <a:t>Employees are working longer hours per week.</a:t>
            </a:r>
          </a:p>
          <a:p>
            <a:pPr marL="982980" lvl="1" indent="-457200">
              <a:defRPr/>
            </a:pPr>
            <a:r>
              <a:rPr lang="en-US" sz="3000" dirty="0" smtClean="0">
                <a:ea typeface="+mn-ea"/>
                <a:cs typeface="Arial"/>
              </a:rPr>
              <a:t>The lifestyles of families have changed —creating conflict.</a:t>
            </a:r>
          </a:p>
          <a:p>
            <a:pPr marL="982980" lvl="1" indent="-457200">
              <a:defRPr/>
            </a:pPr>
            <a:r>
              <a:rPr lang="en-US" sz="3000" dirty="0" smtClean="0">
                <a:ea typeface="+mn-ea"/>
                <a:cs typeface="Arial"/>
              </a:rPr>
              <a:t>Balancing work and life demands now surpasses job security as an employee priority.</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83B73739-3958-4DCF-94AE-E41B1903B7E0}" type="slidenum">
              <a:rPr lang="en-US"/>
              <a:pPr>
                <a:defRPr/>
              </a:pPr>
              <a:t>27</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274787"/>
            <a:ext cx="8107680" cy="1143000"/>
          </a:xfrm>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767569" y="1736725"/>
            <a:ext cx="8229600" cy="4664075"/>
          </a:xfrm>
        </p:spPr>
        <p:txBody>
          <a:bodyPr>
            <a:normAutofit/>
          </a:bodyPr>
          <a:lstStyle/>
          <a:p>
            <a:pPr>
              <a:defRPr/>
            </a:pPr>
            <a:r>
              <a:rPr lang="en-US" sz="2800" dirty="0" smtClean="0">
                <a:ea typeface="+mn-ea"/>
                <a:cs typeface="Arial"/>
              </a:rPr>
              <a:t>  Creating a positive </a:t>
            </a:r>
            <a:r>
              <a:rPr lang="en-US" sz="2800" dirty="0">
                <a:cs typeface="Arial"/>
              </a:rPr>
              <a:t>w</a:t>
            </a:r>
            <a:r>
              <a:rPr lang="en-US" sz="2800" dirty="0" smtClean="0">
                <a:ea typeface="+mn-ea"/>
                <a:cs typeface="Arial"/>
              </a:rPr>
              <a:t>ork </a:t>
            </a:r>
            <a:r>
              <a:rPr lang="en-US" sz="2800" dirty="0">
                <a:cs typeface="Arial"/>
              </a:rPr>
              <a:t>e</a:t>
            </a:r>
            <a:r>
              <a:rPr lang="en-US" sz="2800" dirty="0" smtClean="0">
                <a:ea typeface="+mn-ea"/>
                <a:cs typeface="Arial"/>
              </a:rPr>
              <a:t>nvironment</a:t>
            </a:r>
          </a:p>
          <a:p>
            <a:pPr lvl="1">
              <a:defRPr/>
            </a:pPr>
            <a:r>
              <a:rPr lang="en-US" sz="2800" b="1" dirty="0" smtClean="0">
                <a:solidFill>
                  <a:schemeClr val="accent1"/>
                </a:solidFill>
                <a:ea typeface="+mn-ea"/>
                <a:cs typeface="Arial"/>
              </a:rPr>
              <a:t>Positive organizational scholarship </a:t>
            </a:r>
            <a:r>
              <a:rPr lang="en-US" sz="2800" dirty="0" smtClean="0">
                <a:ea typeface="+mn-ea"/>
                <a:cs typeface="Arial"/>
              </a:rPr>
              <a:t>is concerned with how organizations develop human strength, foster vitality and resilience, and unlock potential. </a:t>
            </a:r>
          </a:p>
          <a:p>
            <a:pPr lvl="1">
              <a:defRPr/>
            </a:pPr>
            <a:r>
              <a:rPr lang="en-US" sz="2800" dirty="0" smtClean="0">
                <a:ea typeface="+mn-ea"/>
                <a:cs typeface="Arial"/>
              </a:rPr>
              <a:t>This field of study focuses on employees’ strengths versus their limitations, as employees share situations in which they performed at their personal best.</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59B3B714-3AAD-45DA-B4FE-E5CBBE6B74ED}" type="slidenum">
              <a:rPr lang="en-US"/>
              <a:pPr>
                <a:defRPr/>
              </a:pPr>
              <a:t>28</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274638"/>
            <a:ext cx="8107680" cy="1143000"/>
          </a:xfrm>
        </p:spPr>
        <p:txBody>
          <a:bodyPr>
            <a:noAutofit/>
          </a:bodyPr>
          <a:lstStyle/>
          <a:p>
            <a:pPr eaLnBrk="1" fontAlgn="auto" hangingPunct="1">
              <a:spcAft>
                <a:spcPts val="0"/>
              </a:spcAft>
              <a:defRPr/>
            </a:pPr>
            <a:r>
              <a:rPr lang="en-US" sz="4400" dirty="0" smtClean="0">
                <a:ea typeface="+mj-ea"/>
                <a:cs typeface="Arial Narrow"/>
              </a:rPr>
              <a:t>Identify the Challenges and</a:t>
            </a:r>
            <a:br>
              <a:rPr lang="en-US" sz="4400" dirty="0" smtClean="0">
                <a:ea typeface="+mj-ea"/>
                <a:cs typeface="Arial Narrow"/>
              </a:rPr>
            </a:br>
            <a:r>
              <a:rPr lang="en-US" sz="4400" dirty="0" smtClean="0">
                <a:ea typeface="+mj-ea"/>
                <a:cs typeface="Arial Narrow"/>
              </a:rPr>
              <a:t> Opportunities of OB Concepts </a:t>
            </a:r>
            <a:endParaRPr lang="en-US" sz="4400" dirty="0">
              <a:ea typeface="+mj-ea"/>
              <a:cs typeface="Arial Narrow"/>
            </a:endParaRPr>
          </a:p>
        </p:txBody>
      </p:sp>
      <p:sp>
        <p:nvSpPr>
          <p:cNvPr id="3" name="Content Placeholder 2"/>
          <p:cNvSpPr>
            <a:spLocks noGrp="1"/>
          </p:cNvSpPr>
          <p:nvPr>
            <p:ph idx="1"/>
          </p:nvPr>
        </p:nvSpPr>
        <p:spPr>
          <a:xfrm>
            <a:off x="889489" y="1587137"/>
            <a:ext cx="8107680" cy="4938395"/>
          </a:xfrm>
        </p:spPr>
        <p:txBody>
          <a:bodyPr/>
          <a:lstStyle/>
          <a:p>
            <a:pPr>
              <a:defRPr/>
            </a:pPr>
            <a:r>
              <a:rPr lang="en-US" sz="2800" dirty="0" smtClean="0">
                <a:ea typeface="+mn-ea"/>
                <a:cs typeface="Arial"/>
              </a:rPr>
              <a:t>  Improving </a:t>
            </a:r>
            <a:r>
              <a:rPr lang="en-US" sz="2800" dirty="0">
                <a:cs typeface="Arial"/>
              </a:rPr>
              <a:t>e</a:t>
            </a:r>
            <a:r>
              <a:rPr lang="en-US" sz="2800" dirty="0" smtClean="0">
                <a:ea typeface="+mn-ea"/>
                <a:cs typeface="Arial"/>
              </a:rPr>
              <a:t>thical </a:t>
            </a:r>
            <a:r>
              <a:rPr lang="en-US" sz="2800" dirty="0">
                <a:cs typeface="Arial"/>
              </a:rPr>
              <a:t>b</a:t>
            </a:r>
            <a:r>
              <a:rPr lang="en-US" sz="2800" dirty="0" smtClean="0">
                <a:ea typeface="+mn-ea"/>
                <a:cs typeface="Arial"/>
              </a:rPr>
              <a:t>ehavior</a:t>
            </a:r>
          </a:p>
          <a:p>
            <a:pPr lvl="1">
              <a:defRPr/>
            </a:pPr>
            <a:r>
              <a:rPr lang="en-US" sz="2800" b="1" dirty="0" smtClean="0">
                <a:solidFill>
                  <a:schemeClr val="accent1"/>
                </a:solidFill>
                <a:ea typeface="+mn-ea"/>
                <a:cs typeface="Arial"/>
              </a:rPr>
              <a:t>Ethical dilemmas and ethical choices </a:t>
            </a:r>
            <a:r>
              <a:rPr lang="en-US" sz="2800" dirty="0" smtClean="0">
                <a:ea typeface="+mn-ea"/>
                <a:cs typeface="Arial"/>
              </a:rPr>
              <a:t>are situations in which an individual is required to define right and wrong conduct.</a:t>
            </a:r>
          </a:p>
          <a:p>
            <a:pPr lvl="1">
              <a:defRPr/>
            </a:pPr>
            <a:r>
              <a:rPr lang="en-US" sz="2800" dirty="0" smtClean="0">
                <a:ea typeface="+mn-ea"/>
                <a:cs typeface="Arial"/>
              </a:rPr>
              <a:t>Good ethical behavior is not so easily defined. </a:t>
            </a:r>
          </a:p>
          <a:p>
            <a:pPr lvl="1">
              <a:defRPr/>
            </a:pPr>
            <a:r>
              <a:rPr lang="en-US" sz="2800" dirty="0" smtClean="0">
                <a:ea typeface="+mn-ea"/>
                <a:cs typeface="Arial"/>
              </a:rPr>
              <a:t>Organizations distribute codes of ethics to guide employees through ethical dilemmas. </a:t>
            </a:r>
          </a:p>
          <a:p>
            <a:pPr lvl="1">
              <a:defRPr/>
            </a:pPr>
            <a:r>
              <a:rPr lang="en-US" sz="2800" dirty="0" smtClean="0">
                <a:ea typeface="+mn-ea"/>
                <a:cs typeface="Arial"/>
              </a:rPr>
              <a:t>Managers need to create an ethically healthy climate. </a:t>
            </a:r>
          </a:p>
          <a:p>
            <a:pPr eaLnBrk="1" fontAlgn="auto" hangingPunct="1">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5156A25A-27F5-4573-A106-7F5618D0DC3E}" type="slidenum">
              <a:rPr lang="en-US"/>
              <a:pPr>
                <a:defRPr/>
              </a:pPr>
              <a:t>29</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58" y="170307"/>
            <a:ext cx="8107680" cy="989022"/>
          </a:xfrm>
        </p:spPr>
        <p:txBody>
          <a:bodyPr/>
          <a:lstStyle/>
          <a:p>
            <a:pPr algn="ctr" eaLnBrk="1" fontAlgn="auto" hangingPunct="1">
              <a:spcAft>
                <a:spcPts val="0"/>
              </a:spcAft>
              <a:defRPr/>
            </a:pPr>
            <a:r>
              <a:rPr lang="en-US" dirty="0" smtClean="0">
                <a:solidFill>
                  <a:srgbClr val="0099FF"/>
                </a:solidFill>
                <a:ea typeface="+mj-ea"/>
                <a:cs typeface="Arial Narrow"/>
              </a:rPr>
              <a:t>Learning Objectives</a:t>
            </a:r>
            <a:endParaRPr lang="en-US" dirty="0">
              <a:solidFill>
                <a:srgbClr val="0099FF"/>
              </a:solidFill>
              <a:ea typeface="+mj-ea"/>
              <a:cs typeface="Arial Narrow"/>
            </a:endParaRPr>
          </a:p>
        </p:txBody>
      </p:sp>
      <p:sp>
        <p:nvSpPr>
          <p:cNvPr id="3" name="Content Placeholder 2"/>
          <p:cNvSpPr>
            <a:spLocks noGrp="1"/>
          </p:cNvSpPr>
          <p:nvPr>
            <p:ph idx="1"/>
          </p:nvPr>
        </p:nvSpPr>
        <p:spPr>
          <a:xfrm>
            <a:off x="788158" y="1289957"/>
            <a:ext cx="8339161" cy="5109115"/>
          </a:xfrm>
        </p:spPr>
        <p:txBody>
          <a:bodyPr>
            <a:normAutofit lnSpcReduction="10000"/>
          </a:bodyPr>
          <a:lstStyle/>
          <a:p>
            <a:pPr marL="514350" indent="-514350" eaLnBrk="1" fontAlgn="auto" hangingPunct="1">
              <a:spcAft>
                <a:spcPts val="0"/>
              </a:spcAft>
              <a:buClr>
                <a:srgbClr val="FF9900"/>
              </a:buClr>
              <a:buFont typeface="Wingdings" panose="05000000000000000000" pitchFamily="2" charset="2"/>
              <a:buChar char="q"/>
              <a:defRPr/>
            </a:pPr>
            <a:r>
              <a:rPr lang="en-US" sz="2800" dirty="0" smtClean="0">
                <a:ea typeface="+mn-ea"/>
                <a:cs typeface="Arial"/>
              </a:rPr>
              <a:t>Demonstrate the importance of interpersonal skills in the workplace.</a:t>
            </a:r>
          </a:p>
          <a:p>
            <a:pPr marL="514350" indent="-514350" eaLnBrk="1" fontAlgn="auto" hangingPunct="1">
              <a:spcAft>
                <a:spcPts val="0"/>
              </a:spcAft>
              <a:buClr>
                <a:srgbClr val="FF9900"/>
              </a:buClr>
              <a:buFont typeface="Wingdings" panose="05000000000000000000" pitchFamily="2" charset="2"/>
              <a:buChar char="q"/>
              <a:defRPr/>
            </a:pPr>
            <a:r>
              <a:rPr lang="en-US" sz="2800" dirty="0" smtClean="0">
                <a:ea typeface="+mn-ea"/>
                <a:cs typeface="Arial"/>
              </a:rPr>
              <a:t>Define </a:t>
            </a:r>
            <a:r>
              <a:rPr lang="en-US" sz="2800" i="1" dirty="0" smtClean="0">
                <a:ea typeface="+mn-ea"/>
                <a:cs typeface="Arial"/>
              </a:rPr>
              <a:t>organizational behavior (OB).</a:t>
            </a:r>
            <a:endParaRPr lang="en-US" sz="2800" dirty="0" smtClean="0">
              <a:ea typeface="+mn-ea"/>
              <a:cs typeface="Arial"/>
            </a:endParaRPr>
          </a:p>
          <a:p>
            <a:pPr marL="514350" indent="-514350" eaLnBrk="1" fontAlgn="auto" hangingPunct="1">
              <a:spcAft>
                <a:spcPts val="0"/>
              </a:spcAft>
              <a:buClr>
                <a:srgbClr val="FF9900"/>
              </a:buClr>
              <a:buFont typeface="Wingdings" panose="05000000000000000000" pitchFamily="2" charset="2"/>
              <a:buChar char="q"/>
              <a:defRPr/>
            </a:pPr>
            <a:r>
              <a:rPr lang="en-US" sz="2800" dirty="0" smtClean="0">
                <a:ea typeface="+mn-ea"/>
                <a:cs typeface="Arial"/>
              </a:rPr>
              <a:t>Show the value to OB of systematic study.</a:t>
            </a:r>
          </a:p>
          <a:p>
            <a:pPr marL="514350" indent="-514350" eaLnBrk="1" fontAlgn="auto" hangingPunct="1">
              <a:spcAft>
                <a:spcPts val="0"/>
              </a:spcAft>
              <a:buClr>
                <a:srgbClr val="FF9900"/>
              </a:buClr>
              <a:buFont typeface="Wingdings" panose="05000000000000000000" pitchFamily="2" charset="2"/>
              <a:buChar char="q"/>
              <a:defRPr/>
            </a:pPr>
            <a:r>
              <a:rPr lang="en-US" sz="2800" dirty="0" smtClean="0">
                <a:ea typeface="+mn-ea"/>
                <a:cs typeface="Arial"/>
              </a:rPr>
              <a:t>Identify the major behavioral science disciplines that contribute to OB.</a:t>
            </a:r>
          </a:p>
          <a:p>
            <a:pPr marL="514350" indent="-514350" eaLnBrk="1" fontAlgn="auto" hangingPunct="1">
              <a:spcAft>
                <a:spcPts val="0"/>
              </a:spcAft>
              <a:buClr>
                <a:srgbClr val="FF9900"/>
              </a:buClr>
              <a:buFont typeface="Wingdings" panose="05000000000000000000" pitchFamily="2" charset="2"/>
              <a:buChar char="q"/>
              <a:defRPr/>
            </a:pPr>
            <a:r>
              <a:rPr lang="en-US" sz="2800" dirty="0" smtClean="0">
                <a:ea typeface="+mn-ea"/>
                <a:cs typeface="Arial"/>
              </a:rPr>
              <a:t>Demonstrate why few absolutes apply to OB.</a:t>
            </a:r>
          </a:p>
          <a:p>
            <a:pPr marL="514350" indent="-514350" eaLnBrk="1" fontAlgn="auto" hangingPunct="1">
              <a:spcAft>
                <a:spcPts val="0"/>
              </a:spcAft>
              <a:buClr>
                <a:srgbClr val="FF9900"/>
              </a:buClr>
              <a:buFont typeface="Wingdings" panose="05000000000000000000" pitchFamily="2" charset="2"/>
              <a:buChar char="q"/>
              <a:defRPr/>
            </a:pPr>
            <a:r>
              <a:rPr lang="en-US" sz="2800" dirty="0" smtClean="0">
                <a:ea typeface="+mn-ea"/>
                <a:cs typeface="Arial"/>
              </a:rPr>
              <a:t>Identify managers’ challenges and opportunities in applying OB concepts.</a:t>
            </a:r>
          </a:p>
          <a:p>
            <a:pPr marL="514350" indent="-514350" eaLnBrk="1" fontAlgn="auto" hangingPunct="1">
              <a:spcAft>
                <a:spcPts val="0"/>
              </a:spcAft>
              <a:buClr>
                <a:srgbClr val="FF9900"/>
              </a:buClr>
              <a:buFont typeface="Wingdings" panose="05000000000000000000" pitchFamily="2" charset="2"/>
              <a:buChar char="q"/>
              <a:defRPr/>
            </a:pPr>
            <a:r>
              <a:rPr lang="en-US" sz="2800" dirty="0" smtClean="0">
                <a:ea typeface="+mn-ea"/>
                <a:cs typeface="Arial"/>
              </a:rPr>
              <a:t>Compare the three levels of analysis in this text’s OB model. </a:t>
            </a:r>
          </a:p>
          <a:p>
            <a:pPr marL="514350" indent="-514350" eaLnBrk="1" fontAlgn="auto" hangingPunct="1">
              <a:spcAft>
                <a:spcPts val="0"/>
              </a:spcAft>
              <a:buFont typeface="+mj-lt"/>
              <a:buAutoNum type="arabicPeriod"/>
              <a:defRPr/>
            </a:pPr>
            <a:endParaRPr lang="en-US" sz="2800" dirty="0" smtClean="0">
              <a:ea typeface="+mn-ea"/>
              <a:cs typeface="Arial"/>
            </a:endParaRPr>
          </a:p>
        </p:txBody>
      </p:sp>
      <p:sp>
        <p:nvSpPr>
          <p:cNvPr id="6" name="Slide Number Placeholder 5"/>
          <p:cNvSpPr>
            <a:spLocks noGrp="1"/>
          </p:cNvSpPr>
          <p:nvPr>
            <p:ph type="sldNum" sz="quarter" idx="12"/>
          </p:nvPr>
        </p:nvSpPr>
        <p:spPr/>
        <p:txBody>
          <a:bodyPr/>
          <a:lstStyle/>
          <a:p>
            <a:pPr>
              <a:defRPr/>
            </a:pPr>
            <a:r>
              <a:rPr lang="en-US"/>
              <a:t>1-</a:t>
            </a:r>
            <a:fld id="{A58F9EA9-B003-4B02-A6B3-FF0D3C574907}" type="slidenum">
              <a:rPr lang="en-US"/>
              <a:pPr>
                <a:defRPr/>
              </a:pPr>
              <a:t>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463" y="16133"/>
            <a:ext cx="7602537" cy="1584643"/>
          </a:xfrm>
        </p:spPr>
        <p:txBody>
          <a:bodyPr/>
          <a:lstStyle/>
          <a:p>
            <a:pPr eaLnBrk="1" fontAlgn="auto" hangingPunct="1">
              <a:spcAft>
                <a:spcPts val="0"/>
              </a:spcAft>
              <a:defRPr/>
            </a:pPr>
            <a:r>
              <a:rPr lang="en-US" sz="4400" dirty="0" smtClean="0">
                <a:ea typeface="+mj-ea"/>
                <a:cs typeface="Arial Narrow"/>
              </a:rPr>
              <a:t>Three Levels of Analysis in </a:t>
            </a:r>
            <a:br>
              <a:rPr lang="en-US" sz="4400" dirty="0" smtClean="0">
                <a:ea typeface="+mj-ea"/>
                <a:cs typeface="Arial Narrow"/>
              </a:rPr>
            </a:br>
            <a:r>
              <a:rPr lang="en-US" sz="4400" dirty="0" smtClean="0">
                <a:ea typeface="+mj-ea"/>
                <a:cs typeface="Arial Narrow"/>
              </a:rPr>
              <a:t>This Text’s OB Model </a:t>
            </a:r>
            <a:endParaRPr lang="en-US" sz="44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6A7C2052-F839-44E7-B8CC-C6B96F121EC9}" type="slidenum">
              <a:rPr lang="en-US"/>
              <a:pPr>
                <a:defRPr/>
              </a:pPr>
              <a:t>30</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979" y="1600776"/>
            <a:ext cx="6914414" cy="485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120" y="16133"/>
            <a:ext cx="7602537" cy="1584643"/>
          </a:xfrm>
        </p:spPr>
        <p:txBody>
          <a:bodyPr/>
          <a:lstStyle/>
          <a:p>
            <a:pPr eaLnBrk="1" fontAlgn="auto" hangingPunct="1">
              <a:spcAft>
                <a:spcPts val="0"/>
              </a:spcAft>
              <a:defRPr/>
            </a:pPr>
            <a:r>
              <a:rPr lang="en-US" sz="4400" dirty="0" smtClean="0">
                <a:ea typeface="+mj-ea"/>
                <a:cs typeface="Arial Narrow"/>
              </a:rPr>
              <a:t>Three Levels of Analysis in </a:t>
            </a:r>
            <a:br>
              <a:rPr lang="en-US" sz="4400" dirty="0" smtClean="0">
                <a:ea typeface="+mj-ea"/>
                <a:cs typeface="Arial Narrow"/>
              </a:rPr>
            </a:br>
            <a:r>
              <a:rPr lang="en-US" sz="4400" dirty="0" smtClean="0">
                <a:ea typeface="+mj-ea"/>
                <a:cs typeface="Arial Narrow"/>
              </a:rPr>
              <a:t>This Book’s OB Model </a:t>
            </a:r>
            <a:endParaRPr lang="en-US" sz="44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6A7C2052-F839-44E7-B8CC-C6B96F121EC9}" type="slidenum">
              <a:rPr lang="en-US"/>
              <a:pPr>
                <a:defRPr/>
              </a:pPr>
              <a:t>31</a:t>
            </a:fld>
            <a:endParaRPr lang="en-US"/>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410" y="2068542"/>
            <a:ext cx="2621280" cy="4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flipH="1">
            <a:off x="743390" y="1876485"/>
            <a:ext cx="5324635" cy="4524315"/>
          </a:xfrm>
          <a:prstGeom prst="rect">
            <a:avLst/>
          </a:prstGeom>
          <a:noFill/>
        </p:spPr>
        <p:txBody>
          <a:bodyPr wrap="square" rtlCol="0">
            <a:spAutoFit/>
          </a:bodyPr>
          <a:lstStyle/>
          <a:p>
            <a:pPr marL="457200" indent="-457200">
              <a:buClr>
                <a:srgbClr val="C00000"/>
              </a:buClr>
              <a:buFont typeface="Wingdings" panose="05000000000000000000" pitchFamily="2" charset="2"/>
              <a:buChar char="Ø"/>
              <a:defRPr/>
            </a:pPr>
            <a:r>
              <a:rPr lang="en-US" b="1" dirty="0">
                <a:solidFill>
                  <a:schemeClr val="accent1"/>
                </a:solidFill>
                <a:cs typeface="Arial"/>
              </a:rPr>
              <a:t>Inputs</a:t>
            </a:r>
          </a:p>
          <a:p>
            <a:pPr marL="914400" lvl="1" indent="-457200">
              <a:buClr>
                <a:srgbClr val="C00000"/>
              </a:buClr>
              <a:buFont typeface="Wingdings" panose="05000000000000000000" pitchFamily="2" charset="2"/>
              <a:buChar char="Ø"/>
              <a:defRPr/>
            </a:pPr>
            <a:r>
              <a:rPr lang="en-US" dirty="0" smtClean="0">
                <a:cs typeface="Arial"/>
              </a:rPr>
              <a:t>Variables </a:t>
            </a:r>
            <a:r>
              <a:rPr lang="en-US" dirty="0">
                <a:cs typeface="Arial"/>
              </a:rPr>
              <a:t>like personality, group structure, and organizational culture that lead to processes. </a:t>
            </a:r>
          </a:p>
          <a:p>
            <a:pPr marL="914400" lvl="1" indent="-457200">
              <a:buClr>
                <a:srgbClr val="C00000"/>
              </a:buClr>
              <a:buFont typeface="Wingdings" panose="05000000000000000000" pitchFamily="2" charset="2"/>
              <a:buChar char="Ø"/>
              <a:defRPr/>
            </a:pPr>
            <a:r>
              <a:rPr lang="en-US" dirty="0">
                <a:cs typeface="Arial"/>
              </a:rPr>
              <a:t>Group structure, roles, and team responsibilities are typically assigned immediately before or after a group is formed. </a:t>
            </a:r>
            <a:endParaRPr lang="en-US" dirty="0" smtClean="0">
              <a:cs typeface="Arial"/>
            </a:endParaRPr>
          </a:p>
          <a:p>
            <a:pPr marL="914400" lvl="1" indent="-457200">
              <a:buClr>
                <a:srgbClr val="C00000"/>
              </a:buClr>
              <a:buFont typeface="Wingdings" panose="05000000000000000000" pitchFamily="2" charset="2"/>
              <a:buChar char="Ø"/>
              <a:defRPr/>
            </a:pPr>
            <a:r>
              <a:rPr lang="en-US" dirty="0" smtClean="0">
                <a:cs typeface="Arial"/>
              </a:rPr>
              <a:t>Organizational structure and culture change over time.</a:t>
            </a:r>
            <a:endParaRPr lang="en-US" dirty="0">
              <a:cs typeface="Arial"/>
            </a:endParaRPr>
          </a:p>
        </p:txBody>
      </p:sp>
      <p:sp>
        <p:nvSpPr>
          <p:cNvPr id="7" name="Rounded Rectangle 6"/>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extLst>
      <p:ext uri="{BB962C8B-B14F-4D97-AF65-F5344CB8AC3E}">
        <p14:creationId xmlns:p14="http://schemas.microsoft.com/office/powerpoint/2010/main" val="2970695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448" y="22588"/>
            <a:ext cx="7602537" cy="1584643"/>
          </a:xfrm>
        </p:spPr>
        <p:txBody>
          <a:bodyPr/>
          <a:lstStyle/>
          <a:p>
            <a:pPr eaLnBrk="1" fontAlgn="auto" hangingPunct="1">
              <a:spcAft>
                <a:spcPts val="0"/>
              </a:spcAft>
              <a:defRPr/>
            </a:pPr>
            <a:r>
              <a:rPr lang="en-US" sz="4400" dirty="0" smtClean="0">
                <a:ea typeface="+mj-ea"/>
                <a:cs typeface="Arial Narrow"/>
              </a:rPr>
              <a:t>Three Levels of Analysis in </a:t>
            </a:r>
            <a:br>
              <a:rPr lang="en-US" sz="4400" dirty="0" smtClean="0">
                <a:ea typeface="+mj-ea"/>
                <a:cs typeface="Arial Narrow"/>
              </a:rPr>
            </a:br>
            <a:r>
              <a:rPr lang="en-US" sz="4400" dirty="0" smtClean="0">
                <a:ea typeface="+mj-ea"/>
                <a:cs typeface="Arial Narrow"/>
              </a:rPr>
              <a:t>This Book’s OB Model </a:t>
            </a:r>
            <a:endParaRPr lang="en-US" sz="44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6A7C2052-F839-44E7-B8CC-C6B96F121EC9}" type="slidenum">
              <a:rPr lang="en-US"/>
              <a:pPr>
                <a:defRPr/>
              </a:pPr>
              <a:t>32</a:t>
            </a:fld>
            <a:endParaRPr lang="en-US"/>
          </a:p>
        </p:txBody>
      </p:sp>
      <p:sp>
        <p:nvSpPr>
          <p:cNvPr id="3" name="TextBox 2"/>
          <p:cNvSpPr txBox="1"/>
          <p:nvPr/>
        </p:nvSpPr>
        <p:spPr>
          <a:xfrm flipH="1">
            <a:off x="703263" y="1873199"/>
            <a:ext cx="4799466" cy="4493538"/>
          </a:xfrm>
          <a:prstGeom prst="rect">
            <a:avLst/>
          </a:prstGeom>
          <a:noFill/>
        </p:spPr>
        <p:txBody>
          <a:bodyPr wrap="square" rtlCol="0">
            <a:spAutoFit/>
          </a:bodyPr>
          <a:lstStyle/>
          <a:p>
            <a:pPr marL="457200" indent="-457200">
              <a:buClr>
                <a:srgbClr val="C00000"/>
              </a:buClr>
              <a:buFont typeface="Wingdings" panose="05000000000000000000" pitchFamily="2" charset="2"/>
              <a:buChar char="Ø"/>
              <a:defRPr/>
            </a:pPr>
            <a:r>
              <a:rPr lang="en-US" sz="2600" b="1" dirty="0">
                <a:solidFill>
                  <a:schemeClr val="accent1"/>
                </a:solidFill>
                <a:cs typeface="Arial"/>
              </a:rPr>
              <a:t>Processes</a:t>
            </a:r>
          </a:p>
          <a:p>
            <a:pPr marL="914400" lvl="1" indent="-457200">
              <a:buClr>
                <a:srgbClr val="C00000"/>
              </a:buClr>
              <a:buFont typeface="Wingdings" panose="05000000000000000000" pitchFamily="2" charset="2"/>
              <a:buChar char="Ø"/>
              <a:defRPr/>
            </a:pPr>
            <a:r>
              <a:rPr lang="en-US" sz="2600" dirty="0">
                <a:cs typeface="Arial"/>
              </a:rPr>
              <a:t>If inputs are like the nouns in organizational behavior, processes are like verbs. </a:t>
            </a:r>
          </a:p>
          <a:p>
            <a:pPr marL="914400" lvl="1" indent="-457200">
              <a:buClr>
                <a:srgbClr val="C00000"/>
              </a:buClr>
              <a:buFont typeface="Wingdings" panose="05000000000000000000" pitchFamily="2" charset="2"/>
              <a:buChar char="Ø"/>
              <a:defRPr/>
            </a:pPr>
            <a:r>
              <a:rPr lang="en-US" sz="2600" dirty="0" smtClean="0">
                <a:cs typeface="Arial"/>
              </a:rPr>
              <a:t>Defined as actions </a:t>
            </a:r>
            <a:r>
              <a:rPr lang="en-US" sz="2600" dirty="0">
                <a:cs typeface="Arial"/>
              </a:rPr>
              <a:t>that individuals, groups, and organizations engage in as a result of </a:t>
            </a:r>
            <a:r>
              <a:rPr lang="en-US" sz="2600" dirty="0" smtClean="0">
                <a:cs typeface="Arial"/>
              </a:rPr>
              <a:t>inputs, </a:t>
            </a:r>
            <a:r>
              <a:rPr lang="en-US" sz="2600" dirty="0">
                <a:cs typeface="Arial"/>
              </a:rPr>
              <a:t>and that lead to certain outcomes. </a:t>
            </a:r>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862" y="1971128"/>
            <a:ext cx="2603817"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extLst>
      <p:ext uri="{BB962C8B-B14F-4D97-AF65-F5344CB8AC3E}">
        <p14:creationId xmlns:p14="http://schemas.microsoft.com/office/powerpoint/2010/main" val="462297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120" y="28172"/>
            <a:ext cx="7602537" cy="1584643"/>
          </a:xfrm>
        </p:spPr>
        <p:txBody>
          <a:bodyPr/>
          <a:lstStyle/>
          <a:p>
            <a:pPr eaLnBrk="1" fontAlgn="auto" hangingPunct="1">
              <a:spcAft>
                <a:spcPts val="0"/>
              </a:spcAft>
              <a:defRPr/>
            </a:pPr>
            <a:r>
              <a:rPr lang="en-US" sz="4400" dirty="0" smtClean="0">
                <a:ea typeface="+mj-ea"/>
                <a:cs typeface="Arial Narrow"/>
              </a:rPr>
              <a:t>Three Levels of Analysis in </a:t>
            </a:r>
            <a:br>
              <a:rPr lang="en-US" sz="4400" dirty="0" smtClean="0">
                <a:ea typeface="+mj-ea"/>
                <a:cs typeface="Arial Narrow"/>
              </a:rPr>
            </a:br>
            <a:r>
              <a:rPr lang="en-US" sz="4400" dirty="0" smtClean="0">
                <a:ea typeface="+mj-ea"/>
                <a:cs typeface="Arial Narrow"/>
              </a:rPr>
              <a:t>This Book’s OB Model </a:t>
            </a:r>
            <a:endParaRPr lang="en-US" sz="44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6A7C2052-F839-44E7-B8CC-C6B96F121EC9}" type="slidenum">
              <a:rPr lang="en-US"/>
              <a:pPr>
                <a:defRPr/>
              </a:pPr>
              <a:t>33</a:t>
            </a:fld>
            <a:endParaRPr lang="en-US"/>
          </a:p>
        </p:txBody>
      </p:sp>
      <p:sp>
        <p:nvSpPr>
          <p:cNvPr id="3" name="TextBox 2"/>
          <p:cNvSpPr txBox="1"/>
          <p:nvPr/>
        </p:nvSpPr>
        <p:spPr>
          <a:xfrm flipH="1">
            <a:off x="703263" y="2035629"/>
            <a:ext cx="4162651" cy="3108543"/>
          </a:xfrm>
          <a:prstGeom prst="rect">
            <a:avLst/>
          </a:prstGeom>
          <a:noFill/>
        </p:spPr>
        <p:txBody>
          <a:bodyPr wrap="square" rtlCol="0">
            <a:spAutoFit/>
          </a:bodyPr>
          <a:lstStyle/>
          <a:p>
            <a:pPr marL="457200" indent="-457200">
              <a:buClr>
                <a:srgbClr val="C00000"/>
              </a:buClr>
              <a:buFont typeface="Wingdings" panose="05000000000000000000" pitchFamily="2" charset="2"/>
              <a:buChar char="Ø"/>
              <a:defRPr/>
            </a:pPr>
            <a:r>
              <a:rPr lang="en-US" sz="2800" b="1" dirty="0">
                <a:solidFill>
                  <a:schemeClr val="accent1"/>
                </a:solidFill>
                <a:cs typeface="Arial"/>
              </a:rPr>
              <a:t>Outcomes</a:t>
            </a:r>
          </a:p>
          <a:p>
            <a:pPr marL="914400" lvl="1" indent="-457200">
              <a:buClr>
                <a:srgbClr val="C00000"/>
              </a:buClr>
              <a:buFont typeface="Wingdings" panose="05000000000000000000" pitchFamily="2" charset="2"/>
              <a:buChar char="Ø"/>
              <a:defRPr/>
            </a:pPr>
            <a:r>
              <a:rPr lang="en-US" sz="2800" dirty="0" smtClean="0">
                <a:cs typeface="Arial"/>
              </a:rPr>
              <a:t>Key </a:t>
            </a:r>
            <a:r>
              <a:rPr lang="en-US" sz="2800" dirty="0">
                <a:cs typeface="Arial"/>
              </a:rPr>
              <a:t>variables that you want to explain or predict, and that are affected by some other variables. </a:t>
            </a:r>
          </a:p>
        </p:txBody>
      </p:sp>
      <p:sp>
        <p:nvSpPr>
          <p:cNvPr id="7" name="Rounded Rectangle 6"/>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990" y="1743444"/>
            <a:ext cx="2583940" cy="4422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661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144010"/>
            <a:ext cx="8107680" cy="1143000"/>
          </a:xfrm>
        </p:spPr>
        <p:txBody>
          <a:bodyPr/>
          <a:lstStyle/>
          <a:p>
            <a:pPr eaLnBrk="1" fontAlgn="auto" hangingPunct="1">
              <a:spcAft>
                <a:spcPts val="0"/>
              </a:spcAft>
              <a:defRPr/>
            </a:pPr>
            <a:r>
              <a:rPr lang="en-US" sz="4800" dirty="0" smtClean="0">
                <a:ea typeface="+mj-ea"/>
                <a:cs typeface="Arial Narrow"/>
              </a:rPr>
              <a:t>Outcome Variables</a:t>
            </a:r>
            <a:endParaRPr lang="en-US" sz="4800" dirty="0">
              <a:ea typeface="+mj-ea"/>
              <a:cs typeface="Arial Narrow"/>
            </a:endParaRPr>
          </a:p>
        </p:txBody>
      </p:sp>
      <p:sp>
        <p:nvSpPr>
          <p:cNvPr id="3" name="Subtitle 2"/>
          <p:cNvSpPr>
            <a:spLocks noGrp="1"/>
          </p:cNvSpPr>
          <p:nvPr>
            <p:ph idx="1"/>
          </p:nvPr>
        </p:nvSpPr>
        <p:spPr>
          <a:xfrm>
            <a:off x="889489" y="1583690"/>
            <a:ext cx="8107680" cy="4502150"/>
          </a:xfrm>
        </p:spPr>
        <p:txBody>
          <a:bodyPr wrap="square" numCol="1" anchor="t" anchorCtr="0" compatLnSpc="1">
            <a:prstTxWarp prst="textNoShape">
              <a:avLst/>
            </a:prstTxWarp>
            <a:normAutofit/>
          </a:bodyPr>
          <a:lstStyle/>
          <a:p>
            <a:pPr eaLnBrk="1" hangingPunct="1"/>
            <a:r>
              <a:rPr lang="en-US" sz="2800" dirty="0" smtClean="0">
                <a:ea typeface="ＭＳ Ｐゴシック" pitchFamily="34" charset="-128"/>
                <a:cs typeface="Arial" charset="0"/>
              </a:rPr>
              <a:t>Attitudes and stress </a:t>
            </a:r>
          </a:p>
          <a:p>
            <a:pPr lvl="1" eaLnBrk="1" hangingPunct="1"/>
            <a:r>
              <a:rPr lang="en-US" sz="2800" dirty="0" smtClean="0">
                <a:ea typeface="ＭＳ Ｐゴシック" pitchFamily="34" charset="-128"/>
                <a:cs typeface="Arial" charset="0"/>
              </a:rPr>
              <a:t>Employee </a:t>
            </a:r>
            <a:r>
              <a:rPr lang="en-US" sz="2800" b="1" dirty="0" smtClean="0">
                <a:solidFill>
                  <a:schemeClr val="accent1"/>
                </a:solidFill>
                <a:ea typeface="ＭＳ Ｐゴシック" pitchFamily="34" charset="-128"/>
                <a:cs typeface="Arial" charset="0"/>
              </a:rPr>
              <a:t>attitudes</a:t>
            </a:r>
            <a:r>
              <a:rPr lang="en-US" sz="2800" dirty="0" smtClean="0">
                <a:ea typeface="ＭＳ Ｐゴシック" pitchFamily="34" charset="-128"/>
                <a:cs typeface="Arial" charset="0"/>
              </a:rPr>
              <a:t> are the evaluations employees make, ranging from positive to negative, about objects, people, or events. </a:t>
            </a:r>
          </a:p>
          <a:p>
            <a:pPr lvl="1" eaLnBrk="1" hangingPunct="1"/>
            <a:r>
              <a:rPr lang="en-US" sz="2800" b="1" dirty="0" smtClean="0">
                <a:solidFill>
                  <a:schemeClr val="accent1"/>
                </a:solidFill>
                <a:ea typeface="ＭＳ Ｐゴシック" pitchFamily="34" charset="-128"/>
                <a:cs typeface="Arial" charset="0"/>
              </a:rPr>
              <a:t>Stress</a:t>
            </a:r>
            <a:r>
              <a:rPr lang="en-US" sz="2800" dirty="0" smtClean="0">
                <a:ea typeface="ＭＳ Ｐゴシック" pitchFamily="34" charset="-128"/>
                <a:cs typeface="Arial" charset="0"/>
              </a:rPr>
              <a:t> is an unpleasant psychological process that occurs in response to environmental pressures.</a:t>
            </a:r>
          </a:p>
        </p:txBody>
      </p:sp>
      <p:sp>
        <p:nvSpPr>
          <p:cNvPr id="7" name="Slide Number Placeholder 6"/>
          <p:cNvSpPr>
            <a:spLocks noGrp="1"/>
          </p:cNvSpPr>
          <p:nvPr>
            <p:ph type="sldNum" sz="quarter" idx="12"/>
          </p:nvPr>
        </p:nvSpPr>
        <p:spPr/>
        <p:txBody>
          <a:bodyPr/>
          <a:lstStyle/>
          <a:p>
            <a:pPr>
              <a:defRPr/>
            </a:pPr>
            <a:r>
              <a:rPr lang="en-US" dirty="0"/>
              <a:t>1-</a:t>
            </a:r>
            <a:fld id="{D97C95AA-578A-4C5D-BB2B-2958D643CF2A}" type="slidenum">
              <a:rPr lang="en-US"/>
              <a:pPr>
                <a:defRPr/>
              </a:pPr>
              <a:t>34</a:t>
            </a:fld>
            <a:endParaRPr lang="en-US" dirty="0"/>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157391"/>
            <a:ext cx="8107680" cy="1143000"/>
          </a:xfrm>
        </p:spPr>
        <p:txBody>
          <a:bodyPr/>
          <a:lstStyle/>
          <a:p>
            <a:pPr eaLnBrk="1" fontAlgn="auto" hangingPunct="1">
              <a:spcAft>
                <a:spcPts val="0"/>
              </a:spcAft>
              <a:defRPr/>
            </a:pPr>
            <a:r>
              <a:rPr lang="en-US" sz="4800" dirty="0" smtClean="0">
                <a:ea typeface="+mj-ea"/>
                <a:cs typeface="Arial Narrow"/>
              </a:rPr>
              <a:t>Outcome Variables</a:t>
            </a:r>
            <a:endParaRPr lang="en-US" sz="4800" dirty="0">
              <a:ea typeface="+mj-ea"/>
              <a:cs typeface="Arial Narrow"/>
            </a:endParaRPr>
          </a:p>
        </p:txBody>
      </p:sp>
      <p:sp>
        <p:nvSpPr>
          <p:cNvPr id="3" name="Subtitle 2"/>
          <p:cNvSpPr>
            <a:spLocks noGrp="1"/>
          </p:cNvSpPr>
          <p:nvPr>
            <p:ph idx="1"/>
          </p:nvPr>
        </p:nvSpPr>
        <p:spPr>
          <a:xfrm>
            <a:off x="889489" y="1583690"/>
            <a:ext cx="8107680" cy="4502150"/>
          </a:xfrm>
        </p:spPr>
        <p:txBody>
          <a:bodyPr wrap="square" numCol="1" anchor="t" anchorCtr="0" compatLnSpc="1">
            <a:prstTxWarp prst="textNoShape">
              <a:avLst/>
            </a:prstTxWarp>
            <a:normAutofit/>
          </a:bodyPr>
          <a:lstStyle/>
          <a:p>
            <a:pPr eaLnBrk="1" hangingPunct="1"/>
            <a:r>
              <a:rPr lang="en-US" sz="2800" dirty="0" smtClean="0">
                <a:ea typeface="ＭＳ Ｐゴシック" pitchFamily="34" charset="-128"/>
                <a:cs typeface="Arial" charset="0"/>
              </a:rPr>
              <a:t>Task performance </a:t>
            </a:r>
          </a:p>
          <a:p>
            <a:pPr lvl="1" eaLnBrk="1" hangingPunct="1"/>
            <a:r>
              <a:rPr lang="en-US" sz="2800" dirty="0" smtClean="0">
                <a:ea typeface="ＭＳ Ｐゴシック" pitchFamily="34" charset="-128"/>
                <a:cs typeface="Arial" charset="0"/>
              </a:rPr>
              <a:t>The combination of effectiveness and efficiency at doing your core job tasks is a reflection of your level of </a:t>
            </a:r>
            <a:r>
              <a:rPr lang="en-US" sz="2800" b="1" dirty="0" smtClean="0">
                <a:solidFill>
                  <a:schemeClr val="accent1"/>
                </a:solidFill>
                <a:ea typeface="ＭＳ Ｐゴシック" pitchFamily="34" charset="-128"/>
                <a:cs typeface="Arial" charset="0"/>
              </a:rPr>
              <a:t>task performance</a:t>
            </a:r>
            <a:r>
              <a:rPr lang="en-US" sz="2800" dirty="0" smtClean="0">
                <a:ea typeface="ＭＳ Ｐゴシック" pitchFamily="34" charset="-128"/>
                <a:cs typeface="Arial" charset="0"/>
              </a:rPr>
              <a:t>.  </a:t>
            </a:r>
          </a:p>
        </p:txBody>
      </p:sp>
      <p:sp>
        <p:nvSpPr>
          <p:cNvPr id="7" name="Slide Number Placeholder 6"/>
          <p:cNvSpPr>
            <a:spLocks noGrp="1"/>
          </p:cNvSpPr>
          <p:nvPr>
            <p:ph type="sldNum" sz="quarter" idx="12"/>
          </p:nvPr>
        </p:nvSpPr>
        <p:spPr/>
        <p:txBody>
          <a:bodyPr/>
          <a:lstStyle/>
          <a:p>
            <a:pPr>
              <a:defRPr/>
            </a:pPr>
            <a:r>
              <a:rPr lang="en-US" dirty="0"/>
              <a:t>1-</a:t>
            </a:r>
            <a:fld id="{D97C95AA-578A-4C5D-BB2B-2958D643CF2A}" type="slidenum">
              <a:rPr lang="en-US"/>
              <a:pPr>
                <a:defRPr/>
              </a:pPr>
              <a:t>35</a:t>
            </a:fld>
            <a:endParaRPr lang="en-US" dirty="0"/>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extLst>
      <p:ext uri="{BB962C8B-B14F-4D97-AF65-F5344CB8AC3E}">
        <p14:creationId xmlns:p14="http://schemas.microsoft.com/office/powerpoint/2010/main" val="109885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ea typeface="+mj-ea"/>
                <a:cs typeface="Arial Narrow"/>
              </a:rPr>
              <a:t>Outcome Variables</a:t>
            </a:r>
            <a:endParaRPr lang="en-US" sz="4800" dirty="0">
              <a:ea typeface="+mj-ea"/>
              <a:cs typeface="Arial Narrow"/>
            </a:endParaRPr>
          </a:p>
        </p:txBody>
      </p:sp>
      <p:sp>
        <p:nvSpPr>
          <p:cNvPr id="3" name="Subtitle 2"/>
          <p:cNvSpPr>
            <a:spLocks noGrp="1"/>
          </p:cNvSpPr>
          <p:nvPr>
            <p:ph idx="1"/>
          </p:nvPr>
        </p:nvSpPr>
        <p:spPr>
          <a:xfrm>
            <a:off x="935782" y="1615440"/>
            <a:ext cx="8001000" cy="4740910"/>
          </a:xfrm>
        </p:spPr>
        <p:txBody>
          <a:bodyPr wrap="square" numCol="1" anchor="t" anchorCtr="0" compatLnSpc="1">
            <a:prstTxWarp prst="textNoShape">
              <a:avLst/>
            </a:prstTxWarp>
            <a:normAutofit/>
          </a:bodyPr>
          <a:lstStyle/>
          <a:p>
            <a:r>
              <a:rPr lang="en-US" sz="2900" dirty="0" smtClean="0">
                <a:ea typeface="ＭＳ Ｐゴシック" pitchFamily="34" charset="-128"/>
                <a:cs typeface="Arial" charset="0"/>
              </a:rPr>
              <a:t>Organizational citizenship behavior </a:t>
            </a:r>
          </a:p>
          <a:p>
            <a:pPr lvl="1"/>
            <a:r>
              <a:rPr lang="en-US" sz="2800" dirty="0" smtClean="0">
                <a:ea typeface="ＭＳ Ｐゴシック" pitchFamily="34" charset="-128"/>
                <a:cs typeface="Arial" charset="0"/>
              </a:rPr>
              <a:t>The discretionary behavior that is not part of an employee’s formal job requirements, and that contributes to the psychological and social environment of the workplace, is called </a:t>
            </a:r>
            <a:r>
              <a:rPr lang="en-US" sz="2800" b="1" dirty="0" smtClean="0">
                <a:solidFill>
                  <a:schemeClr val="accent1"/>
                </a:solidFill>
                <a:ea typeface="ＭＳ Ｐゴシック" pitchFamily="34" charset="-128"/>
                <a:cs typeface="Arial" charset="0"/>
              </a:rPr>
              <a:t>organizational citizenship behavior</a:t>
            </a:r>
            <a:r>
              <a:rPr lang="en-US" sz="2800" dirty="0" smtClean="0">
                <a:ea typeface="ＭＳ Ｐゴシック" pitchFamily="34" charset="-128"/>
                <a:cs typeface="Arial" charset="0"/>
              </a:rPr>
              <a:t>.  </a:t>
            </a:r>
          </a:p>
        </p:txBody>
      </p:sp>
      <p:sp>
        <p:nvSpPr>
          <p:cNvPr id="7" name="Slide Number Placeholder 6"/>
          <p:cNvSpPr>
            <a:spLocks noGrp="1"/>
          </p:cNvSpPr>
          <p:nvPr>
            <p:ph type="sldNum" sz="quarter" idx="12"/>
          </p:nvPr>
        </p:nvSpPr>
        <p:spPr/>
        <p:txBody>
          <a:bodyPr/>
          <a:lstStyle/>
          <a:p>
            <a:pPr>
              <a:defRPr/>
            </a:pPr>
            <a:r>
              <a:rPr lang="en-US"/>
              <a:t>1-</a:t>
            </a:r>
            <a:fld id="{ECA6B721-4C3C-4462-9517-643F2475DF6E}" type="slidenum">
              <a:rPr lang="en-US"/>
              <a:pPr>
                <a:defRPr/>
              </a:pPr>
              <a:t>36</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166598"/>
            <a:ext cx="8107680" cy="1143000"/>
          </a:xfrm>
        </p:spPr>
        <p:txBody>
          <a:bodyPr/>
          <a:lstStyle/>
          <a:p>
            <a:pPr eaLnBrk="1" fontAlgn="auto" hangingPunct="1">
              <a:spcAft>
                <a:spcPts val="0"/>
              </a:spcAft>
              <a:defRPr/>
            </a:pPr>
            <a:r>
              <a:rPr lang="en-US" sz="4800" dirty="0" smtClean="0">
                <a:ea typeface="+mj-ea"/>
                <a:cs typeface="Arial Narrow"/>
              </a:rPr>
              <a:t>Outcome Variables</a:t>
            </a:r>
            <a:endParaRPr lang="en-US" sz="4800" dirty="0">
              <a:ea typeface="+mj-ea"/>
              <a:cs typeface="Arial Narrow"/>
            </a:endParaRPr>
          </a:p>
        </p:txBody>
      </p:sp>
      <p:sp>
        <p:nvSpPr>
          <p:cNvPr id="3" name="Subtitle 2"/>
          <p:cNvSpPr>
            <a:spLocks noGrp="1"/>
          </p:cNvSpPr>
          <p:nvPr>
            <p:ph idx="1"/>
          </p:nvPr>
        </p:nvSpPr>
        <p:spPr>
          <a:xfrm>
            <a:off x="889489" y="1598023"/>
            <a:ext cx="8001000" cy="4740910"/>
          </a:xfrm>
        </p:spPr>
        <p:txBody>
          <a:bodyPr wrap="square" numCol="1" anchor="t" anchorCtr="0" compatLnSpc="1">
            <a:prstTxWarp prst="textNoShape">
              <a:avLst/>
            </a:prstTxWarp>
            <a:normAutofit/>
          </a:bodyPr>
          <a:lstStyle/>
          <a:p>
            <a:r>
              <a:rPr lang="en-US" sz="2800" dirty="0" smtClean="0">
                <a:ea typeface="ＭＳ Ｐゴシック" pitchFamily="34" charset="-128"/>
                <a:cs typeface="Arial" charset="0"/>
              </a:rPr>
              <a:t>Withdrawal behavior </a:t>
            </a:r>
          </a:p>
          <a:p>
            <a:pPr lvl="1"/>
            <a:r>
              <a:rPr lang="en-US" sz="2800" b="1" dirty="0" smtClean="0">
                <a:solidFill>
                  <a:schemeClr val="accent1"/>
                </a:solidFill>
                <a:ea typeface="ＭＳ Ｐゴシック" pitchFamily="34" charset="-128"/>
                <a:cs typeface="Arial" charset="0"/>
              </a:rPr>
              <a:t>Withdrawal behavior </a:t>
            </a:r>
            <a:r>
              <a:rPr lang="en-US" sz="2800" dirty="0" smtClean="0">
                <a:ea typeface="ＭＳ Ｐゴシック" pitchFamily="34" charset="-128"/>
                <a:cs typeface="Arial" charset="0"/>
              </a:rPr>
              <a:t>is the set of actions that employees take to separate themselves from the organization. </a:t>
            </a:r>
          </a:p>
        </p:txBody>
      </p:sp>
      <p:sp>
        <p:nvSpPr>
          <p:cNvPr id="7" name="Slide Number Placeholder 6"/>
          <p:cNvSpPr>
            <a:spLocks noGrp="1"/>
          </p:cNvSpPr>
          <p:nvPr>
            <p:ph type="sldNum" sz="quarter" idx="12"/>
          </p:nvPr>
        </p:nvSpPr>
        <p:spPr/>
        <p:txBody>
          <a:bodyPr/>
          <a:lstStyle/>
          <a:p>
            <a:pPr>
              <a:defRPr/>
            </a:pPr>
            <a:r>
              <a:rPr lang="en-US"/>
              <a:t>1-</a:t>
            </a:r>
            <a:fld id="{ECA6B721-4C3C-4462-9517-643F2475DF6E}" type="slidenum">
              <a:rPr lang="en-US"/>
              <a:pPr>
                <a:defRPr/>
              </a:pPr>
              <a:t>37</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extLst>
      <p:ext uri="{BB962C8B-B14F-4D97-AF65-F5344CB8AC3E}">
        <p14:creationId xmlns:p14="http://schemas.microsoft.com/office/powerpoint/2010/main" val="382273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ea typeface="+mj-ea"/>
                <a:cs typeface="Arial Narrow"/>
              </a:rPr>
              <a:t>Outcome Variables</a:t>
            </a:r>
            <a:endParaRPr lang="en-US" sz="4800" dirty="0">
              <a:ea typeface="+mj-ea"/>
              <a:cs typeface="Arial Narrow"/>
            </a:endParaRPr>
          </a:p>
        </p:txBody>
      </p:sp>
      <p:sp>
        <p:nvSpPr>
          <p:cNvPr id="3" name="Subtitle 2"/>
          <p:cNvSpPr>
            <a:spLocks noGrp="1"/>
          </p:cNvSpPr>
          <p:nvPr>
            <p:ph idx="1"/>
          </p:nvPr>
        </p:nvSpPr>
        <p:spPr>
          <a:xfrm>
            <a:off x="935782" y="1518328"/>
            <a:ext cx="8001000" cy="4502150"/>
          </a:xfrm>
        </p:spPr>
        <p:txBody>
          <a:bodyPr wrap="square" numCol="1" anchor="t" anchorCtr="0" compatLnSpc="1">
            <a:prstTxWarp prst="textNoShape">
              <a:avLst/>
            </a:prstTxWarp>
          </a:bodyPr>
          <a:lstStyle/>
          <a:p>
            <a:pPr eaLnBrk="1" hangingPunct="1"/>
            <a:r>
              <a:rPr lang="en-US" sz="2800" dirty="0" smtClean="0">
                <a:ea typeface="ＭＳ Ｐゴシック" pitchFamily="34" charset="-128"/>
                <a:cs typeface="Arial" charset="0"/>
              </a:rPr>
              <a:t>Group cohesion </a:t>
            </a:r>
          </a:p>
          <a:p>
            <a:pPr lvl="1" eaLnBrk="1" hangingPunct="1"/>
            <a:r>
              <a:rPr lang="en-US" sz="2800" b="1" dirty="0" smtClean="0">
                <a:solidFill>
                  <a:schemeClr val="accent1"/>
                </a:solidFill>
                <a:ea typeface="ＭＳ Ｐゴシック" pitchFamily="34" charset="-128"/>
                <a:cs typeface="Arial" charset="0"/>
              </a:rPr>
              <a:t>Group cohesion </a:t>
            </a:r>
            <a:r>
              <a:rPr lang="en-US" sz="2800" dirty="0" smtClean="0">
                <a:ea typeface="ＭＳ Ｐゴシック" pitchFamily="34" charset="-128"/>
                <a:cs typeface="Arial" charset="0"/>
              </a:rPr>
              <a:t>is the extent to which members of a group support and validate one another at work. </a:t>
            </a:r>
          </a:p>
          <a:p>
            <a:pPr eaLnBrk="1" hangingPunct="1"/>
            <a:endParaRPr lang="en-US" sz="2800" dirty="0" smtClean="0">
              <a:ea typeface="ＭＳ Ｐゴシック" pitchFamily="34" charset="-128"/>
              <a:cs typeface="Arial" charset="0"/>
            </a:endParaRPr>
          </a:p>
          <a:p>
            <a:pPr eaLnBrk="1" hangingPunct="1"/>
            <a:r>
              <a:rPr lang="en-US" sz="2800" dirty="0" smtClean="0">
                <a:ea typeface="ＭＳ Ｐゴシック" pitchFamily="34" charset="-128"/>
                <a:cs typeface="Arial" charset="0"/>
              </a:rPr>
              <a:t>Group functioning </a:t>
            </a:r>
          </a:p>
          <a:p>
            <a:pPr lvl="1" eaLnBrk="1" hangingPunct="1"/>
            <a:r>
              <a:rPr lang="en-US" sz="2800" b="1" dirty="0" smtClean="0">
                <a:solidFill>
                  <a:schemeClr val="accent1"/>
                </a:solidFill>
                <a:ea typeface="ＭＳ Ｐゴシック" pitchFamily="34" charset="-128"/>
                <a:cs typeface="Arial" charset="0"/>
              </a:rPr>
              <a:t>Group functioning </a:t>
            </a:r>
            <a:r>
              <a:rPr lang="en-US" sz="2800" dirty="0" smtClean="0">
                <a:ea typeface="ＭＳ Ｐゴシック" pitchFamily="34" charset="-128"/>
                <a:cs typeface="Arial" charset="0"/>
              </a:rPr>
              <a:t>refers to the quantity and quality of a group’s work output. </a:t>
            </a:r>
          </a:p>
        </p:txBody>
      </p:sp>
      <p:sp>
        <p:nvSpPr>
          <p:cNvPr id="7" name="Slide Number Placeholder 6"/>
          <p:cNvSpPr>
            <a:spLocks noGrp="1"/>
          </p:cNvSpPr>
          <p:nvPr>
            <p:ph type="sldNum" sz="quarter" idx="12"/>
          </p:nvPr>
        </p:nvSpPr>
        <p:spPr/>
        <p:txBody>
          <a:bodyPr/>
          <a:lstStyle/>
          <a:p>
            <a:pPr>
              <a:defRPr/>
            </a:pPr>
            <a:r>
              <a:rPr lang="en-US"/>
              <a:t>1-</a:t>
            </a:r>
            <a:fld id="{5DE9B1F6-E976-4B10-A38F-382FD33A4B89}" type="slidenum">
              <a:rPr lang="en-US"/>
              <a:pPr>
                <a:defRPr/>
              </a:pPr>
              <a:t>38</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02" y="0"/>
            <a:ext cx="8107680" cy="1143000"/>
          </a:xfrm>
        </p:spPr>
        <p:txBody>
          <a:bodyPr/>
          <a:lstStyle/>
          <a:p>
            <a:pPr eaLnBrk="1" fontAlgn="auto" hangingPunct="1">
              <a:spcAft>
                <a:spcPts val="0"/>
              </a:spcAft>
              <a:defRPr/>
            </a:pPr>
            <a:r>
              <a:rPr lang="en-US" sz="4800" dirty="0" smtClean="0">
                <a:ea typeface="+mj-ea"/>
                <a:cs typeface="Arial Narrow"/>
              </a:rPr>
              <a:t>Outcome Variables</a:t>
            </a:r>
            <a:endParaRPr lang="en-US" sz="4800" dirty="0">
              <a:ea typeface="+mj-ea"/>
              <a:cs typeface="Arial Narrow"/>
            </a:endParaRPr>
          </a:p>
        </p:txBody>
      </p:sp>
      <p:sp>
        <p:nvSpPr>
          <p:cNvPr id="3" name="Subtitle 2"/>
          <p:cNvSpPr>
            <a:spLocks noGrp="1"/>
          </p:cNvSpPr>
          <p:nvPr>
            <p:ph idx="1"/>
          </p:nvPr>
        </p:nvSpPr>
        <p:spPr>
          <a:xfrm>
            <a:off x="829102" y="1145312"/>
            <a:ext cx="8016240" cy="5255488"/>
          </a:xfrm>
        </p:spPr>
        <p:txBody>
          <a:bodyPr wrap="square" numCol="1" anchor="t" anchorCtr="0" compatLnSpc="1">
            <a:prstTxWarp prst="textNoShape">
              <a:avLst/>
            </a:prstTxWarp>
            <a:noAutofit/>
          </a:bodyPr>
          <a:lstStyle/>
          <a:p>
            <a:pPr eaLnBrk="1" hangingPunct="1"/>
            <a:r>
              <a:rPr lang="en-US" sz="2800" dirty="0" smtClean="0">
                <a:ea typeface="ＭＳ Ｐゴシック" pitchFamily="34" charset="-128"/>
                <a:cs typeface="Arial" charset="0"/>
              </a:rPr>
              <a:t>Productivity </a:t>
            </a:r>
          </a:p>
          <a:p>
            <a:pPr lvl="1" eaLnBrk="1" hangingPunct="1"/>
            <a:r>
              <a:rPr lang="en-US" sz="2800" dirty="0" smtClean="0">
                <a:ea typeface="ＭＳ Ｐゴシック" pitchFamily="34" charset="-128"/>
                <a:cs typeface="Arial" charset="0"/>
              </a:rPr>
              <a:t>An organization is </a:t>
            </a:r>
            <a:r>
              <a:rPr lang="en-US" sz="2800" b="1" dirty="0" smtClean="0">
                <a:solidFill>
                  <a:schemeClr val="accent1"/>
                </a:solidFill>
                <a:ea typeface="ＭＳ Ｐゴシック" pitchFamily="34" charset="-128"/>
                <a:cs typeface="Arial" charset="0"/>
              </a:rPr>
              <a:t>productive</a:t>
            </a:r>
            <a:r>
              <a:rPr lang="en-US" sz="2800" dirty="0" smtClean="0">
                <a:ea typeface="ＭＳ Ｐゴシック" pitchFamily="34" charset="-128"/>
                <a:cs typeface="Arial" charset="0"/>
              </a:rPr>
              <a:t> if it achieves its goals by transforming inputs into outputs at the lowest cost. This requires both </a:t>
            </a:r>
            <a:r>
              <a:rPr lang="en-US" sz="2800" b="1" dirty="0" smtClean="0">
                <a:solidFill>
                  <a:schemeClr val="accent1"/>
                </a:solidFill>
                <a:ea typeface="ＭＳ Ｐゴシック" pitchFamily="34" charset="-128"/>
                <a:cs typeface="Arial" charset="0"/>
              </a:rPr>
              <a:t>effectiveness</a:t>
            </a:r>
            <a:r>
              <a:rPr lang="en-US" sz="2800" dirty="0" smtClean="0">
                <a:ea typeface="ＭＳ Ｐゴシック" pitchFamily="34" charset="-128"/>
                <a:cs typeface="Arial" charset="0"/>
              </a:rPr>
              <a:t> and </a:t>
            </a:r>
            <a:r>
              <a:rPr lang="en-US" sz="2800" b="1" dirty="0" smtClean="0">
                <a:solidFill>
                  <a:schemeClr val="accent1"/>
                </a:solidFill>
                <a:ea typeface="ＭＳ Ｐゴシック" pitchFamily="34" charset="-128"/>
                <a:cs typeface="Arial" charset="0"/>
              </a:rPr>
              <a:t>efficiency</a:t>
            </a:r>
            <a:r>
              <a:rPr lang="en-US" sz="2800" dirty="0" smtClean="0">
                <a:ea typeface="ＭＳ Ｐゴシック" pitchFamily="34" charset="-128"/>
                <a:cs typeface="Arial" charset="0"/>
              </a:rPr>
              <a:t>.</a:t>
            </a:r>
          </a:p>
          <a:p>
            <a:pPr eaLnBrk="1" hangingPunct="1"/>
            <a:endParaRPr lang="en-US" sz="2800" dirty="0" smtClean="0">
              <a:ea typeface="ＭＳ Ｐゴシック" pitchFamily="34" charset="-128"/>
              <a:cs typeface="Arial" charset="0"/>
            </a:endParaRPr>
          </a:p>
          <a:p>
            <a:pPr eaLnBrk="1" hangingPunct="1"/>
            <a:r>
              <a:rPr lang="en-US" sz="2800" dirty="0" smtClean="0">
                <a:ea typeface="ＭＳ Ｐゴシック" pitchFamily="34" charset="-128"/>
                <a:cs typeface="Arial" charset="0"/>
              </a:rPr>
              <a:t>Survival </a:t>
            </a:r>
          </a:p>
          <a:p>
            <a:pPr lvl="1" eaLnBrk="1" hangingPunct="1"/>
            <a:r>
              <a:rPr lang="en-US" sz="2800" dirty="0" smtClean="0">
                <a:ea typeface="ＭＳ Ｐゴシック" pitchFamily="34" charset="-128"/>
                <a:cs typeface="Arial" charset="0"/>
              </a:rPr>
              <a:t>The final outcome is </a:t>
            </a:r>
            <a:r>
              <a:rPr lang="en-US" sz="2800" b="1" dirty="0" smtClean="0">
                <a:solidFill>
                  <a:schemeClr val="accent1"/>
                </a:solidFill>
                <a:ea typeface="ＭＳ Ｐゴシック" pitchFamily="34" charset="-128"/>
                <a:cs typeface="Arial" charset="0"/>
              </a:rPr>
              <a:t>organizational survival</a:t>
            </a:r>
            <a:r>
              <a:rPr lang="en-US" sz="2800" dirty="0" smtClean="0">
                <a:ea typeface="ＭＳ Ｐゴシック" pitchFamily="34" charset="-128"/>
                <a:cs typeface="Arial" charset="0"/>
              </a:rPr>
              <a:t>, which is simply evidence that the organization is able to exist and grow over the long term. </a:t>
            </a:r>
          </a:p>
        </p:txBody>
      </p:sp>
      <p:sp>
        <p:nvSpPr>
          <p:cNvPr id="7" name="Slide Number Placeholder 6"/>
          <p:cNvSpPr>
            <a:spLocks noGrp="1"/>
          </p:cNvSpPr>
          <p:nvPr>
            <p:ph type="sldNum" sz="quarter" idx="12"/>
          </p:nvPr>
        </p:nvSpPr>
        <p:spPr/>
        <p:txBody>
          <a:bodyPr/>
          <a:lstStyle/>
          <a:p>
            <a:pPr>
              <a:defRPr/>
            </a:pPr>
            <a:r>
              <a:rPr lang="en-US"/>
              <a:t>1-</a:t>
            </a:r>
            <a:fld id="{0E0C35B3-9FFE-49F3-A3B7-A7538CBDDAC5}" type="slidenum">
              <a:rPr lang="en-US"/>
              <a:pPr>
                <a:defRPr/>
              </a:pPr>
              <a:t>39</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284226"/>
            <a:ext cx="8107680" cy="1143000"/>
          </a:xfrm>
        </p:spPr>
        <p:txBody>
          <a:bodyPr>
            <a:noAutofit/>
          </a:bodyPr>
          <a:lstStyle/>
          <a:p>
            <a:pPr algn="ctr" eaLnBrk="1" fontAlgn="auto" hangingPunct="1">
              <a:spcAft>
                <a:spcPts val="0"/>
              </a:spcAft>
              <a:defRPr/>
            </a:pPr>
            <a:r>
              <a:rPr lang="en-US" sz="4000" dirty="0" smtClean="0">
                <a:ea typeface="+mj-ea"/>
                <a:cs typeface="Arial Narrow"/>
              </a:rPr>
              <a:t> </a:t>
            </a:r>
            <a:r>
              <a:rPr lang="en-US" sz="4000" dirty="0" smtClean="0">
                <a:solidFill>
                  <a:srgbClr val="0099FF"/>
                </a:solidFill>
                <a:ea typeface="+mj-ea"/>
                <a:cs typeface="Arial Narrow"/>
              </a:rPr>
              <a:t>Demonstrate the Importance of</a:t>
            </a:r>
            <a:br>
              <a:rPr lang="en-US" sz="4000" dirty="0" smtClean="0">
                <a:solidFill>
                  <a:srgbClr val="0099FF"/>
                </a:solidFill>
                <a:ea typeface="+mj-ea"/>
                <a:cs typeface="Arial Narrow"/>
              </a:rPr>
            </a:br>
            <a:r>
              <a:rPr lang="en-US" sz="4000" dirty="0" smtClean="0">
                <a:solidFill>
                  <a:srgbClr val="0099FF"/>
                </a:solidFill>
                <a:ea typeface="+mj-ea"/>
                <a:cs typeface="Arial Narrow"/>
              </a:rPr>
              <a:t> Interpersonal Skills in the Workplace</a:t>
            </a:r>
            <a:endParaRPr lang="en-US" sz="4000" dirty="0">
              <a:solidFill>
                <a:srgbClr val="0099FF"/>
              </a:solidFill>
              <a:ea typeface="+mj-ea"/>
              <a:cs typeface="Arial Narrow"/>
            </a:endParaRPr>
          </a:p>
        </p:txBody>
      </p:sp>
      <p:sp>
        <p:nvSpPr>
          <p:cNvPr id="3" name="Content Placeholder 2"/>
          <p:cNvSpPr>
            <a:spLocks noGrp="1"/>
          </p:cNvSpPr>
          <p:nvPr>
            <p:ph idx="1"/>
          </p:nvPr>
        </p:nvSpPr>
        <p:spPr>
          <a:xfrm>
            <a:off x="889489" y="1771018"/>
            <a:ext cx="8237830" cy="4274182"/>
          </a:xfrm>
        </p:spPr>
        <p:txBody>
          <a:bodyPr>
            <a:normAutofit fontScale="92500" lnSpcReduction="10000"/>
          </a:bodyPr>
          <a:lstStyle/>
          <a:p>
            <a:pPr marL="114300" indent="0">
              <a:buClr>
                <a:schemeClr val="accent4"/>
              </a:buClr>
              <a:buNone/>
              <a:defRPr/>
            </a:pPr>
            <a:r>
              <a:rPr lang="en-US" sz="3000" dirty="0" smtClean="0">
                <a:ea typeface="+mn-ea"/>
                <a:cs typeface="Arial"/>
              </a:rPr>
              <a:t>Interpersonal skills are important because…</a:t>
            </a:r>
          </a:p>
          <a:p>
            <a:pPr>
              <a:buClr>
                <a:srgbClr val="C00000"/>
              </a:buClr>
              <a:buFont typeface="Wingdings" panose="05000000000000000000" pitchFamily="2" charset="2"/>
              <a:buChar char="Ø"/>
              <a:defRPr/>
            </a:pPr>
            <a:r>
              <a:rPr lang="en-US" sz="3000" dirty="0">
                <a:cs typeface="Arial"/>
              </a:rPr>
              <a:t>‘Good places to work’ have better financial </a:t>
            </a:r>
            <a:r>
              <a:rPr lang="en-US" sz="3000" dirty="0" smtClean="0">
                <a:cs typeface="Arial"/>
              </a:rPr>
              <a:t>performance.</a:t>
            </a:r>
          </a:p>
          <a:p>
            <a:pPr>
              <a:buClr>
                <a:srgbClr val="C00000"/>
              </a:buClr>
              <a:buFont typeface="Wingdings" panose="05000000000000000000" pitchFamily="2" charset="2"/>
              <a:buChar char="Ø"/>
              <a:defRPr/>
            </a:pPr>
            <a:r>
              <a:rPr lang="en-US" sz="3000" dirty="0">
                <a:cs typeface="Arial"/>
              </a:rPr>
              <a:t>Better interpersonal skills result in lower turnover of quality employees and higher quality applications for </a:t>
            </a:r>
            <a:r>
              <a:rPr lang="en-US" sz="3000" dirty="0" smtClean="0">
                <a:cs typeface="Arial"/>
              </a:rPr>
              <a:t>recruitment.</a:t>
            </a:r>
          </a:p>
          <a:p>
            <a:pPr>
              <a:buClr>
                <a:srgbClr val="C00000"/>
              </a:buClr>
              <a:buFont typeface="Wingdings" panose="05000000000000000000" pitchFamily="2" charset="2"/>
              <a:buChar char="Ø"/>
              <a:defRPr/>
            </a:pPr>
            <a:r>
              <a:rPr lang="en-US" sz="3000" dirty="0" smtClean="0">
                <a:cs typeface="Arial"/>
              </a:rPr>
              <a:t>There is a strong association between the quality of workplace relationships and job satisfaction, stress, and turnover.</a:t>
            </a:r>
          </a:p>
          <a:p>
            <a:pPr>
              <a:buClr>
                <a:srgbClr val="C00000"/>
              </a:buClr>
              <a:buFont typeface="Wingdings" panose="05000000000000000000" pitchFamily="2" charset="2"/>
              <a:buChar char="Ø"/>
              <a:defRPr/>
            </a:pPr>
            <a:r>
              <a:rPr lang="en-US" sz="3000" dirty="0" smtClean="0">
                <a:cs typeface="Arial"/>
              </a:rPr>
              <a:t>It fosters social responsibility awareness.</a:t>
            </a:r>
            <a:endParaRPr lang="en-US" sz="3000" dirty="0">
              <a:cs typeface="Arial"/>
            </a:endParaRPr>
          </a:p>
          <a:p>
            <a:pPr eaLnBrk="1" fontAlgn="auto" hangingPunct="1">
              <a:spcAft>
                <a:spcPts val="0"/>
              </a:spcAft>
              <a:defRPr/>
            </a:pPr>
            <a:endParaRPr lang="en-US" dirty="0">
              <a:ea typeface="+mn-ea"/>
              <a:cs typeface="Arial"/>
            </a:endParaRPr>
          </a:p>
        </p:txBody>
      </p:sp>
      <p:sp>
        <p:nvSpPr>
          <p:cNvPr id="9" name="Slide Number Placeholder 8"/>
          <p:cNvSpPr>
            <a:spLocks noGrp="1"/>
          </p:cNvSpPr>
          <p:nvPr>
            <p:ph type="sldNum" sz="quarter" idx="12"/>
          </p:nvPr>
        </p:nvSpPr>
        <p:spPr/>
        <p:txBody>
          <a:bodyPr/>
          <a:lstStyle/>
          <a:p>
            <a:pPr>
              <a:defRPr/>
            </a:pPr>
            <a:r>
              <a:rPr lang="en-US" dirty="0"/>
              <a:t>1-</a:t>
            </a:r>
            <a:fld id="{0958BFAA-312A-434C-9593-65CDF20387F6}" type="slidenum">
              <a:rPr lang="en-US"/>
              <a:pPr>
                <a:defRPr/>
              </a:pPr>
              <a:t>4</a:t>
            </a:fld>
            <a:endParaRPr lang="en-US" dirty="0"/>
          </a:p>
        </p:txBody>
      </p:sp>
      <p:sp>
        <p:nvSpPr>
          <p:cNvPr id="5" name="Rounded Rectangle 4"/>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ea typeface="+mj-ea"/>
                <a:cs typeface="Arial Narrow"/>
              </a:rPr>
              <a:t>The Plan of the Text</a:t>
            </a:r>
            <a:endParaRPr lang="en-US" sz="4800" dirty="0">
              <a:ea typeface="+mj-ea"/>
              <a:cs typeface="Arial Narrow"/>
            </a:endParaRPr>
          </a:p>
        </p:txBody>
      </p:sp>
      <p:sp>
        <p:nvSpPr>
          <p:cNvPr id="7" name="Slide Number Placeholder 6"/>
          <p:cNvSpPr>
            <a:spLocks noGrp="1"/>
          </p:cNvSpPr>
          <p:nvPr>
            <p:ph type="sldNum" sz="quarter" idx="12"/>
          </p:nvPr>
        </p:nvSpPr>
        <p:spPr/>
        <p:txBody>
          <a:bodyPr/>
          <a:lstStyle/>
          <a:p>
            <a:pPr>
              <a:defRPr/>
            </a:pPr>
            <a:r>
              <a:rPr lang="en-US"/>
              <a:t>1-</a:t>
            </a:r>
            <a:fld id="{1DB0817E-2BD7-4E00-8049-DAE6E39BAB42}" type="slidenum">
              <a:rPr lang="en-US"/>
              <a:pPr>
                <a:defRPr/>
              </a:pPr>
              <a:t>40</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7</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489" y="990600"/>
            <a:ext cx="7819861"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ea typeface="+mj-ea"/>
                <a:cs typeface="Arial Narrow"/>
              </a:rPr>
              <a:t>Implications for Managers</a:t>
            </a:r>
            <a:endParaRPr lang="en-US" sz="4800" dirty="0">
              <a:ea typeface="+mj-ea"/>
              <a:cs typeface="Arial Narrow"/>
            </a:endParaRPr>
          </a:p>
        </p:txBody>
      </p:sp>
      <p:sp>
        <p:nvSpPr>
          <p:cNvPr id="3" name="Subtitle 2"/>
          <p:cNvSpPr>
            <a:spLocks noGrp="1"/>
          </p:cNvSpPr>
          <p:nvPr>
            <p:ph idx="1"/>
          </p:nvPr>
        </p:nvSpPr>
        <p:spPr>
          <a:xfrm>
            <a:off x="829102" y="1583690"/>
            <a:ext cx="8229600" cy="4502150"/>
          </a:xfrm>
        </p:spPr>
        <p:txBody>
          <a:bodyPr>
            <a:normAutofit/>
          </a:bodyPr>
          <a:lstStyle/>
          <a:p>
            <a:r>
              <a:rPr lang="en-US" sz="2800" dirty="0"/>
              <a:t>Resist the inclination to rely on generalizations; some provide valid insights into human behavior, but many are erroneous.</a:t>
            </a:r>
          </a:p>
          <a:p>
            <a:r>
              <a:rPr lang="en-US" sz="2800" dirty="0" smtClean="0"/>
              <a:t>Use </a:t>
            </a:r>
            <a:r>
              <a:rPr lang="en-US" sz="2800" dirty="0"/>
              <a:t>metrics and situational variables rather than “hunches” to explain cause-and-effect relationships.</a:t>
            </a:r>
          </a:p>
          <a:p>
            <a:r>
              <a:rPr lang="en-US" sz="2800" dirty="0" smtClean="0"/>
              <a:t>Work </a:t>
            </a:r>
            <a:r>
              <a:rPr lang="en-US" sz="2800" dirty="0"/>
              <a:t>on your interpersonal skills to increase your leadership potential</a:t>
            </a:r>
            <a:r>
              <a:rPr lang="en-US" sz="2800" dirty="0" smtClean="0"/>
              <a:t>.</a:t>
            </a:r>
            <a:endParaRPr lang="en-US" sz="2800" dirty="0"/>
          </a:p>
        </p:txBody>
      </p:sp>
      <p:sp>
        <p:nvSpPr>
          <p:cNvPr id="5" name="Slide Number Placeholder 4"/>
          <p:cNvSpPr>
            <a:spLocks noGrp="1"/>
          </p:cNvSpPr>
          <p:nvPr>
            <p:ph type="sldNum" sz="quarter" idx="12"/>
          </p:nvPr>
        </p:nvSpPr>
        <p:spPr/>
        <p:txBody>
          <a:bodyPr/>
          <a:lstStyle/>
          <a:p>
            <a:pPr>
              <a:defRPr/>
            </a:pPr>
            <a:r>
              <a:rPr lang="en-US"/>
              <a:t>1-</a:t>
            </a:r>
            <a:fld id="{91076D22-E00F-449E-B541-935760EFE064}" type="slidenum">
              <a:rPr lang="en-US"/>
              <a:pPr>
                <a:defRPr/>
              </a:pPr>
              <a:t>41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ea typeface="+mj-ea"/>
                <a:cs typeface="Arial Narrow"/>
              </a:rPr>
              <a:t>Implications for Managers</a:t>
            </a:r>
            <a:endParaRPr lang="en-US" sz="4800" dirty="0">
              <a:ea typeface="+mj-ea"/>
              <a:cs typeface="Arial Narrow"/>
            </a:endParaRPr>
          </a:p>
        </p:txBody>
      </p:sp>
      <p:sp>
        <p:nvSpPr>
          <p:cNvPr id="3" name="Subtitle 2"/>
          <p:cNvSpPr>
            <a:spLocks noGrp="1"/>
          </p:cNvSpPr>
          <p:nvPr>
            <p:ph idx="1"/>
          </p:nvPr>
        </p:nvSpPr>
        <p:spPr>
          <a:xfrm>
            <a:off x="829102" y="1583690"/>
            <a:ext cx="8229600" cy="4502150"/>
          </a:xfrm>
        </p:spPr>
        <p:txBody>
          <a:bodyPr>
            <a:normAutofit/>
          </a:bodyPr>
          <a:lstStyle/>
          <a:p>
            <a:r>
              <a:rPr lang="en-US" sz="2800" dirty="0" smtClean="0"/>
              <a:t>Improve </a:t>
            </a:r>
            <a:r>
              <a:rPr lang="en-US" sz="2800" dirty="0"/>
              <a:t>your technical skills and conceptual skills through training and staying current with </a:t>
            </a:r>
            <a:r>
              <a:rPr lang="en-US" sz="2800" dirty="0" smtClean="0"/>
              <a:t>OB trends </a:t>
            </a:r>
            <a:r>
              <a:rPr lang="en-US" sz="2800" dirty="0"/>
              <a:t>like </a:t>
            </a:r>
            <a:r>
              <a:rPr lang="en-US" sz="2800" dirty="0" smtClean="0"/>
              <a:t>“big data”.</a:t>
            </a:r>
            <a:endParaRPr lang="en-US" sz="2800" dirty="0"/>
          </a:p>
          <a:p>
            <a:r>
              <a:rPr lang="en-US" sz="2800" dirty="0" smtClean="0"/>
              <a:t>OB </a:t>
            </a:r>
            <a:r>
              <a:rPr lang="en-US" sz="2800" dirty="0"/>
              <a:t>can improve your employees’ work quality and productivity by showing you how to empower your employees, design and implement change programs, improve customer service, and help your employees balance </a:t>
            </a:r>
            <a:r>
              <a:rPr lang="en-US" sz="2800" dirty="0" smtClean="0"/>
              <a:t>work-life </a:t>
            </a:r>
            <a:r>
              <a:rPr lang="en-US" sz="2800" dirty="0"/>
              <a:t>conflicts. </a:t>
            </a:r>
            <a:endParaRPr lang="en-US" sz="2800" dirty="0" smtClean="0">
              <a:ea typeface="+mn-ea"/>
              <a:cs typeface="Arial"/>
            </a:endParaRPr>
          </a:p>
        </p:txBody>
      </p:sp>
      <p:sp>
        <p:nvSpPr>
          <p:cNvPr id="5" name="Slide Number Placeholder 4"/>
          <p:cNvSpPr>
            <a:spLocks noGrp="1"/>
          </p:cNvSpPr>
          <p:nvPr>
            <p:ph type="sldNum" sz="quarter" idx="12"/>
          </p:nvPr>
        </p:nvSpPr>
        <p:spPr/>
        <p:txBody>
          <a:bodyPr/>
          <a:lstStyle/>
          <a:p>
            <a:pPr>
              <a:defRPr/>
            </a:pPr>
            <a:r>
              <a:rPr lang="en-US"/>
              <a:t>1-</a:t>
            </a:r>
            <a:fld id="{91076D22-E00F-449E-B541-935760EFE064}" type="slidenum">
              <a:rPr lang="en-US"/>
              <a:pPr>
                <a:defRPr/>
              </a:pPr>
              <a:t>42</a:t>
            </a:fld>
            <a:endParaRPr lang="en-US"/>
          </a:p>
        </p:txBody>
      </p:sp>
    </p:spTree>
    <p:extLst>
      <p:ext uri="{BB962C8B-B14F-4D97-AF65-F5344CB8AC3E}">
        <p14:creationId xmlns:p14="http://schemas.microsoft.com/office/powerpoint/2010/main" val="1685762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489" y="1529263"/>
            <a:ext cx="8229600" cy="4923744"/>
          </a:xfrm>
        </p:spPr>
        <p:txBody>
          <a:bodyPr>
            <a:normAutofit/>
          </a:bodyPr>
          <a:lstStyle/>
          <a:p>
            <a:pPr marL="457200" lvl="2" indent="-457200" eaLnBrk="1" fontAlgn="auto" hangingPunct="1">
              <a:spcBef>
                <a:spcPts val="0"/>
              </a:spcBef>
              <a:spcAft>
                <a:spcPts val="0"/>
              </a:spcAft>
              <a:buClr>
                <a:srgbClr val="C00000"/>
              </a:buClr>
              <a:buFont typeface="Wingdings" panose="05000000000000000000" pitchFamily="2" charset="2"/>
              <a:buChar char="Ø"/>
              <a:defRPr/>
            </a:pPr>
            <a:r>
              <a:rPr lang="en-US" sz="2800" b="1" dirty="0" smtClean="0">
                <a:solidFill>
                  <a:schemeClr val="accent1"/>
                </a:solidFill>
                <a:ea typeface="+mn-ea"/>
                <a:cs typeface="Arial"/>
              </a:rPr>
              <a:t>Manager</a:t>
            </a:r>
            <a:r>
              <a:rPr lang="en-US" sz="2800" dirty="0" smtClean="0">
                <a:solidFill>
                  <a:schemeClr val="accent1"/>
                </a:solidFill>
                <a:ea typeface="+mn-ea"/>
                <a:cs typeface="Arial"/>
              </a:rPr>
              <a:t>:</a:t>
            </a:r>
            <a:r>
              <a:rPr lang="en-US" sz="2800" dirty="0" smtClean="0">
                <a:ea typeface="+mn-ea"/>
                <a:cs typeface="Arial"/>
              </a:rPr>
              <a:t> Someone who gets things done through other people in organizations.</a:t>
            </a:r>
          </a:p>
          <a:p>
            <a:pPr marL="457200" lvl="2" indent="-457200">
              <a:spcBef>
                <a:spcPts val="0"/>
              </a:spcBef>
              <a:defRPr/>
            </a:pPr>
            <a:r>
              <a:rPr lang="en-US" sz="2800" b="1" dirty="0" smtClean="0">
                <a:solidFill>
                  <a:schemeClr val="accent1"/>
                </a:solidFill>
                <a:latin typeface="Arial" panose="020B0604020202020204" pitchFamily="34" charset="0"/>
                <a:cs typeface="Arial" panose="020B0604020202020204" pitchFamily="34" charset="0"/>
              </a:rPr>
              <a:t>Organization</a:t>
            </a:r>
            <a:r>
              <a:rPr lang="en-US" sz="2800" dirty="0" smtClean="0">
                <a:solidFill>
                  <a:schemeClr val="accent1"/>
                </a:solidFill>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 consciously coordinated social unit composed of two or more people that functions on a relatively continuous basis to achieve a common goal or set of goals. </a:t>
            </a:r>
          </a:p>
          <a:p>
            <a:pPr marL="1005840" lvl="4" indent="-457200">
              <a:spcBef>
                <a:spcPts val="0"/>
              </a:spcBef>
              <a:buClr>
                <a:srgbClr val="C00000"/>
              </a:buClr>
              <a:buFont typeface="Wingdings" panose="05000000000000000000" pitchFamily="2" charset="2"/>
              <a:buChar char="Ø"/>
              <a:defRPr/>
            </a:pPr>
            <a:r>
              <a:rPr lang="en-US" sz="2800" dirty="0" smtClean="0">
                <a:latin typeface="Arial" panose="020B0604020202020204" pitchFamily="34" charset="0"/>
                <a:cs typeface="Arial" panose="020B0604020202020204" pitchFamily="34" charset="0"/>
              </a:rPr>
              <a:t>Planning, organizing, leading, and controlling.</a:t>
            </a:r>
          </a:p>
          <a:p>
            <a:pPr marL="457200" lvl="2" indent="-457200" eaLnBrk="1" fontAlgn="auto" hangingPunct="1">
              <a:spcBef>
                <a:spcPts val="0"/>
              </a:spcBef>
              <a:spcAft>
                <a:spcPts val="0"/>
              </a:spcAft>
              <a:buClr>
                <a:srgbClr val="C00000"/>
              </a:buClr>
              <a:buFont typeface="Wingdings" panose="05000000000000000000" pitchFamily="2" charset="2"/>
              <a:buChar char="Ø"/>
              <a:defRPr/>
            </a:pPr>
            <a:r>
              <a:rPr lang="en-US" sz="2800" dirty="0" smtClean="0">
                <a:ea typeface="+mn-ea"/>
                <a:cs typeface="Arial"/>
              </a:rPr>
              <a:t>Mintzberg concluded that managers perform ten different, highly interrelated roles or sets of behaviors attributable to their jobs. </a:t>
            </a:r>
          </a:p>
          <a:p>
            <a:pPr marL="342900" lvl="2" indent="-342900" eaLnBrk="1" fontAlgn="auto" hangingPunct="1">
              <a:spcBef>
                <a:spcPts val="2000"/>
              </a:spcBef>
              <a:spcAft>
                <a:spcPts val="0"/>
              </a:spcAft>
              <a:defRPr/>
            </a:pPr>
            <a:endParaRPr lang="en-US" dirty="0">
              <a:ea typeface="+mn-ea"/>
              <a:cs typeface="Arial"/>
            </a:endParaRPr>
          </a:p>
        </p:txBody>
      </p:sp>
      <p:sp>
        <p:nvSpPr>
          <p:cNvPr id="8" name="Slide Number Placeholder 7"/>
          <p:cNvSpPr>
            <a:spLocks noGrp="1"/>
          </p:cNvSpPr>
          <p:nvPr>
            <p:ph type="sldNum" sz="quarter" idx="12"/>
          </p:nvPr>
        </p:nvSpPr>
        <p:spPr/>
        <p:txBody>
          <a:bodyPr>
            <a:normAutofit/>
          </a:bodyPr>
          <a:lstStyle/>
          <a:p>
            <a:pPr>
              <a:defRPr/>
            </a:pPr>
            <a:r>
              <a:rPr lang="en-US" dirty="0" smtClean="0"/>
              <a:t>1-</a:t>
            </a:r>
            <a:fld id="{FDB36736-D9C0-48AA-BF92-B248342B0B33}" type="slidenum">
              <a:rPr lang="en-US" smtClean="0"/>
              <a:pPr>
                <a:defRPr/>
              </a:pPr>
              <a:t>5</a:t>
            </a:fld>
            <a:endParaRPr lang="en-US" dirty="0"/>
          </a:p>
        </p:txBody>
      </p:sp>
      <p:sp>
        <p:nvSpPr>
          <p:cNvPr id="7" name="Title 1"/>
          <p:cNvSpPr>
            <a:spLocks noGrp="1"/>
          </p:cNvSpPr>
          <p:nvPr>
            <p:ph type="title"/>
          </p:nvPr>
        </p:nvSpPr>
        <p:spPr>
          <a:xfrm>
            <a:off x="889489" y="225155"/>
            <a:ext cx="8025559" cy="1570988"/>
          </a:xfrm>
        </p:spPr>
        <p:txBody>
          <a:bodyPr>
            <a:normAutofit fontScale="90000"/>
          </a:bodyPr>
          <a:lstStyle/>
          <a:p>
            <a:pPr eaLnBrk="1" fontAlgn="auto" hangingPunct="1">
              <a:spcAft>
                <a:spcPts val="0"/>
              </a:spcAft>
              <a:defRPr/>
            </a:pPr>
            <a:r>
              <a:rPr lang="en-US" sz="4900" dirty="0" smtClean="0">
                <a:solidFill>
                  <a:srgbClr val="0099FF"/>
                </a:solidFill>
                <a:ea typeface="+mj-ea"/>
                <a:cs typeface="Arial Narrow"/>
              </a:rPr>
              <a:t>Describe the Manager’s </a:t>
            </a:r>
            <a:br>
              <a:rPr lang="en-US" sz="4900" dirty="0" smtClean="0">
                <a:solidFill>
                  <a:srgbClr val="0099FF"/>
                </a:solidFill>
                <a:ea typeface="+mj-ea"/>
                <a:cs typeface="Arial Narrow"/>
              </a:rPr>
            </a:br>
            <a:r>
              <a:rPr lang="en-US" sz="4900" dirty="0" smtClean="0">
                <a:solidFill>
                  <a:srgbClr val="0099FF"/>
                </a:solidFill>
                <a:ea typeface="+mj-ea"/>
                <a:cs typeface="Arial Narrow"/>
              </a:rPr>
              <a:t>Functions, Roles, And Skills</a:t>
            </a:r>
            <a:r>
              <a:rPr lang="en-US" sz="3600" dirty="0" smtClean="0">
                <a:ea typeface="+mj-ea"/>
                <a:cs typeface="Arial Narrow"/>
              </a:rPr>
              <a:t/>
            </a:r>
            <a:br>
              <a:rPr lang="en-US" sz="3600" dirty="0" smtClean="0">
                <a:ea typeface="+mj-ea"/>
                <a:cs typeface="Arial Narrow"/>
              </a:rPr>
            </a:br>
            <a:endParaRPr lang="en-US" sz="3600" dirty="0">
              <a:ea typeface="+mj-ea"/>
              <a:cs typeface="Arial Narrow"/>
            </a:endParaRPr>
          </a:p>
        </p:txBody>
      </p:sp>
      <p:sp>
        <p:nvSpPr>
          <p:cNvPr id="9" name="Rounded Rectangle 8"/>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2</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t>1-</a:t>
            </a:r>
            <a:fld id="{5A4D7A8D-476C-4622-9977-EE9E2A015047}" type="slidenum">
              <a:rPr lang="en-US"/>
              <a:pPr>
                <a:defRPr/>
              </a:pPr>
              <a:t>6</a:t>
            </a:fld>
            <a:endParaRPr lang="en-US"/>
          </a:p>
        </p:txBody>
      </p:sp>
      <p:sp>
        <p:nvSpPr>
          <p:cNvPr id="7" name="Title 1"/>
          <p:cNvSpPr>
            <a:spLocks noGrp="1"/>
          </p:cNvSpPr>
          <p:nvPr>
            <p:ph type="title"/>
          </p:nvPr>
        </p:nvSpPr>
        <p:spPr>
          <a:xfrm>
            <a:off x="759823" y="460884"/>
            <a:ext cx="8229600" cy="1343025"/>
          </a:xfrm>
        </p:spPr>
        <p:txBody>
          <a:bodyPr>
            <a:normAutofit fontScale="90000"/>
          </a:bodyPr>
          <a:lstStyle/>
          <a:p>
            <a:pPr eaLnBrk="1" fontAlgn="auto" hangingPunct="1">
              <a:spcAft>
                <a:spcPts val="0"/>
              </a:spcAft>
              <a:defRPr/>
            </a:pPr>
            <a:r>
              <a:rPr lang="en-US" sz="4900" dirty="0" smtClean="0">
                <a:ea typeface="+mj-ea"/>
                <a:cs typeface="Arial Narrow"/>
              </a:rPr>
              <a:t>Describe the Manager’s </a:t>
            </a:r>
            <a:br>
              <a:rPr lang="en-US" sz="4900" dirty="0" smtClean="0">
                <a:ea typeface="+mj-ea"/>
                <a:cs typeface="Arial Narrow"/>
              </a:rPr>
            </a:br>
            <a:r>
              <a:rPr lang="en-US" sz="4900" dirty="0" smtClean="0">
                <a:ea typeface="+mj-ea"/>
                <a:cs typeface="Arial Narrow"/>
              </a:rPr>
              <a:t>Functions, Roles, and Skills</a:t>
            </a:r>
            <a:r>
              <a:rPr lang="en-US" sz="3600" dirty="0" smtClean="0">
                <a:ea typeface="+mj-ea"/>
                <a:cs typeface="Arial Narrow"/>
              </a:rPr>
              <a:t/>
            </a:r>
            <a:br>
              <a:rPr lang="en-US" sz="3600" dirty="0" smtClean="0">
                <a:ea typeface="+mj-ea"/>
                <a:cs typeface="Arial Narrow"/>
              </a:rPr>
            </a:br>
            <a:endParaRPr lang="en-US" sz="3600" dirty="0">
              <a:ea typeface="+mj-ea"/>
              <a:cs typeface="Arial Narrow"/>
            </a:endParaRPr>
          </a:p>
        </p:txBody>
      </p:sp>
      <p:sp>
        <p:nvSpPr>
          <p:cNvPr id="8" name="Rounded Rectangle 7"/>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2</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11304" y="3814764"/>
            <a:ext cx="4572000" cy="24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121" y="1650916"/>
            <a:ext cx="6601904" cy="46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434487"/>
            <a:ext cx="8099934" cy="1343025"/>
          </a:xfrm>
        </p:spPr>
        <p:txBody>
          <a:bodyPr>
            <a:normAutofit fontScale="90000"/>
          </a:bodyPr>
          <a:lstStyle/>
          <a:p>
            <a:pPr eaLnBrk="1" fontAlgn="auto" hangingPunct="1">
              <a:spcAft>
                <a:spcPts val="0"/>
              </a:spcAft>
              <a:defRPr/>
            </a:pPr>
            <a:r>
              <a:rPr lang="en-US" sz="4900" dirty="0" smtClean="0">
                <a:ea typeface="+mj-ea"/>
                <a:cs typeface="Arial Narrow"/>
              </a:rPr>
              <a:t>Describe the Manager’s </a:t>
            </a:r>
            <a:br>
              <a:rPr lang="en-US" sz="4900" dirty="0" smtClean="0">
                <a:ea typeface="+mj-ea"/>
                <a:cs typeface="Arial Narrow"/>
              </a:rPr>
            </a:br>
            <a:r>
              <a:rPr lang="en-US" sz="4900" dirty="0" smtClean="0">
                <a:ea typeface="+mj-ea"/>
                <a:cs typeface="Arial Narrow"/>
              </a:rPr>
              <a:t>Functions, Roles, and Skills</a:t>
            </a:r>
            <a:r>
              <a:rPr lang="en-US" sz="3600" dirty="0" smtClean="0">
                <a:ea typeface="+mj-ea"/>
                <a:cs typeface="Arial Narrow"/>
              </a:rPr>
              <a:t/>
            </a:r>
            <a:br>
              <a:rPr lang="en-US" sz="3600" dirty="0" smtClean="0">
                <a:ea typeface="+mj-ea"/>
                <a:cs typeface="Arial Narrow"/>
              </a:rPr>
            </a:br>
            <a:endParaRPr lang="en-US" sz="3600" dirty="0">
              <a:ea typeface="+mj-ea"/>
              <a:cs typeface="Arial Narrow"/>
            </a:endParaRPr>
          </a:p>
        </p:txBody>
      </p:sp>
      <p:sp>
        <p:nvSpPr>
          <p:cNvPr id="3" name="Content Placeholder 2"/>
          <p:cNvSpPr>
            <a:spLocks noGrp="1"/>
          </p:cNvSpPr>
          <p:nvPr>
            <p:ph idx="1"/>
          </p:nvPr>
        </p:nvSpPr>
        <p:spPr>
          <a:xfrm>
            <a:off x="889489" y="1803909"/>
            <a:ext cx="8099934" cy="4664075"/>
          </a:xfrm>
        </p:spPr>
        <p:txBody>
          <a:bodyPr>
            <a:normAutofit lnSpcReduction="10000"/>
          </a:bodyPr>
          <a:lstStyle/>
          <a:p>
            <a:pPr lvl="1" eaLnBrk="1" fontAlgn="auto" hangingPunct="1">
              <a:spcAft>
                <a:spcPts val="0"/>
              </a:spcAft>
              <a:defRPr/>
            </a:pPr>
            <a:r>
              <a:rPr lang="en-US" sz="2800" dirty="0" smtClean="0">
                <a:ea typeface="+mn-ea"/>
                <a:cs typeface="Arial"/>
              </a:rPr>
              <a:t>Management Skills</a:t>
            </a:r>
          </a:p>
          <a:p>
            <a:pPr lvl="2" eaLnBrk="1" fontAlgn="auto" hangingPunct="1">
              <a:spcAft>
                <a:spcPts val="0"/>
              </a:spcAft>
              <a:defRPr/>
            </a:pPr>
            <a:r>
              <a:rPr lang="en-US" sz="2800" b="1" dirty="0" smtClean="0">
                <a:solidFill>
                  <a:schemeClr val="accent1"/>
                </a:solidFill>
                <a:ea typeface="+mn-ea"/>
                <a:cs typeface="Arial"/>
              </a:rPr>
              <a:t>Technical Skills </a:t>
            </a:r>
            <a:r>
              <a:rPr lang="en-US" sz="2800" dirty="0" smtClean="0">
                <a:ea typeface="+mn-ea"/>
                <a:cs typeface="Arial"/>
              </a:rPr>
              <a:t>– the ability to apply specialized knowledge or expertise. All jobs require some specialized expertise, and many people develop their technical skills on the job. </a:t>
            </a:r>
          </a:p>
          <a:p>
            <a:pPr lvl="2" eaLnBrk="1" fontAlgn="auto" hangingPunct="1">
              <a:spcAft>
                <a:spcPts val="0"/>
              </a:spcAft>
              <a:defRPr/>
            </a:pPr>
            <a:r>
              <a:rPr lang="en-US" sz="2800" b="1" dirty="0" smtClean="0">
                <a:solidFill>
                  <a:schemeClr val="accent1"/>
                </a:solidFill>
                <a:ea typeface="+mn-ea"/>
                <a:cs typeface="Arial"/>
              </a:rPr>
              <a:t>Human Skills </a:t>
            </a:r>
            <a:r>
              <a:rPr lang="en-US" sz="2800" dirty="0" smtClean="0">
                <a:ea typeface="+mn-ea"/>
                <a:cs typeface="Arial"/>
              </a:rPr>
              <a:t>– the ability to work with, understand, and motivate other people, both individually and in groups.  </a:t>
            </a:r>
          </a:p>
          <a:p>
            <a:pPr lvl="2" eaLnBrk="1" fontAlgn="auto" hangingPunct="1">
              <a:spcAft>
                <a:spcPts val="0"/>
              </a:spcAft>
              <a:defRPr/>
            </a:pPr>
            <a:r>
              <a:rPr lang="en-US" sz="2800" b="1" dirty="0" smtClean="0">
                <a:solidFill>
                  <a:schemeClr val="accent1"/>
                </a:solidFill>
                <a:ea typeface="+mn-ea"/>
                <a:cs typeface="Arial"/>
              </a:rPr>
              <a:t>Conceptual Skills </a:t>
            </a:r>
            <a:r>
              <a:rPr lang="en-US" sz="2800" dirty="0" smtClean="0">
                <a:ea typeface="+mn-ea"/>
                <a:cs typeface="Arial"/>
              </a:rPr>
              <a:t>– the mental ability to analyze and diagnose complex situations. </a:t>
            </a:r>
            <a:endParaRPr lang="en-US" sz="2800" dirty="0">
              <a:ea typeface="+mn-ea"/>
              <a:cs typeface="Arial"/>
            </a:endParaRPr>
          </a:p>
        </p:txBody>
      </p:sp>
      <p:sp>
        <p:nvSpPr>
          <p:cNvPr id="8" name="Slide Number Placeholder 7"/>
          <p:cNvSpPr>
            <a:spLocks noGrp="1"/>
          </p:cNvSpPr>
          <p:nvPr>
            <p:ph type="sldNum" sz="quarter" idx="12"/>
          </p:nvPr>
        </p:nvSpPr>
        <p:spPr/>
        <p:txBody>
          <a:bodyPr/>
          <a:lstStyle/>
          <a:p>
            <a:pPr>
              <a:defRPr/>
            </a:pPr>
            <a:r>
              <a:rPr lang="en-US"/>
              <a:t>1-</a:t>
            </a:r>
            <a:fld id="{DCD1E69D-D2EF-43AB-9BFA-D45393C28D57}" type="slidenum">
              <a:rPr lang="en-US"/>
              <a:pPr>
                <a:defRPr/>
              </a:pPr>
              <a:t>7</a:t>
            </a:fld>
            <a:endParaRPr lang="en-US"/>
          </a:p>
        </p:txBody>
      </p:sp>
      <p:sp>
        <p:nvSpPr>
          <p:cNvPr id="26633" name="TextBox 9"/>
          <p:cNvSpPr txBox="1">
            <a:spLocks noChangeArrowheads="1"/>
          </p:cNvSpPr>
          <p:nvPr/>
        </p:nvSpPr>
        <p:spPr bwMode="auto">
          <a:xfrm>
            <a:off x="374650" y="2806700"/>
            <a:ext cx="184150" cy="366713"/>
          </a:xfrm>
          <a:prstGeom prst="rect">
            <a:avLst/>
          </a:prstGeom>
          <a:noFill/>
          <a:ln w="9525">
            <a:noFill/>
            <a:miter lim="800000"/>
            <a:headEnd/>
            <a:tailEnd/>
          </a:ln>
        </p:spPr>
        <p:txBody>
          <a:bodyPr wrap="none">
            <a:spAutoFit/>
          </a:bodyPr>
          <a:lstStyle/>
          <a:p>
            <a:endParaRPr lang="en-US" sz="1800">
              <a:latin typeface="Corbel" pitchFamily="34" charset="0"/>
            </a:endParaRPr>
          </a:p>
        </p:txBody>
      </p:sp>
      <p:sp>
        <p:nvSpPr>
          <p:cNvPr id="7" name="Rounded Rectangle 6"/>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2</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489" y="173720"/>
            <a:ext cx="8107680" cy="1143000"/>
          </a:xfrm>
        </p:spPr>
        <p:txBody>
          <a:bodyPr>
            <a:noAutofit/>
          </a:bodyPr>
          <a:lstStyle/>
          <a:p>
            <a:pPr eaLnBrk="1" fontAlgn="auto" hangingPunct="1">
              <a:spcAft>
                <a:spcPts val="0"/>
              </a:spcAft>
              <a:defRPr/>
            </a:pPr>
            <a:r>
              <a:rPr lang="en-US" sz="4400" dirty="0" smtClean="0">
                <a:ea typeface="+mj-ea"/>
                <a:cs typeface="Arial Narrow"/>
              </a:rPr>
              <a:t>Effective Versus Successful Managerial Activities </a:t>
            </a:r>
            <a:endParaRPr lang="en-US" sz="4400" dirty="0">
              <a:ea typeface="+mj-ea"/>
              <a:cs typeface="Arial Narrow"/>
            </a:endParaRPr>
          </a:p>
        </p:txBody>
      </p:sp>
      <p:sp>
        <p:nvSpPr>
          <p:cNvPr id="3" name="Content Placeholder 2"/>
          <p:cNvSpPr>
            <a:spLocks noGrp="1"/>
          </p:cNvSpPr>
          <p:nvPr>
            <p:ph idx="1"/>
          </p:nvPr>
        </p:nvSpPr>
        <p:spPr>
          <a:xfrm>
            <a:off x="1013405" y="1616528"/>
            <a:ext cx="7804150" cy="4664075"/>
          </a:xfrm>
        </p:spPr>
        <p:txBody>
          <a:bodyPr/>
          <a:lstStyle/>
          <a:p>
            <a:pPr eaLnBrk="1" fontAlgn="auto" hangingPunct="1">
              <a:spcAft>
                <a:spcPts val="0"/>
              </a:spcAft>
              <a:defRPr/>
            </a:pPr>
            <a:r>
              <a:rPr lang="en-US" sz="2800" dirty="0" err="1" smtClean="0">
                <a:ea typeface="+mn-ea"/>
                <a:cs typeface="Arial"/>
              </a:rPr>
              <a:t>Luthans</a:t>
            </a:r>
            <a:r>
              <a:rPr lang="en-US" sz="2800" dirty="0" smtClean="0">
                <a:ea typeface="+mn-ea"/>
                <a:cs typeface="Arial"/>
              </a:rPr>
              <a:t> and his associates found that all managers engage in four managerial activities: </a:t>
            </a:r>
          </a:p>
          <a:p>
            <a:pPr marL="925830" lvl="1" indent="-514350" eaLnBrk="1" fontAlgn="auto" hangingPunct="1">
              <a:spcAft>
                <a:spcPts val="0"/>
              </a:spcAft>
              <a:buFont typeface="+mj-lt"/>
              <a:buAutoNum type="arabicPeriod"/>
              <a:defRPr/>
            </a:pPr>
            <a:r>
              <a:rPr lang="en-US" sz="2800" dirty="0" smtClean="0">
                <a:ea typeface="+mn-ea"/>
                <a:cs typeface="Arial"/>
              </a:rPr>
              <a:t>Traditional management </a:t>
            </a:r>
          </a:p>
          <a:p>
            <a:pPr marL="925830" lvl="1" indent="-514350" eaLnBrk="1" fontAlgn="auto" hangingPunct="1">
              <a:spcAft>
                <a:spcPts val="0"/>
              </a:spcAft>
              <a:buFont typeface="+mj-lt"/>
              <a:buAutoNum type="arabicPeriod"/>
              <a:defRPr/>
            </a:pPr>
            <a:r>
              <a:rPr lang="en-US" sz="2800" dirty="0" smtClean="0">
                <a:ea typeface="+mn-ea"/>
                <a:cs typeface="Arial"/>
              </a:rPr>
              <a:t>Communication  </a:t>
            </a:r>
          </a:p>
          <a:p>
            <a:pPr marL="925830" lvl="1" indent="-514350" eaLnBrk="1" fontAlgn="auto" hangingPunct="1">
              <a:spcAft>
                <a:spcPts val="0"/>
              </a:spcAft>
              <a:buFont typeface="+mj-lt"/>
              <a:buAutoNum type="arabicPeriod"/>
              <a:defRPr/>
            </a:pPr>
            <a:r>
              <a:rPr lang="en-US" sz="2800" dirty="0" smtClean="0">
                <a:ea typeface="+mn-ea"/>
                <a:cs typeface="Arial"/>
              </a:rPr>
              <a:t>Human resource management </a:t>
            </a:r>
          </a:p>
          <a:p>
            <a:pPr marL="925830" lvl="1" indent="-514350" eaLnBrk="1" fontAlgn="auto" hangingPunct="1">
              <a:spcAft>
                <a:spcPts val="0"/>
              </a:spcAft>
              <a:buFont typeface="+mj-lt"/>
              <a:buAutoNum type="arabicPeriod"/>
              <a:defRPr/>
            </a:pPr>
            <a:r>
              <a:rPr lang="en-US" sz="2800" dirty="0" smtClean="0">
                <a:ea typeface="+mn-ea"/>
                <a:cs typeface="Arial"/>
              </a:rPr>
              <a:t>Networking </a:t>
            </a:r>
          </a:p>
        </p:txBody>
      </p:sp>
      <p:sp>
        <p:nvSpPr>
          <p:cNvPr id="8" name="Slide Number Placeholder 7"/>
          <p:cNvSpPr>
            <a:spLocks noGrp="1"/>
          </p:cNvSpPr>
          <p:nvPr>
            <p:ph type="sldNum" sz="quarter" idx="12"/>
          </p:nvPr>
        </p:nvSpPr>
        <p:spPr/>
        <p:txBody>
          <a:bodyPr/>
          <a:lstStyle/>
          <a:p>
            <a:pPr>
              <a:defRPr/>
            </a:pPr>
            <a:r>
              <a:rPr lang="en-US"/>
              <a:t>1-</a:t>
            </a:r>
            <a:fld id="{CC36D96F-9C87-4400-A8F1-CA6D511EA789}" type="slidenum">
              <a:rPr lang="en-US"/>
              <a:pPr>
                <a:defRPr/>
              </a:pPr>
              <a:t>8</a:t>
            </a:fld>
            <a:endParaRPr lang="en-US"/>
          </a:p>
        </p:txBody>
      </p:sp>
      <p:sp>
        <p:nvSpPr>
          <p:cNvPr id="6" name="Rounded Rectangle 5"/>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2</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400" dirty="0" smtClean="0">
                <a:ea typeface="+mj-ea"/>
                <a:cs typeface="Arial Narrow"/>
              </a:rPr>
              <a:t>Effective Versus Successful Managerial Activities </a:t>
            </a:r>
            <a:endParaRPr lang="en-US" sz="4400" dirty="0">
              <a:ea typeface="+mj-ea"/>
              <a:cs typeface="Arial Narrow"/>
            </a:endParaRPr>
          </a:p>
        </p:txBody>
      </p:sp>
      <p:sp>
        <p:nvSpPr>
          <p:cNvPr id="8" name="Slide Number Placeholder 7"/>
          <p:cNvSpPr>
            <a:spLocks noGrp="1"/>
          </p:cNvSpPr>
          <p:nvPr>
            <p:ph type="sldNum" sz="quarter" idx="12"/>
          </p:nvPr>
        </p:nvSpPr>
        <p:spPr/>
        <p:txBody>
          <a:bodyPr/>
          <a:lstStyle/>
          <a:p>
            <a:pPr>
              <a:defRPr/>
            </a:pPr>
            <a:r>
              <a:rPr lang="en-US"/>
              <a:t>1-</a:t>
            </a:r>
            <a:fld id="{D3E3FDD3-541B-4C1A-A23C-CA74BFADD65A}" type="slidenum">
              <a:rPr lang="en-US"/>
              <a:pPr>
                <a:defRPr/>
              </a:pPr>
              <a:t>9</a:t>
            </a:fld>
            <a:endParaRPr lang="en-US"/>
          </a:p>
        </p:txBody>
      </p:sp>
      <p:sp>
        <p:nvSpPr>
          <p:cNvPr id="7" name="Rounded Rectangle 6"/>
          <p:cNvSpPr/>
          <p:nvPr/>
        </p:nvSpPr>
        <p:spPr>
          <a:xfrm>
            <a:off x="0" y="185874"/>
            <a:ext cx="889489" cy="622581"/>
          </a:xfrm>
          <a:prstGeom prst="round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 </a:t>
            </a:r>
            <a:r>
              <a:rPr lang="en-US" dirty="0" smtClean="0"/>
              <a:t>2</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16" y="1683204"/>
            <a:ext cx="7639063" cy="437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598705" y="3881987"/>
            <a:ext cx="4572000" cy="2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68642</TotalTime>
  <Words>4737</Words>
  <Application>Microsoft Office PowerPoint</Application>
  <PresentationFormat>On-screen Show (4:3)</PresentationFormat>
  <Paragraphs>389</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Adjacency</vt:lpstr>
      <vt:lpstr>PowerPoint Presentation</vt:lpstr>
      <vt:lpstr>PowerPoint Presentation</vt:lpstr>
      <vt:lpstr>Learning Objectives</vt:lpstr>
      <vt:lpstr> Demonstrate the Importance of  Interpersonal Skills in the Workplace</vt:lpstr>
      <vt:lpstr>Describe the Manager’s  Functions, Roles, And Skills </vt:lpstr>
      <vt:lpstr>Describe the Manager’s  Functions, Roles, and Skills </vt:lpstr>
      <vt:lpstr>Describe the Manager’s  Functions, Roles, and Skills </vt:lpstr>
      <vt:lpstr>Effective Versus Successful Managerial Activities </vt:lpstr>
      <vt:lpstr>Effective Versus Successful Managerial Activities </vt:lpstr>
      <vt:lpstr>Define Organizational Behavior</vt:lpstr>
      <vt:lpstr>Complementing Intuition  with Systematic Study .</vt:lpstr>
      <vt:lpstr>Big Data </vt:lpstr>
      <vt:lpstr>Identify the Major Behavioral Science Disciplines That Contribute to OB</vt:lpstr>
      <vt:lpstr>Identify the Major Behavioral Science Disciplines That Contribute to OB</vt:lpstr>
      <vt:lpstr>Identify the Major Behavioral Science Disciplines That Contribute to OB</vt:lpstr>
      <vt:lpstr>Identify the Major Behavioral Science Disciplines That Contribute to OB</vt:lpstr>
      <vt:lpstr>Demonstrate Why Few  Absolutes Apply to OB</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Identify the Challenges and  Opportunities of OB Concepts </vt:lpstr>
      <vt:lpstr>Three Levels of Analysis in  This Text’s OB Model </vt:lpstr>
      <vt:lpstr>Three Levels of Analysis in  This Book’s OB Model </vt:lpstr>
      <vt:lpstr>Three Levels of Analysis in  This Book’s OB Model </vt:lpstr>
      <vt:lpstr>Three Levels of Analysis in  This Book’s OB Model </vt:lpstr>
      <vt:lpstr>Outcome Variables</vt:lpstr>
      <vt:lpstr>Outcome Variables</vt:lpstr>
      <vt:lpstr>Outcome Variables</vt:lpstr>
      <vt:lpstr>Outcome Variables</vt:lpstr>
      <vt:lpstr>Outcome Variables</vt:lpstr>
      <vt:lpstr>Outcome Variables</vt:lpstr>
      <vt:lpstr>The Plan of the Text</vt:lpstr>
      <vt:lpstr>Implications for Managers</vt:lpstr>
      <vt:lpstr>Implications for Managers</vt:lpstr>
    </vt:vector>
  </TitlesOfParts>
  <Company>UT Pan American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Amani Bani Alkahtani</cp:lastModifiedBy>
  <cp:revision>177</cp:revision>
  <dcterms:created xsi:type="dcterms:W3CDTF">2012-01-04T23:08:46Z</dcterms:created>
  <dcterms:modified xsi:type="dcterms:W3CDTF">2016-09-25T05:15:44Z</dcterms:modified>
</cp:coreProperties>
</file>