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5" r:id="rId16"/>
    <p:sldId id="276" r:id="rId17"/>
    <p:sldId id="279" r:id="rId18"/>
    <p:sldId id="285" r:id="rId19"/>
    <p:sldId id="291" r:id="rId20"/>
    <p:sldId id="29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72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Risk management in financial institutions</a:t>
            </a:r>
            <a:endParaRPr lang="en-GB" dirty="0"/>
          </a:p>
        </p:txBody>
      </p:sp>
      <p:sp>
        <p:nvSpPr>
          <p:cNvPr id="3" name="Subtitle 2"/>
          <p:cNvSpPr>
            <a:spLocks noGrp="1"/>
          </p:cNvSpPr>
          <p:nvPr>
            <p:ph type="subTitle" idx="1"/>
          </p:nvPr>
        </p:nvSpPr>
        <p:spPr/>
        <p:txBody>
          <a:bodyPr/>
          <a:lstStyle/>
          <a:p>
            <a:r>
              <a:rPr lang="en-GB" dirty="0" smtClean="0"/>
              <a:t>Chapter 23</a:t>
            </a:r>
            <a:endParaRPr lang="en-GB" dirty="0"/>
          </a:p>
        </p:txBody>
      </p:sp>
    </p:spTree>
    <p:extLst>
      <p:ext uri="{BB962C8B-B14F-4D97-AF65-F5344CB8AC3E}">
        <p14:creationId xmlns:p14="http://schemas.microsoft.com/office/powerpoint/2010/main" val="481201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solidFill>
                  <a:srgbClr val="000000"/>
                </a:solidFill>
              </a:rPr>
              <a:t>Managing Credit Risk</a:t>
            </a:r>
          </a:p>
        </p:txBody>
      </p:sp>
      <p:sp>
        <p:nvSpPr>
          <p:cNvPr id="16387" name="Text Placeholder 2"/>
          <p:cNvSpPr>
            <a:spLocks noGrp="1"/>
          </p:cNvSpPr>
          <p:nvPr>
            <p:ph idx="1"/>
          </p:nvPr>
        </p:nvSpPr>
        <p:spPr/>
        <p:txBody>
          <a:bodyPr/>
          <a:lstStyle/>
          <a:p>
            <a:pPr marL="514350" indent="-514350" eaLnBrk="1" hangingPunct="1">
              <a:buFont typeface="Arial" pitchFamily="34" charset="0"/>
              <a:buAutoNum type="arabicPeriod" startAt="3"/>
            </a:pPr>
            <a:r>
              <a:rPr lang="en-US" altLang="en-US" smtClean="0">
                <a:solidFill>
                  <a:srgbClr val="000000"/>
                </a:solidFill>
              </a:rPr>
              <a:t>Loan Commitments: arrangements where the bank agrees to provide a loan up to a fixed amount, whenever the firm requests the loan.</a:t>
            </a:r>
          </a:p>
          <a:p>
            <a:pPr marL="514350" indent="-514350" eaLnBrk="1" hangingPunct="1">
              <a:buFont typeface="Arial" pitchFamily="34" charset="0"/>
              <a:buAutoNum type="arabicPeriod" startAt="3"/>
            </a:pPr>
            <a:r>
              <a:rPr lang="en-US" altLang="en-US" smtClean="0">
                <a:solidFill>
                  <a:srgbClr val="000000"/>
                </a:solidFill>
              </a:rPr>
              <a:t>Collateral: a pledge of property or other assets that must be surrendered if the terms of the loan are not met ( the loans are called </a:t>
            </a:r>
            <a:r>
              <a:rPr lang="en-US" altLang="en-US" b="1" smtClean="0">
                <a:solidFill>
                  <a:srgbClr val="000000"/>
                </a:solidFill>
              </a:rPr>
              <a:t>secured loans</a:t>
            </a:r>
            <a:r>
              <a:rPr lang="en-US" altLang="en-US" smtClean="0">
                <a:solidFill>
                  <a:srgbClr val="000000"/>
                </a:solidFill>
              </a:rPr>
              <a:t>). </a:t>
            </a:r>
          </a:p>
        </p:txBody>
      </p:sp>
    </p:spTree>
    <p:extLst>
      <p:ext uri="{BB962C8B-B14F-4D97-AF65-F5344CB8AC3E}">
        <p14:creationId xmlns:p14="http://schemas.microsoft.com/office/powerpoint/2010/main" val="3157611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solidFill>
                  <a:srgbClr val="000000"/>
                </a:solidFill>
              </a:rPr>
              <a:t>Managing Credit Risk</a:t>
            </a:r>
          </a:p>
        </p:txBody>
      </p:sp>
      <p:sp>
        <p:nvSpPr>
          <p:cNvPr id="17411" name="Text Placeholder 2"/>
          <p:cNvSpPr>
            <a:spLocks noGrp="1"/>
          </p:cNvSpPr>
          <p:nvPr>
            <p:ph idx="1"/>
          </p:nvPr>
        </p:nvSpPr>
        <p:spPr>
          <a:xfrm>
            <a:off x="381000" y="1676400"/>
            <a:ext cx="8763000" cy="4419600"/>
          </a:xfrm>
        </p:spPr>
        <p:txBody>
          <a:bodyPr/>
          <a:lstStyle/>
          <a:p>
            <a:pPr marL="514350" indent="-514350" eaLnBrk="1" hangingPunct="1">
              <a:lnSpc>
                <a:spcPts val="3600"/>
              </a:lnSpc>
              <a:buFont typeface="Arial" pitchFamily="34" charset="0"/>
              <a:buAutoNum type="arabicPeriod" startAt="5"/>
            </a:pPr>
            <a:r>
              <a:rPr lang="en-US" altLang="en-US" smtClean="0">
                <a:solidFill>
                  <a:srgbClr val="000000"/>
                </a:solidFill>
              </a:rPr>
              <a:t>Compensating Balances: reserves that a borrower must maintain in an account that act as collateral should the borrower default.</a:t>
            </a:r>
          </a:p>
          <a:p>
            <a:pPr marL="514350" indent="-514350" eaLnBrk="1" hangingPunct="1">
              <a:lnSpc>
                <a:spcPts val="3600"/>
              </a:lnSpc>
              <a:buFont typeface="Arial" pitchFamily="34" charset="0"/>
              <a:buAutoNum type="arabicPeriod" startAt="5"/>
            </a:pPr>
            <a:r>
              <a:rPr lang="en-US" altLang="en-US" smtClean="0">
                <a:solidFill>
                  <a:srgbClr val="000000"/>
                </a:solidFill>
              </a:rPr>
              <a:t>Credit Rationing: (1) lenders will refuse to lend to some borrowers, regardless of how much interest they are willing to pay, or (2) lenders will only finance part of a project, requiring that the remaining part come from equity financing.</a:t>
            </a:r>
          </a:p>
        </p:txBody>
      </p:sp>
    </p:spTree>
    <p:extLst>
      <p:ext uri="{BB962C8B-B14F-4D97-AF65-F5344CB8AC3E}">
        <p14:creationId xmlns:p14="http://schemas.microsoft.com/office/powerpoint/2010/main" val="335982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solidFill>
                  <a:srgbClr val="000000"/>
                </a:solidFill>
              </a:rPr>
              <a:t>Managing Interest-Rate Risk</a:t>
            </a:r>
          </a:p>
        </p:txBody>
      </p:sp>
      <p:sp>
        <p:nvSpPr>
          <p:cNvPr id="18435" name="Text Placeholder 2"/>
          <p:cNvSpPr>
            <a:spLocks noGrp="1"/>
          </p:cNvSpPr>
          <p:nvPr>
            <p:ph idx="1"/>
          </p:nvPr>
        </p:nvSpPr>
        <p:spPr/>
        <p:txBody>
          <a:bodyPr/>
          <a:lstStyle/>
          <a:p>
            <a:pPr eaLnBrk="1" hangingPunct="1"/>
            <a:r>
              <a:rPr lang="en-US" altLang="en-US" smtClean="0">
                <a:solidFill>
                  <a:srgbClr val="000000"/>
                </a:solidFill>
              </a:rPr>
              <a:t>Financial institutions, banks in particular, specialize in earning a higher rate of return on their assets relative to the interest paid on their liabilities.</a:t>
            </a:r>
          </a:p>
          <a:p>
            <a:pPr eaLnBrk="1" hangingPunct="1"/>
            <a:r>
              <a:rPr lang="en-US" altLang="en-US" smtClean="0">
                <a:solidFill>
                  <a:srgbClr val="000000"/>
                </a:solidFill>
              </a:rPr>
              <a:t>As interest rate volatility increased in the last 20 years, interest-rate risk exposure has become a concern for financial institutions.</a:t>
            </a:r>
          </a:p>
        </p:txBody>
      </p:sp>
    </p:spTree>
    <p:extLst>
      <p:ext uri="{BB962C8B-B14F-4D97-AF65-F5344CB8AC3E}">
        <p14:creationId xmlns:p14="http://schemas.microsoft.com/office/powerpoint/2010/main" val="3890478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solidFill>
                  <a:srgbClr val="000000"/>
                </a:solidFill>
              </a:rPr>
              <a:t>Managing Interest-Rate Risk</a:t>
            </a:r>
          </a:p>
        </p:txBody>
      </p:sp>
      <p:sp>
        <p:nvSpPr>
          <p:cNvPr id="19459" name="Text Placeholder 2"/>
          <p:cNvSpPr>
            <a:spLocks noGrp="1"/>
          </p:cNvSpPr>
          <p:nvPr>
            <p:ph idx="1"/>
          </p:nvPr>
        </p:nvSpPr>
        <p:spPr/>
        <p:txBody>
          <a:bodyPr/>
          <a:lstStyle/>
          <a:p>
            <a:pPr eaLnBrk="1" hangingPunct="1"/>
            <a:r>
              <a:rPr lang="en-US" altLang="en-US" smtClean="0">
                <a:solidFill>
                  <a:srgbClr val="000000"/>
                </a:solidFill>
              </a:rPr>
              <a:t>To see how financial institutions can measure and manage interest-rate risk exposure, we will examine the balance sheet for First National Bank (next slide).</a:t>
            </a:r>
          </a:p>
          <a:p>
            <a:pPr eaLnBrk="1" hangingPunct="1"/>
            <a:r>
              <a:rPr lang="en-US" altLang="en-US" smtClean="0">
                <a:solidFill>
                  <a:srgbClr val="000000"/>
                </a:solidFill>
              </a:rPr>
              <a:t>We will develop two tools, (1) Income Gap Analysis and (2) Duration Gap Analysis, to assist the financial manager in this effort.</a:t>
            </a:r>
          </a:p>
        </p:txBody>
      </p:sp>
    </p:spTree>
    <p:extLst>
      <p:ext uri="{BB962C8B-B14F-4D97-AF65-F5344CB8AC3E}">
        <p14:creationId xmlns:p14="http://schemas.microsoft.com/office/powerpoint/2010/main" val="3092302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solidFill>
                  <a:srgbClr val="000000"/>
                </a:solidFill>
              </a:rPr>
              <a:t>Income Gap Analysis</a:t>
            </a:r>
          </a:p>
        </p:txBody>
      </p:sp>
      <p:sp>
        <p:nvSpPr>
          <p:cNvPr id="21507" name="Text Placeholder 2"/>
          <p:cNvSpPr>
            <a:spLocks noGrp="1"/>
          </p:cNvSpPr>
          <p:nvPr>
            <p:ph idx="1"/>
          </p:nvPr>
        </p:nvSpPr>
        <p:spPr/>
        <p:txBody>
          <a:bodyPr/>
          <a:lstStyle/>
          <a:p>
            <a:pPr eaLnBrk="1" hangingPunct="1"/>
            <a:r>
              <a:rPr lang="en-US" altLang="en-US" dirty="0" smtClean="0">
                <a:solidFill>
                  <a:srgbClr val="000000"/>
                </a:solidFill>
              </a:rPr>
              <a:t>Income Gap Analysis: measures the sensitivity of a bank’s current year net income to changes in interest rate.</a:t>
            </a:r>
          </a:p>
          <a:p>
            <a:pPr eaLnBrk="1" hangingPunct="1"/>
            <a:r>
              <a:rPr lang="en-US" altLang="en-US" dirty="0" smtClean="0">
                <a:solidFill>
                  <a:srgbClr val="000000"/>
                </a:solidFill>
              </a:rPr>
              <a:t>Requires determining which assets and liabilities will have their interest rate change as market interest rates change. </a:t>
            </a:r>
          </a:p>
        </p:txBody>
      </p:sp>
    </p:spTree>
    <p:extLst>
      <p:ext uri="{BB962C8B-B14F-4D97-AF65-F5344CB8AC3E}">
        <p14:creationId xmlns:p14="http://schemas.microsoft.com/office/powerpoint/2010/main" val="3656837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solidFill>
                  <a:srgbClr val="000000"/>
                </a:solidFill>
              </a:rPr>
              <a:t>Duration Gap Analysis</a:t>
            </a:r>
          </a:p>
        </p:txBody>
      </p:sp>
      <p:sp>
        <p:nvSpPr>
          <p:cNvPr id="25603" name="Text Placeholder 2"/>
          <p:cNvSpPr>
            <a:spLocks noGrp="1"/>
          </p:cNvSpPr>
          <p:nvPr>
            <p:ph idx="1"/>
          </p:nvPr>
        </p:nvSpPr>
        <p:spPr/>
        <p:txBody>
          <a:bodyPr/>
          <a:lstStyle/>
          <a:p>
            <a:pPr eaLnBrk="1" hangingPunct="1"/>
            <a:r>
              <a:rPr lang="en-US" altLang="en-US" dirty="0" smtClean="0">
                <a:solidFill>
                  <a:srgbClr val="000000"/>
                </a:solidFill>
              </a:rPr>
              <a:t>Owners and managers do care about the impact of interest rate exposure on current net income. They are also interested in the impact of interest rate changes on the market value of balance sheet items and the impact on net worth</a:t>
            </a:r>
            <a:r>
              <a:rPr lang="en-US" altLang="en-US" dirty="0" smtClean="0">
                <a:solidFill>
                  <a:srgbClr val="000000"/>
                </a:solidFill>
              </a:rPr>
              <a:t>.</a:t>
            </a:r>
            <a:endParaRPr lang="en-US" altLang="en-US" dirty="0" smtClean="0">
              <a:solidFill>
                <a:srgbClr val="000000"/>
              </a:solidFill>
            </a:endParaRPr>
          </a:p>
        </p:txBody>
      </p:sp>
    </p:spTree>
    <p:extLst>
      <p:ext uri="{BB962C8B-B14F-4D97-AF65-F5344CB8AC3E}">
        <p14:creationId xmlns:p14="http://schemas.microsoft.com/office/powerpoint/2010/main" val="3702674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solidFill>
                  <a:srgbClr val="000000"/>
                </a:solidFill>
              </a:rPr>
              <a:t>Duration Gap Analysis</a:t>
            </a:r>
          </a:p>
        </p:txBody>
      </p:sp>
      <p:sp>
        <p:nvSpPr>
          <p:cNvPr id="26627" name="Text Placeholder 2"/>
          <p:cNvSpPr>
            <a:spLocks noGrp="1"/>
          </p:cNvSpPr>
          <p:nvPr>
            <p:ph idx="1"/>
          </p:nvPr>
        </p:nvSpPr>
        <p:spPr>
          <a:xfrm>
            <a:off x="381000" y="1676400"/>
            <a:ext cx="8458200" cy="4419600"/>
          </a:xfrm>
        </p:spPr>
        <p:txBody>
          <a:bodyPr/>
          <a:lstStyle/>
          <a:p>
            <a:pPr eaLnBrk="1" hangingPunct="1"/>
            <a:r>
              <a:rPr lang="en-US" altLang="en-US" dirty="0" smtClean="0">
                <a:solidFill>
                  <a:srgbClr val="000000"/>
                </a:solidFill>
              </a:rPr>
              <a:t>Duration Gap Analysis: measures the sensitivity of a bank’s current year net income to changes in interest rate.</a:t>
            </a:r>
          </a:p>
          <a:p>
            <a:pPr eaLnBrk="1" hangingPunct="1"/>
            <a:r>
              <a:rPr lang="en-US" altLang="en-US" dirty="0" smtClean="0">
                <a:solidFill>
                  <a:srgbClr val="000000"/>
                </a:solidFill>
              </a:rPr>
              <a:t>Requires determining the duration for assets and liabilities, items whose market value will change as interest rates </a:t>
            </a:r>
            <a:r>
              <a:rPr lang="en-US" altLang="en-US" dirty="0" smtClean="0">
                <a:solidFill>
                  <a:srgbClr val="000000"/>
                </a:solidFill>
              </a:rPr>
              <a:t>change</a:t>
            </a:r>
            <a:endParaRPr lang="en-US" altLang="en-US" dirty="0" smtClean="0">
              <a:solidFill>
                <a:srgbClr val="000000"/>
              </a:solidFill>
            </a:endParaRPr>
          </a:p>
        </p:txBody>
      </p:sp>
    </p:spTree>
    <p:extLst>
      <p:ext uri="{BB962C8B-B14F-4D97-AF65-F5344CB8AC3E}">
        <p14:creationId xmlns:p14="http://schemas.microsoft.com/office/powerpoint/2010/main" val="907002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mtClean="0">
                <a:solidFill>
                  <a:srgbClr val="000000"/>
                </a:solidFill>
              </a:rPr>
              <a:t>Duration Gap Analysis</a:t>
            </a:r>
          </a:p>
        </p:txBody>
      </p:sp>
      <p:sp>
        <p:nvSpPr>
          <p:cNvPr id="29699" name="Text Placeholder 2"/>
          <p:cNvSpPr>
            <a:spLocks noGrp="1"/>
          </p:cNvSpPr>
          <p:nvPr>
            <p:ph idx="1"/>
          </p:nvPr>
        </p:nvSpPr>
        <p:spPr>
          <a:xfrm>
            <a:off x="381000" y="1676400"/>
            <a:ext cx="8382000" cy="1066800"/>
          </a:xfrm>
        </p:spPr>
        <p:txBody>
          <a:bodyPr>
            <a:normAutofit fontScale="55000" lnSpcReduction="20000"/>
          </a:bodyPr>
          <a:lstStyle/>
          <a:p>
            <a:pPr eaLnBrk="1" hangingPunct="1"/>
            <a:r>
              <a:rPr lang="en-US" altLang="en-US" sz="2800" smtClean="0">
                <a:solidFill>
                  <a:srgbClr val="000000"/>
                </a:solidFill>
              </a:rPr>
              <a:t>The basic equation for determining the change in market value for assets or liabilities is:</a:t>
            </a:r>
            <a:br>
              <a:rPr lang="en-US" altLang="en-US" sz="2800" smtClean="0">
                <a:solidFill>
                  <a:srgbClr val="000000"/>
                </a:solidFill>
              </a:rPr>
            </a:br>
            <a:r>
              <a:rPr lang="en-US" altLang="en-US" sz="2800" smtClean="0">
                <a:solidFill>
                  <a:srgbClr val="000000"/>
                </a:solidFill>
              </a:rPr>
              <a:t/>
            </a:r>
            <a:br>
              <a:rPr lang="en-US" altLang="en-US" sz="2800" smtClean="0">
                <a:solidFill>
                  <a:srgbClr val="000000"/>
                </a:solidFill>
              </a:rPr>
            </a:br>
            <a:r>
              <a:rPr lang="en-US" altLang="en-US" sz="2800" smtClean="0">
                <a:solidFill>
                  <a:srgbClr val="000000"/>
                </a:solidFill>
              </a:rPr>
              <a:t/>
            </a:r>
            <a:br>
              <a:rPr lang="en-US" altLang="en-US" sz="2800" smtClean="0">
                <a:solidFill>
                  <a:srgbClr val="000000"/>
                </a:solidFill>
              </a:rPr>
            </a:br>
            <a:r>
              <a:rPr lang="en-US" altLang="en-US" sz="2800" smtClean="0">
                <a:solidFill>
                  <a:srgbClr val="000000"/>
                </a:solidFill>
              </a:rPr>
              <a:t/>
            </a:r>
            <a:br>
              <a:rPr lang="en-US" altLang="en-US" sz="2800" smtClean="0">
                <a:solidFill>
                  <a:srgbClr val="000000"/>
                </a:solidFill>
              </a:rPr>
            </a:br>
            <a:r>
              <a:rPr lang="en-US" altLang="en-US" sz="2800" smtClean="0">
                <a:solidFill>
                  <a:srgbClr val="000000"/>
                </a:solidFill>
              </a:rPr>
              <a:t>or:</a:t>
            </a:r>
            <a:endParaRPr lang="el-GR" altLang="en-US" sz="2800" smtClean="0">
              <a:solidFill>
                <a:srgbClr val="000000"/>
              </a:solidFill>
            </a:endParaRPr>
          </a:p>
        </p:txBody>
      </p:sp>
      <p:pic>
        <p:nvPicPr>
          <p:cNvPr id="29700" name="Picture 2" descr="G:\MishkinEakins_PPT\MishinEakins_PPT\Art\Ch23\eq2302.jpg"/>
          <p:cNvPicPr>
            <a:picLocks noChangeAspect="1" noChangeArrowheads="1"/>
          </p:cNvPicPr>
          <p:nvPr/>
        </p:nvPicPr>
        <p:blipFill>
          <a:blip r:embed="rId2" cstate="print">
            <a:extLst>
              <a:ext uri="{28A0092B-C50C-407E-A947-70E740481C1C}">
                <a14:useLocalDpi xmlns:a14="http://schemas.microsoft.com/office/drawing/2010/main" val="0"/>
              </a:ext>
            </a:extLst>
          </a:blip>
          <a:srcRect l="3529"/>
          <a:stretch>
            <a:fillRect/>
          </a:stretch>
        </p:blipFill>
        <p:spPr bwMode="auto">
          <a:xfrm>
            <a:off x="360363" y="4495800"/>
            <a:ext cx="8478837"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3" descr="G:\MishkinEakins_PPT\MishinEakins_PPT\Art\Ch23\eq23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04950" y="2819400"/>
            <a:ext cx="6134100"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7267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smtClean="0">
                <a:solidFill>
                  <a:srgbClr val="000000"/>
                </a:solidFill>
              </a:rPr>
              <a:t>Duration Gap Analysis</a:t>
            </a:r>
          </a:p>
        </p:txBody>
      </p:sp>
      <p:sp>
        <p:nvSpPr>
          <p:cNvPr id="35843" name="Text Placeholder 2"/>
          <p:cNvSpPr>
            <a:spLocks noGrp="1"/>
          </p:cNvSpPr>
          <p:nvPr>
            <p:ph idx="1"/>
          </p:nvPr>
        </p:nvSpPr>
        <p:spPr/>
        <p:txBody>
          <a:bodyPr/>
          <a:lstStyle/>
          <a:p>
            <a:pPr eaLnBrk="1" hangingPunct="1"/>
            <a:r>
              <a:rPr lang="en-US" altLang="en-US" sz="2800" dirty="0" smtClean="0">
                <a:solidFill>
                  <a:srgbClr val="000000"/>
                </a:solidFill>
              </a:rPr>
              <a:t>Can be applied to banks as well as other financial institutions.  </a:t>
            </a:r>
            <a:endParaRPr lang="en-US" altLang="en-US" sz="2800" dirty="0" smtClean="0">
              <a:solidFill>
                <a:srgbClr val="000000"/>
              </a:solidFill>
            </a:endParaRPr>
          </a:p>
        </p:txBody>
      </p:sp>
    </p:spTree>
    <p:extLst>
      <p:ext uri="{BB962C8B-B14F-4D97-AF65-F5344CB8AC3E}">
        <p14:creationId xmlns:p14="http://schemas.microsoft.com/office/powerpoint/2010/main" val="3936143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smtClean="0">
                <a:solidFill>
                  <a:srgbClr val="000000"/>
                </a:solidFill>
              </a:rPr>
              <a:t>Managing Interest-Rate Risk</a:t>
            </a:r>
          </a:p>
        </p:txBody>
      </p:sp>
      <p:sp>
        <p:nvSpPr>
          <p:cNvPr id="41987" name="Text Placeholder 2"/>
          <p:cNvSpPr>
            <a:spLocks noGrp="1"/>
          </p:cNvSpPr>
          <p:nvPr>
            <p:ph idx="1"/>
          </p:nvPr>
        </p:nvSpPr>
        <p:spPr/>
        <p:txBody>
          <a:bodyPr/>
          <a:lstStyle/>
          <a:p>
            <a:pPr eaLnBrk="1" hangingPunct="1"/>
            <a:r>
              <a:rPr lang="en-US" altLang="en-US" smtClean="0">
                <a:solidFill>
                  <a:srgbClr val="000000"/>
                </a:solidFill>
              </a:rPr>
              <a:t>Problems with GAP Analysis</a:t>
            </a:r>
          </a:p>
          <a:p>
            <a:pPr lvl="1" eaLnBrk="1" hangingPunct="1"/>
            <a:r>
              <a:rPr lang="en-US" altLang="en-US" smtClean="0">
                <a:solidFill>
                  <a:srgbClr val="000000"/>
                </a:solidFill>
              </a:rPr>
              <a:t>Assumes slope of yield curve unchanged </a:t>
            </a:r>
            <a:br>
              <a:rPr lang="en-US" altLang="en-US" smtClean="0">
                <a:solidFill>
                  <a:srgbClr val="000000"/>
                </a:solidFill>
              </a:rPr>
            </a:br>
            <a:r>
              <a:rPr lang="en-US" altLang="en-US" smtClean="0">
                <a:solidFill>
                  <a:srgbClr val="000000"/>
                </a:solidFill>
              </a:rPr>
              <a:t>and flat</a:t>
            </a:r>
          </a:p>
          <a:p>
            <a:pPr lvl="1" eaLnBrk="1" hangingPunct="1"/>
            <a:r>
              <a:rPr lang="en-US" altLang="en-US" smtClean="0">
                <a:solidFill>
                  <a:srgbClr val="000000"/>
                </a:solidFill>
              </a:rPr>
              <a:t>Manager estimates % of fixed rate assets and liabilities that are rate sensitive</a:t>
            </a:r>
          </a:p>
        </p:txBody>
      </p:sp>
    </p:spTree>
    <p:extLst>
      <p:ext uri="{BB962C8B-B14F-4D97-AF65-F5344CB8AC3E}">
        <p14:creationId xmlns:p14="http://schemas.microsoft.com/office/powerpoint/2010/main" val="2936879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solidFill>
                  <a:srgbClr val="000000"/>
                </a:solidFill>
              </a:rPr>
              <a:t>Managing Credit Risk</a:t>
            </a:r>
          </a:p>
        </p:txBody>
      </p:sp>
      <p:sp>
        <p:nvSpPr>
          <p:cNvPr id="8195" name="Text Placeholder 2"/>
          <p:cNvSpPr>
            <a:spLocks noGrp="1"/>
          </p:cNvSpPr>
          <p:nvPr>
            <p:ph idx="1"/>
          </p:nvPr>
        </p:nvSpPr>
        <p:spPr/>
        <p:txBody>
          <a:bodyPr/>
          <a:lstStyle/>
          <a:p>
            <a:pPr eaLnBrk="1" hangingPunct="1"/>
            <a:r>
              <a:rPr lang="en-US" altLang="en-US" smtClean="0">
                <a:solidFill>
                  <a:srgbClr val="000000"/>
                </a:solidFill>
              </a:rPr>
              <a:t>A major part of the business of financial institutions is making loans, and the major risk with loans is that the borrow will </a:t>
            </a:r>
            <a:br>
              <a:rPr lang="en-US" altLang="en-US" smtClean="0">
                <a:solidFill>
                  <a:srgbClr val="000000"/>
                </a:solidFill>
              </a:rPr>
            </a:br>
            <a:r>
              <a:rPr lang="en-US" altLang="en-US" smtClean="0">
                <a:solidFill>
                  <a:srgbClr val="000000"/>
                </a:solidFill>
              </a:rPr>
              <a:t>not repay.</a:t>
            </a:r>
          </a:p>
          <a:p>
            <a:pPr eaLnBrk="1" hangingPunct="1"/>
            <a:r>
              <a:rPr lang="en-US" altLang="en-US" b="1" smtClean="0">
                <a:solidFill>
                  <a:srgbClr val="000000"/>
                </a:solidFill>
              </a:rPr>
              <a:t>Credit risk</a:t>
            </a:r>
            <a:r>
              <a:rPr lang="en-US" altLang="en-US" smtClean="0">
                <a:solidFill>
                  <a:srgbClr val="000000"/>
                </a:solidFill>
              </a:rPr>
              <a:t> is the risk that a borrower will not repay a loan according to the terms of the loan, either defaulting entirely or making late payments of interest or principal.</a:t>
            </a:r>
          </a:p>
        </p:txBody>
      </p:sp>
    </p:spTree>
    <p:extLst>
      <p:ext uri="{BB962C8B-B14F-4D97-AF65-F5344CB8AC3E}">
        <p14:creationId xmlns:p14="http://schemas.microsoft.com/office/powerpoint/2010/main" val="16570880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smtClean="0">
                <a:solidFill>
                  <a:srgbClr val="000000"/>
                </a:solidFill>
              </a:rPr>
              <a:t>Managing Interest-Rate Risk</a:t>
            </a:r>
          </a:p>
        </p:txBody>
      </p:sp>
      <p:sp>
        <p:nvSpPr>
          <p:cNvPr id="43011" name="Text Placeholder 2"/>
          <p:cNvSpPr>
            <a:spLocks noGrp="1"/>
          </p:cNvSpPr>
          <p:nvPr>
            <p:ph idx="1"/>
          </p:nvPr>
        </p:nvSpPr>
        <p:spPr/>
        <p:txBody>
          <a:bodyPr/>
          <a:lstStyle/>
          <a:p>
            <a:pPr eaLnBrk="1" hangingPunct="1"/>
            <a:r>
              <a:rPr lang="en-US" altLang="en-US" smtClean="0">
                <a:solidFill>
                  <a:srgbClr val="000000"/>
                </a:solidFill>
              </a:rPr>
              <a:t>Strategies for Managing Interest-Rate Risk</a:t>
            </a:r>
          </a:p>
          <a:p>
            <a:pPr lvl="1" eaLnBrk="1" hangingPunct="1"/>
            <a:r>
              <a:rPr lang="en-US" altLang="en-US" smtClean="0">
                <a:solidFill>
                  <a:srgbClr val="000000"/>
                </a:solidFill>
              </a:rPr>
              <a:t>In example above, shorten duration of bank assets or lengthen duration of bank liabilities</a:t>
            </a:r>
          </a:p>
          <a:p>
            <a:pPr lvl="1" eaLnBrk="1" hangingPunct="1"/>
            <a:r>
              <a:rPr lang="en-US" altLang="en-US" smtClean="0">
                <a:solidFill>
                  <a:srgbClr val="000000"/>
                </a:solidFill>
              </a:rPr>
              <a:t>To completely immunize net worth from interest-rate risk, set </a:t>
            </a:r>
            <a:r>
              <a:rPr lang="en-US" altLang="en-US" i="1" smtClean="0">
                <a:solidFill>
                  <a:srgbClr val="000000"/>
                </a:solidFill>
              </a:rPr>
              <a:t>DUR</a:t>
            </a:r>
            <a:r>
              <a:rPr lang="en-US" altLang="en-US" i="1" baseline="-25000" smtClean="0">
                <a:solidFill>
                  <a:srgbClr val="000000"/>
                </a:solidFill>
              </a:rPr>
              <a:t>gap</a:t>
            </a:r>
            <a:r>
              <a:rPr lang="en-US" altLang="en-US" smtClean="0">
                <a:solidFill>
                  <a:srgbClr val="000000"/>
                </a:solidFill>
              </a:rPr>
              <a:t> = 0</a:t>
            </a:r>
            <a:endParaRPr lang="en-US" altLang="en-US" smtClean="0">
              <a:solidFill>
                <a:srgbClr val="000000"/>
              </a:solidFill>
              <a:sym typeface="Symbol" pitchFamily="18" charset="2"/>
            </a:endParaRPr>
          </a:p>
        </p:txBody>
      </p:sp>
    </p:spTree>
    <p:extLst>
      <p:ext uri="{BB962C8B-B14F-4D97-AF65-F5344CB8AC3E}">
        <p14:creationId xmlns:p14="http://schemas.microsoft.com/office/powerpoint/2010/main" val="3394939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solidFill>
                  <a:srgbClr val="000000"/>
                </a:solidFill>
              </a:rPr>
              <a:t>Managing Credit Risk</a:t>
            </a:r>
          </a:p>
        </p:txBody>
      </p:sp>
      <p:sp>
        <p:nvSpPr>
          <p:cNvPr id="9219" name="Text Placeholder 2"/>
          <p:cNvSpPr>
            <a:spLocks noGrp="1"/>
          </p:cNvSpPr>
          <p:nvPr>
            <p:ph idx="1"/>
          </p:nvPr>
        </p:nvSpPr>
        <p:spPr/>
        <p:txBody>
          <a:bodyPr/>
          <a:lstStyle/>
          <a:p>
            <a:pPr eaLnBrk="1" hangingPunct="1"/>
            <a:r>
              <a:rPr lang="en-US" altLang="en-US" smtClean="0">
                <a:solidFill>
                  <a:srgbClr val="000000"/>
                </a:solidFill>
              </a:rPr>
              <a:t>Once again, the concepts of </a:t>
            </a:r>
            <a:r>
              <a:rPr lang="en-US" altLang="en-US" b="1" smtClean="0">
                <a:solidFill>
                  <a:srgbClr val="000000"/>
                </a:solidFill>
              </a:rPr>
              <a:t>adverse selection</a:t>
            </a:r>
            <a:r>
              <a:rPr lang="en-US" altLang="en-US" smtClean="0">
                <a:solidFill>
                  <a:srgbClr val="000000"/>
                </a:solidFill>
              </a:rPr>
              <a:t> and </a:t>
            </a:r>
            <a:r>
              <a:rPr lang="en-US" altLang="en-US" b="1" smtClean="0">
                <a:solidFill>
                  <a:srgbClr val="000000"/>
                </a:solidFill>
              </a:rPr>
              <a:t>moral hazard</a:t>
            </a:r>
            <a:r>
              <a:rPr lang="en-US" altLang="en-US" smtClean="0">
                <a:solidFill>
                  <a:srgbClr val="000000"/>
                </a:solidFill>
              </a:rPr>
              <a:t> will provide our framework to understand the principles financial managers must follow to minimize credit risk, yet make successful loans.</a:t>
            </a:r>
          </a:p>
        </p:txBody>
      </p:sp>
    </p:spTree>
    <p:extLst>
      <p:ext uri="{BB962C8B-B14F-4D97-AF65-F5344CB8AC3E}">
        <p14:creationId xmlns:p14="http://schemas.microsoft.com/office/powerpoint/2010/main" val="660816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solidFill>
                  <a:srgbClr val="000000"/>
                </a:solidFill>
              </a:rPr>
              <a:t>Managing Credit Risk</a:t>
            </a:r>
          </a:p>
        </p:txBody>
      </p:sp>
      <p:sp>
        <p:nvSpPr>
          <p:cNvPr id="10243" name="Text Placeholder 2"/>
          <p:cNvSpPr>
            <a:spLocks noGrp="1"/>
          </p:cNvSpPr>
          <p:nvPr>
            <p:ph idx="1"/>
          </p:nvPr>
        </p:nvSpPr>
        <p:spPr/>
        <p:txBody>
          <a:bodyPr>
            <a:normAutofit lnSpcReduction="10000"/>
          </a:bodyPr>
          <a:lstStyle/>
          <a:p>
            <a:pPr eaLnBrk="1" hangingPunct="1">
              <a:spcBef>
                <a:spcPts val="1000"/>
              </a:spcBef>
            </a:pPr>
            <a:r>
              <a:rPr lang="en-US" altLang="en-US" smtClean="0">
                <a:solidFill>
                  <a:srgbClr val="000000"/>
                </a:solidFill>
              </a:rPr>
              <a:t>Adverse selection is a problem in the market for loans because those with the highest credit risk have the biggest incentives to borrow from others.</a:t>
            </a:r>
          </a:p>
          <a:p>
            <a:pPr eaLnBrk="1" hangingPunct="1">
              <a:spcBef>
                <a:spcPts val="1000"/>
              </a:spcBef>
            </a:pPr>
            <a:r>
              <a:rPr lang="en-US" altLang="en-US" smtClean="0">
                <a:solidFill>
                  <a:srgbClr val="000000"/>
                </a:solidFill>
              </a:rPr>
              <a:t>Moral hazard plays as role as well. Once a borrower has a loan, she has an incentive to engage in risky projects to produce the highest payoffs, especially if the project is financed mostly with debt.</a:t>
            </a:r>
          </a:p>
        </p:txBody>
      </p:sp>
    </p:spTree>
    <p:extLst>
      <p:ext uri="{BB962C8B-B14F-4D97-AF65-F5344CB8AC3E}">
        <p14:creationId xmlns:p14="http://schemas.microsoft.com/office/powerpoint/2010/main" val="4030626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solidFill>
                  <a:srgbClr val="000000"/>
                </a:solidFill>
              </a:rPr>
              <a:t>Managing Credit Risk</a:t>
            </a:r>
          </a:p>
        </p:txBody>
      </p:sp>
      <p:sp>
        <p:nvSpPr>
          <p:cNvPr id="11267" name="Text Placeholder 2"/>
          <p:cNvSpPr>
            <a:spLocks noGrp="1"/>
          </p:cNvSpPr>
          <p:nvPr>
            <p:ph idx="1"/>
          </p:nvPr>
        </p:nvSpPr>
        <p:spPr>
          <a:xfrm>
            <a:off x="381000" y="1676400"/>
            <a:ext cx="8610600" cy="4419600"/>
          </a:xfrm>
        </p:spPr>
        <p:txBody>
          <a:bodyPr/>
          <a:lstStyle/>
          <a:p>
            <a:pPr eaLnBrk="1" hangingPunct="1"/>
            <a:r>
              <a:rPr lang="en-US" altLang="en-US" smtClean="0">
                <a:solidFill>
                  <a:srgbClr val="000000"/>
                </a:solidFill>
              </a:rPr>
              <a:t>Solving Asymmetric Information Problems: financial managers have a number of tools available to assist in reducing or eliminating the asymmetric information problem:</a:t>
            </a:r>
          </a:p>
          <a:p>
            <a:pPr marL="860425" lvl="1" indent="-514350" eaLnBrk="1" hangingPunct="1">
              <a:buFont typeface="Arial" pitchFamily="34" charset="0"/>
              <a:buAutoNum type="arabicPeriod"/>
            </a:pPr>
            <a:r>
              <a:rPr lang="en-US" altLang="en-US" smtClean="0">
                <a:solidFill>
                  <a:srgbClr val="000000"/>
                </a:solidFill>
              </a:rPr>
              <a:t>Screening and Monitoring: collecting reliable information about prospective borrowers. This has also lead some institutions to specialize in regions or industries, gaining expertise in evaluating particular firms or individuals.</a:t>
            </a:r>
          </a:p>
        </p:txBody>
      </p:sp>
    </p:spTree>
    <p:extLst>
      <p:ext uri="{BB962C8B-B14F-4D97-AF65-F5344CB8AC3E}">
        <p14:creationId xmlns:p14="http://schemas.microsoft.com/office/powerpoint/2010/main" val="2638101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solidFill>
                  <a:srgbClr val="000000"/>
                </a:solidFill>
              </a:rPr>
              <a:t>Managing Credit Risk</a:t>
            </a:r>
          </a:p>
        </p:txBody>
      </p:sp>
      <p:sp>
        <p:nvSpPr>
          <p:cNvPr id="12291" name="Text Placeholder 2"/>
          <p:cNvSpPr>
            <a:spLocks noGrp="1"/>
          </p:cNvSpPr>
          <p:nvPr>
            <p:ph idx="1"/>
          </p:nvPr>
        </p:nvSpPr>
        <p:spPr/>
        <p:txBody>
          <a:bodyPr/>
          <a:lstStyle/>
          <a:p>
            <a:pPr marL="514350" indent="-514350" eaLnBrk="1" hangingPunct="1">
              <a:buFont typeface="Arial" pitchFamily="34" charset="0"/>
              <a:buAutoNum type="arabicPeriod"/>
            </a:pPr>
            <a:r>
              <a:rPr lang="en-US" altLang="en-US" smtClean="0">
                <a:solidFill>
                  <a:srgbClr val="000000"/>
                </a:solidFill>
              </a:rPr>
              <a:t>Screening and Monitoring: also involves requiring certain actions, or prohibiting others, and then periodically verifying that the borrower is complying with the terms of the loan contact. </a:t>
            </a:r>
          </a:p>
        </p:txBody>
      </p:sp>
    </p:spTree>
    <p:extLst>
      <p:ext uri="{BB962C8B-B14F-4D97-AF65-F5344CB8AC3E}">
        <p14:creationId xmlns:p14="http://schemas.microsoft.com/office/powerpoint/2010/main" val="1283231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solidFill>
                  <a:srgbClr val="000000"/>
                </a:solidFill>
              </a:rPr>
              <a:t>Managing Credit Risk</a:t>
            </a:r>
          </a:p>
        </p:txBody>
      </p:sp>
      <p:sp>
        <p:nvSpPr>
          <p:cNvPr id="13315" name="Text Placeholder 2"/>
          <p:cNvSpPr>
            <a:spLocks noGrp="1"/>
          </p:cNvSpPr>
          <p:nvPr>
            <p:ph idx="1"/>
          </p:nvPr>
        </p:nvSpPr>
        <p:spPr/>
        <p:txBody>
          <a:bodyPr/>
          <a:lstStyle/>
          <a:p>
            <a:pPr eaLnBrk="1" hangingPunct="1"/>
            <a:r>
              <a:rPr lang="en-US" altLang="en-US" b="1" smtClean="0">
                <a:solidFill>
                  <a:srgbClr val="000000"/>
                </a:solidFill>
              </a:rPr>
              <a:t>Specialization in Lending</a:t>
            </a:r>
            <a:r>
              <a:rPr lang="en-US" altLang="en-US" smtClean="0">
                <a:solidFill>
                  <a:srgbClr val="000000"/>
                </a:solidFill>
              </a:rPr>
              <a:t> helps in screening. It is easier to collect data on local firms and firms in specific industries. It allows them to better predict problems by having better industry and location knowledge.</a:t>
            </a:r>
            <a:endParaRPr lang="en-US" altLang="en-US" b="1" smtClean="0">
              <a:solidFill>
                <a:srgbClr val="000000"/>
              </a:solidFill>
            </a:endParaRPr>
          </a:p>
        </p:txBody>
      </p:sp>
    </p:spTree>
    <p:extLst>
      <p:ext uri="{BB962C8B-B14F-4D97-AF65-F5344CB8AC3E}">
        <p14:creationId xmlns:p14="http://schemas.microsoft.com/office/powerpoint/2010/main" val="1100236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solidFill>
                  <a:srgbClr val="000000"/>
                </a:solidFill>
              </a:rPr>
              <a:t>Managing Credit Risk</a:t>
            </a:r>
          </a:p>
        </p:txBody>
      </p:sp>
      <p:sp>
        <p:nvSpPr>
          <p:cNvPr id="14339" name="Text Placeholder 2"/>
          <p:cNvSpPr>
            <a:spLocks noGrp="1"/>
          </p:cNvSpPr>
          <p:nvPr>
            <p:ph idx="1"/>
          </p:nvPr>
        </p:nvSpPr>
        <p:spPr/>
        <p:txBody>
          <a:bodyPr/>
          <a:lstStyle/>
          <a:p>
            <a:pPr eaLnBrk="1" hangingPunct="1"/>
            <a:r>
              <a:rPr lang="en-US" altLang="en-US" b="1" smtClean="0">
                <a:solidFill>
                  <a:srgbClr val="000000"/>
                </a:solidFill>
              </a:rPr>
              <a:t>Monitoring and Enforcement</a:t>
            </a:r>
            <a:r>
              <a:rPr lang="en-US" altLang="en-US" smtClean="0">
                <a:solidFill>
                  <a:srgbClr val="000000"/>
                </a:solidFill>
              </a:rPr>
              <a:t> also helps. Financial institutions write protective covenants into loans contracts and actively manage them to ensure that borrowers are not taking risks at their expense.</a:t>
            </a:r>
            <a:endParaRPr lang="en-US" altLang="en-US" b="1" smtClean="0">
              <a:solidFill>
                <a:srgbClr val="000000"/>
              </a:solidFill>
            </a:endParaRPr>
          </a:p>
        </p:txBody>
      </p:sp>
    </p:spTree>
    <p:extLst>
      <p:ext uri="{BB962C8B-B14F-4D97-AF65-F5344CB8AC3E}">
        <p14:creationId xmlns:p14="http://schemas.microsoft.com/office/powerpoint/2010/main" val="672473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solidFill>
                  <a:srgbClr val="000000"/>
                </a:solidFill>
              </a:rPr>
              <a:t>Managing Credit Risk</a:t>
            </a:r>
          </a:p>
        </p:txBody>
      </p:sp>
      <p:sp>
        <p:nvSpPr>
          <p:cNvPr id="15363" name="Text Placeholder 2"/>
          <p:cNvSpPr>
            <a:spLocks noGrp="1"/>
          </p:cNvSpPr>
          <p:nvPr>
            <p:ph idx="1"/>
          </p:nvPr>
        </p:nvSpPr>
        <p:spPr/>
        <p:txBody>
          <a:bodyPr/>
          <a:lstStyle/>
          <a:p>
            <a:pPr marL="514350" indent="-514350" eaLnBrk="1" hangingPunct="1">
              <a:buFont typeface="Arial" pitchFamily="34" charset="0"/>
              <a:buAutoNum type="arabicPeriod" startAt="2"/>
            </a:pPr>
            <a:r>
              <a:rPr lang="en-US" altLang="en-US" b="1" i="1" dirty="0" smtClean="0">
                <a:solidFill>
                  <a:srgbClr val="000000"/>
                </a:solidFill>
              </a:rPr>
              <a:t>Long-term Customer Relationships</a:t>
            </a:r>
            <a:r>
              <a:rPr lang="en-US" altLang="en-US" dirty="0" smtClean="0">
                <a:solidFill>
                  <a:srgbClr val="000000"/>
                </a:solidFill>
              </a:rPr>
              <a:t>: past information contained in checking accounts, savings accounts, and previous loans provides valuable information to more easily determine credit worthiness.</a:t>
            </a:r>
          </a:p>
        </p:txBody>
      </p:sp>
    </p:spTree>
    <p:extLst>
      <p:ext uri="{BB962C8B-B14F-4D97-AF65-F5344CB8AC3E}">
        <p14:creationId xmlns:p14="http://schemas.microsoft.com/office/powerpoint/2010/main" val="1070715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790</Words>
  <Application>Microsoft Office PowerPoint</Application>
  <PresentationFormat>On-screen Show (4:3)</PresentationFormat>
  <Paragraphs>53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Risk management in financial institutions</vt:lpstr>
      <vt:lpstr>Managing Credit Risk</vt:lpstr>
      <vt:lpstr>Managing Credit Risk</vt:lpstr>
      <vt:lpstr>Managing Credit Risk</vt:lpstr>
      <vt:lpstr>Managing Credit Risk</vt:lpstr>
      <vt:lpstr>Managing Credit Risk</vt:lpstr>
      <vt:lpstr>Managing Credit Risk</vt:lpstr>
      <vt:lpstr>Managing Credit Risk</vt:lpstr>
      <vt:lpstr>Managing Credit Risk</vt:lpstr>
      <vt:lpstr>Managing Credit Risk</vt:lpstr>
      <vt:lpstr>Managing Credit Risk</vt:lpstr>
      <vt:lpstr>Managing Interest-Rate Risk</vt:lpstr>
      <vt:lpstr>Managing Interest-Rate Risk</vt:lpstr>
      <vt:lpstr>Income Gap Analysis</vt:lpstr>
      <vt:lpstr>Duration Gap Analysis</vt:lpstr>
      <vt:lpstr>Duration Gap Analysis</vt:lpstr>
      <vt:lpstr>Duration Gap Analysis</vt:lpstr>
      <vt:lpstr>Duration Gap Analysis</vt:lpstr>
      <vt:lpstr>Managing Interest-Rate Risk</vt:lpstr>
      <vt:lpstr>Managing Interest-Rate Risk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 in financial institutions</dc:title>
  <dc:creator>Lakshmi</dc:creator>
  <cp:lastModifiedBy>Lakshmi</cp:lastModifiedBy>
  <cp:revision>3</cp:revision>
  <dcterms:created xsi:type="dcterms:W3CDTF">2006-08-16T00:00:00Z</dcterms:created>
  <dcterms:modified xsi:type="dcterms:W3CDTF">2015-04-17T14:44:08Z</dcterms:modified>
</cp:coreProperties>
</file>