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16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58547-03E3-43F0-BC46-796AAAF49FE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3D12A-4D50-4968-8CE4-83E14353D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865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B2945-1809-4CED-82CC-C0E911D5806D}" type="datetime1">
              <a:rPr lang="ar-SA" smtClean="0"/>
              <a:t>07/03/38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21724-3E16-415B-B115-24B3CAF0E6DB}" type="datetime1">
              <a:rPr lang="ar-SA" smtClean="0"/>
              <a:t>07/03/38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44BB3-71E4-4D1B-858E-3E54577C6FDD}" type="datetime1">
              <a:rPr lang="ar-SA" smtClean="0"/>
              <a:t>07/03/38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D981-DF7D-41B4-AC89-4C82AAB67D2F}" type="datetime1">
              <a:rPr lang="ar-SA" smtClean="0"/>
              <a:t>07/03/38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FD80-62CD-4255-B663-ED7B8AE5F926}" type="datetime1">
              <a:rPr lang="ar-SA" smtClean="0"/>
              <a:t>07/03/38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4887-75BE-4628-A26F-C4208D6BD80E}" type="datetime1">
              <a:rPr lang="ar-SA" smtClean="0"/>
              <a:t>07/03/38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F796-829C-4877-90C7-6D5FDE5EC48A}" type="datetime1">
              <a:rPr lang="ar-SA" smtClean="0"/>
              <a:t>07/03/38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4158-80A1-4B04-9797-150F5395A3D3}" type="datetime1">
              <a:rPr lang="ar-SA" smtClean="0"/>
              <a:t>07/03/38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D4FF9-124D-47E6-A85B-C3569AEB8604}" type="datetime1">
              <a:rPr lang="ar-SA" smtClean="0"/>
              <a:t>07/03/38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A620C-FE2F-46A9-9E11-BA9DB2187D1F}" type="datetime1">
              <a:rPr lang="ar-SA" smtClean="0"/>
              <a:t>07/03/38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CE34-0394-4438-8F68-44953749FA91}" type="datetime1">
              <a:rPr lang="ar-SA" smtClean="0"/>
              <a:t>07/03/38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5E40C-F6F7-4567-9B07-FE4CAD598E9E}" type="datetime1">
              <a:rPr lang="ar-SA" smtClean="0"/>
              <a:t>07/03/38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9B566-3B54-4DD3-9A15-B7C86C9343D6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microsoft.com/office/2007/relationships/hdphoto" Target="../media/hdphoto5.wdp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شكل بيضاوي 5"/>
          <p:cNvSpPr/>
          <p:nvPr/>
        </p:nvSpPr>
        <p:spPr>
          <a:xfrm>
            <a:off x="533400" y="1881997"/>
            <a:ext cx="8077200" cy="2819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47491"/>
            <a:ext cx="7772400" cy="2089150"/>
          </a:xfrm>
        </p:spPr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Representing Boolean Functions</a:t>
            </a:r>
            <a:endParaRPr lang="ar-SA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91697"/>
            <a:ext cx="6400800" cy="1752600"/>
          </a:xfrm>
        </p:spPr>
        <p:txBody>
          <a:bodyPr/>
          <a:lstStyle/>
          <a:p>
            <a:pPr rtl="0"/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Sum-of-products Expansions</a:t>
            </a:r>
            <a:endParaRPr lang="ar-SA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1</a:t>
            </a:fld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76201" y="2209800"/>
            <a:ext cx="8991600" cy="3124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i="1" u="sng" dirty="0" smtClean="0">
                <a:solidFill>
                  <a:srgbClr val="FF0000"/>
                </a:solidFill>
              </a:rPr>
              <a:t>Literal &amp; </a:t>
            </a:r>
            <a:r>
              <a:rPr lang="en-US" b="1" i="1" u="sng" dirty="0" err="1" smtClean="0">
                <a:solidFill>
                  <a:srgbClr val="FF0000"/>
                </a:solidFill>
              </a:rPr>
              <a:t>Minterm</a:t>
            </a:r>
            <a:endParaRPr lang="ar-SA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DEFINITION 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</a:p>
          <a:p>
            <a:pPr algn="l" rtl="0">
              <a:buNone/>
            </a:pPr>
            <a:endParaRPr lang="ar-S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66873" y="2362200"/>
            <a:ext cx="8977127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-11723" y="3886200"/>
            <a:ext cx="915572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2</a:t>
            </a:fld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>
                <a:solidFill>
                  <a:srgbClr val="00B050"/>
                </a:solidFill>
              </a:rPr>
              <a:t>EXAMPLE 2 </a:t>
            </a:r>
            <a:endParaRPr lang="en-US" b="1" u="sng" dirty="0" smtClean="0">
              <a:solidFill>
                <a:srgbClr val="00B050"/>
              </a:solidFill>
            </a:endParaRPr>
          </a:p>
          <a:p>
            <a:pPr algn="l" rtl="0">
              <a:buNone/>
            </a:pPr>
            <a:r>
              <a:rPr lang="en-US" dirty="0" smtClean="0"/>
              <a:t>Find </a:t>
            </a:r>
            <a:r>
              <a:rPr lang="en-US" dirty="0"/>
              <a:t>a </a:t>
            </a:r>
            <a:r>
              <a:rPr lang="en-US" dirty="0" err="1"/>
              <a:t>minterm</a:t>
            </a:r>
            <a:r>
              <a:rPr lang="en-US" dirty="0"/>
              <a:t> that equals </a:t>
            </a:r>
            <a:r>
              <a:rPr lang="en-US" dirty="0" smtClean="0"/>
              <a:t>1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dirty="0"/>
              <a:t>if </a:t>
            </a:r>
            <a:r>
              <a:rPr lang="en-US" i="1" dirty="0" smtClean="0"/>
              <a:t>x</a:t>
            </a:r>
            <a:r>
              <a:rPr lang="en-US" i="1" baseline="-25000" dirty="0" smtClean="0"/>
              <a:t>1</a:t>
            </a:r>
            <a:r>
              <a:rPr lang="en-US" i="1" dirty="0" smtClean="0"/>
              <a:t>=x</a:t>
            </a:r>
            <a:r>
              <a:rPr lang="en-US" i="1" baseline="-25000" dirty="0" smtClean="0"/>
              <a:t>3</a:t>
            </a:r>
            <a:r>
              <a:rPr lang="en-US" i="1" dirty="0" smtClean="0"/>
              <a:t>=0 </a:t>
            </a:r>
            <a:r>
              <a:rPr lang="en-US" i="1" dirty="0"/>
              <a:t>and </a:t>
            </a:r>
            <a:r>
              <a:rPr lang="en-US" i="1" dirty="0" smtClean="0"/>
              <a:t>x</a:t>
            </a:r>
            <a:r>
              <a:rPr lang="en-US" i="1" baseline="-25000" dirty="0" smtClean="0"/>
              <a:t>2</a:t>
            </a:r>
            <a:r>
              <a:rPr lang="en-US" i="1" dirty="0" smtClean="0"/>
              <a:t>=x</a:t>
            </a:r>
            <a:r>
              <a:rPr lang="en-US" i="1" baseline="-25000" dirty="0" smtClean="0"/>
              <a:t>4</a:t>
            </a:r>
            <a:r>
              <a:rPr lang="en-US" i="1" dirty="0" smtClean="0"/>
              <a:t>=x</a:t>
            </a:r>
            <a:r>
              <a:rPr lang="en-US" i="1" baseline="-25000" dirty="0" smtClean="0"/>
              <a:t>5</a:t>
            </a:r>
            <a:r>
              <a:rPr lang="en-US" i="1" dirty="0" smtClean="0"/>
              <a:t>=1</a:t>
            </a:r>
            <a:r>
              <a:rPr lang="en-US" dirty="0" smtClean="0"/>
              <a:t>, </a:t>
            </a:r>
            <a:r>
              <a:rPr lang="en-US" dirty="0"/>
              <a:t>and equals </a:t>
            </a:r>
            <a:r>
              <a:rPr lang="en-US" dirty="0" smtClean="0"/>
              <a:t>0 otherwise</a:t>
            </a:r>
          </a:p>
          <a:p>
            <a:pPr algn="l" rtl="0">
              <a:buNone/>
            </a:pPr>
            <a:r>
              <a:rPr lang="en-US" b="1" u="sng" dirty="0">
                <a:solidFill>
                  <a:srgbClr val="00B050"/>
                </a:solidFill>
              </a:rPr>
              <a:t>Solution: </a:t>
            </a:r>
            <a:endParaRPr lang="en-US" b="1" u="sng" dirty="0" smtClean="0">
              <a:solidFill>
                <a:srgbClr val="00B05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3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Sum-of-products Expansions</a:t>
            </a:r>
            <a:r>
              <a:rPr lang="ar-SA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A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/>
              <a:t>The </a:t>
            </a:r>
            <a:r>
              <a:rPr lang="en-US" b="1" i="1" u="sng" dirty="0">
                <a:solidFill>
                  <a:srgbClr val="FF0000"/>
                </a:solidFill>
              </a:rPr>
              <a:t>sum of </a:t>
            </a:r>
            <a:r>
              <a:rPr lang="en-US" b="1" i="1" u="sng" dirty="0" err="1" smtClean="0">
                <a:solidFill>
                  <a:srgbClr val="FF0000"/>
                </a:solidFill>
              </a:rPr>
              <a:t>minterms</a:t>
            </a:r>
            <a:r>
              <a:rPr lang="en-US" b="1" i="1" u="sng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that </a:t>
            </a:r>
            <a:r>
              <a:rPr lang="en-US" dirty="0"/>
              <a:t>represents the function is called the </a:t>
            </a:r>
            <a:r>
              <a:rPr lang="en-US" b="1" i="1" u="sng" dirty="0">
                <a:solidFill>
                  <a:srgbClr val="FF0000"/>
                </a:solidFill>
              </a:rPr>
              <a:t>sum-of-products expansion</a:t>
            </a:r>
            <a:r>
              <a:rPr lang="en-US" dirty="0"/>
              <a:t> or the </a:t>
            </a:r>
            <a:r>
              <a:rPr lang="en-US" b="1" i="1" u="sng" dirty="0">
                <a:solidFill>
                  <a:srgbClr val="FF0000"/>
                </a:solidFill>
              </a:rPr>
              <a:t>disjunctive </a:t>
            </a:r>
            <a:r>
              <a:rPr lang="en-US" b="1" i="1" u="sng" dirty="0" smtClean="0">
                <a:solidFill>
                  <a:srgbClr val="FF0000"/>
                </a:solidFill>
              </a:rPr>
              <a:t>normal form</a:t>
            </a:r>
            <a:r>
              <a:rPr lang="en-US" dirty="0" smtClean="0"/>
              <a:t> </a:t>
            </a:r>
            <a:r>
              <a:rPr lang="en-US" dirty="0"/>
              <a:t>of the Boolean function.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4</a:t>
            </a:fld>
            <a:endParaRPr lang="ar-S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00B050"/>
                </a:solidFill>
              </a:rPr>
              <a:t>EXAMPLE 3</a:t>
            </a:r>
          </a:p>
          <a:p>
            <a:pPr algn="l" rtl="0">
              <a:buNone/>
            </a:pPr>
            <a:endParaRPr lang="en-US" b="1" u="sng" dirty="0" smtClean="0">
              <a:solidFill>
                <a:srgbClr val="00B050"/>
              </a:solidFill>
            </a:endParaRPr>
          </a:p>
          <a:p>
            <a:pPr algn="l" rtl="0">
              <a:buNone/>
            </a:pPr>
            <a:endParaRPr lang="en-US" b="1" u="sng" dirty="0" smtClean="0">
              <a:solidFill>
                <a:srgbClr val="00B050"/>
              </a:solidFill>
            </a:endParaRPr>
          </a:p>
          <a:p>
            <a:pPr algn="l" rtl="0">
              <a:buNone/>
            </a:pPr>
            <a:r>
              <a:rPr lang="en-US" b="1" u="sng" dirty="0" smtClean="0">
                <a:solidFill>
                  <a:srgbClr val="00B050"/>
                </a:solidFill>
              </a:rPr>
              <a:t> Solution: </a:t>
            </a:r>
          </a:p>
          <a:p>
            <a:pPr algn="l" rtl="0">
              <a:buNone/>
            </a:pPr>
            <a:endParaRPr lang="en-US" b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ar-S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537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5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400" dirty="0"/>
              <a:t>Second, </a:t>
            </a:r>
            <a:r>
              <a:rPr lang="en-US" sz="2400" b="1" u="sng" dirty="0"/>
              <a:t>we can construct the sum-of-products expansion by determining the values of </a:t>
            </a:r>
            <a:r>
              <a:rPr lang="en-US" sz="2400" b="1" i="1" u="sng" dirty="0"/>
              <a:t>F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for all </a:t>
            </a:r>
            <a:r>
              <a:rPr lang="en-US" sz="2400" b="1" u="sng" dirty="0"/>
              <a:t>possible values of the variables </a:t>
            </a:r>
            <a:r>
              <a:rPr lang="en-US" sz="2400" b="1" i="1" u="sng" dirty="0"/>
              <a:t>x, y, and z</a:t>
            </a:r>
            <a:r>
              <a:rPr lang="en-US" sz="2400" b="1" u="sng" dirty="0"/>
              <a:t>. </a:t>
            </a:r>
            <a:r>
              <a:rPr lang="en-US" sz="2400" dirty="0"/>
              <a:t>These values are found in Table 2</a:t>
            </a:r>
            <a:r>
              <a:rPr lang="en-US" sz="2400" dirty="0" smtClean="0"/>
              <a:t>.</a:t>
            </a:r>
          </a:p>
          <a:p>
            <a:pPr algn="l" rtl="0">
              <a:buNone/>
            </a:pPr>
            <a:r>
              <a:rPr lang="en-US" sz="2400" dirty="0" smtClean="0"/>
              <a:t> </a:t>
            </a:r>
            <a:r>
              <a:rPr lang="en-US" sz="2400" dirty="0"/>
              <a:t>The </a:t>
            </a:r>
            <a:r>
              <a:rPr lang="en-US" sz="2400" dirty="0" smtClean="0"/>
              <a:t>sum-of products expansion </a:t>
            </a:r>
            <a:r>
              <a:rPr lang="en-US" sz="2400" dirty="0"/>
              <a:t>of </a:t>
            </a:r>
            <a:r>
              <a:rPr lang="en-US" sz="2400" i="1" dirty="0"/>
              <a:t>F</a:t>
            </a:r>
            <a:r>
              <a:rPr lang="en-US" sz="2400" dirty="0"/>
              <a:t> is </a:t>
            </a:r>
            <a:r>
              <a:rPr lang="en-US" sz="2400" b="1" u="sng" dirty="0">
                <a:solidFill>
                  <a:srgbClr val="FF0000"/>
                </a:solidFill>
              </a:rPr>
              <a:t>the Boolean sum </a:t>
            </a:r>
            <a:r>
              <a:rPr lang="en-US" sz="2400" dirty="0"/>
              <a:t>of three </a:t>
            </a:r>
            <a:r>
              <a:rPr lang="en-US" sz="2400" dirty="0" err="1"/>
              <a:t>minterms</a:t>
            </a:r>
            <a:r>
              <a:rPr lang="en-US" sz="2400" dirty="0"/>
              <a:t> corresponding to the </a:t>
            </a:r>
            <a:r>
              <a:rPr lang="en-US" sz="2400" i="1" u="sng" dirty="0">
                <a:solidFill>
                  <a:srgbClr val="FF0000"/>
                </a:solidFill>
              </a:rPr>
              <a:t>three </a:t>
            </a:r>
            <a:r>
              <a:rPr lang="en-US" sz="2400" i="1" u="sng" dirty="0" smtClean="0">
                <a:solidFill>
                  <a:srgbClr val="FF0000"/>
                </a:solidFill>
              </a:rPr>
              <a:t>rows of </a:t>
            </a:r>
            <a:r>
              <a:rPr lang="en-US" sz="2400" i="1" u="sng" dirty="0">
                <a:solidFill>
                  <a:srgbClr val="FF0000"/>
                </a:solidFill>
              </a:rPr>
              <a:t>this table that give the value </a:t>
            </a:r>
            <a:r>
              <a:rPr lang="en-US" sz="2400" i="1" u="sng" dirty="0" smtClean="0">
                <a:solidFill>
                  <a:srgbClr val="FF0000"/>
                </a:solidFill>
              </a:rPr>
              <a:t>1 </a:t>
            </a:r>
            <a:r>
              <a:rPr lang="en-US" sz="2400" i="1" u="sng" dirty="0">
                <a:solidFill>
                  <a:srgbClr val="FF0000"/>
                </a:solidFill>
              </a:rPr>
              <a:t>for the function. </a:t>
            </a:r>
            <a:r>
              <a:rPr lang="en-US" sz="2400" dirty="0"/>
              <a:t>This gives</a:t>
            </a:r>
            <a:endParaRPr lang="ar-SA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8600" y="2819400"/>
            <a:ext cx="5029200" cy="3435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195358" y="3657600"/>
            <a:ext cx="394864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6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Functional Completeness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Every Boolean function can be expressed as a Boolean sum of </a:t>
            </a:r>
            <a:r>
              <a:rPr lang="en-US" dirty="0" err="1" smtClean="0"/>
              <a:t>minterms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Each </a:t>
            </a:r>
            <a:r>
              <a:rPr lang="en-US" dirty="0" err="1" smtClean="0"/>
              <a:t>minterm</a:t>
            </a:r>
            <a:r>
              <a:rPr lang="en-US" dirty="0" smtClean="0"/>
              <a:t> is the Boolean product of Boolean variables or their complements.</a:t>
            </a:r>
          </a:p>
          <a:p>
            <a:r>
              <a:rPr lang="en-US" dirty="0" smtClean="0"/>
              <a:t> This shows that every Boolean function can be represented using the Boolean operators . , +, and -.</a:t>
            </a:r>
          </a:p>
          <a:p>
            <a:r>
              <a:rPr lang="en-US" dirty="0" smtClean="0"/>
              <a:t> Because every Boolean function can be represented using these operators we say that the set { . , +, - } is functionally complete.</a:t>
            </a:r>
          </a:p>
          <a:p>
            <a:r>
              <a:rPr lang="en-US" dirty="0" smtClean="0"/>
              <a:t>We can eliminate all Boolean sums using the identity</a:t>
            </a:r>
          </a:p>
          <a:p>
            <a:endParaRPr lang="en-US" dirty="0" smtClean="0"/>
          </a:p>
          <a:p>
            <a:r>
              <a:rPr lang="en-US" dirty="0" smtClean="0"/>
              <a:t>Similarly, we could eliminate all Boolean products using the identity</a:t>
            </a:r>
          </a:p>
          <a:p>
            <a:endParaRPr lang="en-US" dirty="0" smtClean="0"/>
          </a:p>
          <a:p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</a:t>
            </a:r>
            <a:r>
              <a:rPr lang="en-US" dirty="0" smtClean="0"/>
              <a:t>Math1101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pPr/>
              <a:t>7</a:t>
            </a:fld>
            <a:endParaRPr lang="ar-SA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-15000" contrast="44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124200" y="5039578"/>
            <a:ext cx="1676400" cy="475397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638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11000" contrast="4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667000" y="6019800"/>
            <a:ext cx="1828800" cy="526473"/>
          </a:xfrm>
          <a:prstGeom prst="rect">
            <a:avLst/>
          </a:prstGeom>
          <a:noFill/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638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ar-SA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00B0F0"/>
                </a:solidFill>
              </a:rPr>
              <a:t>Page 760</a:t>
            </a:r>
          </a:p>
          <a:p>
            <a:pPr algn="l" rtl="0"/>
            <a:r>
              <a:rPr lang="en-US" dirty="0" smtClean="0"/>
              <a:t>1(</a:t>
            </a:r>
            <a:r>
              <a:rPr lang="en-US" dirty="0" err="1" smtClean="0"/>
              <a:t>b,c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2(</a:t>
            </a:r>
            <a:r>
              <a:rPr lang="en-US" dirty="0" err="1" smtClean="0"/>
              <a:t>a,d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3(</a:t>
            </a:r>
            <a:r>
              <a:rPr lang="en-US" dirty="0" err="1" smtClean="0"/>
              <a:t>a,d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7(c)</a:t>
            </a:r>
          </a:p>
          <a:p>
            <a:pPr algn="l" rtl="0"/>
            <a:r>
              <a:rPr lang="en-US" dirty="0" smtClean="0"/>
              <a:t>12(</a:t>
            </a:r>
            <a:r>
              <a:rPr lang="en-US" dirty="0" err="1" smtClean="0"/>
              <a:t>a,c</a:t>
            </a:r>
            <a:r>
              <a:rPr lang="en-US" dirty="0" smtClean="0"/>
              <a:t>)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B566-3B54-4DD3-9A15-B7C86C9343D6}" type="slidenum">
              <a:rPr lang="ar-SA" smtClean="0"/>
              <a:t>8</a:t>
            </a:fld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268</Words>
  <Application>Microsoft Office PowerPoint</Application>
  <PresentationFormat>عرض على الشاشة (3:4)‏</PresentationFormat>
  <Paragraphs>47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Representing Boolean Functions</vt:lpstr>
      <vt:lpstr>Literal &amp; Minterm</vt:lpstr>
      <vt:lpstr>عرض تقديمي في PowerPoint</vt:lpstr>
      <vt:lpstr>Sum-of-products Expansions </vt:lpstr>
      <vt:lpstr>عرض تقديمي في PowerPoint</vt:lpstr>
      <vt:lpstr>عرض تقديمي في PowerPoint</vt:lpstr>
      <vt:lpstr>Functional Completeness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Boolean Functions</dc:title>
  <dc:creator>Windows User</dc:creator>
  <cp:lastModifiedBy>Laila</cp:lastModifiedBy>
  <cp:revision>25</cp:revision>
  <dcterms:created xsi:type="dcterms:W3CDTF">2013-03-03T18:41:32Z</dcterms:created>
  <dcterms:modified xsi:type="dcterms:W3CDTF">2016-12-06T11:07:41Z</dcterms:modified>
</cp:coreProperties>
</file>