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5" r:id="rId2"/>
    <p:sldId id="288" r:id="rId3"/>
    <p:sldId id="277" r:id="rId4"/>
    <p:sldId id="314" r:id="rId5"/>
    <p:sldId id="291" r:id="rId6"/>
    <p:sldId id="295" r:id="rId7"/>
  </p:sldIdLst>
  <p:sldSz cx="6858000" cy="9906000" type="A4"/>
  <p:notesSz cx="6669088"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91" autoAdjust="0"/>
    <p:restoredTop sz="94660"/>
  </p:normalViewPr>
  <p:slideViewPr>
    <p:cSldViewPr snapToGrid="0">
      <p:cViewPr varScale="1">
        <p:scale>
          <a:sx n="81" d="100"/>
          <a:sy n="81" d="100"/>
        </p:scale>
        <p:origin x="3000" y="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0937F2-A636-4BAA-9286-71D7BE58C971}" type="datetimeFigureOut">
              <a:rPr lang="en-US" smtClean="0"/>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18AA6-5A48-41CE-8D26-F74F0C5697A0}" type="slidenum">
              <a:rPr lang="en-US" smtClean="0"/>
              <a:t>‹#›</a:t>
            </a:fld>
            <a:endParaRPr lang="en-US"/>
          </a:p>
        </p:txBody>
      </p:sp>
    </p:spTree>
    <p:extLst>
      <p:ext uri="{BB962C8B-B14F-4D97-AF65-F5344CB8AC3E}">
        <p14:creationId xmlns:p14="http://schemas.microsoft.com/office/powerpoint/2010/main" val="4207354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0937F2-A636-4BAA-9286-71D7BE58C971}" type="datetimeFigureOut">
              <a:rPr lang="en-US" smtClean="0"/>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18AA6-5A48-41CE-8D26-F74F0C5697A0}" type="slidenum">
              <a:rPr lang="en-US" smtClean="0"/>
              <a:t>‹#›</a:t>
            </a:fld>
            <a:endParaRPr lang="en-US"/>
          </a:p>
        </p:txBody>
      </p:sp>
    </p:spTree>
    <p:extLst>
      <p:ext uri="{BB962C8B-B14F-4D97-AF65-F5344CB8AC3E}">
        <p14:creationId xmlns:p14="http://schemas.microsoft.com/office/powerpoint/2010/main" val="3890400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0937F2-A636-4BAA-9286-71D7BE58C971}" type="datetimeFigureOut">
              <a:rPr lang="en-US" smtClean="0"/>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18AA6-5A48-41CE-8D26-F74F0C5697A0}" type="slidenum">
              <a:rPr lang="en-US" smtClean="0"/>
              <a:t>‹#›</a:t>
            </a:fld>
            <a:endParaRPr lang="en-US"/>
          </a:p>
        </p:txBody>
      </p:sp>
    </p:spTree>
    <p:extLst>
      <p:ext uri="{BB962C8B-B14F-4D97-AF65-F5344CB8AC3E}">
        <p14:creationId xmlns:p14="http://schemas.microsoft.com/office/powerpoint/2010/main" val="1008734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0937F2-A636-4BAA-9286-71D7BE58C971}" type="datetimeFigureOut">
              <a:rPr lang="en-US" smtClean="0"/>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18AA6-5A48-41CE-8D26-F74F0C5697A0}" type="slidenum">
              <a:rPr lang="en-US" smtClean="0"/>
              <a:t>‹#›</a:t>
            </a:fld>
            <a:endParaRPr lang="en-US"/>
          </a:p>
        </p:txBody>
      </p:sp>
    </p:spTree>
    <p:extLst>
      <p:ext uri="{BB962C8B-B14F-4D97-AF65-F5344CB8AC3E}">
        <p14:creationId xmlns:p14="http://schemas.microsoft.com/office/powerpoint/2010/main" val="3974479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0937F2-A636-4BAA-9286-71D7BE58C971}" type="datetimeFigureOut">
              <a:rPr lang="en-US" smtClean="0"/>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18AA6-5A48-41CE-8D26-F74F0C5697A0}" type="slidenum">
              <a:rPr lang="en-US" smtClean="0"/>
              <a:t>‹#›</a:t>
            </a:fld>
            <a:endParaRPr lang="en-US"/>
          </a:p>
        </p:txBody>
      </p:sp>
    </p:spTree>
    <p:extLst>
      <p:ext uri="{BB962C8B-B14F-4D97-AF65-F5344CB8AC3E}">
        <p14:creationId xmlns:p14="http://schemas.microsoft.com/office/powerpoint/2010/main" val="1949939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0937F2-A636-4BAA-9286-71D7BE58C971}" type="datetimeFigureOut">
              <a:rPr lang="en-US" smtClean="0"/>
              <a:t>5/13/2019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18AA6-5A48-41CE-8D26-F74F0C5697A0}" type="slidenum">
              <a:rPr lang="en-US" smtClean="0"/>
              <a:t>‹#›</a:t>
            </a:fld>
            <a:endParaRPr lang="en-US"/>
          </a:p>
        </p:txBody>
      </p:sp>
    </p:spTree>
    <p:extLst>
      <p:ext uri="{BB962C8B-B14F-4D97-AF65-F5344CB8AC3E}">
        <p14:creationId xmlns:p14="http://schemas.microsoft.com/office/powerpoint/2010/main" val="1128595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0937F2-A636-4BAA-9286-71D7BE58C971}" type="datetimeFigureOut">
              <a:rPr lang="en-US" smtClean="0"/>
              <a:t>5/13/2019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18AA6-5A48-41CE-8D26-F74F0C5697A0}" type="slidenum">
              <a:rPr lang="en-US" smtClean="0"/>
              <a:t>‹#›</a:t>
            </a:fld>
            <a:endParaRPr lang="en-US"/>
          </a:p>
        </p:txBody>
      </p:sp>
    </p:spTree>
    <p:extLst>
      <p:ext uri="{BB962C8B-B14F-4D97-AF65-F5344CB8AC3E}">
        <p14:creationId xmlns:p14="http://schemas.microsoft.com/office/powerpoint/2010/main" val="2355830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0937F2-A636-4BAA-9286-71D7BE58C971}" type="datetimeFigureOut">
              <a:rPr lang="en-US" smtClean="0"/>
              <a:t>5/13/2019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18AA6-5A48-41CE-8D26-F74F0C5697A0}" type="slidenum">
              <a:rPr lang="en-US" smtClean="0"/>
              <a:t>‹#›</a:t>
            </a:fld>
            <a:endParaRPr lang="en-US"/>
          </a:p>
        </p:txBody>
      </p:sp>
    </p:spTree>
    <p:extLst>
      <p:ext uri="{BB962C8B-B14F-4D97-AF65-F5344CB8AC3E}">
        <p14:creationId xmlns:p14="http://schemas.microsoft.com/office/powerpoint/2010/main" val="2508735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937F2-A636-4BAA-9286-71D7BE58C971}" type="datetimeFigureOut">
              <a:rPr lang="en-US" smtClean="0"/>
              <a:t>5/13/2019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18AA6-5A48-41CE-8D26-F74F0C5697A0}" type="slidenum">
              <a:rPr lang="en-US" smtClean="0"/>
              <a:t>‹#›</a:t>
            </a:fld>
            <a:endParaRPr lang="en-US"/>
          </a:p>
        </p:txBody>
      </p:sp>
    </p:spTree>
    <p:extLst>
      <p:ext uri="{BB962C8B-B14F-4D97-AF65-F5344CB8AC3E}">
        <p14:creationId xmlns:p14="http://schemas.microsoft.com/office/powerpoint/2010/main" val="304128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20937F2-A636-4BAA-9286-71D7BE58C971}" type="datetimeFigureOut">
              <a:rPr lang="en-US" smtClean="0"/>
              <a:t>5/13/2019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18AA6-5A48-41CE-8D26-F74F0C5697A0}" type="slidenum">
              <a:rPr lang="en-US" smtClean="0"/>
              <a:t>‹#›</a:t>
            </a:fld>
            <a:endParaRPr lang="en-US"/>
          </a:p>
        </p:txBody>
      </p:sp>
    </p:spTree>
    <p:extLst>
      <p:ext uri="{BB962C8B-B14F-4D97-AF65-F5344CB8AC3E}">
        <p14:creationId xmlns:p14="http://schemas.microsoft.com/office/powerpoint/2010/main" val="3133252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20937F2-A636-4BAA-9286-71D7BE58C971}" type="datetimeFigureOut">
              <a:rPr lang="en-US" smtClean="0"/>
              <a:t>5/13/2019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18AA6-5A48-41CE-8D26-F74F0C5697A0}" type="slidenum">
              <a:rPr lang="en-US" smtClean="0"/>
              <a:t>‹#›</a:t>
            </a:fld>
            <a:endParaRPr lang="en-US"/>
          </a:p>
        </p:txBody>
      </p:sp>
    </p:spTree>
    <p:extLst>
      <p:ext uri="{BB962C8B-B14F-4D97-AF65-F5344CB8AC3E}">
        <p14:creationId xmlns:p14="http://schemas.microsoft.com/office/powerpoint/2010/main" val="837142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20937F2-A636-4BAA-9286-71D7BE58C971}" type="datetimeFigureOut">
              <a:rPr lang="en-US" smtClean="0"/>
              <a:t>5/13/2019</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0A18AA6-5A48-41CE-8D26-F74F0C5697A0}" type="slidenum">
              <a:rPr lang="en-US" smtClean="0"/>
              <a:t>‹#›</a:t>
            </a:fld>
            <a:endParaRPr lang="en-US"/>
          </a:p>
        </p:txBody>
      </p:sp>
    </p:spTree>
    <p:extLst>
      <p:ext uri="{BB962C8B-B14F-4D97-AF65-F5344CB8AC3E}">
        <p14:creationId xmlns:p14="http://schemas.microsoft.com/office/powerpoint/2010/main" val="26453194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184" y="0"/>
            <a:ext cx="4151262" cy="9878913"/>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spc="45" dirty="0" smtClean="0">
                <a:ln w="0"/>
                <a:solidFill>
                  <a:schemeClr val="tx1">
                    <a:lumMod val="95000"/>
                    <a:lumOff val="5000"/>
                  </a:schemeClr>
                </a:solidFill>
                <a:latin typeface="Adobe Arabic" panose="02040503050201020203" pitchFamily="18" charset="-78"/>
                <a:ea typeface="GE SS Text Bold" panose="020A0503020102020204" pitchFamily="18" charset="-78"/>
                <a:cs typeface="Adobe Arabic" panose="02040503050201020203" pitchFamily="18" charset="-78"/>
              </a:rPr>
              <a:t>تـقــريــر </a:t>
            </a:r>
            <a:r>
              <a:rPr lang="ar-SA" sz="4400" spc="45" dirty="0" smtClean="0">
                <a:ln w="0"/>
                <a:solidFill>
                  <a:schemeClr val="tx1">
                    <a:lumMod val="95000"/>
                    <a:lumOff val="5000"/>
                  </a:schemeClr>
                </a:solidFill>
                <a:latin typeface="GE SS Text Bold" panose="020A0503020102020204" pitchFamily="18" charset="-78"/>
                <a:ea typeface="GE SS Text Bold" panose="020A0503020102020204" pitchFamily="18" charset="-78"/>
                <a:cs typeface="GE SS Text Bold" panose="020A0503020102020204" pitchFamily="18" charset="-78"/>
              </a:rPr>
              <a:t> </a:t>
            </a:r>
            <a:endParaRPr lang="en-US" sz="4400" spc="45" dirty="0">
              <a:ln w="0"/>
              <a:solidFill>
                <a:schemeClr val="tx1">
                  <a:lumMod val="95000"/>
                  <a:lumOff val="5000"/>
                </a:schemeClr>
              </a:solidFill>
              <a:latin typeface="GE SS Text Bold" panose="020A0503020102020204" pitchFamily="18" charset="-78"/>
              <a:ea typeface="GE SS Text Bold" panose="020A0503020102020204" pitchFamily="18" charset="-78"/>
              <a:cs typeface="GE SS Text Bold" panose="020A0503020102020204" pitchFamily="18" charset="-78"/>
            </a:endParaRPr>
          </a:p>
        </p:txBody>
      </p:sp>
      <p:sp>
        <p:nvSpPr>
          <p:cNvPr id="2" name="Rectangle 1"/>
          <p:cNvSpPr/>
          <p:nvPr/>
        </p:nvSpPr>
        <p:spPr>
          <a:xfrm>
            <a:off x="4137290" y="0"/>
            <a:ext cx="2704788" cy="9878913"/>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pic>
        <p:nvPicPr>
          <p:cNvPr id="7" name="Picture 6"/>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352723" y="384975"/>
            <a:ext cx="2309025" cy="978700"/>
          </a:xfrm>
          <a:prstGeom prst="rect">
            <a:avLst/>
          </a:prstGeom>
        </p:spPr>
      </p:pic>
      <p:sp>
        <p:nvSpPr>
          <p:cNvPr id="5" name="Rectangle 4"/>
          <p:cNvSpPr/>
          <p:nvPr/>
        </p:nvSpPr>
        <p:spPr>
          <a:xfrm>
            <a:off x="-264331" y="5771474"/>
            <a:ext cx="4987115" cy="914759"/>
          </a:xfrm>
          <a:prstGeom prst="rect">
            <a:avLst/>
          </a:prstGeom>
          <a:noFill/>
          <a:effectLst/>
        </p:spPr>
        <p:txBody>
          <a:bodyPr wrap="square" lIns="82953" tIns="41476" rIns="82953" bIns="41476">
            <a:spAutoFit/>
          </a:bodyPr>
          <a:lstStyle/>
          <a:p>
            <a:pPr algn="ctr"/>
            <a:r>
              <a:rPr lang="ar-SA" sz="5400" b="1" spc="45" dirty="0" smtClean="0">
                <a:ln w="0"/>
                <a:solidFill>
                  <a:schemeClr val="tx1">
                    <a:lumMod val="95000"/>
                    <a:lumOff val="5000"/>
                  </a:schemeClr>
                </a:solidFill>
                <a:latin typeface="Adobe Arabic" panose="02040503050201020203" pitchFamily="18" charset="-78"/>
                <a:ea typeface="GE SS Text Bold" panose="020A0503020102020204" pitchFamily="18" charset="-78"/>
                <a:cs typeface="Adobe Arabic" panose="02040503050201020203" pitchFamily="18" charset="-78"/>
              </a:rPr>
              <a:t>ـــــــــتدريب العملي</a:t>
            </a:r>
            <a:endParaRPr lang="en-US" sz="5400" b="1" spc="45" dirty="0">
              <a:ln w="0"/>
              <a:solidFill>
                <a:schemeClr val="tx1">
                  <a:lumMod val="95000"/>
                  <a:lumOff val="5000"/>
                </a:schemeClr>
              </a:solidFill>
              <a:latin typeface="Adobe Arabic" panose="02040503050201020203" pitchFamily="18" charset="-78"/>
              <a:ea typeface="GE SS Text Bold" panose="020A0503020102020204" pitchFamily="18" charset="-78"/>
              <a:cs typeface="Adobe Arabic" panose="02040503050201020203" pitchFamily="18" charset="-78"/>
            </a:endParaRPr>
          </a:p>
        </p:txBody>
      </p:sp>
      <p:sp>
        <p:nvSpPr>
          <p:cNvPr id="4" name="TextBox 3"/>
          <p:cNvSpPr txBox="1"/>
          <p:nvPr/>
        </p:nvSpPr>
        <p:spPr>
          <a:xfrm>
            <a:off x="4115637" y="4407799"/>
            <a:ext cx="2777112" cy="2970044"/>
          </a:xfrm>
          <a:prstGeom prst="rect">
            <a:avLst/>
          </a:prstGeom>
          <a:noFill/>
          <a:effectLst/>
        </p:spPr>
        <p:txBody>
          <a:bodyPr wrap="square" rtlCol="0">
            <a:spAutoFit/>
          </a:bodyPr>
          <a:lstStyle/>
          <a:p>
            <a:r>
              <a:rPr lang="ar-SA" sz="18700" dirty="0" smtClean="0">
                <a:solidFill>
                  <a:srgbClr val="ED7D31"/>
                </a:solidFill>
                <a:latin typeface="Adobe Arabic" panose="02040503050201020203" pitchFamily="18" charset="-78"/>
                <a:cs typeface="Adobe Arabic" panose="02040503050201020203" pitchFamily="18" charset="-78"/>
              </a:rPr>
              <a:t>الـ</a:t>
            </a:r>
            <a:endParaRPr lang="en-US" sz="26900" dirty="0">
              <a:solidFill>
                <a:srgbClr val="ED7D31"/>
              </a:solidFill>
              <a:latin typeface="Adobe Arabic" panose="02040503050201020203" pitchFamily="18" charset="-78"/>
              <a:cs typeface="Adobe Arabic" panose="02040503050201020203" pitchFamily="18" charset="-78"/>
            </a:endParaRPr>
          </a:p>
        </p:txBody>
      </p:sp>
      <p:sp>
        <p:nvSpPr>
          <p:cNvPr id="8" name="Rectangle 7"/>
          <p:cNvSpPr/>
          <p:nvPr/>
        </p:nvSpPr>
        <p:spPr>
          <a:xfrm>
            <a:off x="1" y="8036250"/>
            <a:ext cx="4135078" cy="418790"/>
          </a:xfrm>
          <a:prstGeom prst="rect">
            <a:avLst/>
          </a:prstGeom>
          <a:noFill/>
          <a:effectLst/>
        </p:spPr>
        <p:txBody>
          <a:bodyPr wrap="square" lIns="82953" tIns="41476" rIns="82953" bIns="41476">
            <a:spAutoFit/>
          </a:bodyPr>
          <a:lstStyle/>
          <a:p>
            <a:pPr algn="ctr"/>
            <a:r>
              <a:rPr lang="ar-SA" sz="2177" spc="45" dirty="0" smtClean="0">
                <a:ln w="0"/>
                <a:solidFill>
                  <a:schemeClr val="tx1">
                    <a:lumMod val="65000"/>
                    <a:lumOff val="35000"/>
                  </a:schemeClr>
                </a:solidFill>
                <a:effectLst>
                  <a:innerShdw blurRad="63500" dist="50800" dir="13500000">
                    <a:srgbClr val="000000">
                      <a:alpha val="50000"/>
                    </a:srgbClr>
                  </a:innerShdw>
                </a:effectLst>
                <a:latin typeface="Adobe Arabic" panose="02040503050201020203" pitchFamily="18" charset="-78"/>
                <a:ea typeface="GE SS Text Bold" panose="020A0503020102020204" pitchFamily="18" charset="-78"/>
                <a:cs typeface="Adobe Arabic" panose="02040503050201020203" pitchFamily="18" charset="-78"/>
              </a:rPr>
              <a:t>اسم الطالب:</a:t>
            </a:r>
            <a:endParaRPr lang="en-US" sz="2177" spc="45" dirty="0">
              <a:ln w="0"/>
              <a:solidFill>
                <a:schemeClr val="tx1">
                  <a:lumMod val="65000"/>
                  <a:lumOff val="35000"/>
                </a:schemeClr>
              </a:solidFill>
              <a:effectLst>
                <a:innerShdw blurRad="63500" dist="50800" dir="13500000">
                  <a:srgbClr val="000000">
                    <a:alpha val="50000"/>
                  </a:srgbClr>
                </a:innerShdw>
              </a:effectLst>
              <a:latin typeface="Adobe Arabic" panose="02040503050201020203" pitchFamily="18" charset="-78"/>
              <a:ea typeface="GE SS Text Bold" panose="020A0503020102020204" pitchFamily="18" charset="-78"/>
              <a:cs typeface="Adobe Arabic" panose="02040503050201020203" pitchFamily="18" charset="-78"/>
            </a:endParaRPr>
          </a:p>
        </p:txBody>
      </p:sp>
      <p:sp>
        <p:nvSpPr>
          <p:cNvPr id="9" name="Rectangle 8"/>
          <p:cNvSpPr/>
          <p:nvPr/>
        </p:nvSpPr>
        <p:spPr>
          <a:xfrm>
            <a:off x="-18395" y="8658162"/>
            <a:ext cx="4153474" cy="418790"/>
          </a:xfrm>
          <a:prstGeom prst="rect">
            <a:avLst/>
          </a:prstGeom>
          <a:noFill/>
          <a:effectLst/>
        </p:spPr>
        <p:txBody>
          <a:bodyPr wrap="square" lIns="82953" tIns="41476" rIns="82953" bIns="41476">
            <a:spAutoFit/>
          </a:bodyPr>
          <a:lstStyle/>
          <a:p>
            <a:pPr algn="ctr"/>
            <a:r>
              <a:rPr lang="ar-SA" sz="2177" spc="45" dirty="0" smtClean="0">
                <a:ln w="0"/>
                <a:solidFill>
                  <a:schemeClr val="tx1">
                    <a:lumMod val="65000"/>
                    <a:lumOff val="35000"/>
                  </a:schemeClr>
                </a:solidFill>
                <a:effectLst>
                  <a:innerShdw blurRad="63500" dist="50800" dir="13500000">
                    <a:srgbClr val="000000">
                      <a:alpha val="50000"/>
                    </a:srgbClr>
                  </a:innerShdw>
                </a:effectLst>
                <a:latin typeface="Adobe Arabic" panose="02040503050201020203" pitchFamily="18" charset="-78"/>
                <a:ea typeface="GE SS Text Bold" panose="020A0503020102020204" pitchFamily="18" charset="-78"/>
                <a:cs typeface="Adobe Arabic" panose="02040503050201020203" pitchFamily="18" charset="-78"/>
              </a:rPr>
              <a:t>الرقم الجامعي:</a:t>
            </a:r>
            <a:endParaRPr lang="en-US" sz="2177" spc="45" dirty="0">
              <a:ln w="0"/>
              <a:solidFill>
                <a:schemeClr val="tx1">
                  <a:lumMod val="65000"/>
                  <a:lumOff val="35000"/>
                </a:schemeClr>
              </a:solidFill>
              <a:effectLst>
                <a:innerShdw blurRad="63500" dist="50800" dir="13500000">
                  <a:srgbClr val="000000">
                    <a:alpha val="50000"/>
                  </a:srgbClr>
                </a:innerShdw>
              </a:effectLst>
              <a:latin typeface="Adobe Arabic" panose="02040503050201020203" pitchFamily="18" charset="-78"/>
              <a:ea typeface="GE SS Text Bold" panose="020A0503020102020204" pitchFamily="18" charset="-78"/>
              <a:cs typeface="Adobe Arabic" panose="02040503050201020203" pitchFamily="18" charset="-78"/>
            </a:endParaRPr>
          </a:p>
        </p:txBody>
      </p:sp>
      <p:sp>
        <p:nvSpPr>
          <p:cNvPr id="10" name="Rectangle 9"/>
          <p:cNvSpPr/>
          <p:nvPr/>
        </p:nvSpPr>
        <p:spPr>
          <a:xfrm>
            <a:off x="4127212" y="1450082"/>
            <a:ext cx="2707000" cy="1088845"/>
          </a:xfrm>
          <a:prstGeom prst="rect">
            <a:avLst/>
          </a:prstGeom>
          <a:noFill/>
          <a:effectLst/>
        </p:spPr>
        <p:txBody>
          <a:bodyPr wrap="square" lIns="82953" tIns="41476" rIns="82953" bIns="41476">
            <a:spAutoFit/>
          </a:bodyPr>
          <a:lstStyle/>
          <a:p>
            <a:pPr algn="ctr"/>
            <a:r>
              <a:rPr lang="ar-SA" sz="2177" spc="45" dirty="0" smtClean="0">
                <a:ln w="0"/>
                <a:solidFill>
                  <a:schemeClr val="bg1"/>
                </a:solidFill>
                <a:effectLst>
                  <a:innerShdw blurRad="63500" dist="50800" dir="13500000">
                    <a:srgbClr val="000000">
                      <a:alpha val="50000"/>
                    </a:srgbClr>
                  </a:innerShdw>
                </a:effectLst>
                <a:latin typeface="Adobe Arabic" panose="02040503050201020203" pitchFamily="18" charset="-78"/>
                <a:ea typeface="GE SS Text Bold" panose="020A0503020102020204" pitchFamily="18" charset="-78"/>
                <a:cs typeface="Adobe Arabic" panose="02040503050201020203" pitchFamily="18" charset="-78"/>
              </a:rPr>
              <a:t>كلية العمارة والتخطيط</a:t>
            </a:r>
          </a:p>
          <a:p>
            <a:pPr algn="ctr"/>
            <a:r>
              <a:rPr lang="ar-SA" sz="2177" spc="45" dirty="0" smtClean="0">
                <a:ln w="0"/>
                <a:solidFill>
                  <a:schemeClr val="bg1"/>
                </a:solidFill>
                <a:effectLst>
                  <a:innerShdw blurRad="63500" dist="50800" dir="13500000">
                    <a:srgbClr val="000000">
                      <a:alpha val="50000"/>
                    </a:srgbClr>
                  </a:innerShdw>
                </a:effectLst>
                <a:latin typeface="Adobe Arabic" panose="02040503050201020203" pitchFamily="18" charset="-78"/>
                <a:ea typeface="GE SS Text Bold" panose="020A0503020102020204" pitchFamily="18" charset="-78"/>
                <a:cs typeface="Adobe Arabic" panose="02040503050201020203" pitchFamily="18" charset="-78"/>
              </a:rPr>
              <a:t>وحدة التدريب الميداني</a:t>
            </a:r>
          </a:p>
          <a:p>
            <a:pPr algn="ctr" rtl="1"/>
            <a:r>
              <a:rPr lang="ar-SA" sz="2177" spc="45" dirty="0" smtClean="0">
                <a:ln w="0"/>
                <a:solidFill>
                  <a:schemeClr val="bg1"/>
                </a:solidFill>
                <a:effectLst>
                  <a:innerShdw blurRad="63500" dist="50800" dir="13500000">
                    <a:srgbClr val="000000">
                      <a:alpha val="50000"/>
                    </a:srgbClr>
                  </a:innerShdw>
                </a:effectLst>
                <a:latin typeface="Adobe Arabic" panose="02040503050201020203" pitchFamily="18" charset="-78"/>
                <a:ea typeface="GE SS Text Bold" panose="020A0503020102020204" pitchFamily="18" charset="-78"/>
                <a:cs typeface="Adobe Arabic" panose="02040503050201020203" pitchFamily="18" charset="-78"/>
              </a:rPr>
              <a:t>1439-1440هــ</a:t>
            </a:r>
            <a:endParaRPr lang="en-US" sz="2177" spc="45" dirty="0">
              <a:ln w="0"/>
              <a:solidFill>
                <a:schemeClr val="bg1"/>
              </a:solidFill>
              <a:effectLst>
                <a:innerShdw blurRad="63500" dist="50800" dir="13500000">
                  <a:srgbClr val="000000">
                    <a:alpha val="50000"/>
                  </a:srgbClr>
                </a:innerShdw>
              </a:effectLst>
              <a:latin typeface="Adobe Arabic" panose="02040503050201020203" pitchFamily="18" charset="-78"/>
              <a:ea typeface="GE SS Text Bold" panose="020A0503020102020204" pitchFamily="18" charset="-78"/>
              <a:cs typeface="Adobe Arabic" panose="02040503050201020203" pitchFamily="18" charset="-78"/>
            </a:endParaRPr>
          </a:p>
        </p:txBody>
      </p:sp>
    </p:spTree>
    <p:extLst>
      <p:ext uri="{BB962C8B-B14F-4D97-AF65-F5344CB8AC3E}">
        <p14:creationId xmlns:p14="http://schemas.microsoft.com/office/powerpoint/2010/main" val="277265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rot="5400000">
            <a:off x="1135375" y="695873"/>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 y="8566433"/>
            <a:ext cx="6858000" cy="5184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7" name="Rectangle 6"/>
          <p:cNvSpPr/>
          <p:nvPr/>
        </p:nvSpPr>
        <p:spPr>
          <a:xfrm>
            <a:off x="4" y="8670126"/>
            <a:ext cx="6858000" cy="10807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8" name="Rectangle 7"/>
          <p:cNvSpPr/>
          <p:nvPr/>
        </p:nvSpPr>
        <p:spPr>
          <a:xfrm>
            <a:off x="3" y="415428"/>
            <a:ext cx="6858000" cy="5184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5" name="Rectangle 4"/>
          <p:cNvSpPr/>
          <p:nvPr/>
        </p:nvSpPr>
        <p:spPr>
          <a:xfrm>
            <a:off x="457220" y="103293"/>
            <a:ext cx="180335" cy="964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9" name="TextBox 8"/>
          <p:cNvSpPr txBox="1"/>
          <p:nvPr/>
        </p:nvSpPr>
        <p:spPr>
          <a:xfrm>
            <a:off x="450307" y="291784"/>
            <a:ext cx="180335" cy="259943"/>
          </a:xfrm>
          <a:prstGeom prst="rect">
            <a:avLst/>
          </a:prstGeom>
          <a:noFill/>
        </p:spPr>
        <p:txBody>
          <a:bodyPr wrap="square" rtlCol="0">
            <a:spAutoFit/>
          </a:bodyPr>
          <a:lstStyle/>
          <a:p>
            <a:pPr algn="ctr"/>
            <a:r>
              <a:rPr lang="en-US" sz="1089" dirty="0">
                <a:solidFill>
                  <a:schemeClr val="tx1">
                    <a:lumMod val="75000"/>
                    <a:lumOff val="25000"/>
                  </a:schemeClr>
                </a:solidFill>
              </a:rPr>
              <a:t>1</a:t>
            </a:r>
          </a:p>
        </p:txBody>
      </p:sp>
      <p:sp>
        <p:nvSpPr>
          <p:cNvPr id="2" name="TextBox 1"/>
          <p:cNvSpPr txBox="1"/>
          <p:nvPr/>
        </p:nvSpPr>
        <p:spPr>
          <a:xfrm>
            <a:off x="547390" y="840233"/>
            <a:ext cx="5633157" cy="6324808"/>
          </a:xfrm>
          <a:prstGeom prst="rect">
            <a:avLst/>
          </a:prstGeom>
          <a:noFill/>
        </p:spPr>
        <p:txBody>
          <a:bodyPr wrap="square" rtlCol="0">
            <a:spAutoFit/>
          </a:bodyPr>
          <a:lstStyle/>
          <a:p>
            <a:pPr algn="ctr" rtl="1">
              <a:lnSpc>
                <a:spcPct val="250000"/>
              </a:lnSpc>
            </a:pPr>
            <a:r>
              <a:rPr lang="ar-SA" dirty="0" smtClean="0">
                <a:latin typeface="Adobe Arabic" panose="02040503050201020203" pitchFamily="18" charset="-78"/>
                <a:ea typeface="GE SS Text Bold" panose="020A0503020102020204" pitchFamily="18" charset="-78"/>
                <a:cs typeface="Adobe Arabic" panose="02040503050201020203" pitchFamily="18" charset="-78"/>
              </a:rPr>
              <a:t>التعليمات</a:t>
            </a:r>
            <a:endParaRPr lang="ar-SA" dirty="0" smtClean="0">
              <a:latin typeface="Adobe Arabic" panose="02040503050201020203" pitchFamily="18" charset="-78"/>
              <a:ea typeface="GE SS Text Bold" panose="020A0503020102020204" pitchFamily="18" charset="-78"/>
              <a:cs typeface="Adobe Arabic" panose="02040503050201020203" pitchFamily="18" charset="-78"/>
            </a:endParaRPr>
          </a:p>
          <a:p>
            <a:pPr marL="259235" indent="-259235" algn="r" rtl="1">
              <a:lnSpc>
                <a:spcPct val="200000"/>
              </a:lnSpc>
              <a:buFont typeface="Wingdings" panose="05000000000000000000" pitchFamily="2" charset="2"/>
              <a:buChar char="v"/>
            </a:pPr>
            <a:r>
              <a:rPr lang="ar-SA" b="1" u="sng"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يرجى قراءة التعليمات التالية بعناية قبل ملء التقرير التدريبي</a:t>
            </a:r>
            <a:r>
              <a:rPr lang="en-US" b="1" u="sng"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a:t>
            </a:r>
            <a:endParaRPr lang="en-US"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endParaRPr>
          </a:p>
          <a:p>
            <a:pPr marL="259235" indent="-259235" algn="justLow" rtl="1">
              <a:lnSpc>
                <a:spcPct val="200000"/>
              </a:lnSpc>
              <a:buFont typeface="+mj-lt"/>
              <a:buAutoNum type="arabicPeriod"/>
            </a:pPr>
            <a:r>
              <a:rPr lang="ar-SA" sz="16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ينبغي ملاحظة أن هذا التقرير يعتبر متطلباً رئيسياً لاجتياز مقرر (التدريب العملي لقسمي العمارة والتخطيط العمراني).</a:t>
            </a:r>
          </a:p>
          <a:p>
            <a:pPr marL="259235" indent="-259235" algn="justLow" rtl="1">
              <a:lnSpc>
                <a:spcPct val="200000"/>
              </a:lnSpc>
              <a:buFont typeface="+mj-lt"/>
              <a:buAutoNum type="arabicPeriod"/>
            </a:pPr>
            <a:r>
              <a:rPr lang="ar-SA" sz="16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جميع المعلومات </a:t>
            </a:r>
            <a:r>
              <a:rPr lang="ar-SA" sz="16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المكتوبة باللون </a:t>
            </a:r>
            <a:r>
              <a:rPr lang="ar-SA" sz="16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الأحمر </a:t>
            </a:r>
            <a:r>
              <a:rPr lang="ar-SA" sz="16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تعتبر بمثابة توجيهات لك</a:t>
            </a:r>
            <a:r>
              <a:rPr lang="ar-SA" sz="16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 ويجب </a:t>
            </a:r>
            <a:r>
              <a:rPr lang="ar-SA" sz="16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حذفها </a:t>
            </a:r>
            <a:r>
              <a:rPr lang="ar-SA" sz="16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(بما في ذلك في هذه </a:t>
            </a:r>
            <a:r>
              <a:rPr lang="ar-SA" sz="16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الصفحة) من النسخة الإلكترونية للتقرير قبل تقديمه وطباعته بصورته النهائية.</a:t>
            </a:r>
          </a:p>
          <a:p>
            <a:pPr marL="259235" indent="-259235" algn="justLow" rtl="1">
              <a:lnSpc>
                <a:spcPct val="200000"/>
              </a:lnSpc>
              <a:buFont typeface="+mj-lt"/>
              <a:buAutoNum type="arabicPeriod"/>
            </a:pPr>
            <a:r>
              <a:rPr lang="ar-SA" sz="16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ينبغي اختيار القالب المناسب للتقرير كـ (الخط </a:t>
            </a:r>
            <a:r>
              <a:rPr lang="ar-SA" sz="16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وحجم </a:t>
            </a:r>
            <a:r>
              <a:rPr lang="ar-SA" sz="16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النص والألوان ووضوح الصور... </a:t>
            </a:r>
            <a:r>
              <a:rPr lang="ar-SA" sz="16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الخ.).</a:t>
            </a:r>
          </a:p>
          <a:p>
            <a:pPr marL="259235" indent="-259235" algn="justLow" rtl="1">
              <a:lnSpc>
                <a:spcPct val="200000"/>
              </a:lnSpc>
              <a:buFont typeface="+mj-lt"/>
              <a:buAutoNum type="arabicPeriod"/>
            </a:pPr>
            <a:r>
              <a:rPr lang="ar-SA" sz="16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يلزم أن تكون جميع الأعمال المقدمة في هذا التقدير من إعدادك شخصياً، وإلا فيجب ذكر مصدر يمكن الرجوع إليه، ولن يتم التسامح مع الانتحال (السرقة الأدبية)، ولا يسمح بعمل تقرير مشترك بين طالبين فأكثر.</a:t>
            </a:r>
          </a:p>
          <a:p>
            <a:pPr marL="259235" indent="-259235" algn="justLow" rtl="1">
              <a:lnSpc>
                <a:spcPct val="200000"/>
              </a:lnSpc>
              <a:buFont typeface="+mj-lt"/>
              <a:buAutoNum type="arabicPeriod"/>
            </a:pPr>
            <a:r>
              <a:rPr lang="ar-SA" sz="16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يجب ترقيم كل صفحات التقرير بحيث لاتقل عدد صفحات التقرير عن </a:t>
            </a:r>
            <a:r>
              <a:rPr lang="ar-SA" u="sng"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30 صفحة.</a:t>
            </a:r>
          </a:p>
          <a:p>
            <a:pPr marL="259235" indent="-259235" algn="justLow" rtl="1">
              <a:lnSpc>
                <a:spcPct val="200000"/>
              </a:lnSpc>
              <a:buFont typeface="+mj-lt"/>
              <a:buAutoNum type="arabicPeriod"/>
            </a:pPr>
            <a:r>
              <a:rPr lang="ar-SA" sz="16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يجب كتابة جميع النصوص إلكترونياً ماعدا الرسومات المعمارية و التخطيطية والصور</a:t>
            </a:r>
            <a:r>
              <a:rPr lang="ar-SA" sz="16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a:t>
            </a:r>
          </a:p>
        </p:txBody>
      </p:sp>
      <p:sp>
        <p:nvSpPr>
          <p:cNvPr id="10" name="TextBox 9"/>
          <p:cNvSpPr txBox="1"/>
          <p:nvPr/>
        </p:nvSpPr>
        <p:spPr>
          <a:xfrm>
            <a:off x="547390" y="8642233"/>
            <a:ext cx="5969508" cy="323165"/>
          </a:xfrm>
          <a:prstGeom prst="rect">
            <a:avLst/>
          </a:prstGeom>
          <a:noFill/>
        </p:spPr>
        <p:txBody>
          <a:bodyPr wrap="square" rtlCol="0">
            <a:spAutoFit/>
          </a:bodyPr>
          <a:lstStyle/>
          <a:p>
            <a:r>
              <a:rPr lang="en-US" sz="1500" dirty="0">
                <a:solidFill>
                  <a:schemeClr val="tx1">
                    <a:lumMod val="50000"/>
                    <a:lumOff val="50000"/>
                  </a:schemeClr>
                </a:solidFill>
              </a:rPr>
              <a:t>* NOTES :</a:t>
            </a:r>
          </a:p>
        </p:txBody>
      </p:sp>
      <p:sp>
        <p:nvSpPr>
          <p:cNvPr id="3" name="Rectangle 2"/>
          <p:cNvSpPr/>
          <p:nvPr/>
        </p:nvSpPr>
        <p:spPr>
          <a:xfrm>
            <a:off x="450308" y="924472"/>
            <a:ext cx="5943600" cy="7184761"/>
          </a:xfrm>
          <a:prstGeom prst="rect">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cxnSp>
        <p:nvCxnSpPr>
          <p:cNvPr id="17" name="Straight Connector 16"/>
          <p:cNvCxnSpPr/>
          <p:nvPr/>
        </p:nvCxnSpPr>
        <p:spPr>
          <a:xfrm>
            <a:off x="-6893" y="621147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393907" y="621147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013455" y="8337833"/>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8449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 y="8566433"/>
            <a:ext cx="6858000" cy="5184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7" name="Rectangle 6"/>
          <p:cNvSpPr/>
          <p:nvPr/>
        </p:nvSpPr>
        <p:spPr>
          <a:xfrm>
            <a:off x="4" y="8670126"/>
            <a:ext cx="6858000" cy="10807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8" name="Rectangle 7"/>
          <p:cNvSpPr/>
          <p:nvPr/>
        </p:nvSpPr>
        <p:spPr>
          <a:xfrm>
            <a:off x="3" y="415428"/>
            <a:ext cx="6858000" cy="5184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5" name="Rectangle 4"/>
          <p:cNvSpPr/>
          <p:nvPr/>
        </p:nvSpPr>
        <p:spPr>
          <a:xfrm>
            <a:off x="6205124" y="103293"/>
            <a:ext cx="180335" cy="964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9" name="TextBox 8"/>
          <p:cNvSpPr txBox="1"/>
          <p:nvPr/>
        </p:nvSpPr>
        <p:spPr>
          <a:xfrm>
            <a:off x="6205124" y="291784"/>
            <a:ext cx="180335" cy="259943"/>
          </a:xfrm>
          <a:prstGeom prst="rect">
            <a:avLst/>
          </a:prstGeom>
          <a:noFill/>
        </p:spPr>
        <p:txBody>
          <a:bodyPr wrap="square" rtlCol="0">
            <a:spAutoFit/>
          </a:bodyPr>
          <a:lstStyle/>
          <a:p>
            <a:pPr algn="ctr"/>
            <a:r>
              <a:rPr lang="en-US" sz="1089" dirty="0">
                <a:solidFill>
                  <a:schemeClr val="tx1">
                    <a:lumMod val="75000"/>
                    <a:lumOff val="25000"/>
                  </a:schemeClr>
                </a:solidFill>
              </a:rPr>
              <a:t>2</a:t>
            </a:r>
          </a:p>
        </p:txBody>
      </p:sp>
      <p:sp>
        <p:nvSpPr>
          <p:cNvPr id="10" name="Rectangle 9"/>
          <p:cNvSpPr/>
          <p:nvPr/>
        </p:nvSpPr>
        <p:spPr>
          <a:xfrm>
            <a:off x="450308" y="924472"/>
            <a:ext cx="5943600" cy="7184761"/>
          </a:xfrm>
          <a:prstGeom prst="rect">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11" name="TextBox 10"/>
          <p:cNvSpPr txBox="1"/>
          <p:nvPr/>
        </p:nvSpPr>
        <p:spPr>
          <a:xfrm>
            <a:off x="342962" y="2560878"/>
            <a:ext cx="5969508" cy="338554"/>
          </a:xfrm>
          <a:prstGeom prst="rect">
            <a:avLst/>
          </a:prstGeom>
          <a:noFill/>
        </p:spPr>
        <p:txBody>
          <a:bodyPr wrap="square" rtlCol="0">
            <a:spAutoFit/>
          </a:bodyPr>
          <a:lstStyle/>
          <a:p>
            <a:pPr algn="r" rtl="1"/>
            <a:r>
              <a:rPr lang="ar-SA" sz="1600" dirty="0" smtClean="0">
                <a:latin typeface="Adobe Arabic" panose="02040503050201020203" pitchFamily="18" charset="-78"/>
                <a:ea typeface="GE SS Text Bold" panose="020A0503020102020204" pitchFamily="18" charset="-78"/>
                <a:cs typeface="Adobe Arabic" panose="02040503050201020203" pitchFamily="18" charset="-78"/>
              </a:rPr>
              <a:t>جدول المحتويات (الفهرس):</a:t>
            </a:r>
            <a:endParaRPr lang="en-US" sz="1600" dirty="0">
              <a:latin typeface="Adobe Arabic" panose="02040503050201020203" pitchFamily="18" charset="-78"/>
              <a:ea typeface="GE SS Text Bold" panose="020A0503020102020204" pitchFamily="18" charset="-78"/>
              <a:cs typeface="Adobe Arabic" panose="02040503050201020203" pitchFamily="18" charset="-78"/>
            </a:endParaRPr>
          </a:p>
        </p:txBody>
      </p:sp>
      <p:sp>
        <p:nvSpPr>
          <p:cNvPr id="2" name="TextBox 1"/>
          <p:cNvSpPr txBox="1"/>
          <p:nvPr/>
        </p:nvSpPr>
        <p:spPr>
          <a:xfrm>
            <a:off x="630646" y="2837713"/>
            <a:ext cx="5447730" cy="5078313"/>
          </a:xfrm>
          <a:prstGeom prst="rect">
            <a:avLst/>
          </a:prstGeom>
          <a:noFill/>
        </p:spPr>
        <p:txBody>
          <a:bodyPr wrap="square" rtlCol="0">
            <a:spAutoFit/>
          </a:bodyPr>
          <a:lstStyle/>
          <a:p>
            <a:pPr marL="259235" indent="-259235" algn="r" rtl="1">
              <a:lnSpc>
                <a:spcPct val="200000"/>
              </a:lnSpc>
              <a:buFont typeface="Wingdings" panose="05000000000000000000" pitchFamily="2" charset="2"/>
              <a:buChar char="v"/>
            </a:pPr>
            <a:r>
              <a:rPr lang="ar-SA"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سجل فيما يلي فهرس التقرير على شكل نقاط</a:t>
            </a:r>
            <a:r>
              <a:rPr lang="en-US"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a:t>
            </a:r>
            <a:endParaRPr lang="en-US"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endParaRPr>
          </a:p>
          <a:p>
            <a:pPr marL="259235" indent="-259235" algn="r" rtl="1">
              <a:lnSpc>
                <a:spcPct val="200000"/>
              </a:lnSpc>
              <a:buFont typeface="Arial" panose="020B0604020202020204" pitchFamily="34" charset="0"/>
              <a:buChar char="•"/>
            </a:pPr>
            <a:r>
              <a:rPr lang="ar-SA" dirty="0" smtClean="0">
                <a:latin typeface="Adobe Arabic" panose="02040503050201020203" pitchFamily="18" charset="-78"/>
                <a:ea typeface="GE SS Text Light" panose="020A0503020102020204" pitchFamily="18" charset="-78"/>
                <a:cs typeface="Adobe Arabic" panose="02040503050201020203" pitchFamily="18" charset="-78"/>
              </a:rPr>
              <a:t>لمحة عامة.</a:t>
            </a:r>
            <a:endParaRPr lang="en-US" dirty="0">
              <a:latin typeface="Adobe Arabic" panose="02040503050201020203" pitchFamily="18" charset="-78"/>
              <a:ea typeface="GE SS Text Light" panose="020A0503020102020204" pitchFamily="18" charset="-78"/>
              <a:cs typeface="Adobe Arabic" panose="02040503050201020203" pitchFamily="18" charset="-78"/>
            </a:endParaRPr>
          </a:p>
          <a:p>
            <a:pPr marL="259235" indent="-259235" algn="r" rtl="1">
              <a:lnSpc>
                <a:spcPct val="200000"/>
              </a:lnSpc>
              <a:buFont typeface="Arial" panose="020B0604020202020204" pitchFamily="34" charset="0"/>
              <a:buChar char="•"/>
            </a:pPr>
            <a:r>
              <a:rPr lang="ar-SA" dirty="0" smtClean="0">
                <a:latin typeface="Adobe Arabic" panose="02040503050201020203" pitchFamily="18" charset="-78"/>
                <a:ea typeface="GE SS Text Light" panose="020A0503020102020204" pitchFamily="18" charset="-78"/>
                <a:cs typeface="Adobe Arabic" panose="02040503050201020203" pitchFamily="18" charset="-78"/>
              </a:rPr>
              <a:t>العمل المكتبي:</a:t>
            </a:r>
            <a:endParaRPr lang="en-US" dirty="0">
              <a:latin typeface="Adobe Arabic" panose="02040503050201020203" pitchFamily="18" charset="-78"/>
              <a:ea typeface="GE SS Text Light" panose="020A0503020102020204" pitchFamily="18" charset="-78"/>
              <a:cs typeface="Adobe Arabic" panose="02040503050201020203" pitchFamily="18" charset="-78"/>
            </a:endParaRPr>
          </a:p>
          <a:p>
            <a:pPr marL="674013" lvl="1" indent="-259235" algn="r" rtl="1">
              <a:lnSpc>
                <a:spcPct val="200000"/>
              </a:lnSpc>
              <a:buFont typeface="Wingdings" panose="05000000000000000000" pitchFamily="2" charset="2"/>
              <a:buChar char="ü"/>
            </a:pPr>
            <a:r>
              <a:rPr lang="ar-SA" dirty="0" smtClean="0">
                <a:latin typeface="Adobe Arabic" panose="02040503050201020203" pitchFamily="18" charset="-78"/>
                <a:ea typeface="GE SS Text Light" panose="020A0503020102020204" pitchFamily="18" charset="-78"/>
                <a:cs typeface="Adobe Arabic" panose="02040503050201020203" pitchFamily="18" charset="-78"/>
              </a:rPr>
              <a:t>مجال العمل.</a:t>
            </a:r>
            <a:endParaRPr lang="en-US" dirty="0">
              <a:latin typeface="Adobe Arabic" panose="02040503050201020203" pitchFamily="18" charset="-78"/>
              <a:ea typeface="GE SS Text Light" panose="020A0503020102020204" pitchFamily="18" charset="-78"/>
              <a:cs typeface="Adobe Arabic" panose="02040503050201020203" pitchFamily="18" charset="-78"/>
            </a:endParaRPr>
          </a:p>
          <a:p>
            <a:pPr marL="674013" lvl="1" indent="-259235" algn="r" rtl="1">
              <a:lnSpc>
                <a:spcPct val="200000"/>
              </a:lnSpc>
              <a:buFont typeface="Wingdings" panose="05000000000000000000" pitchFamily="2" charset="2"/>
              <a:buChar char="ü"/>
            </a:pPr>
            <a:r>
              <a:rPr lang="ar-SA" dirty="0" smtClean="0">
                <a:latin typeface="Adobe Arabic" panose="02040503050201020203" pitchFamily="18" charset="-78"/>
                <a:ea typeface="GE SS Text Light" panose="020A0503020102020204" pitchFamily="18" charset="-78"/>
                <a:cs typeface="Adobe Arabic" panose="02040503050201020203" pitchFamily="18" charset="-78"/>
              </a:rPr>
              <a:t>تفصيل المهام.</a:t>
            </a:r>
            <a:endParaRPr lang="en-US" dirty="0">
              <a:latin typeface="Adobe Arabic" panose="02040503050201020203" pitchFamily="18" charset="-78"/>
              <a:ea typeface="GE SS Text Light" panose="020A0503020102020204" pitchFamily="18" charset="-78"/>
              <a:cs typeface="Adobe Arabic" panose="02040503050201020203" pitchFamily="18" charset="-78"/>
            </a:endParaRPr>
          </a:p>
          <a:p>
            <a:pPr marL="674013" lvl="1" indent="-259235" algn="r" rtl="1">
              <a:lnSpc>
                <a:spcPct val="200000"/>
              </a:lnSpc>
              <a:buFont typeface="Wingdings" panose="05000000000000000000" pitchFamily="2" charset="2"/>
              <a:buChar char="ü"/>
            </a:pPr>
            <a:r>
              <a:rPr lang="ar-SA" dirty="0" smtClean="0">
                <a:latin typeface="Adobe Arabic" panose="02040503050201020203" pitchFamily="18" charset="-78"/>
                <a:ea typeface="GE SS Text Light" panose="020A0503020102020204" pitchFamily="18" charset="-78"/>
                <a:cs typeface="Adobe Arabic" panose="02040503050201020203" pitchFamily="18" charset="-78"/>
              </a:rPr>
              <a:t>الخبرات المكتسبة.</a:t>
            </a:r>
            <a:endParaRPr lang="en-US" dirty="0">
              <a:latin typeface="Adobe Arabic" panose="02040503050201020203" pitchFamily="18" charset="-78"/>
              <a:ea typeface="GE SS Text Light" panose="020A0503020102020204" pitchFamily="18" charset="-78"/>
              <a:cs typeface="Adobe Arabic" panose="02040503050201020203" pitchFamily="18" charset="-78"/>
            </a:endParaRPr>
          </a:p>
          <a:p>
            <a:pPr marL="674013" lvl="1" indent="-259235" algn="r" rtl="1">
              <a:lnSpc>
                <a:spcPct val="200000"/>
              </a:lnSpc>
              <a:buFont typeface="Wingdings" panose="05000000000000000000" pitchFamily="2" charset="2"/>
              <a:buChar char="ü"/>
            </a:pPr>
            <a:r>
              <a:rPr lang="ar-SA" dirty="0" smtClean="0">
                <a:latin typeface="Adobe Arabic" panose="02040503050201020203" pitchFamily="18" charset="-78"/>
                <a:ea typeface="GE SS Text Light" panose="020A0503020102020204" pitchFamily="18" charset="-78"/>
                <a:cs typeface="Adobe Arabic" panose="02040503050201020203" pitchFamily="18" charset="-78"/>
              </a:rPr>
              <a:t>الشهادة.</a:t>
            </a:r>
            <a:endParaRPr lang="en-US" dirty="0">
              <a:latin typeface="Adobe Arabic" panose="02040503050201020203" pitchFamily="18" charset="-78"/>
              <a:ea typeface="GE SS Text Light" panose="020A0503020102020204" pitchFamily="18" charset="-78"/>
              <a:cs typeface="Adobe Arabic" panose="02040503050201020203" pitchFamily="18" charset="-78"/>
            </a:endParaRPr>
          </a:p>
          <a:p>
            <a:pPr marL="259235" indent="-259235" algn="r" rtl="1">
              <a:lnSpc>
                <a:spcPct val="200000"/>
              </a:lnSpc>
              <a:buFont typeface="Arial" panose="020B0604020202020204" pitchFamily="34" charset="0"/>
              <a:buChar char="•"/>
            </a:pPr>
            <a:r>
              <a:rPr lang="ar-SA" dirty="0" smtClean="0">
                <a:latin typeface="Adobe Arabic" panose="02040503050201020203" pitchFamily="18" charset="-78"/>
                <a:ea typeface="GE SS Text Light" panose="020A0503020102020204" pitchFamily="18" charset="-78"/>
                <a:cs typeface="Adobe Arabic" panose="02040503050201020203" pitchFamily="18" charset="-78"/>
              </a:rPr>
              <a:t>رحلات العمل الميدانية.</a:t>
            </a:r>
            <a:endParaRPr lang="en-US" dirty="0">
              <a:latin typeface="Adobe Arabic" panose="02040503050201020203" pitchFamily="18" charset="-78"/>
              <a:ea typeface="GE SS Text Light" panose="020A0503020102020204" pitchFamily="18" charset="-78"/>
              <a:cs typeface="Adobe Arabic" panose="02040503050201020203" pitchFamily="18" charset="-78"/>
            </a:endParaRPr>
          </a:p>
          <a:p>
            <a:pPr marL="259235" indent="-259235" algn="r" rtl="1">
              <a:lnSpc>
                <a:spcPct val="200000"/>
              </a:lnSpc>
              <a:buFont typeface="Arial" panose="020B0604020202020204" pitchFamily="34" charset="0"/>
              <a:buChar char="•"/>
            </a:pPr>
            <a:r>
              <a:rPr lang="ar-SA" dirty="0" smtClean="0">
                <a:latin typeface="Adobe Arabic" panose="02040503050201020203" pitchFamily="18" charset="-78"/>
                <a:ea typeface="GE SS Text Light" panose="020A0503020102020204" pitchFamily="18" charset="-78"/>
                <a:cs typeface="Adobe Arabic" panose="02040503050201020203" pitchFamily="18" charset="-78"/>
              </a:rPr>
              <a:t>تقييم المتدرب لجهة التدريب.</a:t>
            </a:r>
            <a:endParaRPr lang="en-US" dirty="0">
              <a:latin typeface="Adobe Arabic" panose="02040503050201020203" pitchFamily="18" charset="-78"/>
              <a:ea typeface="GE SS Text Light" panose="020A0503020102020204" pitchFamily="18" charset="-78"/>
              <a:cs typeface="Adobe Arabic" panose="02040503050201020203" pitchFamily="18" charset="-78"/>
            </a:endParaRPr>
          </a:p>
        </p:txBody>
      </p:sp>
      <p:sp>
        <p:nvSpPr>
          <p:cNvPr id="12" name="TextBox 11"/>
          <p:cNvSpPr txBox="1"/>
          <p:nvPr/>
        </p:nvSpPr>
        <p:spPr>
          <a:xfrm>
            <a:off x="547390" y="8642233"/>
            <a:ext cx="5969508" cy="323165"/>
          </a:xfrm>
          <a:prstGeom prst="rect">
            <a:avLst/>
          </a:prstGeom>
          <a:noFill/>
        </p:spPr>
        <p:txBody>
          <a:bodyPr wrap="square" rtlCol="0">
            <a:spAutoFit/>
          </a:bodyPr>
          <a:lstStyle/>
          <a:p>
            <a:r>
              <a:rPr lang="en-US" sz="1500" dirty="0">
                <a:solidFill>
                  <a:schemeClr val="tx1">
                    <a:lumMod val="50000"/>
                    <a:lumOff val="50000"/>
                  </a:schemeClr>
                </a:solidFill>
              </a:rPr>
              <a:t>* NOTES :</a:t>
            </a:r>
          </a:p>
        </p:txBody>
      </p:sp>
      <p:sp>
        <p:nvSpPr>
          <p:cNvPr id="13" name="TextBox 12"/>
          <p:cNvSpPr txBox="1"/>
          <p:nvPr/>
        </p:nvSpPr>
        <p:spPr>
          <a:xfrm>
            <a:off x="450308" y="1268216"/>
            <a:ext cx="5623377" cy="1200329"/>
          </a:xfrm>
          <a:prstGeom prst="rect">
            <a:avLst/>
          </a:prstGeom>
          <a:noFill/>
        </p:spPr>
        <p:txBody>
          <a:bodyPr wrap="square" rtlCol="0">
            <a:spAutoFit/>
          </a:bodyPr>
          <a:lstStyle/>
          <a:p>
            <a:pPr algn="ctr" rtl="1">
              <a:lnSpc>
                <a:spcPct val="150000"/>
              </a:lnSpc>
            </a:pPr>
            <a:r>
              <a:rPr lang="ar-SA" sz="1600" dirty="0" smtClean="0">
                <a:latin typeface="Adobe Arabic" panose="02040503050201020203" pitchFamily="18" charset="-78"/>
                <a:ea typeface="GE SS Text Bold" panose="020A0503020102020204" pitchFamily="18" charset="-78"/>
                <a:cs typeface="Adobe Arabic" panose="02040503050201020203" pitchFamily="18" charset="-78"/>
              </a:rPr>
              <a:t>شكر وتقدير: </a:t>
            </a:r>
            <a:endParaRPr lang="ar-SA" sz="1600" dirty="0">
              <a:latin typeface="Adobe Arabic" panose="02040503050201020203" pitchFamily="18" charset="-78"/>
              <a:ea typeface="GE SS Text Light" panose="020A0503020102020204" pitchFamily="18" charset="-78"/>
              <a:cs typeface="Adobe Arabic" panose="02040503050201020203" pitchFamily="18" charset="-78"/>
            </a:endParaRPr>
          </a:p>
          <a:p>
            <a:pPr algn="r" rtl="1">
              <a:lnSpc>
                <a:spcPct val="150000"/>
              </a:lnSpc>
            </a:pPr>
            <a:r>
              <a:rPr lang="ar-SA" sz="16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أكتب  رسالة شكر وتقدير لأستاذك</a:t>
            </a:r>
            <a:r>
              <a:rPr lang="ar-SA" sz="16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 </a:t>
            </a:r>
            <a:r>
              <a:rPr lang="ar-SA" sz="16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مشرفك</a:t>
            </a:r>
            <a:r>
              <a:rPr lang="ar-SA" sz="16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 غيرهما</a:t>
            </a:r>
            <a:r>
              <a:rPr lang="ar-SA" sz="16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 بحيث لا يتجاوز نص هذه الرسالة صفحة </a:t>
            </a:r>
            <a:r>
              <a:rPr lang="ar-SA" sz="16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واحدة.</a:t>
            </a:r>
          </a:p>
          <a:p>
            <a:pPr algn="ctr" rtl="1">
              <a:lnSpc>
                <a:spcPct val="150000"/>
              </a:lnSpc>
            </a:pPr>
            <a:endParaRPr lang="ar-SA" sz="1600" dirty="0">
              <a:latin typeface="Adobe Arabic" panose="02040503050201020203" pitchFamily="18" charset="-78"/>
              <a:ea typeface="GE SS Text Light" panose="020A0503020102020204" pitchFamily="18" charset="-78"/>
              <a:cs typeface="Adobe Arabic" panose="02040503050201020203" pitchFamily="18" charset="-78"/>
            </a:endParaRPr>
          </a:p>
        </p:txBody>
      </p:sp>
    </p:spTree>
    <p:extLst>
      <p:ext uri="{BB962C8B-B14F-4D97-AF65-F5344CB8AC3E}">
        <p14:creationId xmlns:p14="http://schemas.microsoft.com/office/powerpoint/2010/main" val="3651692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 y="8566433"/>
            <a:ext cx="6858000" cy="5184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7" name="Rectangle 6"/>
          <p:cNvSpPr/>
          <p:nvPr/>
        </p:nvSpPr>
        <p:spPr>
          <a:xfrm>
            <a:off x="4" y="8670126"/>
            <a:ext cx="6858000" cy="10807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8" name="Rectangle 7"/>
          <p:cNvSpPr/>
          <p:nvPr/>
        </p:nvSpPr>
        <p:spPr>
          <a:xfrm>
            <a:off x="3" y="415428"/>
            <a:ext cx="6858000" cy="5184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5" name="Rectangle 4"/>
          <p:cNvSpPr/>
          <p:nvPr/>
        </p:nvSpPr>
        <p:spPr>
          <a:xfrm>
            <a:off x="457220" y="103293"/>
            <a:ext cx="180335" cy="964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9" name="TextBox 8"/>
          <p:cNvSpPr txBox="1"/>
          <p:nvPr/>
        </p:nvSpPr>
        <p:spPr>
          <a:xfrm>
            <a:off x="450307" y="291784"/>
            <a:ext cx="180335" cy="259943"/>
          </a:xfrm>
          <a:prstGeom prst="rect">
            <a:avLst/>
          </a:prstGeom>
          <a:noFill/>
        </p:spPr>
        <p:txBody>
          <a:bodyPr wrap="square" rtlCol="0">
            <a:spAutoFit/>
          </a:bodyPr>
          <a:lstStyle/>
          <a:p>
            <a:pPr algn="ctr"/>
            <a:r>
              <a:rPr lang="en-US" sz="1089" dirty="0">
                <a:solidFill>
                  <a:schemeClr val="tx1">
                    <a:lumMod val="75000"/>
                    <a:lumOff val="25000"/>
                  </a:schemeClr>
                </a:solidFill>
              </a:rPr>
              <a:t>3</a:t>
            </a:r>
          </a:p>
        </p:txBody>
      </p:sp>
      <p:sp>
        <p:nvSpPr>
          <p:cNvPr id="10" name="Rectangle 9"/>
          <p:cNvSpPr/>
          <p:nvPr/>
        </p:nvSpPr>
        <p:spPr>
          <a:xfrm>
            <a:off x="443339" y="5205352"/>
            <a:ext cx="5943600" cy="1897763"/>
          </a:xfrm>
          <a:prstGeom prst="rect">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13" name="TextBox 12"/>
          <p:cNvSpPr txBox="1"/>
          <p:nvPr/>
        </p:nvSpPr>
        <p:spPr>
          <a:xfrm>
            <a:off x="547390" y="8642233"/>
            <a:ext cx="5969508" cy="323165"/>
          </a:xfrm>
          <a:prstGeom prst="rect">
            <a:avLst/>
          </a:prstGeom>
          <a:noFill/>
        </p:spPr>
        <p:txBody>
          <a:bodyPr wrap="square" rtlCol="0">
            <a:spAutoFit/>
          </a:bodyPr>
          <a:lstStyle/>
          <a:p>
            <a:r>
              <a:rPr lang="en-US" sz="1500" dirty="0">
                <a:solidFill>
                  <a:schemeClr val="tx1">
                    <a:lumMod val="50000"/>
                    <a:lumOff val="50000"/>
                  </a:schemeClr>
                </a:solidFill>
              </a:rPr>
              <a:t>* NOTES :</a:t>
            </a:r>
          </a:p>
        </p:txBody>
      </p:sp>
      <p:sp>
        <p:nvSpPr>
          <p:cNvPr id="14" name="TextBox 13"/>
          <p:cNvSpPr txBox="1"/>
          <p:nvPr/>
        </p:nvSpPr>
        <p:spPr>
          <a:xfrm>
            <a:off x="627192" y="4871146"/>
            <a:ext cx="5969508" cy="338554"/>
          </a:xfrm>
          <a:prstGeom prst="rect">
            <a:avLst/>
          </a:prstGeom>
          <a:noFill/>
        </p:spPr>
        <p:txBody>
          <a:bodyPr wrap="square" rtlCol="0">
            <a:spAutoFit/>
          </a:bodyPr>
          <a:lstStyle>
            <a:defPPr>
              <a:defRPr lang="en-US"/>
            </a:defPPr>
            <a:lvl1pPr algn="r" rtl="1">
              <a:defRPr sz="1500">
                <a:latin typeface="GE SS Text Medium" panose="020A0503020102020204" pitchFamily="18" charset="-78"/>
                <a:ea typeface="GE SS Text Medium" panose="020A0503020102020204" pitchFamily="18" charset="-78"/>
                <a:cs typeface="GE SS Text Medium" panose="020A0503020102020204" pitchFamily="18" charset="-78"/>
              </a:defRPr>
            </a:lvl1pPr>
          </a:lstStyle>
          <a:p>
            <a:pPr marL="285750" indent="-285750">
              <a:buFont typeface="Wingdings" panose="05000000000000000000" pitchFamily="2" charset="2"/>
              <a:buChar char="Ø"/>
            </a:pPr>
            <a:r>
              <a:rPr lang="ar-SA" sz="1600" dirty="0">
                <a:latin typeface="Adobe Arabic" panose="02040503050201020203" pitchFamily="18" charset="-78"/>
                <a:cs typeface="Adobe Arabic" panose="02040503050201020203" pitchFamily="18" charset="-78"/>
              </a:rPr>
              <a:t>العمل المكتبي: </a:t>
            </a:r>
            <a:r>
              <a:rPr lang="ar-SA" sz="1600" dirty="0" smtClean="0">
                <a:solidFill>
                  <a:srgbClr val="FF0000"/>
                </a:solidFill>
                <a:latin typeface="Adobe Arabic" panose="02040503050201020203" pitchFamily="18" charset="-78"/>
                <a:cs typeface="Adobe Arabic" panose="02040503050201020203" pitchFamily="18" charset="-78"/>
              </a:rPr>
              <a:t>كتابة التفاصيل مرتبة سواء </a:t>
            </a:r>
            <a:r>
              <a:rPr lang="ar-SA" sz="1600" dirty="0">
                <a:solidFill>
                  <a:srgbClr val="FF0000"/>
                </a:solidFill>
                <a:latin typeface="Adobe Arabic" panose="02040503050201020203" pitchFamily="18" charset="-78"/>
                <a:cs typeface="Adobe Arabic" panose="02040503050201020203" pitchFamily="18" charset="-78"/>
              </a:rPr>
              <a:t>بالموضوع أو </a:t>
            </a:r>
            <a:r>
              <a:rPr lang="ar-SA" sz="1600" dirty="0" smtClean="0">
                <a:solidFill>
                  <a:srgbClr val="FF0000"/>
                </a:solidFill>
                <a:latin typeface="Adobe Arabic" panose="02040503050201020203" pitchFamily="18" charset="-78"/>
                <a:cs typeface="Adobe Arabic" panose="02040503050201020203" pitchFamily="18" charset="-78"/>
              </a:rPr>
              <a:t>التوقيت الزمني</a:t>
            </a:r>
            <a:r>
              <a:rPr lang="ar-SA" sz="1600" dirty="0" smtClean="0">
                <a:latin typeface="Adobe Arabic" panose="02040503050201020203" pitchFamily="18" charset="-78"/>
                <a:cs typeface="Adobe Arabic" panose="02040503050201020203" pitchFamily="18" charset="-78"/>
              </a:rPr>
              <a:t>:</a:t>
            </a:r>
            <a:endParaRPr lang="en-US" sz="1600" dirty="0" smtClean="0">
              <a:latin typeface="Adobe Arabic" panose="02040503050201020203" pitchFamily="18" charset="-78"/>
              <a:cs typeface="Adobe Arabic" panose="02040503050201020203" pitchFamily="18" charset="-78"/>
            </a:endParaRPr>
          </a:p>
        </p:txBody>
      </p:sp>
      <p:sp>
        <p:nvSpPr>
          <p:cNvPr id="15" name="TextBox 14"/>
          <p:cNvSpPr txBox="1"/>
          <p:nvPr/>
        </p:nvSpPr>
        <p:spPr>
          <a:xfrm>
            <a:off x="775306" y="5205354"/>
            <a:ext cx="5447730" cy="1815882"/>
          </a:xfrm>
          <a:prstGeom prst="rect">
            <a:avLst/>
          </a:prstGeom>
          <a:noFill/>
        </p:spPr>
        <p:txBody>
          <a:bodyPr wrap="square" rtlCol="0">
            <a:spAutoFit/>
          </a:bodyPr>
          <a:lstStyle/>
          <a:p>
            <a:pPr marL="259235" indent="-259235" algn="r" rtl="1">
              <a:lnSpc>
                <a:spcPct val="200000"/>
              </a:lnSpc>
              <a:buFont typeface="Wingdings" panose="05000000000000000000" pitchFamily="2" charset="2"/>
              <a:buChar char="q"/>
            </a:pPr>
            <a:r>
              <a:rPr lang="ar-SA" sz="1400" dirty="0">
                <a:latin typeface="Adobe Arabic" panose="02040503050201020203" pitchFamily="18" charset="-78"/>
                <a:ea typeface="GE SS Text Light" panose="020A0503020102020204" pitchFamily="18" charset="-78"/>
                <a:cs typeface="Adobe Arabic" panose="02040503050201020203" pitchFamily="18" charset="-78"/>
              </a:rPr>
              <a:t>مجال </a:t>
            </a:r>
            <a:r>
              <a:rPr lang="ar-SA" sz="1400" dirty="0" smtClean="0">
                <a:latin typeface="Adobe Arabic" panose="02040503050201020203" pitchFamily="18" charset="-78"/>
                <a:ea typeface="GE SS Text Light" panose="020A0503020102020204" pitchFamily="18" charset="-78"/>
                <a:cs typeface="Adobe Arabic" panose="02040503050201020203" pitchFamily="18" charset="-78"/>
              </a:rPr>
              <a:t>التدريب، مثلاً (دراسات، تصميم معماري، تخطيط عمراني، تصميم عمراني... الخ).</a:t>
            </a:r>
            <a:endParaRPr lang="ar-SA" sz="1400" dirty="0">
              <a:latin typeface="Adobe Arabic" panose="02040503050201020203" pitchFamily="18" charset="-78"/>
              <a:ea typeface="GE SS Text Light" panose="020A0503020102020204" pitchFamily="18" charset="-78"/>
              <a:cs typeface="Adobe Arabic" panose="02040503050201020203" pitchFamily="18" charset="-78"/>
            </a:endParaRPr>
          </a:p>
          <a:p>
            <a:pPr marL="259235" indent="-259235" algn="r" rtl="1">
              <a:lnSpc>
                <a:spcPct val="200000"/>
              </a:lnSpc>
              <a:buFont typeface="Wingdings" panose="05000000000000000000" pitchFamily="2" charset="2"/>
              <a:buChar char="q"/>
            </a:pPr>
            <a:r>
              <a:rPr lang="ar-SA" sz="1400" dirty="0" smtClean="0">
                <a:latin typeface="Adobe Arabic" panose="02040503050201020203" pitchFamily="18" charset="-78"/>
                <a:ea typeface="GE SS Text Light" panose="020A0503020102020204" pitchFamily="18" charset="-78"/>
                <a:cs typeface="Adobe Arabic" panose="02040503050201020203" pitchFamily="18" charset="-78"/>
              </a:rPr>
              <a:t>المهمة بالتحديد (تنفيذ مشروع</a:t>
            </a:r>
            <a:r>
              <a:rPr lang="en-US" sz="1400" dirty="0" smtClean="0">
                <a:latin typeface="Adobe Arabic" panose="02040503050201020203" pitchFamily="18" charset="-78"/>
                <a:ea typeface="GE SS Text Light" panose="020A0503020102020204" pitchFamily="18" charset="-78"/>
                <a:cs typeface="Adobe Arabic" panose="02040503050201020203" pitchFamily="18" charset="-78"/>
              </a:rPr>
              <a:t>، </a:t>
            </a:r>
            <a:r>
              <a:rPr lang="ar-SA" sz="1400" dirty="0" smtClean="0">
                <a:latin typeface="Adobe Arabic" panose="02040503050201020203" pitchFamily="18" charset="-78"/>
                <a:ea typeface="GE SS Text Light" panose="020A0503020102020204" pitchFamily="18" charset="-78"/>
                <a:cs typeface="Adobe Arabic" panose="02040503050201020203" pitchFamily="18" charset="-78"/>
              </a:rPr>
              <a:t>صور</a:t>
            </a:r>
            <a:r>
              <a:rPr lang="ar-SA" sz="1400" dirty="0">
                <a:latin typeface="Adobe Arabic" panose="02040503050201020203" pitchFamily="18" charset="-78"/>
                <a:ea typeface="GE SS Text Light" panose="020A0503020102020204" pitchFamily="18" charset="-78"/>
                <a:cs typeface="Adobe Arabic" panose="02040503050201020203" pitchFamily="18" charset="-78"/>
              </a:rPr>
              <a:t>، </a:t>
            </a:r>
            <a:r>
              <a:rPr lang="ar-SA" sz="1400" dirty="0" smtClean="0">
                <a:latin typeface="Adobe Arabic" panose="02040503050201020203" pitchFamily="18" charset="-78"/>
                <a:ea typeface="GE SS Text Light" panose="020A0503020102020204" pitchFamily="18" charset="-78"/>
                <a:cs typeface="Adobe Arabic" panose="02040503050201020203" pitchFamily="18" charset="-78"/>
              </a:rPr>
              <a:t>شروحات </a:t>
            </a:r>
            <a:r>
              <a:rPr lang="ar-SA" sz="1400" dirty="0">
                <a:latin typeface="Adobe Arabic" panose="02040503050201020203" pitchFamily="18" charset="-78"/>
                <a:ea typeface="GE SS Text Light" panose="020A0503020102020204" pitchFamily="18" charset="-78"/>
                <a:cs typeface="Adobe Arabic" panose="02040503050201020203" pitchFamily="18" charset="-78"/>
              </a:rPr>
              <a:t>... الخ</a:t>
            </a:r>
            <a:r>
              <a:rPr lang="ar-SA" sz="1400" dirty="0" smtClean="0">
                <a:latin typeface="Adobe Arabic" panose="02040503050201020203" pitchFamily="18" charset="-78"/>
                <a:ea typeface="GE SS Text Light" panose="020A0503020102020204" pitchFamily="18" charset="-78"/>
                <a:cs typeface="Adobe Arabic" panose="02040503050201020203" pitchFamily="18" charset="-78"/>
              </a:rPr>
              <a:t>).</a:t>
            </a:r>
            <a:endParaRPr lang="ar-SA" sz="1400" dirty="0">
              <a:latin typeface="Adobe Arabic" panose="02040503050201020203" pitchFamily="18" charset="-78"/>
              <a:ea typeface="GE SS Text Light" panose="020A0503020102020204" pitchFamily="18" charset="-78"/>
              <a:cs typeface="Adobe Arabic" panose="02040503050201020203" pitchFamily="18" charset="-78"/>
            </a:endParaRPr>
          </a:p>
          <a:p>
            <a:pPr marL="259235" indent="-259235" algn="r" rtl="1">
              <a:lnSpc>
                <a:spcPct val="200000"/>
              </a:lnSpc>
              <a:buFont typeface="Wingdings" panose="05000000000000000000" pitchFamily="2" charset="2"/>
              <a:buChar char="q"/>
            </a:pPr>
            <a:r>
              <a:rPr lang="ar-SA" sz="1400" dirty="0">
                <a:latin typeface="Adobe Arabic" panose="02040503050201020203" pitchFamily="18" charset="-78"/>
                <a:ea typeface="GE SS Text Light" panose="020A0503020102020204" pitchFamily="18" charset="-78"/>
                <a:cs typeface="Adobe Arabic" panose="02040503050201020203" pitchFamily="18" charset="-78"/>
              </a:rPr>
              <a:t>الخبرات </a:t>
            </a:r>
            <a:r>
              <a:rPr lang="ar-SA" sz="1400" dirty="0" smtClean="0">
                <a:latin typeface="Adobe Arabic" panose="02040503050201020203" pitchFamily="18" charset="-78"/>
                <a:ea typeface="GE SS Text Light" panose="020A0503020102020204" pitchFamily="18" charset="-78"/>
                <a:cs typeface="Adobe Arabic" panose="02040503050201020203" pitchFamily="18" charset="-78"/>
              </a:rPr>
              <a:t>المكتسبة من التدريب </a:t>
            </a:r>
            <a:r>
              <a:rPr lang="ar-SA" sz="1400" dirty="0">
                <a:latin typeface="Adobe Arabic" panose="02040503050201020203" pitchFamily="18" charset="-78"/>
                <a:ea typeface="GE SS Text Light" panose="020A0503020102020204" pitchFamily="18" charset="-78"/>
                <a:cs typeface="Adobe Arabic" panose="02040503050201020203" pitchFamily="18" charset="-78"/>
              </a:rPr>
              <a:t>(خلاصة </a:t>
            </a:r>
            <a:r>
              <a:rPr lang="ar-SA" sz="1400" dirty="0" smtClean="0">
                <a:latin typeface="Adobe Arabic" panose="02040503050201020203" pitchFamily="18" charset="-78"/>
                <a:ea typeface="GE SS Text Light" panose="020A0503020102020204" pitchFamily="18" charset="-78"/>
                <a:cs typeface="Adobe Arabic" panose="02040503050201020203" pitchFamily="18" charset="-78"/>
              </a:rPr>
              <a:t>تجربتك).</a:t>
            </a:r>
            <a:endParaRPr lang="ar-SA" sz="1400" dirty="0">
              <a:latin typeface="Adobe Arabic" panose="02040503050201020203" pitchFamily="18" charset="-78"/>
              <a:ea typeface="GE SS Text Light" panose="020A0503020102020204" pitchFamily="18" charset="-78"/>
              <a:cs typeface="Adobe Arabic" panose="02040503050201020203" pitchFamily="18" charset="-78"/>
            </a:endParaRPr>
          </a:p>
          <a:p>
            <a:pPr marL="259235" indent="-259235" algn="r" rtl="1">
              <a:lnSpc>
                <a:spcPct val="200000"/>
              </a:lnSpc>
              <a:buFont typeface="Wingdings" panose="05000000000000000000" pitchFamily="2" charset="2"/>
              <a:buChar char="q"/>
            </a:pPr>
            <a:r>
              <a:rPr lang="ar-SA" sz="1400" dirty="0" smtClean="0">
                <a:latin typeface="Adobe Arabic" panose="02040503050201020203" pitchFamily="18" charset="-78"/>
                <a:ea typeface="GE SS Text Light" panose="020A0503020102020204" pitchFamily="18" charset="-78"/>
                <a:cs typeface="Adobe Arabic" panose="02040503050201020203" pitchFamily="18" charset="-78"/>
              </a:rPr>
              <a:t>نسخة من الشهادة إن أمكن الحصول عليها من قبل جهة التدريب (بصيغة </a:t>
            </a:r>
            <a:r>
              <a:rPr lang="en-US" sz="1400" dirty="0" smtClean="0">
                <a:latin typeface="Adobe Arabic" panose="02040503050201020203" pitchFamily="18" charset="-78"/>
                <a:cs typeface="Adobe Arabic" panose="02040503050201020203" pitchFamily="18" charset="-78"/>
              </a:rPr>
              <a:t>PDF</a:t>
            </a:r>
            <a:r>
              <a:rPr lang="ar-SA" sz="1400" dirty="0" smtClean="0">
                <a:latin typeface="Adobe Arabic" panose="02040503050201020203" pitchFamily="18" charset="-78"/>
                <a:ea typeface="GE SS Text Light" panose="020A0503020102020204" pitchFamily="18" charset="-78"/>
                <a:cs typeface="Adobe Arabic" panose="02040503050201020203" pitchFamily="18" charset="-78"/>
              </a:rPr>
              <a:t>).</a:t>
            </a:r>
            <a:endParaRPr lang="en-US" sz="1400" dirty="0" smtClean="0">
              <a:latin typeface="Adobe Arabic" panose="02040503050201020203" pitchFamily="18" charset="-78"/>
              <a:ea typeface="GE SS Text Light" panose="020A0503020102020204" pitchFamily="18" charset="-78"/>
              <a:cs typeface="Adobe Arabic" panose="02040503050201020203" pitchFamily="18" charset="-78"/>
            </a:endParaRPr>
          </a:p>
        </p:txBody>
      </p:sp>
      <p:sp>
        <p:nvSpPr>
          <p:cNvPr id="20" name="TextBox 19"/>
          <p:cNvSpPr txBox="1"/>
          <p:nvPr/>
        </p:nvSpPr>
        <p:spPr>
          <a:xfrm>
            <a:off x="618933" y="2877372"/>
            <a:ext cx="5969508" cy="338554"/>
          </a:xfrm>
          <a:prstGeom prst="rect">
            <a:avLst/>
          </a:prstGeom>
          <a:noFill/>
        </p:spPr>
        <p:txBody>
          <a:bodyPr wrap="square" rtlCol="0">
            <a:spAutoFit/>
          </a:bodyPr>
          <a:lstStyle>
            <a:defPPr>
              <a:defRPr lang="en-US"/>
            </a:defPPr>
            <a:lvl1pPr algn="r" rtl="1">
              <a:defRPr sz="1500">
                <a:latin typeface="GE SS Text Medium" panose="020A0503020102020204" pitchFamily="18" charset="-78"/>
                <a:ea typeface="GE SS Text Medium" panose="020A0503020102020204" pitchFamily="18" charset="-78"/>
                <a:cs typeface="GE SS Text Medium" panose="020A0503020102020204" pitchFamily="18" charset="-78"/>
              </a:defRPr>
            </a:lvl1pPr>
          </a:lstStyle>
          <a:p>
            <a:pPr marL="285750" indent="-285750">
              <a:buFont typeface="Wingdings" panose="05000000000000000000" pitchFamily="2" charset="2"/>
              <a:buChar char="Ø"/>
            </a:pPr>
            <a:r>
              <a:rPr lang="ar-SA" sz="1600" dirty="0" smtClean="0">
                <a:latin typeface="Adobe Arabic" panose="02040503050201020203" pitchFamily="18" charset="-78"/>
                <a:cs typeface="Adobe Arabic" panose="02040503050201020203" pitchFamily="18" charset="-78"/>
              </a:rPr>
              <a:t> </a:t>
            </a:r>
            <a:r>
              <a:rPr lang="ar-SA" sz="1600" dirty="0">
                <a:latin typeface="Adobe Arabic" panose="02040503050201020203" pitchFamily="18" charset="-78"/>
                <a:cs typeface="Adobe Arabic" panose="02040503050201020203" pitchFamily="18" charset="-78"/>
              </a:rPr>
              <a:t>آلية انجاز التقرير </a:t>
            </a:r>
            <a:r>
              <a:rPr lang="ar-SA" sz="1600" dirty="0" smtClean="0">
                <a:latin typeface="Adobe Arabic" panose="02040503050201020203" pitchFamily="18" charset="-78"/>
                <a:cs typeface="Adobe Arabic" panose="02040503050201020203" pitchFamily="18" charset="-78"/>
              </a:rPr>
              <a:t>: </a:t>
            </a:r>
            <a:r>
              <a:rPr lang="ar-SA" sz="1600" dirty="0" smtClean="0">
                <a:solidFill>
                  <a:srgbClr val="FF0000"/>
                </a:solidFill>
                <a:latin typeface="Adobe Arabic" panose="02040503050201020203" pitchFamily="18" charset="-78"/>
                <a:cs typeface="Adobe Arabic" panose="02040503050201020203" pitchFamily="18" charset="-78"/>
              </a:rPr>
              <a:t>كتابة التفاصيل مرتبة سواء </a:t>
            </a:r>
            <a:r>
              <a:rPr lang="ar-SA" sz="1600" dirty="0">
                <a:solidFill>
                  <a:srgbClr val="FF0000"/>
                </a:solidFill>
                <a:latin typeface="Adobe Arabic" panose="02040503050201020203" pitchFamily="18" charset="-78"/>
                <a:cs typeface="Adobe Arabic" panose="02040503050201020203" pitchFamily="18" charset="-78"/>
              </a:rPr>
              <a:t>بالموضوع أو </a:t>
            </a:r>
            <a:r>
              <a:rPr lang="ar-SA" sz="1600" dirty="0" smtClean="0">
                <a:solidFill>
                  <a:srgbClr val="FF0000"/>
                </a:solidFill>
                <a:latin typeface="Adobe Arabic" panose="02040503050201020203" pitchFamily="18" charset="-78"/>
                <a:cs typeface="Adobe Arabic" panose="02040503050201020203" pitchFamily="18" charset="-78"/>
              </a:rPr>
              <a:t>التوقيت الزمني</a:t>
            </a:r>
            <a:r>
              <a:rPr lang="ar-SA" sz="1600" dirty="0" smtClean="0">
                <a:latin typeface="Adobe Arabic" panose="02040503050201020203" pitchFamily="18" charset="-78"/>
                <a:cs typeface="Adobe Arabic" panose="02040503050201020203" pitchFamily="18" charset="-78"/>
              </a:rPr>
              <a:t>:</a:t>
            </a:r>
            <a:endParaRPr lang="en-US" sz="1600" dirty="0">
              <a:latin typeface="Adobe Arabic" panose="02040503050201020203" pitchFamily="18" charset="-78"/>
              <a:cs typeface="Adobe Arabic" panose="02040503050201020203" pitchFamily="18" charset="-78"/>
            </a:endParaRPr>
          </a:p>
        </p:txBody>
      </p:sp>
      <p:sp>
        <p:nvSpPr>
          <p:cNvPr id="21" name="TextBox 20"/>
          <p:cNvSpPr txBox="1"/>
          <p:nvPr/>
        </p:nvSpPr>
        <p:spPr>
          <a:xfrm>
            <a:off x="769125" y="3284028"/>
            <a:ext cx="5447730" cy="1384995"/>
          </a:xfrm>
          <a:prstGeom prst="rect">
            <a:avLst/>
          </a:prstGeom>
          <a:noFill/>
        </p:spPr>
        <p:txBody>
          <a:bodyPr wrap="square" rtlCol="0">
            <a:spAutoFit/>
          </a:bodyPr>
          <a:lstStyle/>
          <a:p>
            <a:pPr marL="342900" lvl="0" indent="-342900" algn="r" rtl="1">
              <a:lnSpc>
                <a:spcPct val="150000"/>
              </a:lnSpc>
              <a:buFont typeface="Wingdings" panose="05000000000000000000" pitchFamily="2" charset="2"/>
              <a:buChar char="q"/>
            </a:pPr>
            <a:r>
              <a:rPr lang="ar-SA" sz="1400" dirty="0" smtClean="0">
                <a:latin typeface="Adobe Arabic" panose="02040503050201020203" pitchFamily="18" charset="-78"/>
                <a:ea typeface="GE SS Text Light" panose="020A0503020102020204" pitchFamily="18" charset="-78"/>
                <a:cs typeface="Adobe Arabic" panose="02040503050201020203" pitchFamily="18" charset="-78"/>
              </a:rPr>
              <a:t>يربط </a:t>
            </a:r>
            <a:r>
              <a:rPr lang="ar-SA" sz="1400" dirty="0">
                <a:latin typeface="Adobe Arabic" panose="02040503050201020203" pitchFamily="18" charset="-78"/>
                <a:ea typeface="GE SS Text Light" panose="020A0503020102020204" pitchFamily="18" charset="-78"/>
                <a:cs typeface="Adobe Arabic" panose="02040503050201020203" pitchFamily="18" charset="-78"/>
              </a:rPr>
              <a:t>انجاز العمل اليومي في التدريب بانجاز موثق من قبل </a:t>
            </a:r>
            <a:r>
              <a:rPr lang="ar-SA" sz="1400" dirty="0" smtClean="0">
                <a:latin typeface="Adobe Arabic" panose="02040503050201020203" pitchFamily="18" charset="-78"/>
                <a:ea typeface="GE SS Text Light" panose="020A0503020102020204" pitchFamily="18" charset="-78"/>
                <a:cs typeface="Adobe Arabic" panose="02040503050201020203" pitchFamily="18" charset="-78"/>
              </a:rPr>
              <a:t>جهة التدريب</a:t>
            </a:r>
            <a:r>
              <a:rPr lang="ar-SA" sz="1400" dirty="0">
                <a:latin typeface="Adobe Arabic" panose="02040503050201020203" pitchFamily="18" charset="-78"/>
                <a:ea typeface="GE SS Text Light" panose="020A0503020102020204" pitchFamily="18" charset="-78"/>
                <a:cs typeface="Adobe Arabic" panose="02040503050201020203" pitchFamily="18" charset="-78"/>
              </a:rPr>
              <a:t>.</a:t>
            </a:r>
            <a:endParaRPr lang="en-US" sz="1400" dirty="0">
              <a:latin typeface="Adobe Arabic" panose="02040503050201020203" pitchFamily="18" charset="-78"/>
              <a:ea typeface="GE SS Text Light" panose="020A0503020102020204" pitchFamily="18" charset="-78"/>
              <a:cs typeface="Adobe Arabic" panose="02040503050201020203" pitchFamily="18" charset="-78"/>
            </a:endParaRPr>
          </a:p>
          <a:p>
            <a:pPr marL="342900" lvl="0" indent="-342900" algn="r" rtl="1">
              <a:lnSpc>
                <a:spcPct val="150000"/>
              </a:lnSpc>
              <a:buFont typeface="Wingdings" panose="05000000000000000000" pitchFamily="2" charset="2"/>
              <a:buChar char="q"/>
            </a:pPr>
            <a:r>
              <a:rPr lang="ar-SA" sz="1400" dirty="0">
                <a:latin typeface="Adobe Arabic" panose="02040503050201020203" pitchFamily="18" charset="-78"/>
                <a:ea typeface="GE SS Text Light" panose="020A0503020102020204" pitchFamily="18" charset="-78"/>
                <a:cs typeface="Adobe Arabic" panose="02040503050201020203" pitchFamily="18" charset="-78"/>
              </a:rPr>
              <a:t>يجب انجاز التقرير بشكل يومي.</a:t>
            </a:r>
            <a:endParaRPr lang="en-US" sz="1400" dirty="0">
              <a:latin typeface="Adobe Arabic" panose="02040503050201020203" pitchFamily="18" charset="-78"/>
              <a:ea typeface="GE SS Text Light" panose="020A0503020102020204" pitchFamily="18" charset="-78"/>
              <a:cs typeface="Adobe Arabic" panose="02040503050201020203" pitchFamily="18" charset="-78"/>
            </a:endParaRPr>
          </a:p>
          <a:p>
            <a:pPr marL="342900" lvl="0" indent="-342900" algn="r" rtl="1">
              <a:lnSpc>
                <a:spcPct val="150000"/>
              </a:lnSpc>
              <a:buFont typeface="Wingdings" panose="05000000000000000000" pitchFamily="2" charset="2"/>
              <a:buChar char="q"/>
            </a:pPr>
            <a:r>
              <a:rPr lang="ar-SA" sz="1400" dirty="0">
                <a:latin typeface="Adobe Arabic" panose="02040503050201020203" pitchFamily="18" charset="-78"/>
                <a:ea typeface="GE SS Text Light" panose="020A0503020102020204" pitchFamily="18" charset="-78"/>
                <a:cs typeface="Adobe Arabic" panose="02040503050201020203" pitchFamily="18" charset="-78"/>
              </a:rPr>
              <a:t>تسلم </a:t>
            </a:r>
            <a:r>
              <a:rPr lang="ar-SA" sz="1400" dirty="0" smtClean="0">
                <a:latin typeface="Adobe Arabic" panose="02040503050201020203" pitchFamily="18" charset="-78"/>
                <a:ea typeface="GE SS Text Light" panose="020A0503020102020204" pitchFamily="18" charset="-78"/>
                <a:cs typeface="Adobe Arabic" panose="02040503050201020203" pitchFamily="18" charset="-78"/>
              </a:rPr>
              <a:t>التقرير </a:t>
            </a:r>
            <a:r>
              <a:rPr lang="ar-SA" sz="1400" dirty="0" smtClean="0">
                <a:latin typeface="Adobe Arabic" panose="02040503050201020203" pitchFamily="18" charset="-78"/>
                <a:ea typeface="GE SS Text Light" panose="020A0503020102020204" pitchFamily="18" charset="-78"/>
                <a:cs typeface="Adobe Arabic" panose="02040503050201020203" pitchFamily="18" charset="-78"/>
              </a:rPr>
              <a:t>النهائي </a:t>
            </a:r>
            <a:r>
              <a:rPr lang="ar-SA" sz="1400" dirty="0">
                <a:latin typeface="Adobe Arabic" panose="02040503050201020203" pitchFamily="18" charset="-78"/>
                <a:ea typeface="GE SS Text Light" panose="020A0503020102020204" pitchFamily="18" charset="-78"/>
                <a:cs typeface="Adobe Arabic" panose="02040503050201020203" pitchFamily="18" charset="-78"/>
              </a:rPr>
              <a:t>بعد </a:t>
            </a:r>
            <a:r>
              <a:rPr lang="ar-SA" sz="1400" dirty="0" smtClean="0">
                <a:latin typeface="Adobe Arabic" panose="02040503050201020203" pitchFamily="18" charset="-78"/>
                <a:ea typeface="GE SS Text Light" panose="020A0503020102020204" pitchFamily="18" charset="-78"/>
                <a:cs typeface="Adobe Arabic" panose="02040503050201020203" pitchFamily="18" charset="-78"/>
              </a:rPr>
              <a:t>اعتماده </a:t>
            </a:r>
            <a:r>
              <a:rPr lang="ar-SA" sz="1400" dirty="0">
                <a:latin typeface="Adobe Arabic" panose="02040503050201020203" pitchFamily="18" charset="-78"/>
                <a:ea typeface="GE SS Text Light" panose="020A0503020102020204" pitchFamily="18" charset="-78"/>
                <a:cs typeface="Adobe Arabic" panose="02040503050201020203" pitchFamily="18" charset="-78"/>
              </a:rPr>
              <a:t>من جهة التدريب.</a:t>
            </a:r>
            <a:endParaRPr lang="en-US" sz="1400" dirty="0">
              <a:latin typeface="Adobe Arabic" panose="02040503050201020203" pitchFamily="18" charset="-78"/>
              <a:ea typeface="GE SS Text Light" panose="020A0503020102020204" pitchFamily="18" charset="-78"/>
              <a:cs typeface="Adobe Arabic" panose="02040503050201020203" pitchFamily="18" charset="-78"/>
            </a:endParaRPr>
          </a:p>
          <a:p>
            <a:pPr marL="342900" lvl="0" indent="-342900" algn="r" rtl="1">
              <a:lnSpc>
                <a:spcPct val="150000"/>
              </a:lnSpc>
              <a:buFont typeface="Wingdings" panose="05000000000000000000" pitchFamily="2" charset="2"/>
              <a:buChar char="q"/>
            </a:pPr>
            <a:r>
              <a:rPr lang="ar-SA" sz="1400" dirty="0">
                <a:latin typeface="Adobe Arabic" panose="02040503050201020203" pitchFamily="18" charset="-78"/>
                <a:ea typeface="GE SS Text Light" panose="020A0503020102020204" pitchFamily="18" charset="-78"/>
                <a:cs typeface="Adobe Arabic" panose="02040503050201020203" pitchFamily="18" charset="-78"/>
              </a:rPr>
              <a:t>ارفاق جدول زمني في التقرير للمهام ومدتها</a:t>
            </a:r>
            <a:r>
              <a:rPr lang="ar-SA" sz="1400" dirty="0" smtClean="0">
                <a:latin typeface="Adobe Arabic" panose="02040503050201020203" pitchFamily="18" charset="-78"/>
                <a:ea typeface="GE SS Text Light" panose="020A0503020102020204" pitchFamily="18" charset="-78"/>
                <a:cs typeface="Adobe Arabic" panose="02040503050201020203" pitchFamily="18" charset="-78"/>
              </a:rPr>
              <a:t>.</a:t>
            </a:r>
            <a:endParaRPr lang="en-US" sz="1400" dirty="0">
              <a:latin typeface="Adobe Arabic" panose="02040503050201020203" pitchFamily="18" charset="-78"/>
              <a:ea typeface="GE SS Text Light" panose="020A0503020102020204" pitchFamily="18" charset="-78"/>
              <a:cs typeface="Adobe Arabic" panose="02040503050201020203" pitchFamily="18" charset="-78"/>
            </a:endParaRPr>
          </a:p>
        </p:txBody>
      </p:sp>
      <p:sp>
        <p:nvSpPr>
          <p:cNvPr id="22" name="Rectangle 21"/>
          <p:cNvSpPr/>
          <p:nvPr/>
        </p:nvSpPr>
        <p:spPr>
          <a:xfrm>
            <a:off x="443414" y="3213053"/>
            <a:ext cx="5943600" cy="1458545"/>
          </a:xfrm>
          <a:prstGeom prst="rect">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23" name="TextBox 22"/>
          <p:cNvSpPr txBox="1"/>
          <p:nvPr/>
        </p:nvSpPr>
        <p:spPr>
          <a:xfrm>
            <a:off x="527493" y="924473"/>
            <a:ext cx="5969508" cy="338554"/>
          </a:xfrm>
          <a:prstGeom prst="rect">
            <a:avLst/>
          </a:prstGeom>
          <a:noFill/>
        </p:spPr>
        <p:txBody>
          <a:bodyPr wrap="square" rtlCol="0">
            <a:spAutoFit/>
          </a:bodyPr>
          <a:lstStyle/>
          <a:p>
            <a:pPr marL="285750" indent="-285750" algn="r" rtl="1">
              <a:buFont typeface="Wingdings" panose="05000000000000000000" pitchFamily="2" charset="2"/>
              <a:buChar char="Ø"/>
            </a:pPr>
            <a:r>
              <a:rPr lang="ar-SA" sz="1600" dirty="0" smtClean="0">
                <a:latin typeface="Adobe Arabic" panose="02040503050201020203" pitchFamily="18" charset="-78"/>
                <a:ea typeface="GE SS Text Medium" panose="020A0503020102020204" pitchFamily="18" charset="-78"/>
                <a:cs typeface="Adobe Arabic" panose="02040503050201020203" pitchFamily="18" charset="-78"/>
              </a:rPr>
              <a:t>لمحة عامة عن مكان التدريب (</a:t>
            </a:r>
            <a:r>
              <a:rPr lang="ar-SA" sz="1600" dirty="0" smtClean="0">
                <a:solidFill>
                  <a:srgbClr val="FF0000"/>
                </a:solidFill>
                <a:latin typeface="Adobe Arabic" panose="02040503050201020203" pitchFamily="18" charset="-78"/>
                <a:ea typeface="GE SS Text Medium" panose="020A0503020102020204" pitchFamily="18" charset="-78"/>
                <a:cs typeface="Adobe Arabic" panose="02040503050201020203" pitchFamily="18" charset="-78"/>
              </a:rPr>
              <a:t>الشركة والدولة</a:t>
            </a:r>
            <a:r>
              <a:rPr lang="ar-SA" sz="1600" dirty="0" smtClean="0">
                <a:latin typeface="Adobe Arabic" panose="02040503050201020203" pitchFamily="18" charset="-78"/>
                <a:ea typeface="GE SS Text Medium" panose="020A0503020102020204" pitchFamily="18" charset="-78"/>
                <a:cs typeface="Adobe Arabic" panose="02040503050201020203" pitchFamily="18" charset="-78"/>
              </a:rPr>
              <a:t>):</a:t>
            </a:r>
            <a:endParaRPr lang="en-US" sz="1600" dirty="0">
              <a:latin typeface="Adobe Arabic" panose="02040503050201020203" pitchFamily="18" charset="-78"/>
              <a:ea typeface="GE SS Text Medium" panose="020A0503020102020204" pitchFamily="18" charset="-78"/>
              <a:cs typeface="Adobe Arabic" panose="02040503050201020203" pitchFamily="18" charset="-78"/>
            </a:endParaRPr>
          </a:p>
        </p:txBody>
      </p:sp>
      <p:sp>
        <p:nvSpPr>
          <p:cNvPr id="24" name="TextBox 23"/>
          <p:cNvSpPr txBox="1"/>
          <p:nvPr/>
        </p:nvSpPr>
        <p:spPr>
          <a:xfrm>
            <a:off x="549423" y="1283482"/>
            <a:ext cx="5667432" cy="1384995"/>
          </a:xfrm>
          <a:prstGeom prst="rect">
            <a:avLst/>
          </a:prstGeom>
          <a:noFill/>
        </p:spPr>
        <p:txBody>
          <a:bodyPr wrap="square" rtlCol="0">
            <a:spAutoFit/>
          </a:bodyPr>
          <a:lstStyle/>
          <a:p>
            <a:pPr marL="342900" indent="-342900" algn="r" rtl="1">
              <a:lnSpc>
                <a:spcPct val="150000"/>
              </a:lnSpc>
              <a:buFont typeface="Wingdings" panose="05000000000000000000" pitchFamily="2" charset="2"/>
              <a:buChar char="q"/>
            </a:pPr>
            <a:r>
              <a:rPr lang="ar-SA" sz="1400" dirty="0">
                <a:latin typeface="Adobe Arabic" panose="02040503050201020203" pitchFamily="18" charset="-78"/>
                <a:ea typeface="GE SS Text Light" panose="020A0503020102020204" pitchFamily="18" charset="-78"/>
                <a:cs typeface="Adobe Arabic" panose="02040503050201020203" pitchFamily="18" charset="-78"/>
              </a:rPr>
              <a:t>وصف موجز عن الدولة (في حال كان التدريب خارج المملكة العربية السعودية).</a:t>
            </a:r>
          </a:p>
          <a:p>
            <a:pPr marL="342900" indent="-342900" algn="r" rtl="1">
              <a:lnSpc>
                <a:spcPct val="150000"/>
              </a:lnSpc>
              <a:buFont typeface="Wingdings" panose="05000000000000000000" pitchFamily="2" charset="2"/>
              <a:buChar char="q"/>
            </a:pPr>
            <a:r>
              <a:rPr lang="ar-SA" sz="1400" dirty="0">
                <a:latin typeface="Adobe Arabic" panose="02040503050201020203" pitchFamily="18" charset="-78"/>
                <a:ea typeface="GE SS Text Light" panose="020A0503020102020204" pitchFamily="18" charset="-78"/>
                <a:cs typeface="Adobe Arabic" panose="02040503050201020203" pitchFamily="18" charset="-78"/>
              </a:rPr>
              <a:t>وصف موجز عن مقر التدريب (المكتب، الشركة، ... الخ).</a:t>
            </a:r>
          </a:p>
          <a:p>
            <a:pPr marL="342900" indent="-342900" algn="r" rtl="1">
              <a:lnSpc>
                <a:spcPct val="150000"/>
              </a:lnSpc>
              <a:buFont typeface="Wingdings" panose="05000000000000000000" pitchFamily="2" charset="2"/>
              <a:buChar char="q"/>
            </a:pPr>
            <a:r>
              <a:rPr lang="ar-SA" sz="1400" dirty="0">
                <a:latin typeface="Adobe Arabic" panose="02040503050201020203" pitchFamily="18" charset="-78"/>
                <a:ea typeface="GE SS Text Light" panose="020A0503020102020204" pitchFamily="18" charset="-78"/>
                <a:cs typeface="Adobe Arabic" panose="02040503050201020203" pitchFamily="18" charset="-78"/>
              </a:rPr>
              <a:t>معلومات أساسية عن المشروع (إن تطلب التدريب تنفيذ مشروع).</a:t>
            </a:r>
          </a:p>
          <a:p>
            <a:pPr marL="342900" indent="-342900" algn="r" rtl="1">
              <a:lnSpc>
                <a:spcPct val="150000"/>
              </a:lnSpc>
              <a:buFont typeface="Wingdings" panose="05000000000000000000" pitchFamily="2" charset="2"/>
              <a:buChar char="q"/>
            </a:pPr>
            <a:r>
              <a:rPr lang="ar-SA" sz="1400" dirty="0">
                <a:latin typeface="Adobe Arabic" panose="02040503050201020203" pitchFamily="18" charset="-78"/>
                <a:ea typeface="GE SS Text Light" panose="020A0503020102020204" pitchFamily="18" charset="-78"/>
                <a:cs typeface="Adobe Arabic" panose="02040503050201020203" pitchFamily="18" charset="-78"/>
              </a:rPr>
              <a:t>ما هو الهدف العام من التدريب الذي تقوم به.</a:t>
            </a:r>
            <a:endParaRPr lang="en-US" sz="1400" dirty="0">
              <a:latin typeface="Adobe Arabic" panose="02040503050201020203" pitchFamily="18" charset="-78"/>
              <a:ea typeface="GE SS Text Light" panose="020A0503020102020204" pitchFamily="18" charset="-78"/>
              <a:cs typeface="Adobe Arabic" panose="02040503050201020203" pitchFamily="18" charset="-78"/>
            </a:endParaRPr>
          </a:p>
        </p:txBody>
      </p:sp>
      <p:sp>
        <p:nvSpPr>
          <p:cNvPr id="25" name="Rectangle 24"/>
          <p:cNvSpPr/>
          <p:nvPr/>
        </p:nvSpPr>
        <p:spPr>
          <a:xfrm>
            <a:off x="443339" y="1263708"/>
            <a:ext cx="5943600" cy="1458545"/>
          </a:xfrm>
          <a:prstGeom prst="rect">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Tree>
    <p:extLst>
      <p:ext uri="{BB962C8B-B14F-4D97-AF65-F5344CB8AC3E}">
        <p14:creationId xmlns:p14="http://schemas.microsoft.com/office/powerpoint/2010/main" val="449557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 y="8566433"/>
            <a:ext cx="6858000" cy="5184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7" name="Rectangle 6"/>
          <p:cNvSpPr/>
          <p:nvPr/>
        </p:nvSpPr>
        <p:spPr>
          <a:xfrm>
            <a:off x="4" y="8670126"/>
            <a:ext cx="6858000" cy="10807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8" name="Rectangle 7"/>
          <p:cNvSpPr/>
          <p:nvPr/>
        </p:nvSpPr>
        <p:spPr>
          <a:xfrm>
            <a:off x="3" y="415428"/>
            <a:ext cx="6858000" cy="5184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5" name="Rectangle 4"/>
          <p:cNvSpPr/>
          <p:nvPr/>
        </p:nvSpPr>
        <p:spPr>
          <a:xfrm>
            <a:off x="457220" y="103293"/>
            <a:ext cx="180335" cy="964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9" name="TextBox 8"/>
          <p:cNvSpPr txBox="1"/>
          <p:nvPr/>
        </p:nvSpPr>
        <p:spPr>
          <a:xfrm>
            <a:off x="450307" y="291784"/>
            <a:ext cx="180335" cy="259943"/>
          </a:xfrm>
          <a:prstGeom prst="rect">
            <a:avLst/>
          </a:prstGeom>
          <a:noFill/>
        </p:spPr>
        <p:txBody>
          <a:bodyPr wrap="square" rtlCol="0">
            <a:spAutoFit/>
          </a:bodyPr>
          <a:lstStyle/>
          <a:p>
            <a:pPr algn="ctr"/>
            <a:r>
              <a:rPr lang="en-US" sz="1089" dirty="0">
                <a:solidFill>
                  <a:schemeClr val="tx1">
                    <a:lumMod val="75000"/>
                    <a:lumOff val="25000"/>
                  </a:schemeClr>
                </a:solidFill>
              </a:rPr>
              <a:t>5</a:t>
            </a:r>
          </a:p>
        </p:txBody>
      </p:sp>
      <p:sp>
        <p:nvSpPr>
          <p:cNvPr id="10" name="TextBox 9"/>
          <p:cNvSpPr txBox="1"/>
          <p:nvPr/>
        </p:nvSpPr>
        <p:spPr>
          <a:xfrm>
            <a:off x="630646" y="943737"/>
            <a:ext cx="5969508" cy="338554"/>
          </a:xfrm>
          <a:prstGeom prst="rect">
            <a:avLst/>
          </a:prstGeom>
          <a:noFill/>
        </p:spPr>
        <p:txBody>
          <a:bodyPr wrap="square" rtlCol="0">
            <a:spAutoFit/>
          </a:bodyPr>
          <a:lstStyle/>
          <a:p>
            <a:pPr marL="259235" indent="-259235" algn="r" rtl="1">
              <a:buFont typeface="Wingdings" panose="05000000000000000000" pitchFamily="2" charset="2"/>
              <a:buChar char="q"/>
            </a:pPr>
            <a:r>
              <a:rPr lang="ar-SA" sz="1600" dirty="0" smtClean="0">
                <a:latin typeface="Adobe Arabic" panose="02040503050201020203" pitchFamily="18" charset="-78"/>
                <a:ea typeface="GE SS Text Medium" panose="020A0503020102020204" pitchFamily="18" charset="-78"/>
                <a:cs typeface="Adobe Arabic" panose="02040503050201020203" pitchFamily="18" charset="-78"/>
              </a:rPr>
              <a:t>مجال التدريب:</a:t>
            </a:r>
            <a:endParaRPr lang="en-US" sz="1600" dirty="0">
              <a:latin typeface="Adobe Arabic" panose="02040503050201020203" pitchFamily="18" charset="-78"/>
              <a:ea typeface="GE SS Text Medium" panose="020A0503020102020204" pitchFamily="18" charset="-78"/>
              <a:cs typeface="Adobe Arabic" panose="02040503050201020203" pitchFamily="18" charset="-78"/>
            </a:endParaRPr>
          </a:p>
        </p:txBody>
      </p:sp>
      <p:sp>
        <p:nvSpPr>
          <p:cNvPr id="2" name="Rectangle 1"/>
          <p:cNvSpPr/>
          <p:nvPr/>
        </p:nvSpPr>
        <p:spPr>
          <a:xfrm>
            <a:off x="450307" y="1276846"/>
            <a:ext cx="5943600" cy="1135858"/>
          </a:xfrm>
          <a:prstGeom prst="rect">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500" dirty="0">
              <a:latin typeface="Adobe Arabic" panose="02040503050201020203" pitchFamily="18" charset="-78"/>
              <a:cs typeface="Adobe Arabic" panose="02040503050201020203" pitchFamily="18" charset="-78"/>
            </a:endParaRPr>
          </a:p>
        </p:txBody>
      </p:sp>
      <p:sp>
        <p:nvSpPr>
          <p:cNvPr id="16" name="TextBox 15"/>
          <p:cNvSpPr txBox="1"/>
          <p:nvPr/>
        </p:nvSpPr>
        <p:spPr>
          <a:xfrm>
            <a:off x="547390" y="8642233"/>
            <a:ext cx="5969508" cy="323165"/>
          </a:xfrm>
          <a:prstGeom prst="rect">
            <a:avLst/>
          </a:prstGeom>
          <a:noFill/>
        </p:spPr>
        <p:txBody>
          <a:bodyPr wrap="square" rtlCol="0">
            <a:spAutoFit/>
          </a:bodyPr>
          <a:lstStyle/>
          <a:p>
            <a:r>
              <a:rPr lang="en-US" sz="1500" dirty="0">
                <a:solidFill>
                  <a:schemeClr val="tx1">
                    <a:lumMod val="50000"/>
                    <a:lumOff val="50000"/>
                  </a:schemeClr>
                </a:solidFill>
              </a:rPr>
              <a:t>* NOTES :</a:t>
            </a:r>
          </a:p>
        </p:txBody>
      </p:sp>
      <p:sp>
        <p:nvSpPr>
          <p:cNvPr id="17" name="TextBox 16"/>
          <p:cNvSpPr txBox="1"/>
          <p:nvPr/>
        </p:nvSpPr>
        <p:spPr>
          <a:xfrm>
            <a:off x="981635" y="1276845"/>
            <a:ext cx="5298141" cy="1061829"/>
          </a:xfrm>
          <a:prstGeom prst="rect">
            <a:avLst/>
          </a:prstGeom>
          <a:noFill/>
          <a:ln>
            <a:noFill/>
          </a:ln>
        </p:spPr>
        <p:txBody>
          <a:bodyPr wrap="square" rtlCol="0">
            <a:spAutoFit/>
          </a:bodyPr>
          <a:lstStyle/>
          <a:p>
            <a:pPr marL="259235" indent="-259235" algn="r" rtl="1">
              <a:lnSpc>
                <a:spcPct val="150000"/>
              </a:lnSpc>
              <a:buFont typeface="Arial" panose="020B0604020202020204" pitchFamily="34" charset="0"/>
              <a:buChar char="•"/>
            </a:pPr>
            <a:r>
              <a:rPr lang="ar-SA" sz="14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في هذه المساحة تصف مجال الممارسة </a:t>
            </a:r>
            <a:r>
              <a:rPr lang="ar-SA" sz="14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العملية </a:t>
            </a:r>
            <a:r>
              <a:rPr lang="ar-SA" sz="14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التي تقوم بها أثناء التدريب الصيفي، مثلاً (العمارة، التخطيط العمراني، </a:t>
            </a:r>
            <a:r>
              <a:rPr lang="ar-SA" sz="14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التصميم الداخلي، ... </a:t>
            </a:r>
            <a:r>
              <a:rPr lang="ar-SA" sz="14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الخ).</a:t>
            </a:r>
            <a:endParaRPr lang="en-US" sz="14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endParaRPr>
          </a:p>
          <a:p>
            <a:pPr marL="259235" indent="-259235" algn="r" rtl="1">
              <a:lnSpc>
                <a:spcPct val="150000"/>
              </a:lnSpc>
              <a:buFont typeface="Arial" panose="020B0604020202020204" pitchFamily="34" charset="0"/>
              <a:buChar char="•"/>
            </a:pPr>
            <a:r>
              <a:rPr lang="ar-SA" sz="14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يمكن تغيير او تعديل تنسيق الصفحة .</a:t>
            </a:r>
            <a:endParaRPr lang="en-US" sz="14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endParaRPr>
          </a:p>
        </p:txBody>
      </p:sp>
      <p:sp>
        <p:nvSpPr>
          <p:cNvPr id="18" name="TextBox 17"/>
          <p:cNvSpPr txBox="1"/>
          <p:nvPr/>
        </p:nvSpPr>
        <p:spPr>
          <a:xfrm>
            <a:off x="630645" y="2533867"/>
            <a:ext cx="5969508" cy="338554"/>
          </a:xfrm>
          <a:prstGeom prst="rect">
            <a:avLst/>
          </a:prstGeom>
          <a:noFill/>
        </p:spPr>
        <p:txBody>
          <a:bodyPr wrap="square" rtlCol="0">
            <a:spAutoFit/>
          </a:bodyPr>
          <a:lstStyle/>
          <a:p>
            <a:pPr marL="259235" indent="-259235" algn="r" rtl="1">
              <a:buFont typeface="Wingdings" panose="05000000000000000000" pitchFamily="2" charset="2"/>
              <a:buChar char="q"/>
            </a:pPr>
            <a:r>
              <a:rPr lang="ar-SA" sz="1600" dirty="0" smtClean="0">
                <a:latin typeface="Adobe Arabic" panose="02040503050201020203" pitchFamily="18" charset="-78"/>
                <a:ea typeface="GE SS Text Medium" panose="020A0503020102020204" pitchFamily="18" charset="-78"/>
                <a:cs typeface="Adobe Arabic" panose="02040503050201020203" pitchFamily="18" charset="-78"/>
              </a:rPr>
              <a:t>المهام الموكلة لك:</a:t>
            </a:r>
            <a:endParaRPr lang="en-US" sz="1600" dirty="0">
              <a:latin typeface="Adobe Arabic" panose="02040503050201020203" pitchFamily="18" charset="-78"/>
              <a:ea typeface="GE SS Text Medium" panose="020A0503020102020204" pitchFamily="18" charset="-78"/>
              <a:cs typeface="Adobe Arabic" panose="02040503050201020203" pitchFamily="18" charset="-78"/>
            </a:endParaRPr>
          </a:p>
        </p:txBody>
      </p:sp>
      <p:sp>
        <p:nvSpPr>
          <p:cNvPr id="19" name="Rectangle 18"/>
          <p:cNvSpPr/>
          <p:nvPr/>
        </p:nvSpPr>
        <p:spPr>
          <a:xfrm>
            <a:off x="457220" y="2880422"/>
            <a:ext cx="5936687" cy="2111693"/>
          </a:xfrm>
          <a:prstGeom prst="rect">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latin typeface="Adobe Arabic" panose="02040503050201020203" pitchFamily="18" charset="-78"/>
              <a:cs typeface="Adobe Arabic" panose="02040503050201020203" pitchFamily="18" charset="-78"/>
            </a:endParaRPr>
          </a:p>
        </p:txBody>
      </p:sp>
      <p:sp>
        <p:nvSpPr>
          <p:cNvPr id="20" name="TextBox 19"/>
          <p:cNvSpPr txBox="1"/>
          <p:nvPr/>
        </p:nvSpPr>
        <p:spPr>
          <a:xfrm>
            <a:off x="1242054" y="2880425"/>
            <a:ext cx="5037721" cy="2031325"/>
          </a:xfrm>
          <a:prstGeom prst="rect">
            <a:avLst/>
          </a:prstGeom>
          <a:noFill/>
          <a:ln>
            <a:noFill/>
          </a:ln>
        </p:spPr>
        <p:txBody>
          <a:bodyPr wrap="square" rtlCol="0">
            <a:spAutoFit/>
          </a:bodyPr>
          <a:lstStyle/>
          <a:p>
            <a:pPr marL="259235" indent="-259235" algn="r" rtl="1">
              <a:lnSpc>
                <a:spcPct val="150000"/>
              </a:lnSpc>
              <a:buFont typeface="Arial" panose="020B0604020202020204" pitchFamily="34" charset="0"/>
              <a:buChar char="•"/>
            </a:pPr>
            <a:r>
              <a:rPr lang="ar-SA" sz="14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أكتب وصفاً واضحاً وموجزاً للمهمة الموكلة إليك من قبل مشرف التدريب.</a:t>
            </a:r>
            <a:endParaRPr lang="ar-SA" sz="14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endParaRPr>
          </a:p>
          <a:p>
            <a:pPr marL="259235" indent="-259235" algn="r" rtl="1">
              <a:lnSpc>
                <a:spcPct val="150000"/>
              </a:lnSpc>
              <a:buFont typeface="Arial" panose="020B0604020202020204" pitchFamily="34" charset="0"/>
              <a:buChar char="•"/>
            </a:pPr>
            <a:r>
              <a:rPr lang="ar-SA" sz="14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أذكر المعلومات الأساسية </a:t>
            </a:r>
            <a:r>
              <a:rPr lang="ar-SA" sz="14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عن المشروع، الموقع والحجم، </a:t>
            </a:r>
            <a:r>
              <a:rPr lang="ar-SA" sz="14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والعملاء.</a:t>
            </a:r>
            <a:endParaRPr lang="ar-SA" sz="14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endParaRPr>
          </a:p>
          <a:p>
            <a:pPr marL="259235" indent="-259235" algn="r" rtl="1">
              <a:lnSpc>
                <a:spcPct val="150000"/>
              </a:lnSpc>
              <a:buFont typeface="Arial" panose="020B0604020202020204" pitchFamily="34" charset="0"/>
              <a:buChar char="•"/>
            </a:pPr>
            <a:r>
              <a:rPr lang="ar-SA" sz="14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دورك </a:t>
            </a:r>
            <a:r>
              <a:rPr lang="ar-SA" sz="14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في هذا المشروع.</a:t>
            </a:r>
            <a:endParaRPr lang="ar-SA" sz="14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endParaRPr>
          </a:p>
          <a:p>
            <a:pPr marL="259235" indent="-259235" algn="r" rtl="1">
              <a:lnSpc>
                <a:spcPct val="150000"/>
              </a:lnSpc>
              <a:buFont typeface="Arial" panose="020B0604020202020204" pitchFamily="34" charset="0"/>
              <a:buChar char="•"/>
            </a:pPr>
            <a:r>
              <a:rPr lang="ar-SA" sz="14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ما </a:t>
            </a:r>
            <a:r>
              <a:rPr lang="ar-SA" sz="14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الذي كان </a:t>
            </a:r>
            <a:r>
              <a:rPr lang="ar-SA" sz="14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متوقعا </a:t>
            </a:r>
            <a:r>
              <a:rPr lang="ar-SA" sz="14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منك، </a:t>
            </a:r>
            <a:r>
              <a:rPr lang="ar-SA" sz="14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وماذا </a:t>
            </a:r>
            <a:r>
              <a:rPr lang="ar-SA" sz="14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أنجزت في هذا الشأن.</a:t>
            </a:r>
            <a:endParaRPr lang="ar-SA" sz="14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endParaRPr>
          </a:p>
          <a:p>
            <a:pPr marL="259235" indent="-259235" algn="r" rtl="1">
              <a:lnSpc>
                <a:spcPct val="150000"/>
              </a:lnSpc>
              <a:buFont typeface="Arial" panose="020B0604020202020204" pitchFamily="34" charset="0"/>
              <a:buChar char="•"/>
            </a:pPr>
            <a:r>
              <a:rPr lang="ar-SA" sz="14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حدد فترة إنجاز هذه المهمة (وكذلك بقية المهام </a:t>
            </a:r>
            <a:r>
              <a:rPr lang="ar-SA" sz="14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إن </a:t>
            </a:r>
            <a:r>
              <a:rPr lang="ar-SA" sz="14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لزم).</a:t>
            </a:r>
          </a:p>
          <a:p>
            <a:pPr marL="259235" indent="-259235" algn="r" rtl="1">
              <a:lnSpc>
                <a:spcPct val="150000"/>
              </a:lnSpc>
              <a:buFont typeface="Arial" panose="020B0604020202020204" pitchFamily="34" charset="0"/>
              <a:buChar char="•"/>
            </a:pPr>
            <a:r>
              <a:rPr lang="ar-SA" sz="1400" dirty="0" smtClean="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يمكن تغيير او تعديل تنسيق الصفحة .</a:t>
            </a:r>
            <a:endParaRPr lang="en-US" sz="14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endParaRPr>
          </a:p>
        </p:txBody>
      </p:sp>
      <p:sp>
        <p:nvSpPr>
          <p:cNvPr id="21" name="TextBox 20"/>
          <p:cNvSpPr txBox="1"/>
          <p:nvPr/>
        </p:nvSpPr>
        <p:spPr>
          <a:xfrm>
            <a:off x="630645" y="5123367"/>
            <a:ext cx="5969508" cy="338554"/>
          </a:xfrm>
          <a:prstGeom prst="rect">
            <a:avLst/>
          </a:prstGeom>
          <a:noFill/>
        </p:spPr>
        <p:txBody>
          <a:bodyPr wrap="square" rtlCol="0">
            <a:spAutoFit/>
          </a:bodyPr>
          <a:lstStyle/>
          <a:p>
            <a:pPr marL="259235" indent="-259235" algn="r" rtl="1">
              <a:buFont typeface="Wingdings" panose="05000000000000000000" pitchFamily="2" charset="2"/>
              <a:buChar char="q"/>
            </a:pPr>
            <a:r>
              <a:rPr lang="ar-SA" sz="1600" dirty="0" smtClean="0">
                <a:latin typeface="Adobe Arabic" panose="02040503050201020203" pitchFamily="18" charset="-78"/>
                <a:ea typeface="GE SS Text Medium" panose="020A0503020102020204" pitchFamily="18" charset="-78"/>
                <a:cs typeface="Adobe Arabic" panose="02040503050201020203" pitchFamily="18" charset="-78"/>
              </a:rPr>
              <a:t>الخبرة المكتسبة</a:t>
            </a:r>
            <a:r>
              <a:rPr lang="en-US" sz="1600" dirty="0" smtClean="0">
                <a:latin typeface="Adobe Arabic" panose="02040503050201020203" pitchFamily="18" charset="-78"/>
                <a:ea typeface="GE SS Text Medium" panose="020A0503020102020204" pitchFamily="18" charset="-78"/>
                <a:cs typeface="Adobe Arabic" panose="02040503050201020203" pitchFamily="18" charset="-78"/>
              </a:rPr>
              <a:t>:</a:t>
            </a:r>
            <a:endParaRPr lang="en-US" sz="1600" dirty="0">
              <a:latin typeface="Adobe Arabic" panose="02040503050201020203" pitchFamily="18" charset="-78"/>
              <a:ea typeface="GE SS Text Medium" panose="020A0503020102020204" pitchFamily="18" charset="-78"/>
              <a:cs typeface="Adobe Arabic" panose="02040503050201020203" pitchFamily="18" charset="-78"/>
            </a:endParaRPr>
          </a:p>
        </p:txBody>
      </p:sp>
      <p:sp>
        <p:nvSpPr>
          <p:cNvPr id="22" name="Rectangle 21"/>
          <p:cNvSpPr/>
          <p:nvPr/>
        </p:nvSpPr>
        <p:spPr>
          <a:xfrm>
            <a:off x="457220" y="5456475"/>
            <a:ext cx="5936687" cy="1451353"/>
          </a:xfrm>
          <a:prstGeom prst="rect">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latin typeface="Adobe Arabic" panose="02040503050201020203" pitchFamily="18" charset="-78"/>
              <a:cs typeface="Adobe Arabic" panose="02040503050201020203" pitchFamily="18" charset="-78"/>
            </a:endParaRPr>
          </a:p>
        </p:txBody>
      </p:sp>
      <p:sp>
        <p:nvSpPr>
          <p:cNvPr id="23" name="TextBox 22"/>
          <p:cNvSpPr txBox="1"/>
          <p:nvPr/>
        </p:nvSpPr>
        <p:spPr>
          <a:xfrm>
            <a:off x="1242055" y="5456476"/>
            <a:ext cx="5037720" cy="1384995"/>
          </a:xfrm>
          <a:prstGeom prst="rect">
            <a:avLst/>
          </a:prstGeom>
          <a:noFill/>
          <a:ln>
            <a:noFill/>
          </a:ln>
        </p:spPr>
        <p:txBody>
          <a:bodyPr wrap="square" rtlCol="0">
            <a:spAutoFit/>
          </a:bodyPr>
          <a:lstStyle>
            <a:defPPr>
              <a:defRPr lang="en-US"/>
            </a:defPPr>
            <a:lvl1pPr marL="259235" indent="-259235" algn="r" rtl="1">
              <a:lnSpc>
                <a:spcPct val="150000"/>
              </a:lnSpc>
              <a:buFont typeface="Arial" panose="020B0604020202020204" pitchFamily="34" charset="0"/>
              <a:buChar char="•"/>
              <a:defRPr sz="1200">
                <a:solidFill>
                  <a:srgbClr val="FF0000"/>
                </a:solidFill>
                <a:latin typeface="GE SS Text Light" panose="020A0503020102020204" pitchFamily="18" charset="-78"/>
                <a:ea typeface="GE SS Text Light" panose="020A0503020102020204" pitchFamily="18" charset="-78"/>
                <a:cs typeface="GE SS Text Light" panose="020A0503020102020204" pitchFamily="18" charset="-78"/>
              </a:defRPr>
            </a:lvl1pPr>
          </a:lstStyle>
          <a:p>
            <a:r>
              <a:rPr lang="ar-SA" sz="1400" dirty="0" smtClean="0">
                <a:latin typeface="Adobe Arabic" panose="02040503050201020203" pitchFamily="18" charset="-78"/>
                <a:cs typeface="Adobe Arabic" panose="02040503050201020203" pitchFamily="18" charset="-78"/>
              </a:rPr>
              <a:t>يمكن تغيير او تعديل تنسيق الصفحة .</a:t>
            </a:r>
            <a:endParaRPr lang="en-US" sz="1400" dirty="0" smtClean="0">
              <a:latin typeface="Adobe Arabic" panose="02040503050201020203" pitchFamily="18" charset="-78"/>
              <a:cs typeface="Adobe Arabic" panose="02040503050201020203" pitchFamily="18" charset="-78"/>
            </a:endParaRPr>
          </a:p>
          <a:p>
            <a:r>
              <a:rPr lang="ar-SA" sz="1400" dirty="0" smtClean="0">
                <a:latin typeface="Adobe Arabic" panose="02040503050201020203" pitchFamily="18" charset="-78"/>
                <a:cs typeface="Adobe Arabic" panose="02040503050201020203" pitchFamily="18" charset="-78"/>
              </a:rPr>
              <a:t>اذكر </a:t>
            </a:r>
            <a:r>
              <a:rPr lang="ar-SA" sz="1400" dirty="0">
                <a:latin typeface="Adobe Arabic" panose="02040503050201020203" pitchFamily="18" charset="-78"/>
                <a:cs typeface="Adobe Arabic" panose="02040503050201020203" pitchFamily="18" charset="-78"/>
              </a:rPr>
              <a:t>الخبرات التي اكتسبتها خلال فترة التدريب.</a:t>
            </a:r>
          </a:p>
          <a:p>
            <a:r>
              <a:rPr lang="ar-SA" sz="1400" dirty="0">
                <a:latin typeface="Adobe Arabic" panose="02040503050201020203" pitchFamily="18" charset="-78"/>
                <a:cs typeface="Adobe Arabic" panose="02040503050201020203" pitchFamily="18" charset="-78"/>
              </a:rPr>
              <a:t>ماهي الجوانب الفنية التي عملت عليها.</a:t>
            </a:r>
          </a:p>
          <a:p>
            <a:r>
              <a:rPr lang="ar-SA" sz="1400" dirty="0">
                <a:latin typeface="Adobe Arabic" panose="02040503050201020203" pitchFamily="18" charset="-78"/>
                <a:cs typeface="Adobe Arabic" panose="02040503050201020203" pitchFamily="18" charset="-78"/>
              </a:rPr>
              <a:t>في حال اكتسابك لمهارات جديدة، اذكرها</a:t>
            </a:r>
            <a:r>
              <a:rPr lang="ar-SA" sz="1400" dirty="0" smtClean="0">
                <a:latin typeface="Adobe Arabic" panose="02040503050201020203" pitchFamily="18" charset="-78"/>
                <a:cs typeface="Adobe Arabic" panose="02040503050201020203" pitchFamily="18" charset="-78"/>
              </a:rPr>
              <a:t>.</a:t>
            </a:r>
          </a:p>
        </p:txBody>
      </p:sp>
      <p:sp>
        <p:nvSpPr>
          <p:cNvPr id="28" name="TextBox 27"/>
          <p:cNvSpPr txBox="1"/>
          <p:nvPr/>
        </p:nvSpPr>
        <p:spPr>
          <a:xfrm>
            <a:off x="630645" y="7039080"/>
            <a:ext cx="5969508" cy="338554"/>
          </a:xfrm>
          <a:prstGeom prst="rect">
            <a:avLst/>
          </a:prstGeom>
          <a:noFill/>
        </p:spPr>
        <p:txBody>
          <a:bodyPr wrap="square" rtlCol="0">
            <a:spAutoFit/>
          </a:bodyPr>
          <a:lstStyle/>
          <a:p>
            <a:pPr marL="259235" indent="-259235" algn="r" rtl="1">
              <a:buFont typeface="Wingdings" panose="05000000000000000000" pitchFamily="2" charset="2"/>
              <a:buChar char="q"/>
            </a:pPr>
            <a:r>
              <a:rPr lang="ar-SA" sz="1600" dirty="0" smtClean="0">
                <a:latin typeface="Adobe Arabic" panose="02040503050201020203" pitchFamily="18" charset="-78"/>
                <a:ea typeface="GE SS Text Medium" panose="020A0503020102020204" pitchFamily="18" charset="-78"/>
                <a:cs typeface="Adobe Arabic" panose="02040503050201020203" pitchFamily="18" charset="-78"/>
              </a:rPr>
              <a:t>المرفقات</a:t>
            </a:r>
            <a:r>
              <a:rPr lang="en-US" sz="1600" dirty="0" smtClean="0">
                <a:latin typeface="Adobe Arabic" panose="02040503050201020203" pitchFamily="18" charset="-78"/>
                <a:ea typeface="GE SS Text Medium" panose="020A0503020102020204" pitchFamily="18" charset="-78"/>
                <a:cs typeface="Adobe Arabic" panose="02040503050201020203" pitchFamily="18" charset="-78"/>
              </a:rPr>
              <a:t>:</a:t>
            </a:r>
            <a:endParaRPr lang="en-US" sz="1600" dirty="0">
              <a:latin typeface="Adobe Arabic" panose="02040503050201020203" pitchFamily="18" charset="-78"/>
              <a:ea typeface="GE SS Text Medium" panose="020A0503020102020204" pitchFamily="18" charset="-78"/>
              <a:cs typeface="Adobe Arabic" panose="02040503050201020203" pitchFamily="18" charset="-78"/>
            </a:endParaRPr>
          </a:p>
        </p:txBody>
      </p:sp>
      <p:sp>
        <p:nvSpPr>
          <p:cNvPr id="29" name="Rectangle 28"/>
          <p:cNvSpPr/>
          <p:nvPr/>
        </p:nvSpPr>
        <p:spPr>
          <a:xfrm>
            <a:off x="450308" y="7383084"/>
            <a:ext cx="5943600" cy="726149"/>
          </a:xfrm>
          <a:prstGeom prst="rect">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latin typeface="Adobe Arabic" panose="02040503050201020203" pitchFamily="18" charset="-78"/>
              <a:cs typeface="Adobe Arabic" panose="02040503050201020203" pitchFamily="18" charset="-78"/>
            </a:endParaRPr>
          </a:p>
        </p:txBody>
      </p:sp>
      <p:sp>
        <p:nvSpPr>
          <p:cNvPr id="30" name="TextBox 29"/>
          <p:cNvSpPr txBox="1"/>
          <p:nvPr/>
        </p:nvSpPr>
        <p:spPr>
          <a:xfrm>
            <a:off x="547388" y="7386724"/>
            <a:ext cx="5732387" cy="388568"/>
          </a:xfrm>
          <a:prstGeom prst="rect">
            <a:avLst/>
          </a:prstGeom>
          <a:noFill/>
          <a:ln>
            <a:noFill/>
          </a:ln>
        </p:spPr>
        <p:txBody>
          <a:bodyPr wrap="square" rtlCol="0">
            <a:spAutoFit/>
          </a:bodyPr>
          <a:lstStyle>
            <a:defPPr>
              <a:defRPr lang="en-US"/>
            </a:defPPr>
            <a:lvl1pPr marL="259235" indent="-259235" algn="r" rtl="1">
              <a:lnSpc>
                <a:spcPct val="150000"/>
              </a:lnSpc>
              <a:buFont typeface="Arial" panose="020B0604020202020204" pitchFamily="34" charset="0"/>
              <a:buChar char="•"/>
              <a:defRPr sz="1200">
                <a:solidFill>
                  <a:srgbClr val="FF0000"/>
                </a:solidFill>
                <a:latin typeface="GE SS Text Light" panose="020A0503020102020204" pitchFamily="18" charset="-78"/>
                <a:ea typeface="GE SS Text Light" panose="020A0503020102020204" pitchFamily="18" charset="-78"/>
                <a:cs typeface="GE SS Text Light" panose="020A0503020102020204" pitchFamily="18" charset="-78"/>
              </a:defRPr>
            </a:lvl1pPr>
          </a:lstStyle>
          <a:p>
            <a:r>
              <a:rPr lang="ar-SA" sz="1400" dirty="0" smtClean="0">
                <a:latin typeface="Adobe Arabic" panose="02040503050201020203" pitchFamily="18" charset="-78"/>
                <a:cs typeface="Adobe Arabic" panose="02040503050201020203" pitchFamily="18" charset="-78"/>
              </a:rPr>
              <a:t>أرفق </a:t>
            </a:r>
            <a:r>
              <a:rPr lang="ar-SA" sz="1400" dirty="0">
                <a:latin typeface="Adobe Arabic" panose="02040503050201020203" pitchFamily="18" charset="-78"/>
                <a:cs typeface="Adobe Arabic" panose="02040503050201020203" pitchFamily="18" charset="-78"/>
              </a:rPr>
              <a:t>نسخة من </a:t>
            </a:r>
            <a:r>
              <a:rPr lang="ar-SA" sz="1400" dirty="0" smtClean="0">
                <a:latin typeface="Adobe Arabic" panose="02040503050201020203" pitchFamily="18" charset="-78"/>
                <a:cs typeface="Adobe Arabic" panose="02040503050201020203" pitchFamily="18" charset="-78"/>
              </a:rPr>
              <a:t>شهادة</a:t>
            </a:r>
            <a:r>
              <a:rPr lang="en-US" sz="1400" dirty="0" smtClean="0">
                <a:latin typeface="Adobe Arabic" panose="02040503050201020203" pitchFamily="18" charset="-78"/>
                <a:cs typeface="Adobe Arabic" panose="02040503050201020203" pitchFamily="18" charset="-78"/>
              </a:rPr>
              <a:t> </a:t>
            </a:r>
            <a:r>
              <a:rPr lang="ar-SA" sz="1400" dirty="0" smtClean="0">
                <a:latin typeface="Adobe Arabic" panose="02040503050201020203" pitchFamily="18" charset="-78"/>
                <a:cs typeface="Adobe Arabic" panose="02040503050201020203" pitchFamily="18" charset="-78"/>
              </a:rPr>
              <a:t>التدريب.</a:t>
            </a:r>
          </a:p>
        </p:txBody>
      </p:sp>
    </p:spTree>
    <p:extLst>
      <p:ext uri="{BB962C8B-B14F-4D97-AF65-F5344CB8AC3E}">
        <p14:creationId xmlns:p14="http://schemas.microsoft.com/office/powerpoint/2010/main" val="1393054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 y="8566433"/>
            <a:ext cx="6858000" cy="5184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7" name="Rectangle 6"/>
          <p:cNvSpPr/>
          <p:nvPr/>
        </p:nvSpPr>
        <p:spPr>
          <a:xfrm>
            <a:off x="4" y="8670126"/>
            <a:ext cx="6858000" cy="10807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8" name="Rectangle 7"/>
          <p:cNvSpPr/>
          <p:nvPr/>
        </p:nvSpPr>
        <p:spPr>
          <a:xfrm>
            <a:off x="3" y="415428"/>
            <a:ext cx="6858000" cy="5184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5" name="Rectangle 4"/>
          <p:cNvSpPr/>
          <p:nvPr/>
        </p:nvSpPr>
        <p:spPr>
          <a:xfrm>
            <a:off x="457220" y="103293"/>
            <a:ext cx="180335" cy="964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9" name="TextBox 8"/>
          <p:cNvSpPr txBox="1"/>
          <p:nvPr/>
        </p:nvSpPr>
        <p:spPr>
          <a:xfrm>
            <a:off x="450307" y="291784"/>
            <a:ext cx="180335" cy="259943"/>
          </a:xfrm>
          <a:prstGeom prst="rect">
            <a:avLst/>
          </a:prstGeom>
          <a:noFill/>
        </p:spPr>
        <p:txBody>
          <a:bodyPr wrap="square" rtlCol="0">
            <a:spAutoFit/>
          </a:bodyPr>
          <a:lstStyle/>
          <a:p>
            <a:pPr algn="ctr"/>
            <a:r>
              <a:rPr lang="en-US" sz="1089" dirty="0">
                <a:solidFill>
                  <a:schemeClr val="tx1">
                    <a:lumMod val="75000"/>
                    <a:lumOff val="25000"/>
                  </a:schemeClr>
                </a:solidFill>
              </a:rPr>
              <a:t>9</a:t>
            </a:r>
          </a:p>
        </p:txBody>
      </p:sp>
      <p:sp>
        <p:nvSpPr>
          <p:cNvPr id="17" name="TextBox 16"/>
          <p:cNvSpPr txBox="1"/>
          <p:nvPr/>
        </p:nvSpPr>
        <p:spPr>
          <a:xfrm>
            <a:off x="547390" y="8642233"/>
            <a:ext cx="5969508" cy="323165"/>
          </a:xfrm>
          <a:prstGeom prst="rect">
            <a:avLst/>
          </a:prstGeom>
          <a:noFill/>
        </p:spPr>
        <p:txBody>
          <a:bodyPr wrap="square" rtlCol="0">
            <a:spAutoFit/>
          </a:bodyPr>
          <a:lstStyle/>
          <a:p>
            <a:r>
              <a:rPr lang="en-US" sz="1500" dirty="0">
                <a:solidFill>
                  <a:schemeClr val="tx1">
                    <a:lumMod val="50000"/>
                    <a:lumOff val="50000"/>
                  </a:schemeClr>
                </a:solidFill>
              </a:rPr>
              <a:t>* NOTES :</a:t>
            </a:r>
          </a:p>
        </p:txBody>
      </p:sp>
      <p:sp>
        <p:nvSpPr>
          <p:cNvPr id="18" name="TextBox 17"/>
          <p:cNvSpPr txBox="1"/>
          <p:nvPr/>
        </p:nvSpPr>
        <p:spPr>
          <a:xfrm>
            <a:off x="547390" y="1256323"/>
            <a:ext cx="5732386" cy="415498"/>
          </a:xfrm>
          <a:prstGeom prst="rect">
            <a:avLst/>
          </a:prstGeom>
          <a:noFill/>
          <a:ln>
            <a:noFill/>
          </a:ln>
        </p:spPr>
        <p:txBody>
          <a:bodyPr wrap="square" rtlCol="0">
            <a:spAutoFit/>
          </a:bodyPr>
          <a:lstStyle/>
          <a:p>
            <a:pPr marL="259235" indent="-259235" algn="r" rtl="1">
              <a:lnSpc>
                <a:spcPct val="150000"/>
              </a:lnSpc>
              <a:buFont typeface="Wingdings" panose="05000000000000000000" pitchFamily="2" charset="2"/>
              <a:buChar char="v"/>
            </a:pPr>
            <a:r>
              <a:rPr lang="ar-SA" sz="14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rPr>
              <a:t>في حال قيامك بزيارات ميدانية صف كل زيارة في شريحة منفصلة، على النحو التالي:</a:t>
            </a:r>
            <a:endParaRPr lang="en-US" sz="1400" dirty="0">
              <a:solidFill>
                <a:srgbClr val="FF0000"/>
              </a:solidFill>
              <a:latin typeface="Adobe Arabic" panose="02040503050201020203" pitchFamily="18" charset="-78"/>
              <a:ea typeface="GE SS Text Light" panose="020A0503020102020204" pitchFamily="18" charset="-78"/>
              <a:cs typeface="Adobe Arabic" panose="02040503050201020203" pitchFamily="18" charset="-78"/>
            </a:endParaRPr>
          </a:p>
        </p:txBody>
      </p:sp>
      <p:sp>
        <p:nvSpPr>
          <p:cNvPr id="19" name="TextBox 18"/>
          <p:cNvSpPr txBox="1"/>
          <p:nvPr/>
        </p:nvSpPr>
        <p:spPr>
          <a:xfrm>
            <a:off x="547390" y="1676631"/>
            <a:ext cx="5544128" cy="1384995"/>
          </a:xfrm>
          <a:prstGeom prst="rect">
            <a:avLst/>
          </a:prstGeom>
          <a:noFill/>
          <a:ln>
            <a:noFill/>
          </a:ln>
        </p:spPr>
        <p:txBody>
          <a:bodyPr wrap="square" rtlCol="0">
            <a:spAutoFit/>
          </a:bodyPr>
          <a:lstStyle>
            <a:defPPr>
              <a:defRPr lang="en-US"/>
            </a:defPPr>
            <a:lvl1pPr marL="259235" indent="-259235" algn="r" rtl="1">
              <a:lnSpc>
                <a:spcPct val="150000"/>
              </a:lnSpc>
              <a:buFont typeface="Arial" panose="020B0604020202020204" pitchFamily="34" charset="0"/>
              <a:buChar char="•"/>
              <a:defRPr sz="1200">
                <a:solidFill>
                  <a:srgbClr val="FF0000"/>
                </a:solidFill>
                <a:latin typeface="GE SS Text Light" panose="020A0503020102020204" pitchFamily="18" charset="-78"/>
                <a:ea typeface="GE SS Text Light" panose="020A0503020102020204" pitchFamily="18" charset="-78"/>
                <a:cs typeface="GE SS Text Light" panose="020A0503020102020204" pitchFamily="18" charset="-78"/>
              </a:defRPr>
            </a:lvl1pPr>
          </a:lstStyle>
          <a:p>
            <a:r>
              <a:rPr lang="ar-SA" sz="1400" dirty="0">
                <a:latin typeface="Adobe Arabic" panose="02040503050201020203" pitchFamily="18" charset="-78"/>
                <a:cs typeface="Adobe Arabic" panose="02040503050201020203" pitchFamily="18" charset="-78"/>
              </a:rPr>
              <a:t>صف الرحلة الميدانية (المدينة، الموقع ... </a:t>
            </a:r>
            <a:r>
              <a:rPr lang="ar-SA" sz="1400" dirty="0" smtClean="0">
                <a:latin typeface="Adobe Arabic" panose="02040503050201020203" pitchFamily="18" charset="-78"/>
                <a:cs typeface="Adobe Arabic" panose="02040503050201020203" pitchFamily="18" charset="-78"/>
              </a:rPr>
              <a:t>الخ)</a:t>
            </a:r>
            <a:r>
              <a:rPr lang="en-US" sz="1400" dirty="0" smtClean="0">
                <a:latin typeface="Adobe Arabic" panose="02040503050201020203" pitchFamily="18" charset="-78"/>
                <a:cs typeface="Adobe Arabic" panose="02040503050201020203" pitchFamily="18" charset="-78"/>
              </a:rPr>
              <a:t>.</a:t>
            </a:r>
            <a:endParaRPr lang="ar-SA" sz="1400" dirty="0">
              <a:latin typeface="Adobe Arabic" panose="02040503050201020203" pitchFamily="18" charset="-78"/>
              <a:cs typeface="Adobe Arabic" panose="02040503050201020203" pitchFamily="18" charset="-78"/>
            </a:endParaRPr>
          </a:p>
          <a:p>
            <a:r>
              <a:rPr lang="ar-SA" sz="1400" dirty="0">
                <a:latin typeface="Adobe Arabic" panose="02040503050201020203" pitchFamily="18" charset="-78"/>
                <a:cs typeface="Adobe Arabic" panose="02040503050201020203" pitchFamily="18" charset="-78"/>
              </a:rPr>
              <a:t>صف موقع العمل وماذا كان دورك فيه.</a:t>
            </a:r>
          </a:p>
          <a:p>
            <a:r>
              <a:rPr lang="ar-SA" sz="1400" dirty="0">
                <a:latin typeface="Adobe Arabic" panose="02040503050201020203" pitchFamily="18" charset="-78"/>
                <a:cs typeface="Adobe Arabic" panose="02040503050201020203" pitchFamily="18" charset="-78"/>
              </a:rPr>
              <a:t>ما هي الخبرات أو المعلومات المكتسبة</a:t>
            </a:r>
            <a:r>
              <a:rPr lang="ar-SA" sz="1400" dirty="0" smtClean="0">
                <a:latin typeface="Adobe Arabic" panose="02040503050201020203" pitchFamily="18" charset="-78"/>
                <a:cs typeface="Adobe Arabic" panose="02040503050201020203" pitchFamily="18" charset="-78"/>
              </a:rPr>
              <a:t>.</a:t>
            </a:r>
          </a:p>
          <a:p>
            <a:r>
              <a:rPr lang="ar-SA" sz="1400" dirty="0">
                <a:latin typeface="Adobe Arabic" panose="02040503050201020203" pitchFamily="18" charset="-78"/>
                <a:cs typeface="Adobe Arabic" panose="02040503050201020203" pitchFamily="18" charset="-78"/>
              </a:rPr>
              <a:t>يمكن تغيير او تعديل تنسيق الصفحة </a:t>
            </a:r>
            <a:r>
              <a:rPr lang="ar-SA" sz="1400" dirty="0" smtClean="0">
                <a:latin typeface="Adobe Arabic" panose="02040503050201020203" pitchFamily="18" charset="-78"/>
                <a:cs typeface="Adobe Arabic" panose="02040503050201020203" pitchFamily="18" charset="-78"/>
              </a:rPr>
              <a:t>.</a:t>
            </a:r>
            <a:endParaRPr lang="en-US" sz="1400" dirty="0">
              <a:latin typeface="Adobe Arabic" panose="02040503050201020203" pitchFamily="18" charset="-78"/>
              <a:cs typeface="Adobe Arabic" panose="02040503050201020203" pitchFamily="18" charset="-78"/>
            </a:endParaRPr>
          </a:p>
        </p:txBody>
      </p:sp>
      <p:sp>
        <p:nvSpPr>
          <p:cNvPr id="27" name="TextBox 26"/>
          <p:cNvSpPr txBox="1"/>
          <p:nvPr/>
        </p:nvSpPr>
        <p:spPr>
          <a:xfrm>
            <a:off x="617199" y="920547"/>
            <a:ext cx="5969508" cy="338554"/>
          </a:xfrm>
          <a:prstGeom prst="rect">
            <a:avLst/>
          </a:prstGeom>
          <a:noFill/>
        </p:spPr>
        <p:txBody>
          <a:bodyPr wrap="square" rtlCol="0">
            <a:spAutoFit/>
          </a:bodyPr>
          <a:lstStyle/>
          <a:p>
            <a:pPr marL="285750" indent="-285750" algn="r" rtl="1">
              <a:buFont typeface="Wingdings" panose="05000000000000000000" pitchFamily="2" charset="2"/>
              <a:buChar char="q"/>
            </a:pPr>
            <a:r>
              <a:rPr lang="ar-SA" sz="1600" dirty="0">
                <a:latin typeface="Adobe Arabic" panose="02040503050201020203" pitchFamily="18" charset="-78"/>
                <a:ea typeface="GE SS Text Medium" panose="020A0503020102020204" pitchFamily="18" charset="-78"/>
                <a:cs typeface="Adobe Arabic" panose="02040503050201020203" pitchFamily="18" charset="-78"/>
              </a:rPr>
              <a:t>زيارات العمل الميدانية (</a:t>
            </a:r>
            <a:r>
              <a:rPr lang="ar-SA" sz="1600" dirty="0">
                <a:solidFill>
                  <a:srgbClr val="FF0000"/>
                </a:solidFill>
                <a:latin typeface="Adobe Arabic" panose="02040503050201020203" pitchFamily="18" charset="-78"/>
                <a:ea typeface="GE SS Text Medium" panose="020A0503020102020204" pitchFamily="18" charset="-78"/>
                <a:cs typeface="Adobe Arabic" panose="02040503050201020203" pitchFamily="18" charset="-78"/>
              </a:rPr>
              <a:t>بحسب الموضوع أو التوقيت</a:t>
            </a:r>
            <a:r>
              <a:rPr lang="ar-SA" sz="1600" dirty="0">
                <a:latin typeface="Adobe Arabic" panose="02040503050201020203" pitchFamily="18" charset="-78"/>
                <a:ea typeface="GE SS Text Medium" panose="020A0503020102020204" pitchFamily="18" charset="-78"/>
                <a:cs typeface="Adobe Arabic" panose="02040503050201020203" pitchFamily="18" charset="-78"/>
              </a:rPr>
              <a:t>):</a:t>
            </a:r>
            <a:endParaRPr lang="en-US" sz="1600" dirty="0">
              <a:latin typeface="Adobe Arabic" panose="02040503050201020203" pitchFamily="18" charset="-78"/>
              <a:ea typeface="GE SS Text Medium" panose="020A0503020102020204" pitchFamily="18" charset="-78"/>
              <a:cs typeface="Adobe Arabic" panose="02040503050201020203" pitchFamily="18" charset="-78"/>
            </a:endParaRPr>
          </a:p>
        </p:txBody>
      </p:sp>
      <p:sp>
        <p:nvSpPr>
          <p:cNvPr id="28" name="Rectangle 27"/>
          <p:cNvSpPr/>
          <p:nvPr/>
        </p:nvSpPr>
        <p:spPr>
          <a:xfrm>
            <a:off x="450307" y="1254453"/>
            <a:ext cx="5943599" cy="1847790"/>
          </a:xfrm>
          <a:prstGeom prst="rect">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500" dirty="0"/>
          </a:p>
        </p:txBody>
      </p:sp>
      <p:sp>
        <p:nvSpPr>
          <p:cNvPr id="36" name="TextBox 35"/>
          <p:cNvSpPr txBox="1"/>
          <p:nvPr/>
        </p:nvSpPr>
        <p:spPr>
          <a:xfrm>
            <a:off x="617199" y="3184267"/>
            <a:ext cx="5969508" cy="338554"/>
          </a:xfrm>
          <a:prstGeom prst="rect">
            <a:avLst/>
          </a:prstGeom>
          <a:noFill/>
        </p:spPr>
        <p:txBody>
          <a:bodyPr wrap="square" rtlCol="0">
            <a:spAutoFit/>
          </a:bodyPr>
          <a:lstStyle/>
          <a:p>
            <a:pPr marL="259235" indent="-259235" algn="r" rtl="1">
              <a:buFont typeface="Wingdings" panose="05000000000000000000" pitchFamily="2" charset="2"/>
              <a:buChar char="q"/>
            </a:pPr>
            <a:r>
              <a:rPr lang="ar-SA" sz="1600" dirty="0" smtClean="0">
                <a:latin typeface="Adobe Arabic" panose="02040503050201020203" pitchFamily="18" charset="-78"/>
                <a:ea typeface="GE SS Text Medium" panose="020A0503020102020204" pitchFamily="18" charset="-78"/>
                <a:cs typeface="Adobe Arabic" panose="02040503050201020203" pitchFamily="18" charset="-78"/>
              </a:rPr>
              <a:t>تقييم الطالب (</a:t>
            </a:r>
            <a:r>
              <a:rPr lang="ar-SA" sz="1600" dirty="0" smtClean="0">
                <a:solidFill>
                  <a:srgbClr val="FF0000"/>
                </a:solidFill>
                <a:latin typeface="Adobe Arabic" panose="02040503050201020203" pitchFamily="18" charset="-78"/>
                <a:ea typeface="GE SS Text Medium" panose="020A0503020102020204" pitchFamily="18" charset="-78"/>
                <a:cs typeface="Adobe Arabic" panose="02040503050201020203" pitchFamily="18" charset="-78"/>
              </a:rPr>
              <a:t>سجل تقييمك العام للتدريب الذي قمت به</a:t>
            </a:r>
            <a:r>
              <a:rPr lang="ar-SA" sz="1600" dirty="0" smtClean="0">
                <a:latin typeface="Adobe Arabic" panose="02040503050201020203" pitchFamily="18" charset="-78"/>
                <a:ea typeface="GE SS Text Medium" panose="020A0503020102020204" pitchFamily="18" charset="-78"/>
                <a:cs typeface="Adobe Arabic" panose="02040503050201020203" pitchFamily="18" charset="-78"/>
              </a:rPr>
              <a:t>)</a:t>
            </a:r>
            <a:r>
              <a:rPr lang="en-US" sz="1600" dirty="0" smtClean="0">
                <a:latin typeface="Adobe Arabic" panose="02040503050201020203" pitchFamily="18" charset="-78"/>
                <a:ea typeface="GE SS Text Medium" panose="020A0503020102020204" pitchFamily="18" charset="-78"/>
                <a:cs typeface="Adobe Arabic" panose="02040503050201020203" pitchFamily="18" charset="-78"/>
              </a:rPr>
              <a:t>:</a:t>
            </a:r>
            <a:endParaRPr lang="en-US" sz="1600" dirty="0">
              <a:latin typeface="Adobe Arabic" panose="02040503050201020203" pitchFamily="18" charset="-78"/>
              <a:ea typeface="GE SS Text Medium" panose="020A0503020102020204" pitchFamily="18" charset="-78"/>
              <a:cs typeface="Adobe Arabic" panose="02040503050201020203" pitchFamily="18" charset="-78"/>
            </a:endParaRPr>
          </a:p>
        </p:txBody>
      </p:sp>
      <p:sp>
        <p:nvSpPr>
          <p:cNvPr id="37" name="Rectangle 36"/>
          <p:cNvSpPr/>
          <p:nvPr/>
        </p:nvSpPr>
        <p:spPr>
          <a:xfrm>
            <a:off x="450307" y="3531621"/>
            <a:ext cx="5943599" cy="1777995"/>
          </a:xfrm>
          <a:prstGeom prst="rect">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38" name="TextBox 37"/>
          <p:cNvSpPr txBox="1"/>
          <p:nvPr/>
        </p:nvSpPr>
        <p:spPr>
          <a:xfrm>
            <a:off x="1242054" y="3534590"/>
            <a:ext cx="4849463" cy="1708160"/>
          </a:xfrm>
          <a:prstGeom prst="rect">
            <a:avLst/>
          </a:prstGeom>
          <a:noFill/>
          <a:ln>
            <a:noFill/>
          </a:ln>
        </p:spPr>
        <p:txBody>
          <a:bodyPr wrap="square" rtlCol="0">
            <a:spAutoFit/>
          </a:bodyPr>
          <a:lstStyle>
            <a:defPPr>
              <a:defRPr lang="en-US"/>
            </a:defPPr>
            <a:lvl1pPr marL="259235" indent="-259235" algn="r" rtl="1">
              <a:lnSpc>
                <a:spcPct val="150000"/>
              </a:lnSpc>
              <a:buFont typeface="Arial" panose="020B0604020202020204" pitchFamily="34" charset="0"/>
              <a:buChar char="•"/>
              <a:defRPr sz="1200">
                <a:solidFill>
                  <a:srgbClr val="FF0000"/>
                </a:solidFill>
                <a:latin typeface="GE SS Text Light" panose="020A0503020102020204" pitchFamily="18" charset="-78"/>
                <a:ea typeface="GE SS Text Light" panose="020A0503020102020204" pitchFamily="18" charset="-78"/>
                <a:cs typeface="GE SS Text Light" panose="020A0503020102020204" pitchFamily="18" charset="-78"/>
              </a:defRPr>
            </a:lvl1pPr>
          </a:lstStyle>
          <a:p>
            <a:r>
              <a:rPr lang="en-US" sz="1400" dirty="0">
                <a:latin typeface="Adobe Arabic" panose="02040503050201020203" pitchFamily="18" charset="-78"/>
                <a:cs typeface="Adobe Arabic" panose="02040503050201020203" pitchFamily="18" charset="-78"/>
              </a:rPr>
              <a:t> </a:t>
            </a:r>
            <a:r>
              <a:rPr lang="ar-SA" sz="1400" dirty="0">
                <a:latin typeface="Adobe Arabic" panose="02040503050201020203" pitchFamily="18" charset="-78"/>
                <a:cs typeface="Adobe Arabic" panose="02040503050201020203" pitchFamily="18" charset="-78"/>
              </a:rPr>
              <a:t>أذكر إيجابيات وسلبيات التدريب الذي حصلت عليه ( على شكل جدول أو نقاط).</a:t>
            </a:r>
          </a:p>
          <a:p>
            <a:r>
              <a:rPr lang="ar-SA" sz="1400" dirty="0">
                <a:latin typeface="Adobe Arabic" panose="02040503050201020203" pitchFamily="18" charset="-78"/>
                <a:cs typeface="Adobe Arabic" panose="02040503050201020203" pitchFamily="18" charset="-78"/>
              </a:rPr>
              <a:t>أذكر الخبرات التي مارستها.</a:t>
            </a:r>
          </a:p>
          <a:p>
            <a:r>
              <a:rPr lang="ar-SA" sz="1400" dirty="0">
                <a:latin typeface="Adobe Arabic" panose="02040503050201020203" pitchFamily="18" charset="-78"/>
                <a:cs typeface="Adobe Arabic" panose="02040503050201020203" pitchFamily="18" charset="-78"/>
              </a:rPr>
              <a:t>أذكر المهارات التي حصلت عليها.</a:t>
            </a:r>
          </a:p>
          <a:p>
            <a:r>
              <a:rPr lang="ar-SA" sz="1400" dirty="0">
                <a:latin typeface="Adobe Arabic" panose="02040503050201020203" pitchFamily="18" charset="-78"/>
                <a:cs typeface="Adobe Arabic" panose="02040503050201020203" pitchFamily="18" charset="-78"/>
              </a:rPr>
              <a:t>ما هو مستوى رضاك عن التدريب.</a:t>
            </a:r>
          </a:p>
          <a:p>
            <a:r>
              <a:rPr lang="ar-SA" sz="1400" dirty="0">
                <a:latin typeface="Adobe Arabic" panose="02040503050201020203" pitchFamily="18" charset="-78"/>
                <a:cs typeface="Adobe Arabic" panose="02040503050201020203" pitchFamily="18" charset="-78"/>
              </a:rPr>
              <a:t>هل تنصح بقية الطلاب بالتدرب في نفس المكان؟ (ما هي أسباب ذلك</a:t>
            </a:r>
            <a:r>
              <a:rPr lang="ar-SA" sz="1400" dirty="0" smtClean="0">
                <a:latin typeface="Adobe Arabic" panose="02040503050201020203" pitchFamily="18" charset="-78"/>
                <a:cs typeface="Adobe Arabic" panose="02040503050201020203" pitchFamily="18" charset="-78"/>
              </a:rPr>
              <a:t>)</a:t>
            </a:r>
            <a:r>
              <a:rPr lang="en-US" sz="1400" dirty="0">
                <a:latin typeface="Adobe Arabic" panose="02040503050201020203" pitchFamily="18" charset="-78"/>
                <a:cs typeface="Adobe Arabic" panose="02040503050201020203" pitchFamily="18" charset="-78"/>
              </a:rPr>
              <a:t>.</a:t>
            </a:r>
            <a:endParaRPr lang="ar-SA" sz="1400" dirty="0">
              <a:latin typeface="Adobe Arabic" panose="02040503050201020203" pitchFamily="18" charset="-78"/>
              <a:cs typeface="Adobe Arabic" panose="02040503050201020203" pitchFamily="18" charset="-78"/>
            </a:endParaRPr>
          </a:p>
        </p:txBody>
      </p:sp>
      <p:sp>
        <p:nvSpPr>
          <p:cNvPr id="15" name="TextBox 14"/>
          <p:cNvSpPr txBox="1"/>
          <p:nvPr/>
        </p:nvSpPr>
        <p:spPr>
          <a:xfrm>
            <a:off x="450307" y="5510885"/>
            <a:ext cx="5829469" cy="1384995"/>
          </a:xfrm>
          <a:prstGeom prst="rect">
            <a:avLst/>
          </a:prstGeom>
          <a:noFill/>
          <a:ln>
            <a:noFill/>
          </a:ln>
        </p:spPr>
        <p:txBody>
          <a:bodyPr wrap="square" rtlCol="0">
            <a:spAutoFit/>
          </a:bodyPr>
          <a:lstStyle>
            <a:defPPr>
              <a:defRPr lang="en-US"/>
            </a:defPPr>
            <a:lvl1pPr marL="259235" indent="-259235" algn="r" rtl="1">
              <a:lnSpc>
                <a:spcPct val="150000"/>
              </a:lnSpc>
              <a:buFont typeface="Arial" panose="020B0604020202020204" pitchFamily="34" charset="0"/>
              <a:buChar char="•"/>
              <a:defRPr sz="1200">
                <a:solidFill>
                  <a:srgbClr val="FF0000"/>
                </a:solidFill>
                <a:latin typeface="GE SS Text Light" panose="020A0503020102020204" pitchFamily="18" charset="-78"/>
                <a:ea typeface="GE SS Text Light" panose="020A0503020102020204" pitchFamily="18" charset="-78"/>
                <a:cs typeface="GE SS Text Light" panose="020A0503020102020204" pitchFamily="18" charset="-78"/>
              </a:defRPr>
            </a:lvl1pPr>
          </a:lstStyle>
          <a:p>
            <a:pPr marL="0" indent="0">
              <a:buNone/>
            </a:pPr>
            <a:r>
              <a:rPr lang="ar-SA" sz="2000" b="1" dirty="0" smtClean="0">
                <a:latin typeface="Adobe Arabic" panose="02040503050201020203" pitchFamily="18" charset="-78"/>
                <a:cs typeface="Adobe Arabic" panose="02040503050201020203" pitchFamily="18" charset="-78"/>
              </a:rPr>
              <a:t> ملاحظة هامه:</a:t>
            </a:r>
          </a:p>
          <a:p>
            <a:pPr marL="0" indent="0">
              <a:buNone/>
            </a:pPr>
            <a:r>
              <a:rPr lang="ar-SA" sz="1400" dirty="0" smtClean="0">
                <a:latin typeface="Adobe Arabic" panose="02040503050201020203" pitchFamily="18" charset="-78"/>
                <a:cs typeface="Adobe Arabic" panose="02040503050201020203" pitchFamily="18" charset="-78"/>
              </a:rPr>
              <a:t> </a:t>
            </a:r>
            <a:r>
              <a:rPr lang="ar-SA" sz="1800" b="1" u="sng" dirty="0" smtClean="0">
                <a:latin typeface="Adobe Arabic" panose="02040503050201020203" pitchFamily="18" charset="-78"/>
                <a:cs typeface="Adobe Arabic" panose="02040503050201020203" pitchFamily="18" charset="-78"/>
              </a:rPr>
              <a:t>كل ما سبق ذكره مجرد إرشادات وتعليمات لعمل التقرير، يجب الاخذ بها والعمل عليها بحيث لا تقل عدد صفحات التقرير عن 30 صفحة كحد أدنى، وللطالب ان يخرج التقرير بالإخراج المناسب. </a:t>
            </a:r>
            <a:endParaRPr lang="ar-SA" sz="1800" b="1" u="sng"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25501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16962</TotalTime>
  <Words>663</Words>
  <Application>Microsoft Office PowerPoint</Application>
  <PresentationFormat>A4 Paper (210x297 mm)</PresentationFormat>
  <Paragraphs>84</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Adobe Arabic</vt:lpstr>
      <vt:lpstr>Arial</vt:lpstr>
      <vt:lpstr>Calibri</vt:lpstr>
      <vt:lpstr>Calibri Light</vt:lpstr>
      <vt:lpstr>GE SS Text Bold</vt:lpstr>
      <vt:lpstr>GE SS Text Light</vt:lpstr>
      <vt:lpstr>GE SS Text Medium</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Ali Moh Ajlan</cp:lastModifiedBy>
  <cp:revision>285</cp:revision>
  <cp:lastPrinted>2015-11-25T23:07:33Z</cp:lastPrinted>
  <dcterms:created xsi:type="dcterms:W3CDTF">2015-11-03T15:58:11Z</dcterms:created>
  <dcterms:modified xsi:type="dcterms:W3CDTF">2019-05-13T12:16:20Z</dcterms:modified>
</cp:coreProperties>
</file>