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84" r:id="rId4"/>
    <p:sldId id="258" r:id="rId5"/>
    <p:sldId id="285" r:id="rId6"/>
    <p:sldId id="283" r:id="rId7"/>
    <p:sldId id="262" r:id="rId8"/>
    <p:sldId id="286" r:id="rId9"/>
    <p:sldId id="268" r:id="rId10"/>
    <p:sldId id="264" r:id="rId11"/>
    <p:sldId id="267" r:id="rId12"/>
    <p:sldId id="287" r:id="rId13"/>
    <p:sldId id="272" r:id="rId14"/>
    <p:sldId id="265" r:id="rId15"/>
    <p:sldId id="282" r:id="rId16"/>
    <p:sldId id="271" r:id="rId17"/>
    <p:sldId id="288" r:id="rId18"/>
    <p:sldId id="276" r:id="rId19"/>
    <p:sldId id="277" r:id="rId20"/>
    <p:sldId id="289" r:id="rId21"/>
    <p:sldId id="290" r:id="rId22"/>
    <p:sldId id="291" r:id="rId23"/>
    <p:sldId id="278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9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C656B-FC24-479E-9BA7-C2693A7B5BE3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CDD55-6975-455F-BB15-8A2EFE6D8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7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B110-C930-41AA-942C-A36CAEF5A351}" type="datetime1">
              <a:rPr lang="ar-SA" smtClean="0"/>
              <a:pPr/>
              <a:t>13/03/43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2A99-C54D-4401-BDAD-E8811306A25A}" type="datetime1">
              <a:rPr lang="ar-SA" smtClean="0"/>
              <a:pPr/>
              <a:t>13/03/43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41ABE-823A-4A76-8D52-55FCC66E0431}" type="datetime1">
              <a:rPr lang="ar-SA" smtClean="0"/>
              <a:pPr/>
              <a:t>13/03/43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9805-1300-4A18-A341-8E456F37169B}" type="datetime1">
              <a:rPr lang="ar-SA" smtClean="0"/>
              <a:pPr/>
              <a:t>13/03/43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E7C7-B059-43D4-BB71-7FDF132E9439}" type="datetime1">
              <a:rPr lang="ar-SA" smtClean="0"/>
              <a:pPr/>
              <a:t>13/03/43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CA220-79A0-4EBB-A162-130EBDD54221}" type="datetime1">
              <a:rPr lang="ar-SA" smtClean="0"/>
              <a:pPr/>
              <a:t>13/03/43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9103-9D12-4CCC-BC7C-3DA3CFA1884B}" type="datetime1">
              <a:rPr lang="ar-SA" smtClean="0"/>
              <a:pPr/>
              <a:t>13/03/43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9B97-E079-4F1C-A676-AB877D6FC52B}" type="datetime1">
              <a:rPr lang="ar-SA" smtClean="0"/>
              <a:pPr/>
              <a:t>13/03/43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8830-41F6-48D6-83F1-5BA624C365D4}" type="datetime1">
              <a:rPr lang="ar-SA" smtClean="0"/>
              <a:pPr/>
              <a:t>13/03/43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265C5-FE62-42EF-8DF9-71F836D6C43E}" type="datetime1">
              <a:rPr lang="ar-SA" smtClean="0"/>
              <a:pPr/>
              <a:t>13/03/43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2C30-E0E0-49D0-A473-2C8E06212C19}" type="datetime1">
              <a:rPr lang="ar-SA" smtClean="0"/>
              <a:pPr/>
              <a:t>13/03/43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D96B-1CF7-4A0E-8E27-1E7B5217AD67}" type="datetime1">
              <a:rPr lang="ar-SA" smtClean="0"/>
              <a:pPr/>
              <a:t>13/03/43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533400" y="1752600"/>
            <a:ext cx="8077200" cy="2286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0">
              <a:lnSpc>
                <a:spcPct val="15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8.1 Relations and Their </a:t>
            </a:r>
            <a:b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endParaRPr lang="ar-SA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rtl="0"/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Reflexive Relation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DEFINITION 3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A relation R on a set A is called </a:t>
            </a:r>
            <a:r>
              <a:rPr lang="en-US" b="1" i="1" u="sng" dirty="0">
                <a:solidFill>
                  <a:srgbClr val="00B050"/>
                </a:solidFill>
              </a:rPr>
              <a:t>reflexive</a:t>
            </a:r>
            <a:r>
              <a:rPr lang="en-US" dirty="0"/>
              <a:t> if (</a:t>
            </a:r>
            <a:r>
              <a:rPr lang="en-US" dirty="0" err="1"/>
              <a:t>a,a</a:t>
            </a:r>
            <a:r>
              <a:rPr lang="en-US" dirty="0"/>
              <a:t>)</a:t>
            </a:r>
            <a:r>
              <a:rPr lang="el-GR" dirty="0"/>
              <a:t>ϵ</a:t>
            </a:r>
            <a:r>
              <a:rPr lang="en-US" dirty="0"/>
              <a:t>R for every element a</a:t>
            </a:r>
            <a:r>
              <a:rPr lang="el-GR" dirty="0"/>
              <a:t>ϵ</a:t>
            </a:r>
            <a:r>
              <a:rPr lang="en-US" dirty="0"/>
              <a:t>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>
            <a:normAutofit/>
          </a:bodyPr>
          <a:lstStyle/>
          <a:p>
            <a:pPr rtl="0"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 and Antisymmetric</a:t>
            </a:r>
            <a:endParaRPr lang="ar-SA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DEFINITION 4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A relation R on a set A is called </a:t>
            </a:r>
            <a:r>
              <a:rPr lang="en-US" b="1" i="1" u="sng" dirty="0">
                <a:solidFill>
                  <a:srgbClr val="00B050"/>
                </a:solidFill>
              </a:rPr>
              <a:t>symmetric</a:t>
            </a:r>
            <a:r>
              <a:rPr lang="en-US" dirty="0"/>
              <a:t> if (</a:t>
            </a:r>
            <a:r>
              <a:rPr lang="en-US" dirty="0" err="1"/>
              <a:t>b,a</a:t>
            </a:r>
            <a:r>
              <a:rPr lang="en-US" dirty="0"/>
              <a:t>) </a:t>
            </a:r>
            <a:r>
              <a:rPr lang="el-GR" dirty="0"/>
              <a:t>ϵ</a:t>
            </a:r>
            <a:r>
              <a:rPr lang="en-US" dirty="0"/>
              <a:t> R whenever (</a:t>
            </a:r>
            <a:r>
              <a:rPr lang="en-US" dirty="0" err="1"/>
              <a:t>a,b</a:t>
            </a:r>
            <a:r>
              <a:rPr lang="en-US" dirty="0"/>
              <a:t>) </a:t>
            </a:r>
            <a:r>
              <a:rPr lang="el-GR" dirty="0"/>
              <a:t>ϵ</a:t>
            </a:r>
            <a:r>
              <a:rPr lang="en-US" dirty="0"/>
              <a:t> R, for all </a:t>
            </a:r>
            <a:r>
              <a:rPr lang="en-US" dirty="0" err="1"/>
              <a:t>a,b</a:t>
            </a:r>
            <a:r>
              <a:rPr lang="el-GR" dirty="0"/>
              <a:t>ϵ</a:t>
            </a:r>
            <a:r>
              <a:rPr lang="en-US" dirty="0"/>
              <a:t>A .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A relation R is called </a:t>
            </a:r>
            <a:r>
              <a:rPr lang="en-US" b="1" i="1" u="sng" dirty="0">
                <a:solidFill>
                  <a:srgbClr val="00B050"/>
                </a:solidFill>
              </a:rPr>
              <a:t>asymmetric</a:t>
            </a:r>
            <a:r>
              <a:rPr lang="en-US" dirty="0"/>
              <a:t> if (a, b) ∈ R implies that (b, a) ∉R.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A relation R on a set A such that for all </a:t>
            </a:r>
            <a:r>
              <a:rPr lang="en-US" dirty="0" err="1"/>
              <a:t>a,bϵA</a:t>
            </a:r>
            <a:r>
              <a:rPr lang="en-US" dirty="0"/>
              <a:t> , if (</a:t>
            </a:r>
            <a:r>
              <a:rPr lang="en-US" dirty="0" err="1"/>
              <a:t>a,b</a:t>
            </a:r>
            <a:r>
              <a:rPr lang="en-US" dirty="0"/>
              <a:t>) ϵ R and (</a:t>
            </a:r>
            <a:r>
              <a:rPr lang="en-US" dirty="0" err="1"/>
              <a:t>b,a</a:t>
            </a:r>
            <a:r>
              <a:rPr lang="en-US" dirty="0"/>
              <a:t>) ϵ R, then a=b is called </a:t>
            </a:r>
            <a:r>
              <a:rPr lang="en-US" b="1" i="1" u="sng" dirty="0">
                <a:solidFill>
                  <a:srgbClr val="00B050"/>
                </a:solidFill>
              </a:rPr>
              <a:t>antisymmetric.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BF53F91D-07FC-4E36-86A6-F7920332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8A7C3BBD-02F5-4724-A115-E5047892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9AAD79C0-6864-426F-9610-D2C54AEB697E}"/>
              </a:ext>
            </a:extLst>
          </p:cNvPr>
          <p:cNvSpPr txBox="1"/>
          <p:nvPr/>
        </p:nvSpPr>
        <p:spPr>
          <a:xfrm>
            <a:off x="152400" y="136525"/>
            <a:ext cx="4572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4400" b="1" u="sng" dirty="0">
                <a:solidFill>
                  <a:srgbClr val="FF0000"/>
                </a:solidFill>
              </a:rPr>
              <a:t>Remark: </a:t>
            </a:r>
            <a:endParaRPr lang="ar-SA" sz="4400" b="1" u="sng" dirty="0">
              <a:solidFill>
                <a:srgbClr val="FF0000"/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BF5DC8D-D3C6-4113-8FC4-FBAFA60ABF1E}"/>
              </a:ext>
            </a:extLst>
          </p:cNvPr>
          <p:cNvSpPr txBox="1"/>
          <p:nvPr/>
        </p:nvSpPr>
        <p:spPr>
          <a:xfrm>
            <a:off x="381000" y="1447800"/>
            <a:ext cx="7772400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2800" dirty="0"/>
              <a:t>• we see that the relation R on the set A is </a:t>
            </a:r>
            <a:r>
              <a:rPr lang="en-US" sz="2800" b="1" dirty="0">
                <a:solidFill>
                  <a:srgbClr val="0070C0"/>
                </a:solidFill>
              </a:rPr>
              <a:t>symmetric</a:t>
            </a:r>
            <a:r>
              <a:rPr lang="en-US" sz="2800" dirty="0"/>
              <a:t> if </a:t>
            </a:r>
          </a:p>
          <a:p>
            <a:pPr algn="ctr"/>
            <a:r>
              <a:rPr lang="en-US" sz="2800" dirty="0">
                <a:solidFill>
                  <a:srgbClr val="00B050"/>
                </a:solidFill>
              </a:rPr>
              <a:t>∀a ∀b((a, b) ∈ R → (b, a) ∈ R).</a:t>
            </a:r>
          </a:p>
          <a:p>
            <a:pPr algn="l" rtl="0"/>
            <a:r>
              <a:rPr lang="en-US" sz="2800" dirty="0"/>
              <a:t> • the relation R on the set A is </a:t>
            </a:r>
            <a:r>
              <a:rPr lang="en-US" sz="2800" b="1" dirty="0">
                <a:solidFill>
                  <a:srgbClr val="0070C0"/>
                </a:solidFill>
              </a:rPr>
              <a:t>asymmetric</a:t>
            </a:r>
            <a:r>
              <a:rPr lang="en-US" sz="2800" dirty="0"/>
              <a:t> if</a:t>
            </a:r>
          </a:p>
          <a:p>
            <a:pPr algn="l" rtl="0"/>
            <a:r>
              <a:rPr lang="en-US" sz="2800" dirty="0"/>
              <a:t>                    </a:t>
            </a:r>
            <a:r>
              <a:rPr lang="en-US" sz="2800" dirty="0">
                <a:solidFill>
                  <a:srgbClr val="00B050"/>
                </a:solidFill>
              </a:rPr>
              <a:t>∀a ∀b((a, b) ∈ R → (b, a) ∉ R).</a:t>
            </a:r>
          </a:p>
          <a:p>
            <a:pPr algn="l"/>
            <a:r>
              <a:rPr lang="en-US" sz="2800" dirty="0"/>
              <a:t> • Similarly, the relation R on the set A is </a:t>
            </a:r>
            <a:r>
              <a:rPr lang="en-US" sz="2800" b="1" dirty="0">
                <a:solidFill>
                  <a:srgbClr val="0070C0"/>
                </a:solidFill>
              </a:rPr>
              <a:t>antisymmetric</a:t>
            </a:r>
            <a:r>
              <a:rPr lang="en-US" sz="2800" dirty="0"/>
              <a:t> if</a:t>
            </a:r>
          </a:p>
          <a:p>
            <a:pPr algn="ctr"/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∀a ∀b (((a, b) ∈ R ∧ (b, a) ∈ R) → (a = b)).</a:t>
            </a:r>
            <a:endParaRPr lang="ar-SA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30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Transitive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FF0000"/>
                </a:solidFill>
              </a:rPr>
              <a:t>DEFINITION 5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A relation R on a set A is called </a:t>
            </a:r>
            <a:r>
              <a:rPr lang="en-US" b="1" i="1" dirty="0">
                <a:solidFill>
                  <a:srgbClr val="00B050"/>
                </a:solidFill>
              </a:rPr>
              <a:t>transitive</a:t>
            </a:r>
            <a:r>
              <a:rPr lang="en-US" dirty="0"/>
              <a:t> if whenever (</a:t>
            </a:r>
            <a:r>
              <a:rPr lang="en-US" dirty="0" err="1"/>
              <a:t>a,b</a:t>
            </a:r>
            <a:r>
              <a:rPr lang="en-US" dirty="0"/>
              <a:t>)</a:t>
            </a:r>
            <a:r>
              <a:rPr lang="el-GR" dirty="0"/>
              <a:t>ϵ</a:t>
            </a:r>
            <a:r>
              <a:rPr lang="en-US" dirty="0"/>
              <a:t>R and (</a:t>
            </a:r>
            <a:r>
              <a:rPr lang="en-US" dirty="0" err="1"/>
              <a:t>b,c</a:t>
            </a:r>
            <a:r>
              <a:rPr lang="en-US" dirty="0"/>
              <a:t>)</a:t>
            </a:r>
            <a:r>
              <a:rPr lang="el-GR" dirty="0"/>
              <a:t>ϵ</a:t>
            </a:r>
            <a:r>
              <a:rPr lang="en-US" dirty="0"/>
              <a:t> R , then </a:t>
            </a:r>
            <a:r>
              <a:rPr lang="pt-BR" dirty="0"/>
              <a:t>(a,c) </a:t>
            </a:r>
            <a:r>
              <a:rPr lang="el-GR" dirty="0"/>
              <a:t>ϵ</a:t>
            </a:r>
            <a:r>
              <a:rPr lang="pt-BR" dirty="0"/>
              <a:t> R , for all a,b,c </a:t>
            </a:r>
            <a:r>
              <a:rPr lang="el-GR" dirty="0"/>
              <a:t>ϵ</a:t>
            </a:r>
            <a:r>
              <a:rPr lang="pt-BR" dirty="0"/>
              <a:t>A.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sz="3400" b="1" u="sng" dirty="0">
                <a:solidFill>
                  <a:srgbClr val="FF0000"/>
                </a:solidFill>
              </a:rPr>
              <a:t>Example 5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Consider the following relations on {1,2,3,4} :</a:t>
            </a:r>
          </a:p>
          <a:p>
            <a:pPr algn="l" rtl="0">
              <a:lnSpc>
                <a:spcPct val="160000"/>
              </a:lnSpc>
              <a:buNone/>
            </a:pPr>
            <a:r>
              <a:rPr lang="pt-BR" dirty="0"/>
              <a:t>R</a:t>
            </a:r>
            <a:r>
              <a:rPr lang="pt-BR" baseline="-25000" dirty="0"/>
              <a:t>1</a:t>
            </a:r>
            <a:r>
              <a:rPr lang="pt-BR" dirty="0"/>
              <a:t>= {(1,1), (1,2), (2,1), (2,2), (3,4), (4,1) , (4,4)} ,</a:t>
            </a:r>
          </a:p>
          <a:p>
            <a:pPr algn="l" rtl="0">
              <a:lnSpc>
                <a:spcPct val="160000"/>
              </a:lnSpc>
              <a:buNone/>
            </a:pPr>
            <a:r>
              <a:rPr lang="pt-BR" dirty="0"/>
              <a:t>R</a:t>
            </a:r>
            <a:r>
              <a:rPr lang="pt-BR" baseline="-25000" dirty="0"/>
              <a:t>2</a:t>
            </a:r>
            <a:r>
              <a:rPr lang="pt-BR" dirty="0"/>
              <a:t> = {(1,1), (1,2), (2,1) } ,</a:t>
            </a:r>
          </a:p>
          <a:p>
            <a:pPr algn="l" rtl="0">
              <a:lnSpc>
                <a:spcPct val="160000"/>
              </a:lnSpc>
              <a:buNone/>
            </a:pPr>
            <a:r>
              <a:rPr lang="pt-BR" dirty="0"/>
              <a:t>R</a:t>
            </a:r>
            <a:r>
              <a:rPr lang="pt-BR" baseline="-25000" dirty="0"/>
              <a:t>3</a:t>
            </a:r>
            <a:r>
              <a:rPr lang="pt-BR" dirty="0"/>
              <a:t> = { (1,1) , (1,2) , (1,4), (2,1), (2,2),(3,3) ,(4,1) ,(4,4)},</a:t>
            </a:r>
          </a:p>
          <a:p>
            <a:pPr algn="l" rtl="0">
              <a:lnSpc>
                <a:spcPct val="160000"/>
              </a:lnSpc>
              <a:buNone/>
            </a:pPr>
            <a:r>
              <a:rPr lang="pt-BR" dirty="0"/>
              <a:t>R</a:t>
            </a:r>
            <a:r>
              <a:rPr lang="pt-BR" baseline="-25000" dirty="0"/>
              <a:t>4</a:t>
            </a:r>
            <a:r>
              <a:rPr lang="pt-BR" dirty="0"/>
              <a:t> = {(2,1), (3,1) , (3,2), (4,1) , (4,2), (4,3)} ,</a:t>
            </a:r>
          </a:p>
          <a:p>
            <a:pPr algn="l" rtl="0">
              <a:lnSpc>
                <a:spcPct val="160000"/>
              </a:lnSpc>
              <a:buNone/>
            </a:pPr>
            <a:r>
              <a:rPr lang="pt-BR" dirty="0"/>
              <a:t>R</a:t>
            </a:r>
            <a:r>
              <a:rPr lang="pt-BR" baseline="-25000" dirty="0"/>
              <a:t>5</a:t>
            </a:r>
            <a:r>
              <a:rPr lang="pt-BR" dirty="0"/>
              <a:t> = {(1,1) ,(1 ,2), (1,3), (1,4), (2,2), (2,3), (2,4), (3,3), (3,4), (4,4)} ,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/>
              <a:t>R</a:t>
            </a:r>
            <a:r>
              <a:rPr lang="en-US" baseline="-25000" dirty="0"/>
              <a:t> 6 </a:t>
            </a:r>
            <a:r>
              <a:rPr lang="en-US" dirty="0"/>
              <a:t>= {(3,4)} .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Which of these relations are reflexive, symmetric and transitive?</a:t>
            </a:r>
            <a:endParaRPr lang="ar-SA" b="1" u="sng" dirty="0">
              <a:solidFill>
                <a:srgbClr val="0070C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b="1" u="sng" dirty="0">
                <a:solidFill>
                  <a:srgbClr val="FF0000"/>
                </a:solidFill>
              </a:rPr>
              <a:t>Remark:</a:t>
            </a:r>
            <a:endParaRPr lang="ar-SA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8776" y="1143000"/>
                <a:ext cx="8659688" cy="4953000"/>
              </a:xfrm>
            </p:spPr>
            <p:txBody>
              <a:bodyPr>
                <a:normAutofit/>
              </a:bodyPr>
              <a:lstStyle/>
              <a:p>
                <a:pPr algn="l" rtl="0">
                  <a:buNone/>
                </a:pPr>
                <a:r>
                  <a:rPr lang="en-US" sz="2800" dirty="0"/>
                  <a:t>The relation R is </a:t>
                </a:r>
                <a:r>
                  <a:rPr lang="en-US" sz="2800" b="1" u="sng" dirty="0">
                    <a:solidFill>
                      <a:srgbClr val="00B050"/>
                    </a:solidFill>
                  </a:rPr>
                  <a:t>connected</a:t>
                </a:r>
                <a:r>
                  <a:rPr lang="en-US" sz="2800" dirty="0"/>
                  <a:t> if for each 𝑎, 𝑏𝜖𝐴, where 𝑎 ≠ 𝑏, either a R b or b R a. </a:t>
                </a:r>
              </a:p>
              <a:p>
                <a:pPr algn="l" rtl="0">
                  <a:buNone/>
                </a:pPr>
                <a:r>
                  <a:rPr lang="en-US" sz="2800" dirty="0"/>
                  <a:t>• R is connected if and only if:</a:t>
                </a:r>
              </a:p>
              <a:p>
                <a:pPr algn="l" rtl="0">
                  <a:buNone/>
                </a:pPr>
                <a:r>
                  <a:rPr lang="en-US" sz="2800" dirty="0"/>
                  <a:t> ∀a ,b ∈ A : a ≠ b ⟹( a , b )∈R ∨ (b , a)∈R </a:t>
                </a:r>
              </a:p>
              <a:p>
                <a:pPr algn="l" rtl="0">
                  <a:buNone/>
                </a:pPr>
                <a:r>
                  <a:rPr lang="en-US" sz="2800" dirty="0"/>
                  <a:t>(for example, the relation</a:t>
                </a:r>
                <a:r>
                  <a:rPr lang="ar-SA" sz="2800" dirty="0"/>
                  <a:t>&lt; </a:t>
                </a:r>
                <a:r>
                  <a:rPr lang="en-US" sz="2800" dirty="0"/>
                  <a:t> )</a:t>
                </a:r>
              </a:p>
              <a:p>
                <a:pPr algn="l" rtl="0">
                  <a:buNone/>
                </a:pPr>
                <a:r>
                  <a:rPr lang="en-US" sz="2800" dirty="0"/>
                  <a:t>• </a:t>
                </a:r>
                <a:r>
                  <a:rPr lang="en-US" sz="2800" b="1" i="1" u="sng" dirty="0">
                    <a:solidFill>
                      <a:srgbClr val="00B050"/>
                    </a:solidFill>
                  </a:rPr>
                  <a:t>Inverse relation: </a:t>
                </a:r>
                <a:r>
                  <a:rPr lang="en-US" sz="2800" dirty="0"/>
                  <a:t>The inverse relation from B to A, denoted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800" dirty="0"/>
                  <a:t> , is the set of ordered pairs</a:t>
                </a:r>
              </a:p>
              <a:p>
                <a:pPr algn="l" rtl="0">
                  <a:buNone/>
                </a:pPr>
                <a:r>
                  <a:rPr lang="en-US" sz="2800" dirty="0"/>
                  <a:t> {(𝑏, 𝑎) | (𝑎, 𝑏) ∈ 𝑅}. </a:t>
                </a:r>
              </a:p>
              <a:p>
                <a:pPr algn="l" rtl="0">
                  <a:buNone/>
                </a:pPr>
                <a:r>
                  <a:rPr lang="en-US" sz="2800" dirty="0"/>
                  <a:t>• </a:t>
                </a:r>
                <a:r>
                  <a:rPr lang="en-US" sz="2800" b="1" i="1" u="sng" dirty="0">
                    <a:solidFill>
                      <a:srgbClr val="00B050"/>
                    </a:solidFill>
                  </a:rPr>
                  <a:t>Complementary relation:</a:t>
                </a:r>
                <a:r>
                  <a:rPr lang="en-US" sz="2800" dirty="0"/>
                  <a:t> The complementary relation R is the set of ordered pairs {(𝑎, 𝑏) | (𝑎, 𝑏) ∉ 𝑅}. </a:t>
                </a:r>
                <a:endParaRPr lang="ar-SA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776" y="1143000"/>
                <a:ext cx="8659688" cy="4953000"/>
              </a:xfrm>
              <a:blipFill>
                <a:blip r:embed="rId2"/>
                <a:stretch>
                  <a:fillRect l="-1479" t="-1601" r="-2324" b="-184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548680"/>
                <a:ext cx="8229600" cy="4525963"/>
              </a:xfrm>
            </p:spPr>
            <p:txBody>
              <a:bodyPr/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u="sng" dirty="0">
                    <a:solidFill>
                      <a:srgbClr val="FF0000"/>
                    </a:solidFill>
                  </a:rPr>
                  <a:t>Example 6: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ar-SA" b="1" dirty="0">
                    <a:solidFill>
                      <a:srgbClr val="00B050"/>
                    </a:solidFill>
                  </a:rPr>
                  <a:t> </a:t>
                </a:r>
                <a:r>
                  <a:rPr lang="en-US" b="1" dirty="0">
                    <a:solidFill>
                      <a:srgbClr val="00B050"/>
                    </a:solidFill>
                  </a:rPr>
                  <a:t> A={1,2,3}</a:t>
                </a:r>
                <a:r>
                  <a:rPr lang="ar-SA" b="1" dirty="0">
                    <a:solidFill>
                      <a:srgbClr val="00B050"/>
                    </a:solidFill>
                  </a:rPr>
                  <a:t> </a:t>
                </a:r>
                <a:r>
                  <a:rPr lang="en-US" b="1" dirty="0">
                    <a:solidFill>
                      <a:srgbClr val="00B050"/>
                    </a:solidFill>
                  </a:rPr>
                  <a:t>and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>
                    <a:solidFill>
                      <a:srgbClr val="00B050"/>
                    </a:solidFill>
                  </a:rPr>
                  <a:t>R={(1,2),(1,3),(2,2),(3,2)}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>
                    <a:solidFill>
                      <a:schemeClr val="accent1">
                        <a:lumMod val="75000"/>
                      </a:schemeClr>
                    </a:solidFill>
                  </a:rPr>
                  <a:t>R</a:t>
                </a:r>
                <a:r>
                  <a:rPr lang="en-US" b="1" baseline="30000" dirty="0">
                    <a:solidFill>
                      <a:schemeClr val="accent1">
                        <a:lumMod val="75000"/>
                      </a:schemeClr>
                    </a:solidFill>
                  </a:rPr>
                  <a:t>-1</a:t>
                </a:r>
                <a:r>
                  <a:rPr lang="en-US" dirty="0"/>
                  <a:t> ={(2,1),(3,1),(2,2),(2,3)}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</m:acc>
                  </m:oMath>
                </a14:m>
                <a:r>
                  <a:rPr lang="en-US" dirty="0"/>
                  <a:t>={(1,1),(3,3),(2,1),(3,1),(2,3)}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548680"/>
                <a:ext cx="8229600" cy="4525963"/>
              </a:xfr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4BDF5C07-5AD9-4BA8-BC47-539A1E171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51C02CF3-4F65-4F19-882C-B54BA2F19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FB8EC4FF-3C10-4B2E-B6AE-F9CE8EA733B4}"/>
              </a:ext>
            </a:extLst>
          </p:cNvPr>
          <p:cNvSpPr txBox="1"/>
          <p:nvPr/>
        </p:nvSpPr>
        <p:spPr>
          <a:xfrm>
            <a:off x="304800" y="221159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400" b="1" u="sng" dirty="0">
                <a:solidFill>
                  <a:srgbClr val="FF0000"/>
                </a:solidFill>
              </a:rPr>
              <a:t>Combining Relations</a:t>
            </a:r>
            <a:endParaRPr lang="ar-SA" sz="4400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6">
                <a:extLst>
                  <a:ext uri="{FF2B5EF4-FFF2-40B4-BE49-F238E27FC236}">
                    <a16:creationId xmlns:a16="http://schemas.microsoft.com/office/drawing/2014/main" id="{20EAD9EE-021B-42B1-8766-FA397C9B9DC4}"/>
                  </a:ext>
                </a:extLst>
              </p:cNvPr>
              <p:cNvSpPr txBox="1"/>
              <p:nvPr/>
            </p:nvSpPr>
            <p:spPr>
              <a:xfrm>
                <a:off x="342900" y="918579"/>
                <a:ext cx="8458200" cy="55092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sz="2800" dirty="0"/>
                  <a:t>Because relations from A to B are subsets of A x B, two relations from A to B can be combined in any way, two sets can be combined.</a:t>
                </a:r>
              </a:p>
              <a:p>
                <a:pPr algn="l" rtl="0"/>
                <a:r>
                  <a:rPr lang="en-US" sz="3200" dirty="0"/>
                  <a:t> </a:t>
                </a:r>
                <a:r>
                  <a:rPr lang="en-US" sz="3200" b="1" u="sng" dirty="0">
                    <a:solidFill>
                      <a:srgbClr val="FF0000"/>
                    </a:solidFill>
                  </a:rPr>
                  <a:t>EXAMPLE 10</a:t>
                </a:r>
              </a:p>
              <a:p>
                <a:pPr algn="l" rtl="0"/>
                <a:r>
                  <a:rPr lang="en-US" sz="3200" dirty="0"/>
                  <a:t> Let </a:t>
                </a:r>
                <a:r>
                  <a:rPr lang="en-US" sz="3200" dirty="0">
                    <a:solidFill>
                      <a:srgbClr val="0070C0"/>
                    </a:solidFill>
                  </a:rPr>
                  <a:t>A = {1,2,3} </a:t>
                </a:r>
                <a:r>
                  <a:rPr lang="en-US" sz="3200" dirty="0"/>
                  <a:t>and </a:t>
                </a:r>
                <a:r>
                  <a:rPr lang="en-US" sz="3200" dirty="0">
                    <a:solidFill>
                      <a:srgbClr val="0070C0"/>
                    </a:solidFill>
                  </a:rPr>
                  <a:t>B = {1,2,3,4} </a:t>
                </a:r>
                <a:r>
                  <a:rPr lang="en-US" sz="3200" dirty="0"/>
                  <a:t>. The relations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= {(1,1), (2,2), (3,3)} </a:t>
                </a:r>
                <a:r>
                  <a:rPr lang="en-US" sz="32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 ={(1,1), (1,2), (1,3), (1,4)}</a:t>
                </a:r>
                <a:r>
                  <a:rPr lang="en-US" sz="3200" dirty="0"/>
                  <a:t>. can be combined to obtain: </a:t>
                </a:r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00B050"/>
                    </a:solidFill>
                  </a:rPr>
                  <a:t>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</a:rPr>
                  <a:t> = </a:t>
                </a:r>
                <a:r>
                  <a:rPr lang="en-US" sz="3200" dirty="0"/>
                  <a:t>{(1,1) , (1,2), (1,3), (1,4) , (2,2), (3,3)}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00B050"/>
                    </a:solidFill>
                  </a:rPr>
                  <a:t>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</a:rPr>
                  <a:t> = </a:t>
                </a:r>
                <a:r>
                  <a:rPr lang="en-US" sz="3200" dirty="0"/>
                  <a:t>{(1,1)} ,</a:t>
                </a:r>
              </a:p>
              <a:p>
                <a:pPr algn="l" rtl="0"/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</a:rPr>
                  <a:t> = </a:t>
                </a:r>
                <a:r>
                  <a:rPr lang="en-US" sz="3200" dirty="0"/>
                  <a:t>{(2,2), (3,3) } ,</a:t>
                </a:r>
              </a:p>
              <a:p>
                <a:pPr algn="l" rtl="0"/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00B050"/>
                    </a:solidFill>
                  </a:rPr>
                  <a:t> = </a:t>
                </a:r>
                <a:r>
                  <a:rPr lang="en-US" sz="3200" dirty="0"/>
                  <a:t>{ (1,2) , (1,3), (1,4)} .</a:t>
                </a:r>
                <a:endParaRPr lang="ar-SA" sz="3200" dirty="0"/>
              </a:p>
            </p:txBody>
          </p:sp>
        </mc:Choice>
        <mc:Fallback xmlns="">
          <p:sp>
            <p:nvSpPr>
              <p:cNvPr id="7" name="مربع نص 6">
                <a:extLst>
                  <a:ext uri="{FF2B5EF4-FFF2-40B4-BE49-F238E27FC236}">
                    <a16:creationId xmlns:a16="http://schemas.microsoft.com/office/drawing/2014/main" id="{20EAD9EE-021B-42B1-8766-FA397C9B9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918579"/>
                <a:ext cx="8458200" cy="5509200"/>
              </a:xfrm>
              <a:prstGeom prst="rect">
                <a:avLst/>
              </a:prstGeom>
              <a:blipFill>
                <a:blip r:embed="rId2"/>
                <a:stretch>
                  <a:fillRect l="-1801" t="-1107" r="-93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320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composition of two relations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Let R be a relation from a set A to a set B and S a relation from B to a set C. </a:t>
            </a:r>
            <a:r>
              <a:rPr lang="en-US" b="1" i="1" dirty="0">
                <a:solidFill>
                  <a:srgbClr val="00B050"/>
                </a:solidFill>
              </a:rPr>
              <a:t>The composite</a:t>
            </a:r>
            <a:r>
              <a:rPr lang="en-US" dirty="0"/>
              <a:t> of</a:t>
            </a:r>
          </a:p>
          <a:p>
            <a:pPr algn="l">
              <a:buNone/>
            </a:pPr>
            <a:r>
              <a:rPr lang="en-US" dirty="0"/>
              <a:t>R and S is the relation consisting of ordered pairs (</a:t>
            </a:r>
            <a:r>
              <a:rPr lang="en-US" dirty="0" err="1"/>
              <a:t>a,c</a:t>
            </a:r>
            <a:r>
              <a:rPr lang="en-US" dirty="0"/>
              <a:t>), where a</a:t>
            </a:r>
            <a:r>
              <a:rPr lang="el-GR" dirty="0"/>
              <a:t>ϵ</a:t>
            </a:r>
            <a:r>
              <a:rPr lang="en-US" dirty="0"/>
              <a:t>A, c</a:t>
            </a:r>
            <a:r>
              <a:rPr lang="el-GR" dirty="0"/>
              <a:t>ϵ</a:t>
            </a:r>
            <a:r>
              <a:rPr lang="en-US" dirty="0"/>
              <a:t>C , and for which there exists an element b</a:t>
            </a:r>
            <a:r>
              <a:rPr lang="el-GR" dirty="0"/>
              <a:t>ϵ</a:t>
            </a:r>
            <a:r>
              <a:rPr lang="en-US" dirty="0"/>
              <a:t>B such that (</a:t>
            </a:r>
            <a:r>
              <a:rPr lang="en-US" dirty="0" err="1"/>
              <a:t>a,b</a:t>
            </a:r>
            <a:r>
              <a:rPr lang="en-US" dirty="0"/>
              <a:t>)</a:t>
            </a:r>
            <a:r>
              <a:rPr lang="el-GR" dirty="0"/>
              <a:t>ϵ</a:t>
            </a:r>
            <a:r>
              <a:rPr lang="en-US" dirty="0"/>
              <a:t>R and (</a:t>
            </a:r>
            <a:r>
              <a:rPr lang="en-US" dirty="0" err="1"/>
              <a:t>b,c</a:t>
            </a:r>
            <a:r>
              <a:rPr lang="en-US" dirty="0"/>
              <a:t>) </a:t>
            </a:r>
            <a:r>
              <a:rPr lang="el-GR" dirty="0"/>
              <a:t>ϵ</a:t>
            </a:r>
            <a:r>
              <a:rPr lang="en-US" dirty="0"/>
              <a:t> S. We denote </a:t>
            </a:r>
            <a:r>
              <a:rPr lang="en-US" b="1" i="1" dirty="0">
                <a:solidFill>
                  <a:srgbClr val="00B050"/>
                </a:solidFill>
              </a:rPr>
              <a:t>the composite </a:t>
            </a:r>
            <a:r>
              <a:rPr lang="en-US" dirty="0"/>
              <a:t>of R and S by S</a:t>
            </a:r>
            <a:r>
              <a:rPr lang="en-US" b="1" dirty="0"/>
              <a:t>◦</a:t>
            </a:r>
            <a:r>
              <a:rPr lang="en-US" dirty="0"/>
              <a:t>R.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793507"/>
          </a:xfrm>
        </p:spPr>
        <p:txBody>
          <a:bodyPr>
            <a:noAutofit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sz="2000" b="1" u="sng" dirty="0">
                <a:solidFill>
                  <a:srgbClr val="FF0000"/>
                </a:solidFill>
              </a:rPr>
              <a:t>EXAMPLE 7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What is the composite of the relations R and S</a:t>
            </a:r>
            <a:r>
              <a:rPr lang="en-US" sz="2000" dirty="0"/>
              <a:t>, where R is the relation from {1,2,3} to {1,2,3,4}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000" dirty="0"/>
              <a:t>with R = {(1,1) , (1,4), (2,3), (3,1) , (3,4)} and S is the relation from {1,2,3,4} to {0,1,2}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000" dirty="0"/>
              <a:t>with S = {(1,0), (2,0), (3,1 ) ,(3,2), (4,1)}?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sz="2000" b="1" u="sng" dirty="0">
                <a:solidFill>
                  <a:srgbClr val="FF0000"/>
                </a:solidFill>
              </a:rPr>
              <a:t>Solution:</a:t>
            </a:r>
            <a:endParaRPr lang="ar-SA" sz="2000" dirty="0">
              <a:solidFill>
                <a:srgbClr val="0070C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txBody>
          <a:bodyPr/>
          <a:lstStyle/>
          <a:p>
            <a:pPr rtl="0"/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Binary Relation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DEFINITION 1</a:t>
            </a:r>
          </a:p>
          <a:p>
            <a:pPr algn="l" rtl="0">
              <a:lnSpc>
                <a:spcPct val="170000"/>
              </a:lnSpc>
            </a:pPr>
            <a:r>
              <a:rPr lang="en-US" dirty="0"/>
              <a:t>Let A and B be sets. A </a:t>
            </a:r>
            <a:r>
              <a:rPr lang="en-US" b="1" i="1" dirty="0">
                <a:solidFill>
                  <a:srgbClr val="00B050"/>
                </a:solidFill>
              </a:rPr>
              <a:t>binary relation </a:t>
            </a:r>
            <a:r>
              <a:rPr lang="en-US" dirty="0"/>
              <a:t>from A to B is a subset of </a:t>
            </a:r>
            <a:r>
              <a:rPr lang="en-US" b="1" i="1" dirty="0" err="1">
                <a:solidFill>
                  <a:srgbClr val="00B050"/>
                </a:solidFill>
              </a:rPr>
              <a:t>AxB</a:t>
            </a:r>
            <a:r>
              <a:rPr lang="en-US" dirty="0"/>
              <a:t>.</a:t>
            </a:r>
            <a:endParaRPr lang="ar-SA" b="1" u="sng" dirty="0">
              <a:solidFill>
                <a:srgbClr val="C00000"/>
              </a:solidFill>
            </a:endParaRPr>
          </a:p>
          <a:p>
            <a:pPr algn="l" rtl="0">
              <a:lnSpc>
                <a:spcPct val="170000"/>
              </a:lnSpc>
            </a:pPr>
            <a:r>
              <a:rPr lang="en-US" dirty="0"/>
              <a:t>In other words, </a:t>
            </a:r>
            <a:r>
              <a:rPr lang="en-US" b="1" i="1" dirty="0">
                <a:solidFill>
                  <a:srgbClr val="00B050"/>
                </a:solidFill>
              </a:rPr>
              <a:t>a binary relation</a:t>
            </a:r>
            <a:r>
              <a:rPr lang="en-US" dirty="0"/>
              <a:t> from A to B is a set </a:t>
            </a:r>
            <a:r>
              <a:rPr lang="en-US" b="1" i="1" dirty="0">
                <a:solidFill>
                  <a:srgbClr val="00B050"/>
                </a:solidFill>
              </a:rPr>
              <a:t>R</a:t>
            </a:r>
            <a:r>
              <a:rPr lang="en-US" dirty="0"/>
              <a:t> of ordered pairs where the first element of each ordered pair comes from A and the second element comes from B. </a:t>
            </a:r>
          </a:p>
          <a:p>
            <a:pPr algn="l" rtl="0">
              <a:lnSpc>
                <a:spcPct val="170000"/>
              </a:lnSpc>
            </a:pPr>
            <a:r>
              <a:rPr lang="en-US" dirty="0"/>
              <a:t>We use the notation </a:t>
            </a:r>
            <a:r>
              <a:rPr lang="en-US" b="1" i="1" dirty="0">
                <a:solidFill>
                  <a:srgbClr val="00B050"/>
                </a:solidFill>
              </a:rPr>
              <a:t>a R b</a:t>
            </a:r>
            <a:r>
              <a:rPr lang="en-US" dirty="0"/>
              <a:t> to denote that (a, b)</a:t>
            </a:r>
            <a:r>
              <a:rPr lang="el-GR" dirty="0"/>
              <a:t>ϵ</a:t>
            </a:r>
            <a:r>
              <a:rPr lang="en-US" dirty="0"/>
              <a:t>R and a  R b to denote that (a, b)ɇR.</a:t>
            </a:r>
          </a:p>
          <a:p>
            <a:pPr algn="l" rtl="0">
              <a:lnSpc>
                <a:spcPct val="170000"/>
              </a:lnSpc>
            </a:pPr>
            <a:r>
              <a:rPr lang="en-US" dirty="0"/>
              <a:t> Moreover, when (a, b)belongs to R, a is said to be </a:t>
            </a:r>
            <a:r>
              <a:rPr lang="en-US" b="1" i="1" dirty="0">
                <a:solidFill>
                  <a:srgbClr val="00B050"/>
                </a:solidFill>
              </a:rPr>
              <a:t>related to </a:t>
            </a:r>
            <a:r>
              <a:rPr lang="en-US" dirty="0"/>
              <a:t>b by R.</a:t>
            </a:r>
            <a:endParaRPr lang="ar-SA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164288" y="4077072"/>
            <a:ext cx="288032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2DF93275-FCDD-48C0-9F7E-BD3FFD373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EF6B41C6-672F-4BDB-AAC5-9D5E5FEB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>
                <a:extLst>
                  <a:ext uri="{FF2B5EF4-FFF2-40B4-BE49-F238E27FC236}">
                    <a16:creationId xmlns:a16="http://schemas.microsoft.com/office/drawing/2014/main" id="{1B35DC8F-47B5-4672-B837-16E250B94115}"/>
                  </a:ext>
                </a:extLst>
              </p:cNvPr>
              <p:cNvSpPr txBox="1"/>
              <p:nvPr/>
            </p:nvSpPr>
            <p:spPr>
              <a:xfrm>
                <a:off x="304800" y="1143000"/>
                <a:ext cx="8001000" cy="25967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sz="3200" dirty="0"/>
                  <a:t>• Let R be a relation on the set A. The powers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/>
                  <a:t>, 𝑛 = 1,2,3, …       are defined recursively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3200" dirty="0"/>
                  <a:t> = 𝑅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 ° 𝑅 </a:t>
                </a:r>
              </a:p>
              <a:p>
                <a:pPr algn="l" rtl="0"/>
                <a:r>
                  <a:rPr lang="en-US" sz="3200" dirty="0"/>
                  <a:t>• The definition shows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 = 𝑅°𝑅, </a:t>
                </a:r>
              </a:p>
              <a:p>
                <a:pPr algn="l" rtl="0"/>
                <a:r>
                  <a:rPr lang="en-US" sz="3200" dirty="0"/>
                  <a:t>•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 °𝑅 = (𝑅°𝑅)°𝑅, and so on.</a:t>
                </a:r>
                <a:endParaRPr lang="ar-SA" sz="3200" dirty="0"/>
              </a:p>
            </p:txBody>
          </p:sp>
        </mc:Choice>
        <mc:Fallback xmlns="">
          <p:sp>
            <p:nvSpPr>
              <p:cNvPr id="5" name="مربع نص 4">
                <a:extLst>
                  <a:ext uri="{FF2B5EF4-FFF2-40B4-BE49-F238E27FC236}">
                    <a16:creationId xmlns:a16="http://schemas.microsoft.com/office/drawing/2014/main" id="{1B35DC8F-47B5-4672-B837-16E250B941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143000"/>
                <a:ext cx="8001000" cy="2596737"/>
              </a:xfrm>
              <a:prstGeom prst="rect">
                <a:avLst/>
              </a:prstGeom>
              <a:blipFill>
                <a:blip r:embed="rId2"/>
                <a:stretch>
                  <a:fillRect l="-1904" t="-3059" b="-541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مربع نص 6">
            <a:extLst>
              <a:ext uri="{FF2B5EF4-FFF2-40B4-BE49-F238E27FC236}">
                <a16:creationId xmlns:a16="http://schemas.microsoft.com/office/drawing/2014/main" id="{24BDE23F-A295-4C0A-9FCD-CDD29A326149}"/>
              </a:ext>
            </a:extLst>
          </p:cNvPr>
          <p:cNvSpPr txBox="1"/>
          <p:nvPr/>
        </p:nvSpPr>
        <p:spPr>
          <a:xfrm>
            <a:off x="152400" y="0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4000" b="1" u="sng" dirty="0">
                <a:solidFill>
                  <a:srgbClr val="FF0000"/>
                </a:solidFill>
              </a:rPr>
              <a:t>DEFINITION</a:t>
            </a:r>
            <a:endParaRPr lang="ar-SA" sz="4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74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9DF8ED40-858D-4584-9847-78282010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L Al-zaid                     Math1111</a:t>
            </a:r>
            <a:endParaRPr lang="ar-SA" dirty="0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5BBDA1E1-34A1-4FDF-84E4-C43208013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>
                <a:extLst>
                  <a:ext uri="{FF2B5EF4-FFF2-40B4-BE49-F238E27FC236}">
                    <a16:creationId xmlns:a16="http://schemas.microsoft.com/office/drawing/2014/main" id="{60342E9C-A4E8-46F8-AA9B-FE08A290190B}"/>
                  </a:ext>
                </a:extLst>
              </p:cNvPr>
              <p:cNvSpPr txBox="1"/>
              <p:nvPr/>
            </p:nvSpPr>
            <p:spPr>
              <a:xfrm>
                <a:off x="533400" y="457200"/>
                <a:ext cx="6705600" cy="2501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3200" b="1" u="sng" dirty="0">
                    <a:solidFill>
                      <a:srgbClr val="FF0000"/>
                    </a:solidFill>
                  </a:rPr>
                  <a:t>Example 8: </a:t>
                </a:r>
                <a:endParaRPr lang="ar-SA" sz="3200" b="1" u="sng" dirty="0">
                  <a:solidFill>
                    <a:srgbClr val="FF0000"/>
                  </a:solidFill>
                </a:endParaRPr>
              </a:p>
              <a:p>
                <a:pPr algn="l"/>
                <a:endParaRPr lang="en-US" sz="2800" b="1" u="sng" dirty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sz="2400" dirty="0"/>
                  <a:t>• Let 𝑅 = {(𝐼, 1), (2, 1 ), (3 , 2), (4, 3)}. Find the powers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, 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/>
                  <a:t> .</a:t>
                </a:r>
              </a:p>
              <a:p>
                <a:pPr algn="l"/>
                <a:endParaRPr lang="en-US" sz="2400" dirty="0"/>
              </a:p>
              <a:p>
                <a:pPr algn="l"/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0070C0"/>
                    </a:solidFill>
                  </a:rPr>
                  <a:t>• Solution:</a:t>
                </a:r>
                <a:endParaRPr lang="ar-SA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مربع نص 4">
                <a:extLst>
                  <a:ext uri="{FF2B5EF4-FFF2-40B4-BE49-F238E27FC236}">
                    <a16:creationId xmlns:a16="http://schemas.microsoft.com/office/drawing/2014/main" id="{60342E9C-A4E8-46F8-AA9B-FE08A2901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57200"/>
                <a:ext cx="6705600" cy="2501326"/>
              </a:xfrm>
              <a:prstGeom prst="rect">
                <a:avLst/>
              </a:prstGeom>
              <a:blipFill>
                <a:blip r:embed="rId2"/>
                <a:stretch>
                  <a:fillRect l="-2273" t="-2927" b="-4390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096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79A71E8B-87FF-452C-A967-621D0AFD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L Al-zaid                     Math1111</a:t>
            </a:r>
            <a:endParaRPr lang="ar-SA" dirty="0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6FB9D877-A296-4A30-8F6C-81A772294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17E5E9A-ABC3-4D84-A0F3-CAD35CCA25B9}"/>
              </a:ext>
            </a:extLst>
          </p:cNvPr>
          <p:cNvSpPr txBox="1"/>
          <p:nvPr/>
        </p:nvSpPr>
        <p:spPr>
          <a:xfrm>
            <a:off x="685800" y="4572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800" b="1" u="sng" dirty="0">
                <a:solidFill>
                  <a:srgbClr val="FF0000"/>
                </a:solidFill>
              </a:rPr>
              <a:t>Theorem 1:</a:t>
            </a:r>
            <a:endParaRPr lang="ar-SA" sz="1800" b="1" u="sng" dirty="0">
              <a:solidFill>
                <a:srgbClr val="FF0000"/>
              </a:solidFill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5F0C88EA-00AD-4768-A228-9290F660A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62571"/>
            <a:ext cx="7620000" cy="84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62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581\582\583</a:t>
            </a:r>
          </a:p>
          <a:p>
            <a:pPr algn="l" rtl="0"/>
            <a:r>
              <a:rPr lang="en-US" dirty="0"/>
              <a:t>1 (</a:t>
            </a:r>
            <a:r>
              <a:rPr lang="en-US" dirty="0" err="1"/>
              <a:t>a,b,c,d,e,f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3 (</a:t>
            </a:r>
            <a:r>
              <a:rPr lang="en-US" dirty="0" err="1"/>
              <a:t>a,b,c,d,e,f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7(</a:t>
            </a:r>
            <a:r>
              <a:rPr lang="en-US" dirty="0" err="1"/>
              <a:t>a,f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26 </a:t>
            </a:r>
          </a:p>
          <a:p>
            <a:pPr algn="l" rtl="0"/>
            <a:r>
              <a:rPr lang="en-US" dirty="0"/>
              <a:t>27 </a:t>
            </a:r>
          </a:p>
          <a:p>
            <a:pPr algn="l" rtl="0"/>
            <a:r>
              <a:rPr lang="en-US" dirty="0"/>
              <a:t>30 </a:t>
            </a:r>
          </a:p>
          <a:p>
            <a:pPr algn="l" rtl="0"/>
            <a:r>
              <a:rPr lang="en-US" dirty="0"/>
              <a:t>32</a:t>
            </a:r>
          </a:p>
          <a:p>
            <a:pPr algn="l" rtl="0"/>
            <a:r>
              <a:rPr lang="en-US" dirty="0"/>
              <a:t>56(</a:t>
            </a:r>
            <a:r>
              <a:rPr lang="en-US" dirty="0" err="1"/>
              <a:t>a,b</a:t>
            </a:r>
            <a:r>
              <a:rPr lang="en-US" dirty="0"/>
              <a:t>)</a:t>
            </a:r>
          </a:p>
          <a:p>
            <a:pPr algn="l" rtl="0"/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5C4ABB6A-00DB-4B7B-8A15-529D7AB79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2FD28523-29D0-4DF1-9034-2BE7B2753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F60ED5CF-FFC2-4B50-AC81-ACC03D36F85C}"/>
              </a:ext>
            </a:extLst>
          </p:cNvPr>
          <p:cNvSpPr txBox="1"/>
          <p:nvPr/>
        </p:nvSpPr>
        <p:spPr>
          <a:xfrm>
            <a:off x="685800" y="304800"/>
            <a:ext cx="8153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u="sng" dirty="0">
                <a:solidFill>
                  <a:srgbClr val="FF0000"/>
                </a:solidFill>
              </a:rPr>
              <a:t>EXAMPLE 1:</a:t>
            </a:r>
          </a:p>
          <a:p>
            <a:pPr algn="l"/>
            <a:r>
              <a:rPr lang="en-US" sz="2800" dirty="0"/>
              <a:t> Let A = {0,1 , 2} and B = {𝑎, 𝑏} .</a:t>
            </a:r>
          </a:p>
          <a:p>
            <a:pPr algn="l"/>
            <a:r>
              <a:rPr lang="en-US" sz="2800" dirty="0"/>
              <a:t> Then {(0, 𝑎), (0, 𝑏), (1, 𝑎), (2, 𝑏)} is a relation from A to B . </a:t>
            </a:r>
          </a:p>
          <a:p>
            <a:pPr algn="l"/>
            <a:r>
              <a:rPr lang="en-US" sz="2800" dirty="0"/>
              <a:t>This means, for instance, that 0Ra , but that 1Rb. </a:t>
            </a:r>
            <a:endParaRPr lang="ar-SA" sz="2800" dirty="0"/>
          </a:p>
        </p:txBody>
      </p:sp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7A29A368-C512-4F6E-BDB4-34ED0B39F7A6}"/>
              </a:ext>
            </a:extLst>
          </p:cNvPr>
          <p:cNvCxnSpPr>
            <a:cxnSpLocks/>
          </p:cNvCxnSpPr>
          <p:nvPr/>
        </p:nvCxnSpPr>
        <p:spPr>
          <a:xfrm flipH="1">
            <a:off x="7239000" y="2133600"/>
            <a:ext cx="304800" cy="4795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صورة 10">
            <a:extLst>
              <a:ext uri="{FF2B5EF4-FFF2-40B4-BE49-F238E27FC236}">
                <a16:creationId xmlns:a16="http://schemas.microsoft.com/office/drawing/2014/main" id="{C45ADFC2-1C6B-4701-AF5A-D58AB53B9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819400"/>
            <a:ext cx="7315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45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FF0000"/>
                </a:solidFill>
              </a:rPr>
              <a:t>Example 2 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/>
              <a:t>Let A={1,2,3} and B={4,5,6}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/>
              <a:t>Define R  to be a relation from A to B such that: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b="1" dirty="0" err="1">
                <a:solidFill>
                  <a:srgbClr val="00B050"/>
                </a:solidFill>
              </a:rPr>
              <a:t>aRb</a:t>
            </a:r>
            <a:r>
              <a:rPr lang="en-US" sz="2400" b="1" dirty="0">
                <a:solidFill>
                  <a:srgbClr val="00B050"/>
                </a:solidFill>
              </a:rPr>
              <a:t> ↔ a\b</a:t>
            </a:r>
            <a:r>
              <a:rPr lang="en-US" sz="2400" dirty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/>
              <a:t>Write the R as a set of ordered pairs then Find the domain and the range.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b="1" u="sng" dirty="0">
                <a:solidFill>
                  <a:srgbClr val="FF0000"/>
                </a:solidFill>
              </a:rPr>
              <a:t>Solution: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54F73F2-ADD2-4787-8C62-A473EAE2A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EF2709D-7DAC-4A48-A7EE-9BBECE124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EC89F1F1-B01C-48F1-95A5-CF8DF37C10DB}"/>
              </a:ext>
            </a:extLst>
          </p:cNvPr>
          <p:cNvSpPr txBox="1"/>
          <p:nvPr/>
        </p:nvSpPr>
        <p:spPr>
          <a:xfrm>
            <a:off x="1295400" y="304800"/>
            <a:ext cx="7239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400" b="1" u="sng" dirty="0">
                <a:solidFill>
                  <a:srgbClr val="FF0000"/>
                </a:solidFill>
              </a:rPr>
              <a:t>Functions as Relations</a:t>
            </a:r>
            <a:endParaRPr lang="ar-SA" sz="4400" b="1" u="sng" dirty="0">
              <a:solidFill>
                <a:srgbClr val="FF0000"/>
              </a:solidFill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5BFAD097-776C-4362-AC1A-CDE06C916345}"/>
              </a:ext>
            </a:extLst>
          </p:cNvPr>
          <p:cNvSpPr txBox="1"/>
          <p:nvPr/>
        </p:nvSpPr>
        <p:spPr>
          <a:xfrm>
            <a:off x="228600" y="1507965"/>
            <a:ext cx="8077200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800" dirty="0"/>
              <a:t>Recall that a </a:t>
            </a:r>
            <a:r>
              <a:rPr lang="en-US" sz="2800" dirty="0">
                <a:solidFill>
                  <a:srgbClr val="00B050"/>
                </a:solidFill>
              </a:rPr>
              <a:t>function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f</a:t>
            </a:r>
            <a:r>
              <a:rPr lang="en-US" sz="2800" dirty="0"/>
              <a:t> from a set A to a set B assigns exactly one element of B to each element of A . </a:t>
            </a:r>
          </a:p>
          <a:p>
            <a:pPr algn="l" rtl="0"/>
            <a:r>
              <a:rPr lang="en-US" sz="2800" dirty="0"/>
              <a:t>• The graph of </a:t>
            </a:r>
            <a:r>
              <a:rPr lang="en-US" sz="2800" dirty="0">
                <a:solidFill>
                  <a:srgbClr val="0070C0"/>
                </a:solidFill>
              </a:rPr>
              <a:t>f</a:t>
            </a:r>
            <a:r>
              <a:rPr lang="en-US" sz="2800" dirty="0"/>
              <a:t> is the set of ordered pairs (a , b) such that </a:t>
            </a:r>
            <a:r>
              <a:rPr lang="en-US" sz="2800" dirty="0">
                <a:solidFill>
                  <a:srgbClr val="0070C0"/>
                </a:solidFill>
              </a:rPr>
              <a:t>b = f(a).</a:t>
            </a:r>
          </a:p>
          <a:p>
            <a:pPr algn="l" rtl="0"/>
            <a:r>
              <a:rPr lang="en-US" sz="2800" dirty="0"/>
              <a:t> • Because the graph of </a:t>
            </a:r>
            <a:r>
              <a:rPr lang="en-US" sz="2800" dirty="0">
                <a:solidFill>
                  <a:srgbClr val="0070C0"/>
                </a:solidFill>
              </a:rPr>
              <a:t>f</a:t>
            </a:r>
            <a:r>
              <a:rPr lang="en-US" sz="2800" dirty="0"/>
              <a:t> is a subset of A x B, it is a </a:t>
            </a:r>
            <a:r>
              <a:rPr lang="en-US" sz="2800" dirty="0">
                <a:solidFill>
                  <a:srgbClr val="00B050"/>
                </a:solidFill>
              </a:rPr>
              <a:t>relation</a:t>
            </a:r>
            <a:r>
              <a:rPr lang="en-US" sz="2800" dirty="0"/>
              <a:t> from A to B. Recall that the graph of the function f from A to B is the set of ordered pairs </a:t>
            </a:r>
          </a:p>
          <a:p>
            <a:pPr algn="l" rtl="0"/>
            <a:r>
              <a:rPr lang="en-US" sz="2800" dirty="0">
                <a:solidFill>
                  <a:srgbClr val="0070C0"/>
                </a:solidFill>
              </a:rPr>
              <a:t>(a, f (a)) </a:t>
            </a:r>
            <a:r>
              <a:rPr lang="en-US" sz="2800" dirty="0"/>
              <a:t>for 𝑎 ∈ 𝐴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76514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304800" y="6858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 on a Set</a:t>
            </a:r>
            <a:endParaRPr lang="en-US" sz="6000" dirty="0"/>
          </a:p>
        </p:txBody>
      </p:sp>
      <p:sp>
        <p:nvSpPr>
          <p:cNvPr id="7" name="مستطيل 6"/>
          <p:cNvSpPr/>
          <p:nvPr/>
        </p:nvSpPr>
        <p:spPr>
          <a:xfrm>
            <a:off x="533400" y="18288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3200" b="1" u="sng" dirty="0">
                <a:solidFill>
                  <a:srgbClr val="C00000"/>
                </a:solidFill>
              </a:rPr>
              <a:t>DEFINITION 2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3200" dirty="0"/>
              <a:t>A relation on the set A is a </a:t>
            </a:r>
            <a:r>
              <a:rPr lang="en-US" sz="3200" b="1" i="1" dirty="0">
                <a:solidFill>
                  <a:srgbClr val="00B050"/>
                </a:solidFill>
              </a:rPr>
              <a:t>relation from A to A </a:t>
            </a:r>
            <a:r>
              <a:rPr lang="en-US" sz="3200" dirty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3200" dirty="0"/>
              <a:t>In other words, a relation on a set A </a:t>
            </a:r>
            <a:r>
              <a:rPr lang="en-US" sz="3200" dirty="0" err="1"/>
              <a:t>i</a:t>
            </a:r>
            <a:r>
              <a:rPr lang="en-US" sz="3200" dirty="0"/>
              <a:t> s a subset o f </a:t>
            </a:r>
            <a:r>
              <a:rPr lang="en-US" sz="3200" b="1" i="1" dirty="0">
                <a:solidFill>
                  <a:srgbClr val="00B050"/>
                </a:solidFill>
              </a:rPr>
              <a:t>A x A </a:t>
            </a:r>
            <a:r>
              <a:rPr lang="en-US" sz="3200" dirty="0"/>
              <a:t>.</a:t>
            </a:r>
            <a:endParaRPr lang="ar-SA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FF0000"/>
                </a:solidFill>
              </a:rPr>
              <a:t>EXAMPLE 3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Let A be the set {1,2,3,4}. Which ordered pairs are in the relation R = {(a , b) | a divides b}?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endParaRPr lang="en-US" b="1" u="sng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u="sng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u="sng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u="sng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u="sng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DD15618D-9106-4EE5-BD3E-6FDDD50F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89FD758A-F5E7-439A-B772-B0B46F9D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9585B73E-446D-4951-A4B4-8B78ED1BCB1B}"/>
              </a:ext>
            </a:extLst>
          </p:cNvPr>
          <p:cNvSpPr txBox="1"/>
          <p:nvPr/>
        </p:nvSpPr>
        <p:spPr>
          <a:xfrm>
            <a:off x="480317" y="457200"/>
            <a:ext cx="7772400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800" dirty="0"/>
              <a:t>R = {(1,1), (1,2), (1,3), (1,4), (2,2), (2,4), (3,3), (4,4) } .</a:t>
            </a:r>
            <a:endParaRPr lang="ar-SA" sz="2800" dirty="0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CA9D72B8-D764-4F52-BFA8-2988F4933E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4"/>
          <a:stretch/>
        </p:blipFill>
        <p:spPr>
          <a:xfrm>
            <a:off x="304800" y="1447800"/>
            <a:ext cx="8077200" cy="434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99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Relations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1660</Words>
  <Application>Microsoft Office PowerPoint</Application>
  <PresentationFormat>عرض على الشاشة (4:3)</PresentationFormat>
  <Paragraphs>156</Paragraphs>
  <Slides>23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7" baseType="lpstr">
      <vt:lpstr>Arial</vt:lpstr>
      <vt:lpstr>Calibri</vt:lpstr>
      <vt:lpstr>Cambria Math</vt:lpstr>
      <vt:lpstr>سمة Office</vt:lpstr>
      <vt:lpstr>8.1 Relations and Their  Properties</vt:lpstr>
      <vt:lpstr>The Binary Relation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Properties of Relations</vt:lpstr>
      <vt:lpstr>Reflexive Relation</vt:lpstr>
      <vt:lpstr>Symmetric and Antisymmetric</vt:lpstr>
      <vt:lpstr>عرض تقديمي في PowerPoint</vt:lpstr>
      <vt:lpstr>Transitive</vt:lpstr>
      <vt:lpstr>عرض تقديمي في PowerPoint</vt:lpstr>
      <vt:lpstr>Remark:</vt:lpstr>
      <vt:lpstr>عرض تقديمي في PowerPoint</vt:lpstr>
      <vt:lpstr>عرض تقديمي في PowerPoint</vt:lpstr>
      <vt:lpstr>The composition of two relations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Relations and Their Properties</dc:title>
  <dc:creator>Zainab</dc:creator>
  <cp:lastModifiedBy>Laila Alzaid</cp:lastModifiedBy>
  <cp:revision>106</cp:revision>
  <dcterms:created xsi:type="dcterms:W3CDTF">2013-02-11T12:25:49Z</dcterms:created>
  <dcterms:modified xsi:type="dcterms:W3CDTF">2021-10-19T14:38:29Z</dcterms:modified>
</cp:coreProperties>
</file>