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6"/>
  </p:notesMasterIdLst>
  <p:sldIdLst>
    <p:sldId id="258" r:id="rId3"/>
    <p:sldId id="260" r:id="rId4"/>
    <p:sldId id="261" r:id="rId5"/>
    <p:sldId id="272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80" r:id="rId23"/>
    <p:sldId id="279" r:id="rId24"/>
    <p:sldId id="2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D5DE-C2F0-4A0D-8C77-B7F299FEC2FA}" type="datetimeFigureOut">
              <a:rPr lang="en-GB" smtClean="0"/>
              <a:t>26/03/2014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54767-3F51-4C2B-8961-AAAF8F736F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9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81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381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4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563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54767-3F51-4C2B-8961-AAAF8F736F4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5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671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13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66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92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75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357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382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57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54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6743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42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towriteessay.co.uk/APA-referencing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2.wlv.ac.uk/lib/APAReferencing/APA.htm" TargetMode="External"/><Relationship Id="rId4" Type="http://schemas.openxmlformats.org/officeDocument/2006/relationships/hyperlink" Target="http://library.northampton.ac.uk/pages/arg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3950"/>
            <a:ext cx="8001000" cy="2533650"/>
          </a:xfrm>
          <a:ln w="20002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bg1"/>
                </a:solidFill>
              </a:rPr>
              <a:t>توثيق المراجع  طبقا لطريقة جمعية علم النفس الأمريكية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APA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53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b="1" u="sng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مواقع الإنترنت :</a:t>
            </a:r>
          </a:p>
          <a:p>
            <a:pPr algn="r" rtl="1"/>
            <a:r>
              <a:rPr lang="ar-AE" dirty="0" smtClean="0"/>
              <a:t>إذا لم يعرف التاريخ فيتم كتابة (غير معروف) أو (</a:t>
            </a:r>
            <a:r>
              <a:rPr lang="fr-FR" dirty="0" err="1" smtClean="0"/>
              <a:t>n.d</a:t>
            </a:r>
            <a:r>
              <a:rPr lang="fr-FR" dirty="0" smtClean="0"/>
              <a:t>.</a:t>
            </a:r>
            <a:r>
              <a:rPr lang="ar-AE" dirty="0" smtClean="0"/>
              <a:t>)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 </a:t>
            </a:r>
            <a:endParaRPr lang="ar-AE" b="1" u="sng" dirty="0"/>
          </a:p>
          <a:p>
            <a:pPr algn="r" rtl="1"/>
            <a:r>
              <a:rPr lang="ar-AE" dirty="0" smtClean="0"/>
              <a:t>معرفة استراتيجيات عمل الذاكرة تساعد على تحسين مهارات الاستذكار (موس ،غير معروف) أو</a:t>
            </a:r>
          </a:p>
          <a:p>
            <a:pPr marL="0" indent="0" algn="r" rtl="1">
              <a:buNone/>
            </a:pPr>
            <a:r>
              <a:rPr lang="ar-AE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Mohs</a:t>
            </a:r>
            <a:r>
              <a:rPr lang="en-GB" dirty="0" smtClean="0"/>
              <a:t>, </a:t>
            </a:r>
            <a:r>
              <a:rPr lang="en-GB" dirty="0" err="1" smtClean="0"/>
              <a:t>n.d.</a:t>
            </a:r>
            <a:r>
              <a:rPr lang="en-GB" dirty="0" smtClean="0"/>
              <a:t>) </a:t>
            </a:r>
            <a:r>
              <a:rPr lang="ar-AE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التوثيق داخل النص 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r>
              <a:rPr lang="ar-AE" u="sng" dirty="0" smtClean="0"/>
              <a:t>توثيق معلومة واحدة بأكثر من مرجع :</a:t>
            </a:r>
          </a:p>
          <a:p>
            <a:pPr algn="r" rtl="1"/>
            <a:r>
              <a:rPr lang="ar-AE" dirty="0" smtClean="0"/>
              <a:t>تكتب جميع المراجع بين القوسين مفصولة بفاصلة منقوطة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algn="r" rtl="1"/>
            <a:r>
              <a:rPr lang="ar-AE" dirty="0" smtClean="0"/>
              <a:t>وصف الصور لفظيا يعطل الذاكرة البصرية (فولشور و سكولر ،1995؛ميسنر ،200؛ياون ،2009) . </a:t>
            </a:r>
          </a:p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* ترتب المراجع بين القوسين أبجديا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ar-AE" u="sng" dirty="0" smtClean="0">
                <a:solidFill>
                  <a:schemeClr val="accent3"/>
                </a:solidFill>
              </a:rPr>
              <a:t>كتابة قائمة المراجع </a:t>
            </a:r>
            <a:endParaRPr lang="en-GB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algn="r" rtl="1"/>
            <a:r>
              <a:rPr lang="ar-AE" dirty="0" smtClean="0"/>
              <a:t>كل المراجع داخل النص يجب وضعها في قائمة المراجع .</a:t>
            </a:r>
          </a:p>
          <a:p>
            <a:pPr algn="r" rtl="1"/>
            <a:r>
              <a:rPr lang="ar-AE" dirty="0" smtClean="0"/>
              <a:t>يتم ترتيب قائمة المراجع أبجديا </a:t>
            </a:r>
          </a:p>
          <a:p>
            <a:pPr algn="r" rtl="1"/>
            <a:r>
              <a:rPr lang="ar-AE" dirty="0" smtClean="0"/>
              <a:t>لا توضع أرقام للقائمة وتكون الدايات معلقة بهذا الشكل :</a:t>
            </a:r>
          </a:p>
          <a:p>
            <a:pPr marL="0" indent="-457200" algn="r" rtl="1">
              <a:buNone/>
            </a:pPr>
            <a:r>
              <a:rPr lang="ar-AE" dirty="0" smtClean="0"/>
              <a:t>سكولر ، جونيثون و إنجستلر ، سكولر . (1990) . التعمية               	اللفظية وأثرها على الشهادات القضائية .....</a:t>
            </a:r>
          </a:p>
          <a:p>
            <a:pPr marL="0" indent="-457200" algn="r" rtl="1">
              <a:buNone/>
            </a:pPr>
            <a:r>
              <a:rPr lang="ar-AE" dirty="0" smtClean="0"/>
              <a:t>بادلي ، ألن و هتش ، جراهام . (1974) . الذاكرة العاملة . 	........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AE" b="1" u="sng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المراجع من مجلات علمية :</a:t>
            </a:r>
          </a:p>
          <a:p>
            <a:pPr algn="r" rtl="1"/>
            <a:r>
              <a:rPr lang="ar-AE" dirty="0" smtClean="0"/>
              <a:t>لقب المؤلف، الاسم الأول . (التاريخ) . عنوان البحث . المجلة ،العدد ،من صفحة – صفحة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مثال: </a:t>
            </a:r>
            <a:endParaRPr lang="ar-AE" dirty="0" smtClean="0"/>
          </a:p>
          <a:p>
            <a:pPr marL="0" indent="0" algn="r" rtl="1">
              <a:buNone/>
            </a:pPr>
            <a:r>
              <a:rPr lang="ar-AE" dirty="0" smtClean="0"/>
              <a:t>الأعور، كمال . (1990). الرضى الوظيفي والدافع للإنجاز 	عند 	المعلمات المستجدات . مجلة التربية ،32 ،48-52.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35052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*ملاحظة : </a:t>
            </a:r>
          </a:p>
          <a:p>
            <a:pPr algn="ctr"/>
            <a:r>
              <a:rPr lang="ar-AE" b="1" dirty="0" smtClean="0"/>
              <a:t>اسم المجلة والعدد تكتب بخط مائل 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endParaRPr lang="ar-AE" b="1" u="sng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</a:t>
            </a:r>
            <a:r>
              <a:rPr lang="ar-AE" b="1" u="sng" dirty="0"/>
              <a:t>المراجع من مجلات علمية :</a:t>
            </a:r>
          </a:p>
          <a:p>
            <a:pPr algn="r" rtl="1"/>
            <a:r>
              <a:rPr lang="ar-AE" dirty="0" smtClean="0"/>
              <a:t>عند توثيق المراجع الأجنبية يكتب اللقب وبعده الحرف الأول من الاسم الأول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algn="r" rtl="1"/>
            <a:endParaRPr lang="ar-AE" dirty="0" smtClean="0"/>
          </a:p>
          <a:p>
            <a:pPr marL="0" indent="0">
              <a:buNone/>
            </a:pPr>
            <a:r>
              <a:rPr lang="fr-FR" dirty="0"/>
              <a:t>J</a:t>
            </a:r>
            <a:r>
              <a:rPr lang="de-DE" dirty="0" smtClean="0"/>
              <a:t>anmaat</a:t>
            </a:r>
            <a:r>
              <a:rPr lang="de-DE" dirty="0"/>
              <a:t>, K. R. L., Byrne, R. W., &amp; Zuberbühler, K. (2006). </a:t>
            </a:r>
            <a:r>
              <a:rPr lang="en-US" dirty="0"/>
              <a:t>Evidence for a spatial memory of fruiting states of rainforest trees in wild </a:t>
            </a:r>
            <a:r>
              <a:rPr lang="en-US" dirty="0" err="1"/>
              <a:t>mangabeys</a:t>
            </a:r>
            <a:r>
              <a:rPr lang="en-US" dirty="0"/>
              <a:t>. </a:t>
            </a:r>
            <a:r>
              <a:rPr lang="en-US" i="1" dirty="0"/>
              <a:t>Animal </a:t>
            </a:r>
            <a:r>
              <a:rPr lang="en-US" i="1" dirty="0" err="1"/>
              <a:t>Behaviour</a:t>
            </a:r>
            <a:r>
              <a:rPr lang="en-US" i="1"/>
              <a:t>, </a:t>
            </a:r>
            <a:r>
              <a:rPr lang="en-US" i="1" smtClean="0"/>
              <a:t>72</a:t>
            </a:r>
            <a:r>
              <a:rPr lang="en-US" smtClean="0"/>
              <a:t>, </a:t>
            </a:r>
            <a:r>
              <a:rPr lang="en-US" dirty="0"/>
              <a:t>797-807. </a:t>
            </a:r>
            <a:endParaRPr lang="en-GB" dirty="0"/>
          </a:p>
          <a:p>
            <a:pPr algn="r" rtl="1"/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المجلات العلمية :</a:t>
            </a:r>
          </a:p>
          <a:p>
            <a:pPr algn="r" rtl="1"/>
            <a:r>
              <a:rPr lang="ar-AE" dirty="0" smtClean="0"/>
              <a:t>إذا كان عدد المؤلفين 7 فأكثر يكتب اسم الست الأوائل وآخرون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marL="0" indent="0" algn="r" rtl="1">
              <a:buNone/>
            </a:pPr>
            <a:r>
              <a:rPr lang="ar-AE" dirty="0" smtClean="0"/>
              <a:t>حامد، خالد . و الجزائري، رضى . و الحاتمي، نبيل . والكردي، عدنان . والطوب، محمد. وخليفة، أمير . و آخرون (2009) . دراسة ميدانية ....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r" rtl="1"/>
            <a:endParaRPr lang="ar-AE" dirty="0" smtClean="0"/>
          </a:p>
          <a:p>
            <a:pPr marL="0" indent="0" algn="r" rtl="1">
              <a:buNone/>
            </a:pPr>
            <a:r>
              <a:rPr lang="ar-AE" b="1" u="sng" dirty="0"/>
              <a:t>توثيق المجلات العلمية :</a:t>
            </a:r>
          </a:p>
          <a:p>
            <a:pPr marL="0" indent="0" algn="r" rtl="1">
              <a:buNone/>
            </a:pPr>
            <a:r>
              <a:rPr lang="ar-AE" dirty="0" smtClean="0"/>
              <a:t>مثال لمرجع أجنبي :</a:t>
            </a:r>
          </a:p>
          <a:p>
            <a:pPr marL="0" indent="0" rtl="1">
              <a:buNone/>
            </a:pPr>
            <a:r>
              <a:rPr lang="en-US" dirty="0" err="1" smtClean="0"/>
              <a:t>Engh</a:t>
            </a:r>
            <a:r>
              <a:rPr lang="en-US" dirty="0"/>
              <a:t>, A.E., </a:t>
            </a:r>
            <a:r>
              <a:rPr lang="en-US" dirty="0" err="1"/>
              <a:t>Beehner</a:t>
            </a:r>
            <a:r>
              <a:rPr lang="en-US" dirty="0"/>
              <a:t>, J.C., Bergman, T.J., Whitten, P.L., </a:t>
            </a:r>
            <a:r>
              <a:rPr lang="en-US" dirty="0" err="1"/>
              <a:t>Hoffmeier</a:t>
            </a:r>
            <a:r>
              <a:rPr lang="en-US" dirty="0"/>
              <a:t>, R.R.&amp; </a:t>
            </a:r>
            <a:r>
              <a:rPr lang="en-US" dirty="0" err="1"/>
              <a:t>Seyfarth</a:t>
            </a:r>
            <a:r>
              <a:rPr lang="en-US" dirty="0"/>
              <a:t>, R.M. et al. (2006). Female hierarchy instability, male immigration, and infanticide increase glucocorticoid levels in female </a:t>
            </a:r>
            <a:r>
              <a:rPr lang="en-US" dirty="0" err="1"/>
              <a:t>chacma</a:t>
            </a:r>
            <a:r>
              <a:rPr lang="en-US" dirty="0"/>
              <a:t> baboons. </a:t>
            </a:r>
            <a:r>
              <a:rPr lang="ar-AE" dirty="0" smtClean="0"/>
              <a:t>.</a:t>
            </a:r>
            <a:r>
              <a:rPr lang="en-US" i="1" dirty="0" smtClean="0"/>
              <a:t>Animal </a:t>
            </a:r>
            <a:r>
              <a:rPr lang="en-US" i="1" dirty="0" err="1"/>
              <a:t>Behaviour</a:t>
            </a:r>
            <a:r>
              <a:rPr lang="en-US" i="1" dirty="0"/>
              <a:t> 71</a:t>
            </a:r>
            <a:r>
              <a:rPr lang="en-US" dirty="0"/>
              <a:t>, 1227-1237</a:t>
            </a:r>
            <a:endParaRPr lang="en-GB" dirty="0"/>
          </a:p>
          <a:p>
            <a:pPr marL="0" indent="0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95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algn="r" rtl="1"/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توثيق مراجع من مجلات علمية :</a:t>
            </a:r>
          </a:p>
          <a:p>
            <a:pPr algn="r" rtl="1">
              <a:buFontTx/>
              <a:buChar char="-"/>
            </a:pPr>
            <a:r>
              <a:rPr lang="ar-AE" dirty="0" smtClean="0"/>
              <a:t>إذا كان للمؤلف الواحد يوضع البحث الأقدم أولا .</a:t>
            </a:r>
          </a:p>
          <a:p>
            <a:pPr algn="r" rtl="1">
              <a:buFontTx/>
              <a:buChar char="-"/>
            </a:pPr>
            <a:r>
              <a:rPr lang="ar-AE" dirty="0" smtClean="0"/>
              <a:t>إذا كان للمؤلف أبحاث فردية وأبحاث مشتركة توضع الأبحاث الفردية أولا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r>
              <a:rPr lang="en-US" dirty="0"/>
              <a:t>Baddeley, A. (2005)…</a:t>
            </a:r>
            <a:endParaRPr lang="en-GB" dirty="0"/>
          </a:p>
          <a:p>
            <a:r>
              <a:rPr lang="en-US" dirty="0"/>
              <a:t>Baddeley, A. (2007)…</a:t>
            </a:r>
            <a:endParaRPr lang="en-GB" dirty="0"/>
          </a:p>
          <a:p>
            <a:r>
              <a:rPr lang="en-US" dirty="0"/>
              <a:t>Baddeley A. &amp; Hitch, G. (1987)…</a:t>
            </a:r>
            <a:endParaRPr lang="en-GB" dirty="0"/>
          </a:p>
          <a:p>
            <a:r>
              <a:rPr lang="en-US" dirty="0"/>
              <a:t>Baddeley, A., Hitch, G. &amp; Gathercole, S. (1994)…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 wrap="none" bIns="36000">
            <a:normAutofit lnSpcReduction="10000"/>
          </a:bodyPr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الكتب :</a:t>
            </a:r>
            <a:endParaRPr lang="en-GB" b="1" u="sng" dirty="0" smtClean="0"/>
          </a:p>
          <a:p>
            <a:pPr marL="0" indent="0" algn="r" rtl="1">
              <a:buNone/>
            </a:pPr>
            <a:r>
              <a:rPr lang="ar-AE" dirty="0" smtClean="0"/>
              <a:t>لقب المؤلف، اسمه الأول . (التاريخ). عنوان الكتاب . (</a:t>
            </a:r>
            <a:r>
              <a:rPr lang="ar-AE" dirty="0" smtClean="0">
                <a:solidFill>
                  <a:schemeClr val="accent2"/>
                </a:solidFill>
              </a:rPr>
              <a:t>بخط </a:t>
            </a:r>
          </a:p>
          <a:p>
            <a:pPr marL="0" indent="0" algn="r" rtl="1">
              <a:buNone/>
            </a:pPr>
            <a:r>
              <a:rPr lang="ar-AE" dirty="0" smtClean="0">
                <a:solidFill>
                  <a:schemeClr val="accent2"/>
                </a:solidFill>
              </a:rPr>
              <a:t>مائل</a:t>
            </a:r>
            <a:r>
              <a:rPr lang="ar-AE" dirty="0" smtClean="0"/>
              <a:t>) مكان النشر : الناشر .</a:t>
            </a:r>
          </a:p>
          <a:p>
            <a:pPr marL="0" indent="0" algn="r" rtl="1">
              <a:buNone/>
            </a:pPr>
            <a:endParaRPr lang="ar-AE" dirty="0"/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marL="0" indent="0" algn="r" rtl="1">
              <a:buNone/>
            </a:pPr>
            <a:r>
              <a:rPr lang="ar-AE" dirty="0" smtClean="0"/>
              <a:t>عوض، ماجد . (2011). علم النفس الاجتماعي . الرياض : </a:t>
            </a:r>
          </a:p>
          <a:p>
            <a:pPr marL="0" indent="0" algn="r" rtl="1">
              <a:buNone/>
            </a:pPr>
            <a:r>
              <a:rPr lang="ar-AE" dirty="0" smtClean="0"/>
              <a:t>دار الأثير .</a:t>
            </a:r>
          </a:p>
        </p:txBody>
      </p:sp>
    </p:spTree>
    <p:extLst>
      <p:ext uri="{BB962C8B-B14F-4D97-AF65-F5344CB8AC3E}">
        <p14:creationId xmlns:p14="http://schemas.microsoft.com/office/powerpoint/2010/main" val="1582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مثال لتوثيق كتاب أجنبي :</a:t>
            </a:r>
          </a:p>
          <a:p>
            <a:pPr marL="0" indent="0" rtl="1">
              <a:buNone/>
            </a:pPr>
            <a:r>
              <a:rPr lang="en-US" dirty="0"/>
              <a:t>Cheney, D.L. &amp; </a:t>
            </a:r>
            <a:r>
              <a:rPr lang="en-US" dirty="0" err="1"/>
              <a:t>Seyfarth</a:t>
            </a:r>
            <a:r>
              <a:rPr lang="en-US" dirty="0"/>
              <a:t>, R.M. (2007) </a:t>
            </a:r>
            <a:r>
              <a:rPr lang="en-US" i="1" dirty="0"/>
              <a:t>Baboon Metaphysics: The Evolution of a Social Mind</a:t>
            </a:r>
            <a:r>
              <a:rPr lang="en-US" dirty="0"/>
              <a:t>. </a:t>
            </a:r>
            <a:r>
              <a:rPr lang="en-US" dirty="0" smtClean="0"/>
              <a:t>Chicago : University </a:t>
            </a:r>
            <a:r>
              <a:rPr lang="en-US" dirty="0"/>
              <a:t>of Chicago </a:t>
            </a:r>
            <a:r>
              <a:rPr lang="en-US" dirty="0" smtClean="0"/>
              <a:t>Press.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>
                <a:solidFill>
                  <a:schemeClr val="accent4"/>
                </a:solidFill>
              </a:rPr>
              <a:t>المحتوى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algn="r" rtl="1"/>
            <a:r>
              <a:rPr lang="ar-AE" dirty="0" smtClean="0"/>
              <a:t>التوثيق داخل النص :</a:t>
            </a:r>
          </a:p>
          <a:p>
            <a:pPr lvl="1" algn="r" rtl="1"/>
            <a:r>
              <a:rPr lang="ar-AE" dirty="0" smtClean="0"/>
              <a:t>توثيق مراجع لأكثر من مؤلف </a:t>
            </a:r>
          </a:p>
          <a:p>
            <a:pPr lvl="1" algn="r" rtl="1"/>
            <a:r>
              <a:rPr lang="ar-AE" dirty="0" smtClean="0"/>
              <a:t>توثيق المراجع الأجنبية </a:t>
            </a:r>
          </a:p>
          <a:p>
            <a:pPr lvl="1" algn="r" rtl="1"/>
            <a:r>
              <a:rPr lang="ar-AE" dirty="0" smtClean="0"/>
              <a:t>توثيق مواقع الإنترنت </a:t>
            </a:r>
          </a:p>
          <a:p>
            <a:pPr lvl="1" algn="r" rtl="1"/>
            <a:r>
              <a:rPr lang="ar-AE" dirty="0" smtClean="0"/>
              <a:t>توثيق معلومة واحدة بأكثر من مرجع </a:t>
            </a:r>
          </a:p>
          <a:p>
            <a:pPr algn="r" rtl="1"/>
            <a:r>
              <a:rPr lang="ar-AE" dirty="0" smtClean="0"/>
              <a:t>كتابة قائمة المراجع :</a:t>
            </a:r>
            <a:endParaRPr lang="en-GB" dirty="0" smtClean="0"/>
          </a:p>
          <a:p>
            <a:pPr lvl="1" algn="r" rtl="1"/>
            <a:r>
              <a:rPr lang="ar-AE" dirty="0" smtClean="0"/>
              <a:t>شكل قائمة المراجع </a:t>
            </a:r>
          </a:p>
          <a:p>
            <a:pPr lvl="1" algn="r" rtl="1"/>
            <a:r>
              <a:rPr lang="ar-AE" dirty="0" smtClean="0"/>
              <a:t>توثيق مجلات علمية </a:t>
            </a:r>
          </a:p>
          <a:p>
            <a:pPr lvl="1" algn="r" rtl="1"/>
            <a:r>
              <a:rPr lang="ar-AE" dirty="0" smtClean="0"/>
              <a:t>توثيق كتب </a:t>
            </a:r>
            <a:endParaRPr lang="ar-AE" dirty="0" smtClean="0"/>
          </a:p>
          <a:p>
            <a:pPr lvl="1" algn="r" rtl="1"/>
            <a:r>
              <a:rPr lang="ar-AE" smtClean="0"/>
              <a:t>توثيق مواقع الإنترنت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06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endParaRPr lang="en-GB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مواقع الإنترنت:</a:t>
            </a:r>
          </a:p>
          <a:p>
            <a:pPr algn="r" rtl="1"/>
            <a:r>
              <a:rPr lang="ar-AE" dirty="0" smtClean="0"/>
              <a:t>لقب المؤلف، اسم النمؤلف . (التاريخ). عنوان المقال أو عنوان الموقع ،تاريخ الحصول على المعلومة ،من رابط الموقع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marL="0" indent="0" algn="r" rtl="1">
              <a:buNone/>
            </a:pPr>
            <a:r>
              <a:rPr lang="ar-AE" dirty="0" smtClean="0"/>
              <a:t>الرائد، إياد . (2007). معايير تقييم عسر الحساب . عثر عليه في 2 فبراير ،2013، من </a:t>
            </a:r>
            <a:r>
              <a:rPr lang="en-GB" dirty="0" smtClean="0"/>
              <a:t>http://dyslin.org</a:t>
            </a:r>
            <a:r>
              <a:rPr lang="ar-AE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50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u="sng" dirty="0">
                <a:solidFill>
                  <a:schemeClr val="accent3"/>
                </a:solidFill>
              </a:rPr>
              <a:t>كتابة قائمة المراجع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sz="2200" b="1" u="sng" dirty="0" smtClean="0"/>
              <a:t>مثال لتوثيق موقع أجنبي: </a:t>
            </a:r>
          </a:p>
          <a:p>
            <a:pPr marL="0" indent="0">
              <a:buNone/>
            </a:pPr>
            <a:r>
              <a:rPr lang="en-US" sz="2200" dirty="0"/>
              <a:t>Briggs, </a:t>
            </a:r>
            <a:r>
              <a:rPr lang="en-GB" sz="2200" dirty="0"/>
              <a:t>H. (2001) Cultural habits of chimps. Retrieved October 7</a:t>
            </a:r>
            <a:r>
              <a:rPr lang="en-GB" sz="2200" baseline="30000" dirty="0"/>
              <a:t>th</a:t>
            </a:r>
            <a:r>
              <a:rPr lang="en-GB" sz="2200" dirty="0"/>
              <a:t> 2008, from http://</a:t>
            </a:r>
            <a:r>
              <a:rPr lang="en-GB" sz="2200" dirty="0" smtClean="0"/>
              <a:t>news.bbc.co.uk/1/hi/sci/tech/1484261.stm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3446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مواقع مفيدة على الإنترنت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>
            <a:normAutofit/>
          </a:bodyPr>
          <a:lstStyle/>
          <a:p>
            <a:endParaRPr lang="ar-AE" sz="2400" dirty="0" smtClean="0"/>
          </a:p>
          <a:p>
            <a:r>
              <a:rPr lang="en-GB" sz="2400" u="sng" dirty="0">
                <a:hlinkClick r:id="rId3"/>
              </a:rPr>
              <a:t>http://www.howtowriteessay.co.uk/APA-referencing.html</a:t>
            </a:r>
            <a:endParaRPr lang="en-GB" sz="2400" dirty="0"/>
          </a:p>
          <a:p>
            <a:r>
              <a:rPr lang="en-GB" sz="2400" u="sng" dirty="0">
                <a:hlinkClick r:id="rId4"/>
              </a:rPr>
              <a:t>http://library.northampton.ac.uk/pages/arg</a:t>
            </a:r>
            <a:endParaRPr lang="en-GB" sz="2400" dirty="0"/>
          </a:p>
          <a:p>
            <a:r>
              <a:rPr lang="en-GB" sz="2400" u="sng" dirty="0">
                <a:hlinkClick r:id="rId5"/>
              </a:rPr>
              <a:t>http://www2.wlv.ac.uk/lib/APAReferencing/APA.htm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6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23950"/>
            <a:ext cx="8001000" cy="2533650"/>
          </a:xfrm>
          <a:ln w="200025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ar-AE" dirty="0" smtClean="0">
                <a:solidFill>
                  <a:schemeClr val="bg1"/>
                </a:solidFill>
              </a:rPr>
              <a:t>تمت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2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عند ذكر أي معلومة لا بد من إخبار القارئ بمصدرها ويكون ذلك بالإشارة للمصدر بعد ذكر المعلومة مباشرة .</a:t>
            </a:r>
          </a:p>
          <a:p>
            <a:pPr algn="r" rtl="1"/>
            <a:r>
              <a:rPr lang="ar-AE" u="sng" dirty="0" smtClean="0"/>
              <a:t>ذكر مصدر المعلومة في النص يكون بـ:</a:t>
            </a:r>
          </a:p>
          <a:p>
            <a:pPr marL="1371600" lvl="2" indent="-457200" algn="r" rtl="1">
              <a:buFont typeface="+mj-lt"/>
              <a:buAutoNum type="arabicPeriod"/>
            </a:pPr>
            <a:r>
              <a:rPr lang="ar-AE" dirty="0" smtClean="0"/>
              <a:t>المعلومة (المؤلفـ(ون) ، تاريخ النشر )</a:t>
            </a:r>
          </a:p>
          <a:p>
            <a:pPr marL="914400" lvl="2" indent="0" algn="r" rtl="1">
              <a:buNone/>
            </a:pPr>
            <a:r>
              <a:rPr lang="ar-AE" b="1" u="sng" dirty="0" smtClean="0"/>
              <a:t>مثال : </a:t>
            </a:r>
            <a:r>
              <a:rPr lang="ar-AE" dirty="0" smtClean="0"/>
              <a:t>الذاكرة قصيرة المدى لا تستمر أكثر من ثلاثين ثانية دون تكرار متواصل (بادلي ،1974)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إذا زاد عدد المؤلفين عن مؤلف واحد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447800"/>
            <a:ext cx="8382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لتوثيق مرجع له مؤلفان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إعطاء معان للصور يزيد من القدرة على استرجاعها (دانيل و توجلي ،1976) 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" y="2743200"/>
            <a:ext cx="836676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على توثيق مرجع به (3-5) مؤلفين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الخيال البصري يماثل المعاينة (براندمنت و هتش وبيشب ،1992)</a:t>
            </a:r>
          </a:p>
          <a:p>
            <a:pPr algn="just" rtl="1"/>
            <a:r>
              <a:rPr lang="ar-AE" b="1" u="sng" dirty="0" smtClean="0">
                <a:solidFill>
                  <a:schemeClr val="tx1"/>
                </a:solidFill>
              </a:rPr>
              <a:t>لكن :</a:t>
            </a:r>
          </a:p>
          <a:p>
            <a:pPr algn="just" rtl="1"/>
            <a:r>
              <a:rPr lang="ar-AE" b="1" dirty="0" smtClean="0">
                <a:solidFill>
                  <a:schemeClr val="tx1"/>
                </a:solidFill>
              </a:rPr>
              <a:t>عند </a:t>
            </a:r>
            <a:r>
              <a:rPr lang="ar-AE" dirty="0" smtClean="0">
                <a:solidFill>
                  <a:schemeClr val="tx1"/>
                </a:solidFill>
              </a:rPr>
              <a:t>ذكر المرجع مرة أخرى في النص يكتب (براندمنت وآخرون ،1992) </a:t>
            </a:r>
          </a:p>
        </p:txBody>
      </p:sp>
      <p:sp>
        <p:nvSpPr>
          <p:cNvPr id="6" name="Rectangle 5"/>
          <p:cNvSpPr/>
          <p:nvPr/>
        </p:nvSpPr>
        <p:spPr>
          <a:xfrm>
            <a:off x="327660" y="3962400"/>
            <a:ext cx="836676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على توثيق مرجع به (6+) مؤلفين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الأسئلة المتضمنة لمعلومات موجهة تشوش الذاكرة (براون وآخرون ،2010)</a:t>
            </a:r>
          </a:p>
          <a:p>
            <a:pPr algn="just" rtl="1"/>
            <a:r>
              <a:rPr lang="ar-AE" b="1" u="sng" dirty="0" smtClean="0">
                <a:solidFill>
                  <a:schemeClr val="tx1"/>
                </a:solidFill>
              </a:rPr>
              <a:t>أي :</a:t>
            </a:r>
          </a:p>
          <a:p>
            <a:pPr algn="just" rtl="1"/>
            <a:r>
              <a:rPr lang="ar-AE" b="1" dirty="0" smtClean="0">
                <a:solidFill>
                  <a:schemeClr val="tx1"/>
                </a:solidFill>
              </a:rPr>
              <a:t>يكتب اسم المؤلف الأول فقط متبوعا وبـ وآخرون.</a:t>
            </a:r>
            <a:endParaRPr lang="ar-A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7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ar-AE" dirty="0" smtClean="0">
                <a:solidFill>
                  <a:schemeClr val="tx2"/>
                </a:solidFill>
              </a:rPr>
              <a:t>التوثيق للمصادر الأجنبية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0040" y="2819400"/>
            <a:ext cx="8382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لتوثيق مرجع له مؤلفان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المعاني تقوي الروابط بين مفردات الذاكرة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Daneil</a:t>
            </a:r>
            <a:r>
              <a:rPr lang="en-GB" dirty="0" smtClean="0">
                <a:solidFill>
                  <a:schemeClr val="tx1"/>
                </a:solidFill>
              </a:rPr>
              <a:t> &amp; Toglia, 1976)</a:t>
            </a:r>
            <a:r>
              <a:rPr lang="ar-AE" dirty="0" smtClean="0">
                <a:solidFill>
                  <a:schemeClr val="tx1"/>
                </a:solidFill>
              </a:rPr>
              <a:t> .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" y="4114800"/>
            <a:ext cx="836676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على توثيق مرجع به (3-5) مؤلفين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الخيال البصري يماثل المعاينة (</a:t>
            </a:r>
            <a:r>
              <a:rPr lang="fr-FR" dirty="0" smtClean="0">
                <a:solidFill>
                  <a:schemeClr val="tx1"/>
                </a:solidFill>
              </a:rPr>
              <a:t>Brandimonte, Hitch &amp; Bishop, 1992</a:t>
            </a:r>
            <a:r>
              <a:rPr lang="ar-AE" dirty="0" smtClean="0">
                <a:solidFill>
                  <a:schemeClr val="tx1"/>
                </a:solidFill>
              </a:rPr>
              <a:t>)</a:t>
            </a:r>
          </a:p>
          <a:p>
            <a:pPr algn="just" rtl="1"/>
            <a:r>
              <a:rPr lang="ar-AE" b="1" u="sng" dirty="0" smtClean="0">
                <a:solidFill>
                  <a:schemeClr val="tx1"/>
                </a:solidFill>
              </a:rPr>
              <a:t>لكن :</a:t>
            </a:r>
          </a:p>
          <a:p>
            <a:pPr algn="just" rtl="1"/>
            <a:r>
              <a:rPr lang="ar-AE" b="1" dirty="0" smtClean="0">
                <a:solidFill>
                  <a:schemeClr val="tx1"/>
                </a:solidFill>
              </a:rPr>
              <a:t>عند </a:t>
            </a:r>
            <a:r>
              <a:rPr lang="ar-AE" dirty="0" smtClean="0">
                <a:solidFill>
                  <a:schemeClr val="tx1"/>
                </a:solidFill>
              </a:rPr>
              <a:t>ذكر المرجع مرة أخرى في النص يكتب (</a:t>
            </a:r>
            <a:r>
              <a:rPr lang="en-GB" dirty="0">
                <a:solidFill>
                  <a:schemeClr val="tx1"/>
                </a:solidFill>
              </a:rPr>
              <a:t>Brandimonte et al., 1992</a:t>
            </a:r>
            <a:r>
              <a:rPr lang="ar-AE" dirty="0">
                <a:solidFill>
                  <a:schemeClr val="tx1"/>
                </a:solidFill>
              </a:rPr>
              <a:t>) </a:t>
            </a:r>
            <a:endParaRPr lang="ar-AE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5410200"/>
            <a:ext cx="836676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على توثيق مرجع به (6+) مؤلفين :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الأسئلة المتضمنة لمعلومات موجهة تشوش الذاكرة (</a:t>
            </a:r>
            <a:r>
              <a:rPr lang="en-GB" dirty="0" smtClean="0">
                <a:solidFill>
                  <a:schemeClr val="tx1"/>
                </a:solidFill>
              </a:rPr>
              <a:t>Brown et al., 2010</a:t>
            </a:r>
            <a:r>
              <a:rPr lang="ar-AE" dirty="0" smtClean="0">
                <a:solidFill>
                  <a:schemeClr val="tx1"/>
                </a:solidFill>
              </a:rPr>
              <a:t>) .</a:t>
            </a:r>
          </a:p>
          <a:p>
            <a:pPr algn="just" rtl="1"/>
            <a:r>
              <a:rPr lang="ar-AE" b="1" u="sng" dirty="0" smtClean="0">
                <a:solidFill>
                  <a:schemeClr val="tx1"/>
                </a:solidFill>
              </a:rPr>
              <a:t>أي :</a:t>
            </a:r>
          </a:p>
          <a:p>
            <a:pPr algn="just" rtl="1"/>
            <a:r>
              <a:rPr lang="ar-AE" b="1" dirty="0" smtClean="0">
                <a:solidFill>
                  <a:schemeClr val="tx1"/>
                </a:solidFill>
              </a:rPr>
              <a:t>يكتب اسم المؤلف الأول فقط متبوعا بـ </a:t>
            </a:r>
            <a:r>
              <a:rPr lang="en-GB" b="1" dirty="0" smtClean="0">
                <a:solidFill>
                  <a:schemeClr val="tx1"/>
                </a:solidFill>
              </a:rPr>
              <a:t>et al.</a:t>
            </a:r>
            <a:r>
              <a:rPr lang="ar-AE" b="1" dirty="0" smtClean="0">
                <a:solidFill>
                  <a:schemeClr val="tx1"/>
                </a:solidFill>
              </a:rPr>
              <a:t> .</a:t>
            </a:r>
            <a:endParaRPr lang="ar-AE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850" y="1524000"/>
            <a:ext cx="8382000" cy="1066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AE" b="1" dirty="0" smtClean="0">
                <a:solidFill>
                  <a:schemeClr val="accent2"/>
                </a:solidFill>
              </a:rPr>
              <a:t>مثال على توثيق مرجع له مؤلف واحد : </a:t>
            </a:r>
          </a:p>
          <a:p>
            <a:pPr algn="just" rtl="1"/>
            <a:r>
              <a:rPr lang="ar-AE" dirty="0" smtClean="0">
                <a:solidFill>
                  <a:schemeClr val="tx1"/>
                </a:solidFill>
              </a:rPr>
              <a:t>الذكريات المبهمة أشد تأثرا بالمدخلات اللفظية (</a:t>
            </a:r>
            <a:r>
              <a:rPr lang="en-GB" dirty="0" smtClean="0">
                <a:solidFill>
                  <a:schemeClr val="tx1"/>
                </a:solidFill>
              </a:rPr>
              <a:t>Lupyn, 2008</a:t>
            </a:r>
            <a:r>
              <a:rPr lang="ar-AE" dirty="0" smtClean="0">
                <a:solidFill>
                  <a:schemeClr val="tx1"/>
                </a:solidFill>
              </a:rPr>
              <a:t>) 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791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914400" lvl="2" indent="0" algn="r" rtl="1">
              <a:buNone/>
            </a:pPr>
            <a:endParaRPr lang="ar-AE" dirty="0" smtClean="0"/>
          </a:p>
          <a:p>
            <a:pPr marL="914400" lvl="2" indent="0" algn="r" rtl="1">
              <a:buNone/>
            </a:pPr>
            <a:r>
              <a:rPr lang="ar-AE" b="1" u="sng" dirty="0" smtClean="0"/>
              <a:t>وقد يكتب التوثيق في داخل النص بطريقة مختلفة :</a:t>
            </a:r>
          </a:p>
          <a:p>
            <a:pPr marL="914400" lvl="2" indent="0" algn="r" rtl="1">
              <a:buNone/>
            </a:pPr>
            <a:r>
              <a:rPr lang="ar-AE" dirty="0" smtClean="0"/>
              <a:t>- المؤلفـ(ون</a:t>
            </a:r>
            <a:r>
              <a:rPr lang="ar-AE" dirty="0"/>
              <a:t>) (تاريخ النشر) المعلومة .</a:t>
            </a:r>
          </a:p>
          <a:p>
            <a:pPr marL="914400" lvl="2" indent="0" algn="r" rtl="1">
              <a:buNone/>
            </a:pPr>
            <a:r>
              <a:rPr lang="ar-AE" dirty="0"/>
              <a:t>مثال : ذكر بادلي (1974) أن الذاكرة قصيرة المدى </a:t>
            </a:r>
            <a:r>
              <a:rPr lang="ar-AE" dirty="0" smtClean="0"/>
              <a:t>....</a:t>
            </a:r>
          </a:p>
          <a:p>
            <a:pPr marL="914400" lvl="2" indent="0" algn="r" rtl="1">
              <a:buNone/>
            </a:pPr>
            <a:endParaRPr lang="ar-AE" dirty="0"/>
          </a:p>
          <a:p>
            <a:pPr marL="914400" lvl="2" indent="0" algn="r" rtl="1">
              <a:buNone/>
            </a:pPr>
            <a:r>
              <a:rPr lang="ar-AE" dirty="0" smtClean="0"/>
              <a:t>- في هذه الحالة يمكن حذف التاريخ إذا تكرر المرجع أكثر من مرة في مقطع واحد .</a:t>
            </a:r>
          </a:p>
          <a:p>
            <a:pPr marL="914400" lvl="2" indent="0" algn="r" rtl="1">
              <a:buNone/>
            </a:pPr>
            <a:r>
              <a:rPr lang="ar-AE" u="sng" dirty="0" smtClean="0"/>
              <a:t>مثال :</a:t>
            </a:r>
            <a:r>
              <a:rPr lang="ar-AE" dirty="0" smtClean="0"/>
              <a:t> عرف هتش وبادلي (1986) منظام دمج الذاكرة بأنه نظام لدمج المعلومات فور دخولها . ويرى هتش بادلي أن هذا النظام محدود السعة .</a:t>
            </a:r>
            <a:endParaRPr lang="ar-AE" dirty="0"/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algn="r" rtl="1"/>
            <a:r>
              <a:rPr lang="ar-AE" dirty="0" smtClean="0"/>
              <a:t>توثيق معلومة من مرجع ثانوي ،وهذا يكون في الحالات التي لا يعثر فيها على المرجع الأصلي فيستند إلى مرجع آخر .</a:t>
            </a:r>
          </a:p>
          <a:p>
            <a:pPr algn="r" rtl="1"/>
            <a:r>
              <a:rPr lang="ar-AE" b="1" u="sng" dirty="0" smtClean="0"/>
              <a:t>مثال :</a:t>
            </a:r>
          </a:p>
          <a:p>
            <a:pPr algn="r" rtl="1"/>
            <a:r>
              <a:rPr lang="ar-AE" dirty="0" smtClean="0"/>
              <a:t>المدمن يتنازل عن المنفعة الآجلة من أجل متعة عاجلة وإن كانت أقل قيمة (كربي وآخرون ،1999 ،كما هو موثق في مارتن وكارسن و بسكست ،2007) .</a:t>
            </a:r>
          </a:p>
          <a:p>
            <a:pPr algn="r" rtl="1"/>
            <a:r>
              <a:rPr lang="ar-AE" dirty="0" smtClean="0"/>
              <a:t>وفي هذه الحالة لا يوضع في قائمة المراجع سوى المرجع الأولي الذي تمت قراءته 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مواقع الإنترنت : </a:t>
            </a:r>
          </a:p>
          <a:p>
            <a:pPr algn="r" rtl="1"/>
            <a:r>
              <a:rPr lang="ar-AE" dirty="0" smtClean="0"/>
              <a:t>يتم وضع اسم المؤلف والتاريخ . 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algn="r" rtl="1"/>
            <a:r>
              <a:rPr lang="ar-AE" dirty="0" smtClean="0"/>
              <a:t>القرود لها سلوكيات اجتماعية (برجز ،1999).</a:t>
            </a:r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>
                <a:solidFill>
                  <a:schemeClr val="accent4"/>
                </a:solidFill>
              </a:rPr>
              <a:t>التوثيق داخل النص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158750">
            <a:solidFill>
              <a:schemeClr val="tx2"/>
            </a:solidFill>
          </a:ln>
        </p:spPr>
        <p:txBody>
          <a:bodyPr/>
          <a:lstStyle/>
          <a:p>
            <a:pPr marL="0" indent="0" algn="r" rtl="1">
              <a:buNone/>
            </a:pPr>
            <a:endParaRPr lang="ar-AE" dirty="0" smtClean="0"/>
          </a:p>
          <a:p>
            <a:pPr marL="0" indent="0" algn="r" rtl="1">
              <a:buNone/>
            </a:pPr>
            <a:r>
              <a:rPr lang="ar-AE" b="1" u="sng" dirty="0" smtClean="0"/>
              <a:t>توثيق مواقع الإنترنت :</a:t>
            </a:r>
            <a:endParaRPr lang="ar-AE" b="1" u="sng" dirty="0"/>
          </a:p>
          <a:p>
            <a:pPr algn="r" rtl="1"/>
            <a:r>
              <a:rPr lang="ar-AE" dirty="0" smtClean="0"/>
              <a:t>قد </a:t>
            </a:r>
            <a:r>
              <a:rPr lang="ar-AE" dirty="0"/>
              <a:t>يستخدم اسم الجمعية أو المنظمة المسؤولة عن الموقع بدلا من اسم مؤلف محدد .</a:t>
            </a:r>
          </a:p>
          <a:p>
            <a:pPr marL="0" indent="0" algn="r" rtl="1">
              <a:buNone/>
            </a:pPr>
            <a:r>
              <a:rPr lang="ar-AE" b="1" u="sng" dirty="0" smtClean="0"/>
              <a:t>مثال :</a:t>
            </a:r>
          </a:p>
          <a:p>
            <a:pPr marL="0" indent="0" algn="r" rtl="1">
              <a:buNone/>
            </a:pPr>
            <a:r>
              <a:rPr lang="ar-AE" dirty="0" smtClean="0"/>
              <a:t>التخصص الأكثر شعبية في علم النفس هو علم النفس الإكلينيكي (جمعية علم النفس البريطانية ،2001) .</a:t>
            </a:r>
          </a:p>
          <a:p>
            <a:pPr algn="r" rtl="1"/>
            <a:r>
              <a:rPr lang="ar-AE" dirty="0" smtClean="0"/>
              <a:t>الموسوعة </a:t>
            </a:r>
            <a:r>
              <a:rPr lang="ar-AE" dirty="0"/>
              <a:t>الحرة ليست مرجعا علميا 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50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1202</Words>
  <Application>Microsoft Office PowerPoint</Application>
  <PresentationFormat>On-screen Show (4:3)</PresentationFormat>
  <Paragraphs>176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1_Office Theme</vt:lpstr>
      <vt:lpstr>توثيق المراجع  طبقا لطريقة جمعية علم النفس الأمريكية  APA</vt:lpstr>
      <vt:lpstr>المحتوى </vt:lpstr>
      <vt:lpstr>التوثيق داخل النص </vt:lpstr>
      <vt:lpstr>إذا زاد عدد المؤلفين عن مؤلف واحد </vt:lpstr>
      <vt:lpstr>التوثيق للمصادر الأجنبية </vt:lpstr>
      <vt:lpstr>التوثيق داخل النص </vt:lpstr>
      <vt:lpstr>التوثيق داخل النص </vt:lpstr>
      <vt:lpstr>التوثيق داخل النص </vt:lpstr>
      <vt:lpstr>التوثيق داخل النص </vt:lpstr>
      <vt:lpstr>التوثيق داخل النص </vt:lpstr>
      <vt:lpstr>التوثيق داخل النص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كتابة قائمة المراجع </vt:lpstr>
      <vt:lpstr>مواقع مفيدة على الإنترنت </vt:lpstr>
      <vt:lpstr>تمت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توثيق المعارج طبقا لطريقة جمعية علم النفس الأمريكية  APA</dc:title>
  <dc:creator>Sumyah</dc:creator>
  <cp:lastModifiedBy>Sumyah</cp:lastModifiedBy>
  <cp:revision>70</cp:revision>
  <dcterms:created xsi:type="dcterms:W3CDTF">2006-08-16T00:00:00Z</dcterms:created>
  <dcterms:modified xsi:type="dcterms:W3CDTF">2014-03-26T20:58:21Z</dcterms:modified>
</cp:coreProperties>
</file>