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8"/>
  </p:notesMasterIdLst>
  <p:sldIdLst>
    <p:sldId id="256" r:id="rId2"/>
    <p:sldId id="258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10" r:id="rId25"/>
    <p:sldId id="311" r:id="rId26"/>
    <p:sldId id="30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E105-A515-4D74-B9DA-E42C0F05C6CB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F61E1-ADC3-429E-A640-ADC3FAB72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57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*Questions included response categories of yes, no, I don’t know. Every section had a final question asking patients to rate areas they consider most important. </a:t>
            </a:r>
          </a:p>
          <a:p>
            <a:pPr marL="285750" indent="-285750">
              <a:buAutoNum type="romanLcPeriod"/>
            </a:pPr>
            <a:r>
              <a:rPr lang="en-US" baseline="0" dirty="0" smtClean="0"/>
              <a:t>Included parking facilities, disability accommodation, signage</a:t>
            </a:r>
          </a:p>
          <a:p>
            <a:pPr marL="285750" indent="-285750">
              <a:buAutoNum type="romanLcPeriod"/>
            </a:pPr>
            <a:r>
              <a:rPr lang="en-US" baseline="0" dirty="0" smtClean="0"/>
              <a:t>Wheelchair access, help desk staff, guiding signs, cleanliness etc.</a:t>
            </a:r>
          </a:p>
          <a:p>
            <a:pPr marL="285750" indent="-285750">
              <a:buAutoNum type="romanLcPeriod"/>
            </a:pPr>
            <a:r>
              <a:rPr lang="en-US" baseline="0" dirty="0" smtClean="0"/>
              <a:t>Overall appeal, adequacy of communal and seating facilities, management of cleaning staff, limited mobility facilities </a:t>
            </a:r>
          </a:p>
          <a:p>
            <a:pPr marL="285750" indent="-285750">
              <a:buAutoNum type="romanLcPeriod"/>
            </a:pPr>
            <a:r>
              <a:rPr lang="en-US" baseline="0" dirty="0" smtClean="0"/>
              <a:t>Attractive and comfort of the waiting areas and clinics and seating adequacy in the clinics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690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85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Areas regarding</a:t>
            </a:r>
            <a:r>
              <a:rPr lang="en-US" baseline="0" dirty="0" smtClean="0"/>
              <a:t> ambience, lighting, temperature and cleanliness were rated the highest.</a:t>
            </a:r>
          </a:p>
          <a:p>
            <a:r>
              <a:rPr lang="en-US" baseline="0" dirty="0" smtClean="0"/>
              <a:t>Lower rates were given to the availability of adequate and comfortable chairs.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99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level of the departments, each</a:t>
            </a:r>
            <a:r>
              <a:rPr lang="en-US" baseline="0" dirty="0" smtClean="0"/>
              <a:t> hospital was scored high for the need of seating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4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baseline="0" dirty="0" smtClean="0"/>
              <a:t> access clearly was the need of all patients for spending time in the waiting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482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that overall the hospital is rated</a:t>
            </a:r>
            <a:r>
              <a:rPr lang="en-US" baseline="0" dirty="0" smtClean="0"/>
              <a:t> favorably among patients, with 36% rating it at 8 and a collective 71%, between 8 – 10.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86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Key Areas: These were the most important areas of improvement that were identified at both hospitals.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49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Key Areas: These were the most important areas of improvement that were identified at both hospitals.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49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baseline="0" dirty="0" smtClean="0"/>
              <a:t> that revolved around parking infrastructure and facility were rated lower in both hospitals and hence are important areas to consider.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97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64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20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Presence</a:t>
            </a:r>
            <a:r>
              <a:rPr lang="en-US" baseline="0" dirty="0" smtClean="0"/>
              <a:t> of wheelchairs at the entrance is an area of improvement. In KKUH, the presence of </a:t>
            </a:r>
            <a:r>
              <a:rPr lang="en-US" baseline="0" dirty="0" err="1" smtClean="0"/>
              <a:t>signages</a:t>
            </a:r>
            <a:r>
              <a:rPr lang="en-US" baseline="0" dirty="0" smtClean="0"/>
              <a:t> was a very important factor that reduced that overall satisfaction score. </a:t>
            </a:r>
          </a:p>
          <a:p>
            <a:r>
              <a:rPr lang="en-US" baseline="0" dirty="0" smtClean="0"/>
              <a:t>Cleanliness was found to be our strength which we aim to maintain.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06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most important to the responders was the availability to help desk staff to guide the</a:t>
            </a:r>
            <a:r>
              <a:rPr lang="en-US" baseline="0" dirty="0" smtClean="0"/>
              <a:t>m at the entrance, presence of signs inside the hospital. However, at KKUH, the presence of wheelchair at the entrance was deemed more important than the presence of staff.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54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Presence</a:t>
            </a:r>
            <a:r>
              <a:rPr lang="en-US" baseline="0" dirty="0" smtClean="0"/>
              <a:t> of wheelchairs at the entrance is an area of improvement. In KKUH, the presence of </a:t>
            </a:r>
            <a:r>
              <a:rPr lang="en-US" baseline="0" dirty="0" err="1" smtClean="0"/>
              <a:t>signages</a:t>
            </a:r>
            <a:r>
              <a:rPr lang="en-US" baseline="0" dirty="0" smtClean="0"/>
              <a:t> was a very important factor that reduced that overall satisfaction score. </a:t>
            </a:r>
          </a:p>
          <a:p>
            <a:r>
              <a:rPr lang="en-US" baseline="0" dirty="0" smtClean="0"/>
              <a:t>Cleanliness was found to be our strength which we aim to maintain.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75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35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Hospital</a:t>
            </a:r>
            <a:r>
              <a:rPr lang="en-US" baseline="0" dirty="0" smtClean="0"/>
              <a:t> cleanliness again was given the highest ranking.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26839-191D-434A-84BB-11FA6CB0BE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82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رابط مستقيم 10"/>
          <p:cNvCxnSpPr/>
          <p:nvPr userDrawn="1"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صورة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29" name="رابط مستقيم 13"/>
          <p:cNvCxnSpPr/>
          <p:nvPr userDrawn="1"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14"/>
          <p:cNvSpPr txBox="1"/>
          <p:nvPr userDrawn="1"/>
        </p:nvSpPr>
        <p:spPr>
          <a:xfrm>
            <a:off x="126160" y="6228583"/>
            <a:ext cx="220237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University</a:t>
            </a:r>
            <a:r>
              <a:rPr lang="en-US" sz="1400" b="1" baseline="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Medical City</a:t>
            </a:r>
            <a:endParaRPr lang="ar-SA" sz="1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8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58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6420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74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942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7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68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9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99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73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07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6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42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5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86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04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BD32-AB07-4FE4-B66B-BCB3988A204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C73A06-13CC-4D37-B147-11804A87D5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عنصر نائب لرقم الشريحة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0E12DE-9F59-48C7-9676-71DDCA8885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رابط مستقيم 10"/>
          <p:cNvCxnSpPr/>
          <p:nvPr userDrawn="1"/>
        </p:nvCxnSpPr>
        <p:spPr>
          <a:xfrm flipH="1">
            <a:off x="175260" y="6156820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0918" y="6114538"/>
            <a:ext cx="1452888" cy="582960"/>
          </a:xfrm>
          <a:prstGeom prst="rect">
            <a:avLst/>
          </a:prstGeom>
        </p:spPr>
      </p:pic>
      <p:cxnSp>
        <p:nvCxnSpPr>
          <p:cNvPr id="17" name="رابط مستقيم 13"/>
          <p:cNvCxnSpPr/>
          <p:nvPr userDrawn="1"/>
        </p:nvCxnSpPr>
        <p:spPr>
          <a:xfrm flipH="1">
            <a:off x="175260" y="6628917"/>
            <a:ext cx="10361787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4"/>
          <p:cNvSpPr txBox="1"/>
          <p:nvPr userDrawn="1"/>
        </p:nvSpPr>
        <p:spPr>
          <a:xfrm>
            <a:off x="126160" y="6228583"/>
            <a:ext cx="220237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University</a:t>
            </a:r>
            <a:r>
              <a:rPr lang="en-US" sz="1400" b="1" baseline="0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Medical City</a:t>
            </a:r>
            <a:endParaRPr lang="ar-SA" sz="1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3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522" y="1518148"/>
            <a:ext cx="8071556" cy="246699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Re-designing the Health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Environment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4584" y="4437438"/>
            <a:ext cx="4183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Abdulrahman</a:t>
            </a:r>
            <a:r>
              <a:rPr lang="en-US" dirty="0" smtClean="0"/>
              <a:t> Al-Muammar, MD</a:t>
            </a:r>
          </a:p>
          <a:p>
            <a:r>
              <a:rPr lang="en-US" dirty="0" smtClean="0"/>
              <a:t>CEO, King Saud University Medical 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0331" y="5399584"/>
            <a:ext cx="551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International Patient Experience Conference - 2015</a:t>
            </a:r>
          </a:p>
          <a:p>
            <a:pPr algn="ctr"/>
            <a:r>
              <a:rPr lang="en-US" sz="1400" i="1" dirty="0" smtClean="0">
                <a:solidFill>
                  <a:srgbClr val="C00000"/>
                </a:solidFill>
              </a:rPr>
              <a:t>Princess </a:t>
            </a:r>
            <a:r>
              <a:rPr lang="en-US" sz="1400" i="1" dirty="0" err="1" smtClean="0">
                <a:solidFill>
                  <a:srgbClr val="C00000"/>
                </a:solidFill>
              </a:rPr>
              <a:t>Nourah</a:t>
            </a:r>
            <a:r>
              <a:rPr lang="en-US" sz="1400" i="1" dirty="0" smtClean="0">
                <a:solidFill>
                  <a:srgbClr val="C00000"/>
                </a:solidFill>
              </a:rPr>
              <a:t> </a:t>
            </a:r>
            <a:r>
              <a:rPr lang="en-US" sz="1400" i="1" dirty="0" err="1" smtClean="0">
                <a:solidFill>
                  <a:srgbClr val="C00000"/>
                </a:solidFill>
              </a:rPr>
              <a:t>bint</a:t>
            </a:r>
            <a:r>
              <a:rPr lang="en-US" sz="1400" i="1" dirty="0" smtClean="0">
                <a:solidFill>
                  <a:srgbClr val="C00000"/>
                </a:solidFill>
              </a:rPr>
              <a:t> </a:t>
            </a:r>
            <a:r>
              <a:rPr lang="en-US" sz="1400" i="1" dirty="0" err="1" smtClean="0">
                <a:solidFill>
                  <a:srgbClr val="C00000"/>
                </a:solidFill>
              </a:rPr>
              <a:t>Abdulrahman</a:t>
            </a:r>
            <a:r>
              <a:rPr lang="en-US" sz="1400" i="1" dirty="0" smtClean="0">
                <a:solidFill>
                  <a:srgbClr val="C00000"/>
                </a:solidFill>
              </a:rPr>
              <a:t> University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71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56770"/>
            <a:ext cx="8770571" cy="1178568"/>
          </a:xfrm>
        </p:spPr>
        <p:txBody>
          <a:bodyPr>
            <a:normAutofit fontScale="90000"/>
          </a:bodyPr>
          <a:lstStyle/>
          <a:p>
            <a:r>
              <a:rPr lang="en-US" dirty="0"/>
              <a:t>Reaching the </a:t>
            </a:r>
            <a:r>
              <a:rPr lang="en-US" dirty="0" smtClean="0"/>
              <a:t>Hospital</a:t>
            </a:r>
            <a:br>
              <a:rPr lang="en-US" dirty="0" smtClean="0"/>
            </a:br>
            <a:r>
              <a:rPr lang="en-US" sz="4000" i="1" dirty="0" smtClean="0"/>
              <a:t>Most Important Area of Improvement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21" y="2048390"/>
            <a:ext cx="10991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Reaching the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30" y="6858000"/>
            <a:ext cx="10065608" cy="543697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Clear signs on the road – 56%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Parking Convenience – 33%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Parking Accessibility – 34%</a:t>
            </a:r>
          </a:p>
          <a:p>
            <a:r>
              <a:rPr lang="en-US" dirty="0" smtClean="0"/>
              <a:t>Disabled parking bays – 81%</a:t>
            </a:r>
          </a:p>
          <a:p>
            <a:r>
              <a:rPr lang="en-US" dirty="0" smtClean="0"/>
              <a:t>Clear signs around the hospital to guide to parking – 69%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913" b="73847"/>
          <a:stretch/>
        </p:blipFill>
        <p:spPr>
          <a:xfrm>
            <a:off x="711196" y="1421176"/>
            <a:ext cx="11223718" cy="1025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47439" b="43134"/>
          <a:stretch/>
        </p:blipFill>
        <p:spPr>
          <a:xfrm>
            <a:off x="711196" y="2446787"/>
            <a:ext cx="11223718" cy="38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997" y="3419605"/>
            <a:ext cx="4301247" cy="243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3" b="10080"/>
          <a:stretch/>
        </p:blipFill>
        <p:spPr>
          <a:xfrm>
            <a:off x="6665420" y="3308574"/>
            <a:ext cx="4532848" cy="240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1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342323"/>
            <a:ext cx="8770571" cy="37475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Valet Parking &amp; Shuttle Service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913" b="73847"/>
          <a:stretch/>
        </p:blipFill>
        <p:spPr>
          <a:xfrm>
            <a:off x="637055" y="557459"/>
            <a:ext cx="11223718" cy="102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57170" b="32491"/>
          <a:stretch/>
        </p:blipFill>
        <p:spPr>
          <a:xfrm>
            <a:off x="637055" y="1583070"/>
            <a:ext cx="11223718" cy="420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063" y="2787376"/>
            <a:ext cx="6514486" cy="297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6" t="1" r="30315" b="-1048"/>
          <a:stretch/>
        </p:blipFill>
        <p:spPr>
          <a:xfrm>
            <a:off x="926926" y="2545943"/>
            <a:ext cx="2898182" cy="345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43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Access to the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193" y="2551701"/>
            <a:ext cx="8770571" cy="3651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640" y="1464798"/>
            <a:ext cx="11249632" cy="45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4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92" y="205239"/>
            <a:ext cx="10530379" cy="1178568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to the </a:t>
            </a:r>
            <a:r>
              <a:rPr lang="en-US" dirty="0" smtClean="0"/>
              <a:t>Hospital</a:t>
            </a:r>
            <a:br>
              <a:rPr lang="en-US" dirty="0" smtClean="0"/>
            </a:br>
            <a:r>
              <a:rPr lang="en-US" sz="4000" i="1" dirty="0" smtClean="0"/>
              <a:t>Most Important Areas of Improvement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135" y="1735338"/>
            <a:ext cx="11083792" cy="41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6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Access to the Hospital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b="76147"/>
          <a:stretch/>
        </p:blipFill>
        <p:spPr>
          <a:xfrm>
            <a:off x="639991" y="1357706"/>
            <a:ext cx="11249632" cy="1080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t="43491" b="42327"/>
          <a:stretch/>
        </p:blipFill>
        <p:spPr>
          <a:xfrm>
            <a:off x="639991" y="2438400"/>
            <a:ext cx="11249632" cy="642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04" b="18661"/>
          <a:stretch/>
        </p:blipFill>
        <p:spPr>
          <a:xfrm>
            <a:off x="1050833" y="3246231"/>
            <a:ext cx="4753067" cy="279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2" b="8751"/>
          <a:stretch/>
        </p:blipFill>
        <p:spPr>
          <a:xfrm>
            <a:off x="6870700" y="3129452"/>
            <a:ext cx="4224965" cy="296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12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b="76147"/>
          <a:stretch/>
        </p:blipFill>
        <p:spPr>
          <a:xfrm>
            <a:off x="627291" y="290235"/>
            <a:ext cx="11249632" cy="1080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-110" t="57673" r="110" b="19963"/>
          <a:stretch/>
        </p:blipFill>
        <p:spPr>
          <a:xfrm>
            <a:off x="614591" y="1370929"/>
            <a:ext cx="11249632" cy="10132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871" y="3698784"/>
            <a:ext cx="3784800" cy="239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6" r="26307"/>
          <a:stretch/>
        </p:blipFill>
        <p:spPr>
          <a:xfrm rot="16200000">
            <a:off x="1071048" y="2854096"/>
            <a:ext cx="2360709" cy="405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445" y="2472813"/>
            <a:ext cx="3614171" cy="240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0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Movement around the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35" y="1482316"/>
            <a:ext cx="11181536" cy="46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2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84" y="99570"/>
            <a:ext cx="8770571" cy="1178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Movement </a:t>
            </a:r>
            <a:r>
              <a:rPr lang="en-US" dirty="0"/>
              <a:t>around the </a:t>
            </a:r>
            <a:r>
              <a:rPr lang="en-US" dirty="0" smtClean="0"/>
              <a:t>Hospital</a:t>
            </a:r>
            <a:br>
              <a:rPr lang="en-US" dirty="0" smtClean="0"/>
            </a:br>
            <a:r>
              <a:rPr lang="en-US" sz="4000" i="1" dirty="0" smtClean="0"/>
              <a:t>Most Important Area of Improvement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09" y="1860593"/>
            <a:ext cx="11478462" cy="37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6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Movement around the Hospital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82546"/>
          <a:stretch/>
        </p:blipFill>
        <p:spPr>
          <a:xfrm>
            <a:off x="522735" y="1316712"/>
            <a:ext cx="11181536" cy="804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30855" b="61703"/>
          <a:stretch/>
        </p:blipFill>
        <p:spPr>
          <a:xfrm>
            <a:off x="522735" y="2146301"/>
            <a:ext cx="11181536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4" t="6541" b="10625"/>
          <a:stretch/>
        </p:blipFill>
        <p:spPr>
          <a:xfrm>
            <a:off x="6487297" y="2895140"/>
            <a:ext cx="5068693" cy="2920832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31" b="14122"/>
          <a:stretch/>
        </p:blipFill>
        <p:spPr>
          <a:xfrm>
            <a:off x="728121" y="2799190"/>
            <a:ext cx="5005414" cy="3016782"/>
          </a:xfrm>
        </p:spPr>
      </p:pic>
    </p:spTree>
    <p:extLst>
      <p:ext uri="{BB962C8B-B14F-4D97-AF65-F5344CB8AC3E}">
        <p14:creationId xmlns:p14="http://schemas.microsoft.com/office/powerpoint/2010/main" xmlns="" val="4207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66" y="1609444"/>
            <a:ext cx="9926976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Enhancing patient safety and quality of heath care are the main areas of interest for leaders in health care management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Evidence based clinical practice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Required organizational practices</a:t>
            </a:r>
          </a:p>
          <a:p>
            <a:pPr lvl="1">
              <a:lnSpc>
                <a:spcPct val="200000"/>
              </a:lnSpc>
            </a:pPr>
            <a:r>
              <a:rPr lang="en-US" smtClean="0"/>
              <a:t>Plans, </a:t>
            </a:r>
            <a:r>
              <a:rPr lang="en-US" dirty="0" smtClean="0"/>
              <a:t>initiatives, KPI…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71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At the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1" b="-1282"/>
          <a:stretch/>
        </p:blipFill>
        <p:spPr>
          <a:xfrm>
            <a:off x="585655" y="1454473"/>
            <a:ext cx="11118616" cy="46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4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18" y="223138"/>
            <a:ext cx="8770571" cy="1178568"/>
          </a:xfrm>
        </p:spPr>
        <p:txBody>
          <a:bodyPr>
            <a:normAutofit fontScale="90000"/>
          </a:bodyPr>
          <a:lstStyle/>
          <a:p>
            <a:r>
              <a:rPr lang="en-US" dirty="0"/>
              <a:t>At the </a:t>
            </a:r>
            <a:r>
              <a:rPr lang="en-US" dirty="0" smtClean="0"/>
              <a:t>Department</a:t>
            </a:r>
            <a:br>
              <a:rPr lang="en-US" dirty="0" smtClean="0"/>
            </a:br>
            <a:r>
              <a:rPr lang="en-US" sz="4000" i="1" dirty="0" smtClean="0"/>
              <a:t>Most Important Areas of Improvement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082" y="1733118"/>
            <a:ext cx="11029692" cy="40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7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809" y="230804"/>
            <a:ext cx="9306045" cy="1178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the Department</a:t>
            </a:r>
            <a:br>
              <a:rPr lang="en-US" dirty="0" smtClean="0"/>
            </a:br>
            <a:r>
              <a:rPr lang="en-US" sz="3300" i="1" dirty="0" smtClean="0"/>
              <a:t>Spending Time in the Waiting Area - Preferences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48667"/>
          <a:stretch/>
        </p:blipFill>
        <p:spPr>
          <a:xfrm>
            <a:off x="508047" y="2043927"/>
            <a:ext cx="11530035" cy="37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7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429" y="2750916"/>
            <a:ext cx="8770571" cy="3651504"/>
          </a:xfrm>
        </p:spPr>
        <p:txBody>
          <a:bodyPr/>
          <a:lstStyle/>
          <a:p>
            <a:r>
              <a:rPr lang="en-US" dirty="0"/>
              <a:t>Overall, 71% of the respondents rated the KSUMC facilities at 8 –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6518" b="8425"/>
          <a:stretch/>
        </p:blipFill>
        <p:spPr>
          <a:xfrm>
            <a:off x="1866379" y="876822"/>
            <a:ext cx="9131474" cy="44091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5529665"/>
            <a:ext cx="122967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5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028" y="1705232"/>
            <a:ext cx="10283244" cy="4384672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“ I sometimes feel that I have come in for interrogation rather than consultation”</a:t>
            </a:r>
          </a:p>
          <a:p>
            <a:pPr>
              <a:buNone/>
            </a:pPr>
            <a:endParaRPr lang="en-US" b="1" i="1" dirty="0">
              <a:latin typeface="+mj-lt"/>
            </a:endParaRPr>
          </a:p>
          <a:p>
            <a:pPr algn="r">
              <a:buNone/>
            </a:pPr>
            <a:r>
              <a:rPr lang="en-US" b="1" i="1" dirty="0">
                <a:latin typeface="+mj-lt"/>
              </a:rPr>
              <a:t>			</a:t>
            </a:r>
            <a:r>
              <a:rPr lang="en-US" sz="1800" i="1" dirty="0" smtClean="0">
                <a:solidFill>
                  <a:srgbClr val="00B050"/>
                </a:solidFill>
                <a:latin typeface="+mj-lt"/>
              </a:rPr>
              <a:t>Comment </a:t>
            </a:r>
            <a:r>
              <a:rPr lang="en-US" sz="1800" i="1" dirty="0">
                <a:solidFill>
                  <a:srgbClr val="00B050"/>
                </a:solidFill>
                <a:latin typeface="+mj-lt"/>
              </a:rPr>
              <a:t>by a patient during Leadership Walk</a:t>
            </a:r>
            <a:r>
              <a:rPr lang="en-US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US" sz="2400" i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Content Placeholder 3" descr="cellDM1405_468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159" y="2254686"/>
            <a:ext cx="3002170" cy="2116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120" y="3150296"/>
            <a:ext cx="3472655" cy="213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andworks_m.png"/>
          <p:cNvPicPr>
            <a:picLocks noChangeAspect="1"/>
          </p:cNvPicPr>
          <p:nvPr/>
        </p:nvPicPr>
        <p:blipFill rotWithShape="1">
          <a:blip r:embed="rId5" cstate="print"/>
          <a:srcRect l="33555" t="16864" b="27871"/>
          <a:stretch/>
        </p:blipFill>
        <p:spPr>
          <a:xfrm>
            <a:off x="7940283" y="3795386"/>
            <a:ext cx="3571136" cy="2169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953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86" y="554697"/>
            <a:ext cx="10394086" cy="1560716"/>
          </a:xfrm>
        </p:spPr>
        <p:txBody>
          <a:bodyPr/>
          <a:lstStyle/>
          <a:p>
            <a:r>
              <a:rPr lang="en-US" dirty="0" smtClean="0"/>
              <a:t>                     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1" y="1596430"/>
            <a:ext cx="10525231" cy="3974491"/>
          </a:xfrm>
        </p:spPr>
        <p:txBody>
          <a:bodyPr>
            <a:normAutofit/>
          </a:bodyPr>
          <a:lstStyle/>
          <a:p>
            <a:r>
              <a:rPr lang="en-US" dirty="0" smtClean="0"/>
              <a:t>Adopting evidence- based environmental design becomes major tool to: </a:t>
            </a:r>
          </a:p>
          <a:p>
            <a:pPr lvl="1"/>
            <a:r>
              <a:rPr lang="en-US" dirty="0" smtClean="0"/>
              <a:t>Enhance safety and quality</a:t>
            </a:r>
          </a:p>
          <a:p>
            <a:pPr lvl="1"/>
            <a:r>
              <a:rPr lang="en-US" dirty="0" smtClean="0"/>
              <a:t>Increase overall patient and staff satisfaction</a:t>
            </a:r>
          </a:p>
          <a:p>
            <a:pPr lvl="1"/>
            <a:r>
              <a:rPr lang="en-US" dirty="0" smtClean="0"/>
              <a:t>Facilitate obtaining accreditation from different organization </a:t>
            </a:r>
          </a:p>
          <a:p>
            <a:endParaRPr lang="en-US" dirty="0"/>
          </a:p>
          <a:p>
            <a:r>
              <a:rPr lang="en-US" dirty="0" smtClean="0"/>
              <a:t>Developing national standard for hospital design may help to:</a:t>
            </a:r>
          </a:p>
          <a:p>
            <a:pPr lvl="1"/>
            <a:r>
              <a:rPr lang="en-US" dirty="0" smtClean="0"/>
              <a:t>Minimize the variation in the way patient perceive quality of care</a:t>
            </a:r>
          </a:p>
          <a:p>
            <a:pPr lvl="1"/>
            <a:r>
              <a:rPr lang="en-US" dirty="0" smtClean="0"/>
              <a:t>Help in decreasing the cost</a:t>
            </a:r>
          </a:p>
          <a:p>
            <a:pPr lvl="1"/>
            <a:r>
              <a:rPr lang="en-US" dirty="0" smtClean="0"/>
              <a:t>Ensure standardization in the design which can enhance safety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82" y="2759278"/>
            <a:ext cx="10394086" cy="1560716"/>
          </a:xfrm>
        </p:spPr>
        <p:txBody>
          <a:bodyPr/>
          <a:lstStyle/>
          <a:p>
            <a:r>
              <a:rPr lang="en-US" dirty="0" smtClean="0"/>
              <a:t>                             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20" y="1107916"/>
            <a:ext cx="10525231" cy="19734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66" y="1609444"/>
            <a:ext cx="9926976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Is it enough from patient perspective?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You may decrease the waiting time in ER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Increase compliance with hand hygiene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Decrease medication error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i="1" dirty="0"/>
              <a:t> </a:t>
            </a:r>
            <a:r>
              <a:rPr lang="en-US" i="1" dirty="0" smtClean="0"/>
              <a:t>   Patient may not appreciate the quality of care you have provided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84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66" y="1609444"/>
            <a:ext cx="9926976" cy="41772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Patient safety and quality of care is priority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                       But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	</a:t>
            </a:r>
            <a:r>
              <a:rPr lang="en-US" b="1" u="sng" dirty="0" smtClean="0"/>
              <a:t>Other </a:t>
            </a:r>
            <a:r>
              <a:rPr lang="en-US" b="1" u="sng" dirty="0"/>
              <a:t>factors have to be taken into </a:t>
            </a:r>
            <a:r>
              <a:rPr lang="en-US" b="1" u="sng" dirty="0" smtClean="0"/>
              <a:t>consideration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Patient outcomes such as </a:t>
            </a:r>
          </a:p>
          <a:p>
            <a:pPr lvl="1">
              <a:lnSpc>
                <a:spcPct val="200000"/>
              </a:lnSpc>
            </a:pPr>
            <a:r>
              <a:rPr lang="en-US" sz="1800" i="1" dirty="0" smtClean="0"/>
              <a:t>Pain, sleep, stress, depression, length of stay, spatial orientation, privacy, communication, social support, and overall patient satisfaction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Staff outcomes such as </a:t>
            </a:r>
          </a:p>
          <a:p>
            <a:pPr lvl="1">
              <a:lnSpc>
                <a:spcPct val="200000"/>
              </a:lnSpc>
            </a:pPr>
            <a:r>
              <a:rPr lang="en-US" sz="1800" i="1" dirty="0" smtClean="0"/>
              <a:t>Injuries, stress, work effectiveness, and satisfaction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4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66" y="1609444"/>
            <a:ext cx="9926976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Role of health care environment in addressing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Patient safety and quality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Patient outcomes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Staff outcomes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04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66" y="1609444"/>
            <a:ext cx="9926976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The more attractive the environment, the higher the perceived quality of medical care, the higher reported reduction of anxiety, and the more positive the reported interaction with staff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Patients in more attractive physical environments perceived shorter waiting times than patients in less attractive environment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sz="1200" dirty="0" smtClean="0"/>
              <a:t>Becker et al. Healthcare Design, 2006;6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33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68749" cy="1320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Evidence –Based Environmental Design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639" y="1480958"/>
            <a:ext cx="2040815" cy="65776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327" y="2213882"/>
            <a:ext cx="3393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Adequate space for families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685" y="1511495"/>
            <a:ext cx="2666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Private patient rooms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7137" y="2281162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Noise-reducing materials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893" y="3147968"/>
            <a:ext cx="3641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Larger patient bathrooms with double door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6884" y="314796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Access to natural light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7137" y="4174387"/>
            <a:ext cx="354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Decentralized nursing station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1798" y="5200806"/>
            <a:ext cx="4265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Clear effective way finding systems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5955" y="4174387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Ceiling mounted patients lifts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81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KSUMC- Survey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36682"/>
                <a:ext cx="10036109" cy="411959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As part of our enhancing patient experience initiatives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dirty="0" smtClean="0"/>
                  <a:t>Survey </a:t>
                </a:r>
                <a:r>
                  <a:rPr lang="en-US" dirty="0" smtClean="0"/>
                  <a:t>was conducted to </a:t>
                </a:r>
                <a:r>
                  <a:rPr lang="en-US" dirty="0" smtClean="0"/>
                  <a:t>assess our </a:t>
                </a:r>
                <a:r>
                  <a:rPr lang="en-US" dirty="0" smtClean="0"/>
                  <a:t>patient perception for specific environmental design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sz="1600" i="1" dirty="0"/>
                  <a:t>Reaching the Hospital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sz="1600" i="1" dirty="0"/>
                  <a:t>Access to the Hospital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sz="1600" i="1" dirty="0"/>
                  <a:t>Moving Around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sz="1600" i="1" dirty="0"/>
                  <a:t>Experience at the department 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Primary Sample size: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292</a:t>
                </a:r>
                <a:r>
                  <a:rPr lang="en-US" dirty="0" smtClean="0"/>
                  <a:t> collectively (KKUK and KAUH)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Survey methodology</a:t>
                </a:r>
              </a:p>
              <a:p>
                <a:pPr lvl="1"/>
                <a:r>
                  <a:rPr lang="en-US" dirty="0" smtClean="0"/>
                  <a:t>To </a:t>
                </a:r>
                <a:r>
                  <a:rPr lang="en-US" dirty="0"/>
                  <a:t>identify the probability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of each patients Overall Evaluation based on the given factors, </a:t>
                </a:r>
                <a:r>
                  <a:rPr lang="en-US" dirty="0">
                    <a:solidFill>
                      <a:srgbClr val="00B050"/>
                    </a:solidFill>
                  </a:rPr>
                  <a:t>Logistic Regression </a:t>
                </a:r>
                <a:r>
                  <a:rPr lang="en-US" dirty="0"/>
                  <a:t>model </a:t>
                </a:r>
                <a:r>
                  <a:rPr lang="en-US" dirty="0" smtClean="0"/>
                  <a:t>was used </a:t>
                </a:r>
                <a:endParaRPr lang="en-US" dirty="0"/>
              </a:p>
              <a:p>
                <a:endParaRPr lang="en-US" dirty="0" smtClean="0"/>
              </a:p>
              <a:p>
                <a:pPr marL="514350" indent="-514350">
                  <a:buFont typeface="+mj-lt"/>
                  <a:buAutoNum type="romanLcPeriod"/>
                </a:pPr>
                <a:endParaRPr lang="en-US" sz="1600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36682"/>
                <a:ext cx="10036109" cy="4119590"/>
              </a:xfrm>
              <a:blipFill rotWithShape="0">
                <a:blip r:embed="rId3" cstate="print"/>
                <a:stretch>
                  <a:fillRect l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27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Reaching the Hospital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53" y="1843729"/>
            <a:ext cx="11223718" cy="40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4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3128568B1964AA6A40497C202D2B1" ma:contentTypeVersion="0" ma:contentTypeDescription="Create a new document." ma:contentTypeScope="" ma:versionID="585cc05df1366ced9d726cae6d5778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F5C395-B6FD-4CC1-9473-4F1010E4081F}"/>
</file>

<file path=customXml/itemProps2.xml><?xml version="1.0" encoding="utf-8"?>
<ds:datastoreItem xmlns:ds="http://schemas.openxmlformats.org/officeDocument/2006/customXml" ds:itemID="{8F697526-25A2-406F-9F6F-BB5923BDFB9D}"/>
</file>

<file path=customXml/itemProps3.xml><?xml version="1.0" encoding="utf-8"?>
<ds:datastoreItem xmlns:ds="http://schemas.openxmlformats.org/officeDocument/2006/customXml" ds:itemID="{11A0E7D8-21EB-462A-9372-9376C292AE9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1997</TotalTime>
  <Words>813</Words>
  <Application>Microsoft Office PowerPoint</Application>
  <PresentationFormat>Custom</PresentationFormat>
  <Paragraphs>115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Re-designing the Health Care Environment</vt:lpstr>
      <vt:lpstr>Introduction</vt:lpstr>
      <vt:lpstr>Introduction</vt:lpstr>
      <vt:lpstr>Introduction</vt:lpstr>
      <vt:lpstr>Introduction</vt:lpstr>
      <vt:lpstr>Introduction</vt:lpstr>
      <vt:lpstr>        Evidence –Based Environmental Design </vt:lpstr>
      <vt:lpstr>KSUMC- Survey</vt:lpstr>
      <vt:lpstr>1. Reaching the Hospital</vt:lpstr>
      <vt:lpstr>Reaching the Hospital Most Important Area of Improvement</vt:lpstr>
      <vt:lpstr>1. Reaching the Hospital</vt:lpstr>
      <vt:lpstr>Slide 12</vt:lpstr>
      <vt:lpstr>2. Access to the Hospital</vt:lpstr>
      <vt:lpstr>Access to the Hospital Most Important Areas of Improvement</vt:lpstr>
      <vt:lpstr>2. Access to the Hospital</vt:lpstr>
      <vt:lpstr>Slide 16</vt:lpstr>
      <vt:lpstr>3. Movement around the Hospital</vt:lpstr>
      <vt:lpstr>Movement around the Hospital Most Important Area of Improvement </vt:lpstr>
      <vt:lpstr>3. Movement around the Hospital</vt:lpstr>
      <vt:lpstr>4. At the Department</vt:lpstr>
      <vt:lpstr>At the Department Most Important Areas of Improvement</vt:lpstr>
      <vt:lpstr>At the Department Spending Time in the Waiting Area - Preferences</vt:lpstr>
      <vt:lpstr>Slide 23</vt:lpstr>
      <vt:lpstr>WHY</vt:lpstr>
      <vt:lpstr>                      CONCLUSION </vt:lpstr>
      <vt:lpstr>                          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Patient Experience through Assessing and Designing Effective Hospital Discharge Process: Research Results  from a Large Multi-site Hospital</dc:title>
  <dc:creator>user</dc:creator>
  <cp:lastModifiedBy>Safa</cp:lastModifiedBy>
  <cp:revision>179</cp:revision>
  <dcterms:created xsi:type="dcterms:W3CDTF">2015-09-29T16:19:51Z</dcterms:created>
  <dcterms:modified xsi:type="dcterms:W3CDTF">2015-12-28T08:56:33Z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0x010100F9D3128568B1964AA6A40497C202D2B1</vt:lpwstr>
  </property>
</Properties>
</file>