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DA6"/>
    <a:srgbClr val="4EC1FF"/>
    <a:srgbClr val="0432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 snapToGrid="0" snapToObjects="1">
      <p:cViewPr varScale="1">
        <p:scale>
          <a:sx n="111" d="100"/>
          <a:sy n="111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62685-0FE3-F545-A350-AF37B29B12F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4FEC2-7FBA-C443-A9B6-F410BCD03C48}">
      <dgm:prSet phldrT="[Text]"/>
      <dgm:spPr/>
      <dgm:t>
        <a:bodyPr/>
        <a:lstStyle/>
        <a:p>
          <a:r>
            <a:rPr lang="ar-SA" dirty="0" smtClean="0"/>
            <a:t>المنهج</a:t>
          </a:r>
          <a:endParaRPr lang="en-US" dirty="0"/>
        </a:p>
      </dgm:t>
    </dgm:pt>
    <dgm:pt modelId="{57671F27-37DD-2147-8C89-3830C0566EB2}" type="parTrans" cxnId="{044169BA-30DF-DE40-B102-CC5EEEB679FA}">
      <dgm:prSet/>
      <dgm:spPr/>
      <dgm:t>
        <a:bodyPr/>
        <a:lstStyle/>
        <a:p>
          <a:endParaRPr lang="en-US"/>
        </a:p>
      </dgm:t>
    </dgm:pt>
    <dgm:pt modelId="{E81476EE-E40F-1348-B2E6-467A49813967}" type="sibTrans" cxnId="{044169BA-30DF-DE40-B102-CC5EEEB679FA}">
      <dgm:prSet/>
      <dgm:spPr/>
      <dgm:t>
        <a:bodyPr/>
        <a:lstStyle/>
        <a:p>
          <a:endParaRPr lang="en-US"/>
        </a:p>
      </dgm:t>
    </dgm:pt>
    <dgm:pt modelId="{7791461B-F86A-904F-8F3C-9927BAEF333B}">
      <dgm:prSet phldrT="[Text]"/>
      <dgm:spPr/>
      <dgm:t>
        <a:bodyPr/>
        <a:lstStyle/>
        <a:p>
          <a:pPr algn="just" rtl="1"/>
          <a:r>
            <a:rPr lang="ar-SA" dirty="0" smtClean="0"/>
            <a:t>هو الاستراتيجية العامة المتبعة للوصول إلى منهجية البحث </a:t>
          </a:r>
          <a:endParaRPr lang="en-US" dirty="0"/>
        </a:p>
      </dgm:t>
    </dgm:pt>
    <dgm:pt modelId="{777F0B9D-E18A-854D-8975-2089E4FCC08C}" type="parTrans" cxnId="{36084819-BFBE-C540-927D-AD5340DDB5E3}">
      <dgm:prSet/>
      <dgm:spPr/>
      <dgm:t>
        <a:bodyPr/>
        <a:lstStyle/>
        <a:p>
          <a:endParaRPr lang="en-US"/>
        </a:p>
      </dgm:t>
    </dgm:pt>
    <dgm:pt modelId="{6C97C7AC-79B4-504C-B960-038FBC8743E3}" type="sibTrans" cxnId="{36084819-BFBE-C540-927D-AD5340DDB5E3}">
      <dgm:prSet/>
      <dgm:spPr/>
      <dgm:t>
        <a:bodyPr/>
        <a:lstStyle/>
        <a:p>
          <a:endParaRPr lang="en-US"/>
        </a:p>
      </dgm:t>
    </dgm:pt>
    <dgm:pt modelId="{AF4D95C1-449B-2C4C-A9FA-07D30CEF1E7E}">
      <dgm:prSet phldrT="[Text]"/>
      <dgm:spPr/>
      <dgm:t>
        <a:bodyPr/>
        <a:lstStyle/>
        <a:p>
          <a:pPr algn="just" rtl="1"/>
          <a:r>
            <a:rPr lang="ar-SA" dirty="0" smtClean="0"/>
            <a:t>هو الاطار العام للبحث ولتوجهات مشكلة البحث </a:t>
          </a:r>
          <a:endParaRPr lang="en-US" dirty="0"/>
        </a:p>
      </dgm:t>
    </dgm:pt>
    <dgm:pt modelId="{B8012768-BDAA-3D4B-AAD1-EDAEFDD77005}" type="parTrans" cxnId="{18F80E1D-EEC5-0047-8AB4-3727D029C402}">
      <dgm:prSet/>
      <dgm:spPr/>
      <dgm:t>
        <a:bodyPr/>
        <a:lstStyle/>
        <a:p>
          <a:endParaRPr lang="en-US"/>
        </a:p>
      </dgm:t>
    </dgm:pt>
    <dgm:pt modelId="{1D4D7152-8C66-0846-8855-461038D2E140}" type="sibTrans" cxnId="{18F80E1D-EEC5-0047-8AB4-3727D029C402}">
      <dgm:prSet/>
      <dgm:spPr/>
      <dgm:t>
        <a:bodyPr/>
        <a:lstStyle/>
        <a:p>
          <a:endParaRPr lang="en-US"/>
        </a:p>
      </dgm:t>
    </dgm:pt>
    <dgm:pt modelId="{AFE23BB4-D0F1-404A-96EB-A63ACEDAE0C2}" type="pres">
      <dgm:prSet presAssocID="{86362685-0FE3-F545-A350-AF37B29B12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F9ABF61-5F42-584E-ACDD-5FD6A3BD3707}" type="pres">
      <dgm:prSet presAssocID="{1664FEC2-7FBA-C443-A9B6-F410BCD03C48}" presName="composite" presStyleCnt="0"/>
      <dgm:spPr/>
    </dgm:pt>
    <dgm:pt modelId="{6044666A-74B5-F646-9BC1-FCEE9A2F7CD4}" type="pres">
      <dgm:prSet presAssocID="{1664FEC2-7FBA-C443-A9B6-F410BCD03C4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2C6952-02D8-094E-874D-94A620EFB93D}" type="pres">
      <dgm:prSet presAssocID="{1664FEC2-7FBA-C443-A9B6-F410BCD03C48}" presName="descendantText" presStyleLbl="alignAcc1" presStyleIdx="0" presStyleCnt="1" custLinFactNeighborX="-1042" custLinFactNeighborY="-18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4E0E2-89D9-1042-9C36-44E6359B3952}" type="presOf" srcId="{7791461B-F86A-904F-8F3C-9927BAEF333B}" destId="{A12C6952-02D8-094E-874D-94A620EFB93D}" srcOrd="0" destOrd="0" presId="urn:microsoft.com/office/officeart/2005/8/layout/chevron2"/>
    <dgm:cxn modelId="{61477565-DE39-3F49-BD6C-75787C6B0FE8}" type="presOf" srcId="{AF4D95C1-449B-2C4C-A9FA-07D30CEF1E7E}" destId="{A12C6952-02D8-094E-874D-94A620EFB93D}" srcOrd="0" destOrd="1" presId="urn:microsoft.com/office/officeart/2005/8/layout/chevron2"/>
    <dgm:cxn modelId="{18F80E1D-EEC5-0047-8AB4-3727D029C402}" srcId="{1664FEC2-7FBA-C443-A9B6-F410BCD03C48}" destId="{AF4D95C1-449B-2C4C-A9FA-07D30CEF1E7E}" srcOrd="1" destOrd="0" parTransId="{B8012768-BDAA-3D4B-AAD1-EDAEFDD77005}" sibTransId="{1D4D7152-8C66-0846-8855-461038D2E140}"/>
    <dgm:cxn modelId="{89C069B0-8C9C-E746-8680-9DB7F843A98C}" type="presOf" srcId="{86362685-0FE3-F545-A350-AF37B29B12F8}" destId="{AFE23BB4-D0F1-404A-96EB-A63ACEDAE0C2}" srcOrd="0" destOrd="0" presId="urn:microsoft.com/office/officeart/2005/8/layout/chevron2"/>
    <dgm:cxn modelId="{DC507454-27BF-1B47-8BCF-476230BA2D44}" type="presOf" srcId="{1664FEC2-7FBA-C443-A9B6-F410BCD03C48}" destId="{6044666A-74B5-F646-9BC1-FCEE9A2F7CD4}" srcOrd="0" destOrd="0" presId="urn:microsoft.com/office/officeart/2005/8/layout/chevron2"/>
    <dgm:cxn modelId="{36084819-BFBE-C540-927D-AD5340DDB5E3}" srcId="{1664FEC2-7FBA-C443-A9B6-F410BCD03C48}" destId="{7791461B-F86A-904F-8F3C-9927BAEF333B}" srcOrd="0" destOrd="0" parTransId="{777F0B9D-E18A-854D-8975-2089E4FCC08C}" sibTransId="{6C97C7AC-79B4-504C-B960-038FBC8743E3}"/>
    <dgm:cxn modelId="{044169BA-30DF-DE40-B102-CC5EEEB679FA}" srcId="{86362685-0FE3-F545-A350-AF37B29B12F8}" destId="{1664FEC2-7FBA-C443-A9B6-F410BCD03C48}" srcOrd="0" destOrd="0" parTransId="{57671F27-37DD-2147-8C89-3830C0566EB2}" sibTransId="{E81476EE-E40F-1348-B2E6-467A49813967}"/>
    <dgm:cxn modelId="{C67AEC2C-15B0-534F-8D82-287A70B4FD0B}" type="presParOf" srcId="{AFE23BB4-D0F1-404A-96EB-A63ACEDAE0C2}" destId="{3F9ABF61-5F42-584E-ACDD-5FD6A3BD3707}" srcOrd="0" destOrd="0" presId="urn:microsoft.com/office/officeart/2005/8/layout/chevron2"/>
    <dgm:cxn modelId="{A054BACB-3A19-704B-B9B6-D4DD82419B85}" type="presParOf" srcId="{3F9ABF61-5F42-584E-ACDD-5FD6A3BD3707}" destId="{6044666A-74B5-F646-9BC1-FCEE9A2F7CD4}" srcOrd="0" destOrd="0" presId="urn:microsoft.com/office/officeart/2005/8/layout/chevron2"/>
    <dgm:cxn modelId="{92D2CEA2-1F5D-3A44-B38C-3B656C21CF80}" type="presParOf" srcId="{3F9ABF61-5F42-584E-ACDD-5FD6A3BD3707}" destId="{A12C6952-02D8-094E-874D-94A620EFB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7AF57-BC63-B64A-BB0E-1B018F3D22B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AED1F-E4D6-074C-AA20-88F7727C0D40}">
      <dgm:prSet phldrT="[Text]"/>
      <dgm:spPr/>
      <dgm:t>
        <a:bodyPr/>
        <a:lstStyle/>
        <a:p>
          <a:pPr rtl="1"/>
          <a:r>
            <a:rPr lang="ar-AE" b="1" dirty="0" smtClean="0"/>
            <a:t>الأبحاث التجريبية </a:t>
          </a:r>
          <a:endParaRPr lang="en-US" dirty="0"/>
        </a:p>
      </dgm:t>
    </dgm:pt>
    <dgm:pt modelId="{0E534B7C-5FE7-9943-9495-AFBE6B03FF03}" type="parTrans" cxnId="{F235FEF3-F690-2B43-883C-CE26E94B906E}">
      <dgm:prSet/>
      <dgm:spPr/>
      <dgm:t>
        <a:bodyPr/>
        <a:lstStyle/>
        <a:p>
          <a:endParaRPr lang="en-US"/>
        </a:p>
      </dgm:t>
    </dgm:pt>
    <dgm:pt modelId="{7452A414-6EF8-AE4F-BE76-4CF2110D0A43}" type="sibTrans" cxnId="{F235FEF3-F690-2B43-883C-CE26E94B906E}">
      <dgm:prSet/>
      <dgm:spPr/>
      <dgm:t>
        <a:bodyPr/>
        <a:lstStyle/>
        <a:p>
          <a:endParaRPr lang="en-US"/>
        </a:p>
      </dgm:t>
    </dgm:pt>
    <dgm:pt modelId="{B37E7401-CB4B-4545-A4F3-A381F8A7C461}">
      <dgm:prSet phldrT="[Text]" custT="1"/>
      <dgm:spPr/>
      <dgm:t>
        <a:bodyPr/>
        <a:lstStyle/>
        <a:p>
          <a:pPr algn="ctr"/>
          <a:r>
            <a:rPr lang="ar-AE" sz="2000" b="1" dirty="0" smtClean="0">
              <a:solidFill>
                <a:srgbClr val="011DA6"/>
              </a:solidFill>
            </a:rPr>
            <a:t>تدخل من الباحث في المتغير المستقل مع الضبط الكامل للمتغيرات أو تحييدها وذلك لمعرفة تأثير المتغير المستقل علي المتغير التابع </a:t>
          </a:r>
          <a:endParaRPr lang="en-US" sz="2000" b="1" dirty="0">
            <a:solidFill>
              <a:srgbClr val="011DA6"/>
            </a:solidFill>
          </a:endParaRPr>
        </a:p>
      </dgm:t>
    </dgm:pt>
    <dgm:pt modelId="{FE3BCA6D-C0A2-3A4D-ACB9-7B4F2D658CA5}" type="parTrans" cxnId="{E265A9A7-4721-B248-9DB6-2A0CB9688D78}">
      <dgm:prSet/>
      <dgm:spPr/>
      <dgm:t>
        <a:bodyPr/>
        <a:lstStyle/>
        <a:p>
          <a:endParaRPr lang="en-US"/>
        </a:p>
      </dgm:t>
    </dgm:pt>
    <dgm:pt modelId="{8139F79B-EEEC-5E43-8BEE-469F86C88EB5}" type="sibTrans" cxnId="{E265A9A7-4721-B248-9DB6-2A0CB9688D78}">
      <dgm:prSet/>
      <dgm:spPr/>
      <dgm:t>
        <a:bodyPr/>
        <a:lstStyle/>
        <a:p>
          <a:endParaRPr lang="en-US"/>
        </a:p>
      </dgm:t>
    </dgm:pt>
    <dgm:pt modelId="{5150BDEF-B797-6042-8908-29086E919438}">
      <dgm:prSet phldrT="[Text]"/>
      <dgm:spPr/>
      <dgm:t>
        <a:bodyPr/>
        <a:lstStyle/>
        <a:p>
          <a:pPr rtl="1"/>
          <a:r>
            <a:rPr lang="ar-AE" b="1" dirty="0" smtClean="0">
              <a:solidFill>
                <a:schemeClr val="tx2">
                  <a:lumMod val="50000"/>
                </a:schemeClr>
              </a:solidFill>
            </a:rPr>
            <a:t>( أي بالتأكد من أن متغير ما هو المتسبب في حدوث الظاهرة ).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221F038-BDC3-854D-AAB9-C1C939C0CC44}" type="parTrans" cxnId="{8F2B2F86-5593-2D4D-8E9E-1CA735DA9B47}">
      <dgm:prSet/>
      <dgm:spPr/>
      <dgm:t>
        <a:bodyPr/>
        <a:lstStyle/>
        <a:p>
          <a:endParaRPr lang="en-US"/>
        </a:p>
      </dgm:t>
    </dgm:pt>
    <dgm:pt modelId="{3B8412C7-5DF6-A444-A2AB-F4DBC7DDA476}" type="sibTrans" cxnId="{8F2B2F86-5593-2D4D-8E9E-1CA735DA9B47}">
      <dgm:prSet/>
      <dgm:spPr/>
      <dgm:t>
        <a:bodyPr/>
        <a:lstStyle/>
        <a:p>
          <a:endParaRPr lang="en-US"/>
        </a:p>
      </dgm:t>
    </dgm:pt>
    <dgm:pt modelId="{43A9608A-908C-2F43-864A-197084075D7A}">
      <dgm:prSet phldrT="[Text]"/>
      <dgm:spPr/>
      <dgm:t>
        <a:bodyPr/>
        <a:lstStyle/>
        <a:p>
          <a:r>
            <a:rPr lang="ar-AE" b="1" dirty="0" smtClean="0"/>
            <a:t>الأبحاث الوصفية </a:t>
          </a:r>
          <a:endParaRPr lang="en-US" b="1" dirty="0"/>
        </a:p>
      </dgm:t>
    </dgm:pt>
    <dgm:pt modelId="{755C87C3-E205-3545-B532-E3F7ABDB8ECF}" type="parTrans" cxnId="{F2B64F6F-B62C-6646-A194-EED42D9EC74A}">
      <dgm:prSet/>
      <dgm:spPr/>
      <dgm:t>
        <a:bodyPr/>
        <a:lstStyle/>
        <a:p>
          <a:endParaRPr lang="en-US"/>
        </a:p>
      </dgm:t>
    </dgm:pt>
    <dgm:pt modelId="{866A510B-72F7-0749-940A-561B084736A7}" type="sibTrans" cxnId="{F2B64F6F-B62C-6646-A194-EED42D9EC74A}">
      <dgm:prSet/>
      <dgm:spPr/>
      <dgm:t>
        <a:bodyPr/>
        <a:lstStyle/>
        <a:p>
          <a:endParaRPr lang="en-US"/>
        </a:p>
      </dgm:t>
    </dgm:pt>
    <dgm:pt modelId="{DE191A43-F5F5-AF43-BF26-59ACF7DA6E55}">
      <dgm:prSet phldrT="[Text]" custT="1"/>
      <dgm:spPr/>
      <dgm:t>
        <a:bodyPr/>
        <a:lstStyle/>
        <a:p>
          <a:pPr algn="r"/>
          <a:r>
            <a:rPr lang="ar-SA" sz="2400" b="1" dirty="0" smtClean="0">
              <a:solidFill>
                <a:srgbClr val="011DA6"/>
              </a:solidFill>
            </a:rPr>
            <a:t>نقل كامل للوقائع دون تدخل من الباحث ولكنه يقوم بتحليل :</a:t>
          </a:r>
          <a:endParaRPr lang="en-US" sz="2400" b="1" dirty="0">
            <a:solidFill>
              <a:srgbClr val="011DA6"/>
            </a:solidFill>
          </a:endParaRPr>
        </a:p>
      </dgm:t>
    </dgm:pt>
    <dgm:pt modelId="{54344214-B8F2-A94D-818D-32ED1AFBFF33}" type="parTrans" cxnId="{998DDE78-C8FE-8C46-A957-408BB28F6BBC}">
      <dgm:prSet/>
      <dgm:spPr/>
      <dgm:t>
        <a:bodyPr/>
        <a:lstStyle/>
        <a:p>
          <a:endParaRPr lang="en-US"/>
        </a:p>
      </dgm:t>
    </dgm:pt>
    <dgm:pt modelId="{09DCB7BE-5457-1D4B-8330-59124DECC3A1}" type="sibTrans" cxnId="{998DDE78-C8FE-8C46-A957-408BB28F6BBC}">
      <dgm:prSet/>
      <dgm:spPr/>
      <dgm:t>
        <a:bodyPr/>
        <a:lstStyle/>
        <a:p>
          <a:endParaRPr lang="en-US"/>
        </a:p>
      </dgm:t>
    </dgm:pt>
    <dgm:pt modelId="{3136B212-54FA-424D-9FA5-53C7E62DC318}">
      <dgm:prSet phldrT="[Text]" custT="1"/>
      <dgm:spPr/>
      <dgm:t>
        <a:bodyPr/>
        <a:lstStyle/>
        <a:p>
          <a:pPr algn="ctr"/>
          <a:r>
            <a:rPr lang="ar-SA" sz="2000" b="1" dirty="0" smtClean="0"/>
            <a:t>- </a:t>
          </a:r>
          <a:r>
            <a:rPr lang="ar-SA" sz="2800" b="1" dirty="0" smtClean="0">
              <a:solidFill>
                <a:schemeClr val="tx2">
                  <a:lumMod val="50000"/>
                </a:schemeClr>
              </a:solidFill>
            </a:rPr>
            <a:t>حدوث الظاهرة</a:t>
          </a:r>
          <a:endParaRPr lang="en-US" sz="2800" b="1" dirty="0" smtClean="0">
            <a:solidFill>
              <a:schemeClr val="tx2">
                <a:lumMod val="50000"/>
              </a:schemeClr>
            </a:solidFill>
          </a:endParaRPr>
        </a:p>
        <a:p>
          <a:pPr algn="ctr" rtl="1"/>
          <a:r>
            <a:rPr lang="ar-SA" sz="2800" b="1" dirty="0" smtClean="0">
              <a:solidFill>
                <a:schemeClr val="tx2">
                  <a:lumMod val="50000"/>
                </a:schemeClr>
              </a:solidFill>
            </a:rPr>
            <a:t>- أسباب الظاهرة </a:t>
          </a:r>
          <a:endParaRPr lang="en-US" sz="2800" b="1" dirty="0" smtClean="0">
            <a:solidFill>
              <a:schemeClr val="tx2">
                <a:lumMod val="50000"/>
              </a:schemeClr>
            </a:solidFill>
          </a:endParaRPr>
        </a:p>
        <a:p>
          <a:pPr algn="ctr" rtl="1"/>
          <a:r>
            <a:rPr lang="ar-SA" sz="2800" b="1" dirty="0" smtClean="0">
              <a:solidFill>
                <a:schemeClr val="tx2">
                  <a:lumMod val="50000"/>
                </a:schemeClr>
              </a:solidFill>
            </a:rPr>
            <a:t>-العلاقة بين متغيراتها </a:t>
          </a:r>
          <a:r>
            <a:rPr lang="ar-SA" sz="2000" dirty="0" smtClean="0"/>
            <a:t> </a:t>
          </a:r>
          <a:endParaRPr lang="en-US" sz="2000" dirty="0" smtClean="0"/>
        </a:p>
        <a:p>
          <a:pPr algn="ctr" rtl="1"/>
          <a:endParaRPr lang="en-US" sz="2000" dirty="0"/>
        </a:p>
      </dgm:t>
    </dgm:pt>
    <dgm:pt modelId="{A8E2E082-1060-774E-BDEA-69A5AE7FC5BE}" type="parTrans" cxnId="{D9C7DA80-03BC-DA43-B4A8-9A92542FB136}">
      <dgm:prSet/>
      <dgm:spPr/>
      <dgm:t>
        <a:bodyPr/>
        <a:lstStyle/>
        <a:p>
          <a:endParaRPr lang="en-US"/>
        </a:p>
      </dgm:t>
    </dgm:pt>
    <dgm:pt modelId="{8AAD660B-A805-4F42-A347-048F6A03A8CA}" type="sibTrans" cxnId="{D9C7DA80-03BC-DA43-B4A8-9A92542FB136}">
      <dgm:prSet/>
      <dgm:spPr/>
      <dgm:t>
        <a:bodyPr/>
        <a:lstStyle/>
        <a:p>
          <a:pPr rtl="1"/>
          <a:endParaRPr lang="en-US"/>
        </a:p>
      </dgm:t>
    </dgm:pt>
    <dgm:pt modelId="{605BAAC8-3723-7D46-A1BA-BB53F2587183}" type="pres">
      <dgm:prSet presAssocID="{D6F7AF57-BC63-B64A-BB0E-1B018F3D22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4E7388E-A7A0-4F47-86AB-EF8AA02825B1}" type="pres">
      <dgm:prSet presAssocID="{2F2AED1F-E4D6-074C-AA20-88F7727C0D40}" presName="root" presStyleCnt="0"/>
      <dgm:spPr/>
    </dgm:pt>
    <dgm:pt modelId="{5A6FBD24-91C6-B641-A8ED-EB90E3A68EF0}" type="pres">
      <dgm:prSet presAssocID="{2F2AED1F-E4D6-074C-AA20-88F7727C0D40}" presName="rootComposite" presStyleCnt="0"/>
      <dgm:spPr/>
    </dgm:pt>
    <dgm:pt modelId="{44B97E0B-F99F-D348-BCC2-98C7F7DC5A24}" type="pres">
      <dgm:prSet presAssocID="{2F2AED1F-E4D6-074C-AA20-88F7727C0D40}" presName="rootText" presStyleLbl="node1" presStyleIdx="0" presStyleCnt="2"/>
      <dgm:spPr/>
      <dgm:t>
        <a:bodyPr/>
        <a:lstStyle/>
        <a:p>
          <a:endParaRPr lang="en-US"/>
        </a:p>
      </dgm:t>
    </dgm:pt>
    <dgm:pt modelId="{1CCDFF7A-51E5-1547-8170-CB30FC87C3B4}" type="pres">
      <dgm:prSet presAssocID="{2F2AED1F-E4D6-074C-AA20-88F7727C0D40}" presName="rootConnector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C49B063-D48D-2649-A4C1-B9481FAE13E6}" type="pres">
      <dgm:prSet presAssocID="{2F2AED1F-E4D6-074C-AA20-88F7727C0D40}" presName="childShape" presStyleCnt="0"/>
      <dgm:spPr/>
    </dgm:pt>
    <dgm:pt modelId="{B5F20953-9203-844B-BFC8-42DBEAAAF648}" type="pres">
      <dgm:prSet presAssocID="{FE3BCA6D-C0A2-3A4D-ACB9-7B4F2D658CA5}" presName="Name13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05360BA0-AC94-7F42-BC2C-101E65CC7699}" type="pres">
      <dgm:prSet presAssocID="{B37E7401-CB4B-4545-A4F3-A381F8A7C461}" presName="childText" presStyleLbl="bgAcc1" presStyleIdx="0" presStyleCnt="4" custScaleX="149234" custScaleY="127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CFF4D-34B8-9F44-A5DB-DB38E73BB6C0}" type="pres">
      <dgm:prSet presAssocID="{5221F038-BDC3-854D-AAB9-C1C939C0CC44}" presName="Name13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68AE1E61-F0C5-5546-8379-F5F966BC12C4}" type="pres">
      <dgm:prSet presAssocID="{5150BDEF-B797-6042-8908-29086E9194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750AF-C45D-1943-8B8D-3199E0A69A27}" type="pres">
      <dgm:prSet presAssocID="{43A9608A-908C-2F43-864A-197084075D7A}" presName="root" presStyleCnt="0"/>
      <dgm:spPr/>
    </dgm:pt>
    <dgm:pt modelId="{912FCE50-56D1-584A-9E3C-90774AFCD12E}" type="pres">
      <dgm:prSet presAssocID="{43A9608A-908C-2F43-864A-197084075D7A}" presName="rootComposite" presStyleCnt="0"/>
      <dgm:spPr/>
    </dgm:pt>
    <dgm:pt modelId="{B73347E7-0286-2E4F-9BF0-DEA1392E1EC0}" type="pres">
      <dgm:prSet presAssocID="{43A9608A-908C-2F43-864A-197084075D7A}" presName="rootText" presStyleLbl="node1" presStyleIdx="1" presStyleCnt="2"/>
      <dgm:spPr/>
      <dgm:t>
        <a:bodyPr/>
        <a:lstStyle/>
        <a:p>
          <a:endParaRPr lang="en-US"/>
        </a:p>
      </dgm:t>
    </dgm:pt>
    <dgm:pt modelId="{886FD38D-1260-1D49-B3FA-D4650C6B3D7C}" type="pres">
      <dgm:prSet presAssocID="{43A9608A-908C-2F43-864A-197084075D7A}" presName="rootConnector" presStyleLbl="node1" presStyleIdx="1" presStyleCnt="2"/>
      <dgm:spPr/>
      <dgm:t>
        <a:bodyPr/>
        <a:lstStyle/>
        <a:p>
          <a:pPr rtl="1"/>
          <a:endParaRPr lang="ar-SA"/>
        </a:p>
      </dgm:t>
    </dgm:pt>
    <dgm:pt modelId="{7AD7D8BA-F8FD-B747-8BDE-21173E46AB56}" type="pres">
      <dgm:prSet presAssocID="{43A9608A-908C-2F43-864A-197084075D7A}" presName="childShape" presStyleCnt="0"/>
      <dgm:spPr/>
    </dgm:pt>
    <dgm:pt modelId="{93A6FD8E-0647-FA46-B4F6-D1CACFA313DA}" type="pres">
      <dgm:prSet presAssocID="{54344214-B8F2-A94D-818D-32ED1AFBFF33}" presName="Name13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2F5076E-9E6A-6C4B-A0C3-0EC7316086C2}" type="pres">
      <dgm:prSet presAssocID="{DE191A43-F5F5-AF43-BF26-59ACF7DA6E55}" presName="childText" presStyleLbl="bgAcc1" presStyleIdx="2" presStyleCnt="4" custScaleX="138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5F54F-ECC6-3D4D-9ABE-1A58031B1550}" type="pres">
      <dgm:prSet presAssocID="{A8E2E082-1060-774E-BDEA-69A5AE7FC5BE}" presName="Name13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CAFC0542-8D7F-5644-9C78-22CBED07B4F6}" type="pres">
      <dgm:prSet presAssocID="{3136B212-54FA-424D-9FA5-53C7E62DC318}" presName="childText" presStyleLbl="bgAcc1" presStyleIdx="3" presStyleCnt="4" custScaleX="133651" custScaleY="144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93299-9450-654F-B1AF-47CD571CD54C}" type="presOf" srcId="{5150BDEF-B797-6042-8908-29086E919438}" destId="{68AE1E61-F0C5-5546-8379-F5F966BC12C4}" srcOrd="0" destOrd="0" presId="urn:microsoft.com/office/officeart/2005/8/layout/hierarchy3"/>
    <dgm:cxn modelId="{0E4EAF98-B7B1-EF4C-A420-86EEA108EA8E}" type="presOf" srcId="{A8E2E082-1060-774E-BDEA-69A5AE7FC5BE}" destId="{4AD5F54F-ECC6-3D4D-9ABE-1A58031B1550}" srcOrd="0" destOrd="0" presId="urn:microsoft.com/office/officeart/2005/8/layout/hierarchy3"/>
    <dgm:cxn modelId="{998DDE78-C8FE-8C46-A957-408BB28F6BBC}" srcId="{43A9608A-908C-2F43-864A-197084075D7A}" destId="{DE191A43-F5F5-AF43-BF26-59ACF7DA6E55}" srcOrd="0" destOrd="0" parTransId="{54344214-B8F2-A94D-818D-32ED1AFBFF33}" sibTransId="{09DCB7BE-5457-1D4B-8330-59124DECC3A1}"/>
    <dgm:cxn modelId="{C32D9230-D876-4741-BCD6-ADE7C433C89C}" type="presOf" srcId="{DE191A43-F5F5-AF43-BF26-59ACF7DA6E55}" destId="{32F5076E-9E6A-6C4B-A0C3-0EC7316086C2}" srcOrd="0" destOrd="0" presId="urn:microsoft.com/office/officeart/2005/8/layout/hierarchy3"/>
    <dgm:cxn modelId="{8F2B2F86-5593-2D4D-8E9E-1CA735DA9B47}" srcId="{2F2AED1F-E4D6-074C-AA20-88F7727C0D40}" destId="{5150BDEF-B797-6042-8908-29086E919438}" srcOrd="1" destOrd="0" parTransId="{5221F038-BDC3-854D-AAB9-C1C939C0CC44}" sibTransId="{3B8412C7-5DF6-A444-A2AB-F4DBC7DDA476}"/>
    <dgm:cxn modelId="{EBBC3A37-C508-0342-9CD8-82ADDCC91BD2}" type="presOf" srcId="{D6F7AF57-BC63-B64A-BB0E-1B018F3D22B2}" destId="{605BAAC8-3723-7D46-A1BA-BB53F2587183}" srcOrd="0" destOrd="0" presId="urn:microsoft.com/office/officeart/2005/8/layout/hierarchy3"/>
    <dgm:cxn modelId="{9F130898-D2DF-364D-BB01-2738F5217322}" type="presOf" srcId="{54344214-B8F2-A94D-818D-32ED1AFBFF33}" destId="{93A6FD8E-0647-FA46-B4F6-D1CACFA313DA}" srcOrd="0" destOrd="0" presId="urn:microsoft.com/office/officeart/2005/8/layout/hierarchy3"/>
    <dgm:cxn modelId="{E265A9A7-4721-B248-9DB6-2A0CB9688D78}" srcId="{2F2AED1F-E4D6-074C-AA20-88F7727C0D40}" destId="{B37E7401-CB4B-4545-A4F3-A381F8A7C461}" srcOrd="0" destOrd="0" parTransId="{FE3BCA6D-C0A2-3A4D-ACB9-7B4F2D658CA5}" sibTransId="{8139F79B-EEEC-5E43-8BEE-469F86C88EB5}"/>
    <dgm:cxn modelId="{6925BF66-9249-2248-8734-80AE6B0443B0}" type="presOf" srcId="{43A9608A-908C-2F43-864A-197084075D7A}" destId="{886FD38D-1260-1D49-B3FA-D4650C6B3D7C}" srcOrd="1" destOrd="0" presId="urn:microsoft.com/office/officeart/2005/8/layout/hierarchy3"/>
    <dgm:cxn modelId="{D1EC0119-E8E7-7941-90AF-8B9005F635E6}" type="presOf" srcId="{5221F038-BDC3-854D-AAB9-C1C939C0CC44}" destId="{C4ECFF4D-34B8-9F44-A5DB-DB38E73BB6C0}" srcOrd="0" destOrd="0" presId="urn:microsoft.com/office/officeart/2005/8/layout/hierarchy3"/>
    <dgm:cxn modelId="{39E81298-3D0D-FE49-8B7E-C270FF434DE3}" type="presOf" srcId="{B37E7401-CB4B-4545-A4F3-A381F8A7C461}" destId="{05360BA0-AC94-7F42-BC2C-101E65CC7699}" srcOrd="0" destOrd="0" presId="urn:microsoft.com/office/officeart/2005/8/layout/hierarchy3"/>
    <dgm:cxn modelId="{B85E5153-425B-6041-A648-964E79DE1FF0}" type="presOf" srcId="{3136B212-54FA-424D-9FA5-53C7E62DC318}" destId="{CAFC0542-8D7F-5644-9C78-22CBED07B4F6}" srcOrd="0" destOrd="0" presId="urn:microsoft.com/office/officeart/2005/8/layout/hierarchy3"/>
    <dgm:cxn modelId="{C206A2CD-9C53-E946-A1F4-8A1C181AF88A}" type="presOf" srcId="{FE3BCA6D-C0A2-3A4D-ACB9-7B4F2D658CA5}" destId="{B5F20953-9203-844B-BFC8-42DBEAAAF648}" srcOrd="0" destOrd="0" presId="urn:microsoft.com/office/officeart/2005/8/layout/hierarchy3"/>
    <dgm:cxn modelId="{F235FEF3-F690-2B43-883C-CE26E94B906E}" srcId="{D6F7AF57-BC63-B64A-BB0E-1B018F3D22B2}" destId="{2F2AED1F-E4D6-074C-AA20-88F7727C0D40}" srcOrd="0" destOrd="0" parTransId="{0E534B7C-5FE7-9943-9495-AFBE6B03FF03}" sibTransId="{7452A414-6EF8-AE4F-BE76-4CF2110D0A43}"/>
    <dgm:cxn modelId="{F2B64F6F-B62C-6646-A194-EED42D9EC74A}" srcId="{D6F7AF57-BC63-B64A-BB0E-1B018F3D22B2}" destId="{43A9608A-908C-2F43-864A-197084075D7A}" srcOrd="1" destOrd="0" parTransId="{755C87C3-E205-3545-B532-E3F7ABDB8ECF}" sibTransId="{866A510B-72F7-0749-940A-561B084736A7}"/>
    <dgm:cxn modelId="{0EC3922E-E911-8146-9C5C-272D1C54B804}" type="presOf" srcId="{43A9608A-908C-2F43-864A-197084075D7A}" destId="{B73347E7-0286-2E4F-9BF0-DEA1392E1EC0}" srcOrd="0" destOrd="0" presId="urn:microsoft.com/office/officeart/2005/8/layout/hierarchy3"/>
    <dgm:cxn modelId="{A5CE72CB-ACBD-7D48-86CF-AAF45F26E856}" type="presOf" srcId="{2F2AED1F-E4D6-074C-AA20-88F7727C0D40}" destId="{44B97E0B-F99F-D348-BCC2-98C7F7DC5A24}" srcOrd="0" destOrd="0" presId="urn:microsoft.com/office/officeart/2005/8/layout/hierarchy3"/>
    <dgm:cxn modelId="{70FC079C-1E06-1C43-ABD1-B217F9291B27}" type="presOf" srcId="{2F2AED1F-E4D6-074C-AA20-88F7727C0D40}" destId="{1CCDFF7A-51E5-1547-8170-CB30FC87C3B4}" srcOrd="1" destOrd="0" presId="urn:microsoft.com/office/officeart/2005/8/layout/hierarchy3"/>
    <dgm:cxn modelId="{D9C7DA80-03BC-DA43-B4A8-9A92542FB136}" srcId="{43A9608A-908C-2F43-864A-197084075D7A}" destId="{3136B212-54FA-424D-9FA5-53C7E62DC318}" srcOrd="1" destOrd="0" parTransId="{A8E2E082-1060-774E-BDEA-69A5AE7FC5BE}" sibTransId="{8AAD660B-A805-4F42-A347-048F6A03A8CA}"/>
    <dgm:cxn modelId="{C0EEF406-7EC5-B540-A9AD-54F988C944C1}" type="presParOf" srcId="{605BAAC8-3723-7D46-A1BA-BB53F2587183}" destId="{04E7388E-A7A0-4F47-86AB-EF8AA02825B1}" srcOrd="0" destOrd="0" presId="urn:microsoft.com/office/officeart/2005/8/layout/hierarchy3"/>
    <dgm:cxn modelId="{CC929764-BDF3-C645-B20E-558A80FCA73C}" type="presParOf" srcId="{04E7388E-A7A0-4F47-86AB-EF8AA02825B1}" destId="{5A6FBD24-91C6-B641-A8ED-EB90E3A68EF0}" srcOrd="0" destOrd="0" presId="urn:microsoft.com/office/officeart/2005/8/layout/hierarchy3"/>
    <dgm:cxn modelId="{C917C5ED-AB6E-CA4B-91A0-A2001F223450}" type="presParOf" srcId="{5A6FBD24-91C6-B641-A8ED-EB90E3A68EF0}" destId="{44B97E0B-F99F-D348-BCC2-98C7F7DC5A24}" srcOrd="0" destOrd="0" presId="urn:microsoft.com/office/officeart/2005/8/layout/hierarchy3"/>
    <dgm:cxn modelId="{FE0DE5C4-69CD-AC4F-8D55-EC7B4289A953}" type="presParOf" srcId="{5A6FBD24-91C6-B641-A8ED-EB90E3A68EF0}" destId="{1CCDFF7A-51E5-1547-8170-CB30FC87C3B4}" srcOrd="1" destOrd="0" presId="urn:microsoft.com/office/officeart/2005/8/layout/hierarchy3"/>
    <dgm:cxn modelId="{DF7D4D45-395A-CA42-92A1-895106935624}" type="presParOf" srcId="{04E7388E-A7A0-4F47-86AB-EF8AA02825B1}" destId="{CC49B063-D48D-2649-A4C1-B9481FAE13E6}" srcOrd="1" destOrd="0" presId="urn:microsoft.com/office/officeart/2005/8/layout/hierarchy3"/>
    <dgm:cxn modelId="{B23BCA87-9EEA-AF46-B167-32543DA0EEE7}" type="presParOf" srcId="{CC49B063-D48D-2649-A4C1-B9481FAE13E6}" destId="{B5F20953-9203-844B-BFC8-42DBEAAAF648}" srcOrd="0" destOrd="0" presId="urn:microsoft.com/office/officeart/2005/8/layout/hierarchy3"/>
    <dgm:cxn modelId="{5FB38958-8E01-B44C-909D-C808846D6807}" type="presParOf" srcId="{CC49B063-D48D-2649-A4C1-B9481FAE13E6}" destId="{05360BA0-AC94-7F42-BC2C-101E65CC7699}" srcOrd="1" destOrd="0" presId="urn:microsoft.com/office/officeart/2005/8/layout/hierarchy3"/>
    <dgm:cxn modelId="{3B24BA56-2940-DE4F-AEC3-7637699BFB50}" type="presParOf" srcId="{CC49B063-D48D-2649-A4C1-B9481FAE13E6}" destId="{C4ECFF4D-34B8-9F44-A5DB-DB38E73BB6C0}" srcOrd="2" destOrd="0" presId="urn:microsoft.com/office/officeart/2005/8/layout/hierarchy3"/>
    <dgm:cxn modelId="{8DB90BCE-C0E1-8E48-9354-EF2B73059356}" type="presParOf" srcId="{CC49B063-D48D-2649-A4C1-B9481FAE13E6}" destId="{68AE1E61-F0C5-5546-8379-F5F966BC12C4}" srcOrd="3" destOrd="0" presId="urn:microsoft.com/office/officeart/2005/8/layout/hierarchy3"/>
    <dgm:cxn modelId="{65CC3349-F4E3-9F4A-8326-446F1989EF7E}" type="presParOf" srcId="{605BAAC8-3723-7D46-A1BA-BB53F2587183}" destId="{534750AF-C45D-1943-8B8D-3199E0A69A27}" srcOrd="1" destOrd="0" presId="urn:microsoft.com/office/officeart/2005/8/layout/hierarchy3"/>
    <dgm:cxn modelId="{F8FF346D-2837-0B46-A9B9-9515EC6CD4C8}" type="presParOf" srcId="{534750AF-C45D-1943-8B8D-3199E0A69A27}" destId="{912FCE50-56D1-584A-9E3C-90774AFCD12E}" srcOrd="0" destOrd="0" presId="urn:microsoft.com/office/officeart/2005/8/layout/hierarchy3"/>
    <dgm:cxn modelId="{1E26C3F9-BC42-A846-9CAB-8DF5375CAC13}" type="presParOf" srcId="{912FCE50-56D1-584A-9E3C-90774AFCD12E}" destId="{B73347E7-0286-2E4F-9BF0-DEA1392E1EC0}" srcOrd="0" destOrd="0" presId="urn:microsoft.com/office/officeart/2005/8/layout/hierarchy3"/>
    <dgm:cxn modelId="{A6E9DF65-8FEE-CD4E-A164-3716A9E7A6A4}" type="presParOf" srcId="{912FCE50-56D1-584A-9E3C-90774AFCD12E}" destId="{886FD38D-1260-1D49-B3FA-D4650C6B3D7C}" srcOrd="1" destOrd="0" presId="urn:microsoft.com/office/officeart/2005/8/layout/hierarchy3"/>
    <dgm:cxn modelId="{9BFA476B-1ACB-5344-86BB-E1B22B15D903}" type="presParOf" srcId="{534750AF-C45D-1943-8B8D-3199E0A69A27}" destId="{7AD7D8BA-F8FD-B747-8BDE-21173E46AB56}" srcOrd="1" destOrd="0" presId="urn:microsoft.com/office/officeart/2005/8/layout/hierarchy3"/>
    <dgm:cxn modelId="{2B985CB5-6E02-094C-8351-F95DC71DEC16}" type="presParOf" srcId="{7AD7D8BA-F8FD-B747-8BDE-21173E46AB56}" destId="{93A6FD8E-0647-FA46-B4F6-D1CACFA313DA}" srcOrd="0" destOrd="0" presId="urn:microsoft.com/office/officeart/2005/8/layout/hierarchy3"/>
    <dgm:cxn modelId="{E1B9FC44-61A3-C44B-9E48-4904CF50FABF}" type="presParOf" srcId="{7AD7D8BA-F8FD-B747-8BDE-21173E46AB56}" destId="{32F5076E-9E6A-6C4B-A0C3-0EC7316086C2}" srcOrd="1" destOrd="0" presId="urn:microsoft.com/office/officeart/2005/8/layout/hierarchy3"/>
    <dgm:cxn modelId="{BF85BED7-475F-1549-9E4E-124E7FD8B911}" type="presParOf" srcId="{7AD7D8BA-F8FD-B747-8BDE-21173E46AB56}" destId="{4AD5F54F-ECC6-3D4D-9ABE-1A58031B1550}" srcOrd="2" destOrd="0" presId="urn:microsoft.com/office/officeart/2005/8/layout/hierarchy3"/>
    <dgm:cxn modelId="{455241AD-AC3C-D449-9F77-C8A15A8F0335}" type="presParOf" srcId="{7AD7D8BA-F8FD-B747-8BDE-21173E46AB56}" destId="{CAFC0542-8D7F-5644-9C78-22CBED07B4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21F25C-6280-4EA4-BFC9-09574DFEF2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1718D57-3075-4AB5-A421-431123A4DD95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pPr algn="ctr" rtl="1"/>
          <a:r>
            <a:rPr lang="ar-SA" sz="2000" b="1" dirty="0">
              <a:solidFill>
                <a:srgbClr val="FF0000"/>
              </a:solidFill>
            </a:rPr>
            <a:t>الدراسات الكمية</a:t>
          </a:r>
          <a:endParaRPr lang="en-US" sz="2000" b="1" dirty="0">
            <a:solidFill>
              <a:srgbClr val="FF0000"/>
            </a:solidFill>
          </a:endParaRPr>
        </a:p>
        <a:p>
          <a:pPr algn="ctr" rtl="1"/>
          <a:r>
            <a:rPr lang="en-US" sz="2000" b="1" dirty="0" err="1">
              <a:solidFill>
                <a:srgbClr val="FF0000"/>
              </a:solidFill>
            </a:rPr>
            <a:t>Quantitive</a:t>
          </a:r>
          <a:r>
            <a:rPr lang="en-US" sz="2000" b="1" dirty="0">
              <a:solidFill>
                <a:srgbClr val="FF0000"/>
              </a:solidFill>
            </a:rPr>
            <a:t> Studies </a:t>
          </a:r>
          <a:endParaRPr lang="ar-SA" sz="2000" b="1" dirty="0">
            <a:solidFill>
              <a:srgbClr val="FF0000"/>
            </a:solidFill>
          </a:endParaRPr>
        </a:p>
      </dgm:t>
    </dgm:pt>
    <dgm:pt modelId="{4330FD4B-40CE-400B-B869-E8CEE34693CF}" type="parTrans" cxnId="{AF6B3EF3-F92C-42C0-BFAE-697AA87576C3}">
      <dgm:prSet/>
      <dgm:spPr/>
      <dgm:t>
        <a:bodyPr/>
        <a:lstStyle/>
        <a:p>
          <a:pPr rtl="1"/>
          <a:endParaRPr lang="ar-SA"/>
        </a:p>
      </dgm:t>
    </dgm:pt>
    <dgm:pt modelId="{F6303B05-E3C2-4514-AE51-D2FF67AB168D}" type="sibTrans" cxnId="{AF6B3EF3-F92C-42C0-BFAE-697AA87576C3}">
      <dgm:prSet/>
      <dgm:spPr/>
      <dgm:t>
        <a:bodyPr/>
        <a:lstStyle/>
        <a:p>
          <a:pPr rtl="1"/>
          <a:endParaRPr lang="ar-SA"/>
        </a:p>
      </dgm:t>
    </dgm:pt>
    <dgm:pt modelId="{CF62B62B-14AA-44B1-BC6A-8C4CE09625C0}">
      <dgm:prSet/>
      <dgm:spPr/>
      <dgm:t>
        <a:bodyPr/>
        <a:lstStyle/>
        <a:p>
          <a:pPr rtl="1"/>
          <a:r>
            <a:rPr lang="ar-SA" b="1" dirty="0" smtClean="0"/>
            <a:t>الدراسات الارتباطي </a:t>
          </a:r>
        </a:p>
        <a:p>
          <a:pPr rtl="1"/>
          <a:r>
            <a:rPr lang="en-US" b="1" dirty="0" smtClean="0"/>
            <a:t>Correlational Studies</a:t>
          </a:r>
          <a:endParaRPr lang="ar-SA" b="1" dirty="0"/>
        </a:p>
      </dgm:t>
    </dgm:pt>
    <dgm:pt modelId="{F20CAA34-16A6-40AB-991D-F164A83E9F19}" type="parTrans" cxnId="{7D325316-47DB-4F4F-8AE1-962A0EC8E3DD}">
      <dgm:prSet/>
      <dgm:spPr/>
      <dgm:t>
        <a:bodyPr/>
        <a:lstStyle/>
        <a:p>
          <a:pPr rtl="1"/>
          <a:endParaRPr lang="ar-SA"/>
        </a:p>
      </dgm:t>
    </dgm:pt>
    <dgm:pt modelId="{FCF698DF-B155-4CA6-A366-815F98FCCDDF}" type="sibTrans" cxnId="{7D325316-47DB-4F4F-8AE1-962A0EC8E3DD}">
      <dgm:prSet/>
      <dgm:spPr/>
      <dgm:t>
        <a:bodyPr/>
        <a:lstStyle/>
        <a:p>
          <a:pPr rtl="1"/>
          <a:endParaRPr lang="ar-SA"/>
        </a:p>
      </dgm:t>
    </dgm:pt>
    <dgm:pt modelId="{596A1C83-32CA-4563-AFCA-D13F961DCF25}">
      <dgm:prSet/>
      <dgm:spPr/>
      <dgm:t>
        <a:bodyPr/>
        <a:lstStyle/>
        <a:p>
          <a:pPr rtl="1"/>
          <a:r>
            <a:rPr lang="ar-SA" b="1" dirty="0" smtClean="0"/>
            <a:t>الدراسات المسحية</a:t>
          </a:r>
        </a:p>
        <a:p>
          <a:pPr rtl="1"/>
          <a:r>
            <a:rPr lang="en-US" b="1" dirty="0" smtClean="0"/>
            <a:t>Descriptive Studies </a:t>
          </a:r>
          <a:r>
            <a:rPr lang="ar-SA" b="1" dirty="0" smtClean="0"/>
            <a:t> </a:t>
          </a:r>
          <a:endParaRPr lang="ar-SA" b="1" dirty="0"/>
        </a:p>
      </dgm:t>
    </dgm:pt>
    <dgm:pt modelId="{8AFF81F8-ECD6-420C-A3D6-DE4F94E1E002}" type="parTrans" cxnId="{E64A1851-F67D-45E7-874E-060B55F61A84}">
      <dgm:prSet/>
      <dgm:spPr/>
      <dgm:t>
        <a:bodyPr/>
        <a:lstStyle/>
        <a:p>
          <a:pPr rtl="1"/>
          <a:endParaRPr lang="ar-SA"/>
        </a:p>
      </dgm:t>
    </dgm:pt>
    <dgm:pt modelId="{12D9D29D-C70B-49B6-AE6F-FFAE749ABE77}" type="sibTrans" cxnId="{E64A1851-F67D-45E7-874E-060B55F61A84}">
      <dgm:prSet/>
      <dgm:spPr/>
      <dgm:t>
        <a:bodyPr/>
        <a:lstStyle/>
        <a:p>
          <a:pPr rtl="1"/>
          <a:endParaRPr lang="ar-SA"/>
        </a:p>
      </dgm:t>
    </dgm:pt>
    <dgm:pt modelId="{F47406FC-5F03-45B8-ACDB-060E94ED4D58}">
      <dgm:prSet/>
      <dgm:spPr/>
      <dgm:t>
        <a:bodyPr/>
        <a:lstStyle/>
        <a:p>
          <a:pPr rtl="1"/>
          <a:r>
            <a:rPr lang="ar-SA" b="1" dirty="0" smtClean="0"/>
            <a:t>الدراسات السببية </a:t>
          </a:r>
        </a:p>
        <a:p>
          <a:pPr rtl="1"/>
          <a:r>
            <a:rPr lang="en-US" b="1" dirty="0" smtClean="0"/>
            <a:t>Causal Studies </a:t>
          </a:r>
          <a:endParaRPr lang="ar-SA" b="1" dirty="0"/>
        </a:p>
      </dgm:t>
    </dgm:pt>
    <dgm:pt modelId="{E1F2CA2F-BCD3-4D67-95E8-024C493DBAC1}" type="parTrans" cxnId="{312F8B6C-4DC0-4BD6-9834-29DFB74EA478}">
      <dgm:prSet/>
      <dgm:spPr/>
      <dgm:t>
        <a:bodyPr/>
        <a:lstStyle/>
        <a:p>
          <a:pPr rtl="1"/>
          <a:endParaRPr lang="ar-SA"/>
        </a:p>
      </dgm:t>
    </dgm:pt>
    <dgm:pt modelId="{0F8700AA-AF70-4EE0-A88A-F78EEF280C7C}" type="sibTrans" cxnId="{312F8B6C-4DC0-4BD6-9834-29DFB74EA478}">
      <dgm:prSet/>
      <dgm:spPr/>
      <dgm:t>
        <a:bodyPr/>
        <a:lstStyle/>
        <a:p>
          <a:pPr rtl="1"/>
          <a:endParaRPr lang="ar-SA"/>
        </a:p>
      </dgm:t>
    </dgm:pt>
    <dgm:pt modelId="{CEAD4913-AB44-4584-837D-8DC60BC097AD}">
      <dgm:prSet/>
      <dgm:spPr/>
      <dgm:t>
        <a:bodyPr/>
        <a:lstStyle/>
        <a:p>
          <a:pPr rtl="1"/>
          <a:r>
            <a:rPr lang="ar-SA" b="1" dirty="0" smtClean="0"/>
            <a:t>الدراسات التجريبية </a:t>
          </a:r>
        </a:p>
        <a:p>
          <a:pPr rtl="1"/>
          <a:r>
            <a:rPr lang="en-US" b="1" dirty="0" smtClean="0"/>
            <a:t>True Experimental Studies</a:t>
          </a:r>
          <a:r>
            <a:rPr lang="ar-SA" b="1" dirty="0" smtClean="0"/>
            <a:t> </a:t>
          </a:r>
          <a:endParaRPr lang="ar-SA" b="1" dirty="0"/>
        </a:p>
      </dgm:t>
    </dgm:pt>
    <dgm:pt modelId="{3319DCC5-F4E3-4656-8A7D-B56A7F9F2814}" type="parTrans" cxnId="{B43C717E-5AC5-4B6E-BA9D-319196C0FD34}">
      <dgm:prSet/>
      <dgm:spPr/>
      <dgm:t>
        <a:bodyPr/>
        <a:lstStyle/>
        <a:p>
          <a:pPr rtl="1"/>
          <a:endParaRPr lang="ar-SA"/>
        </a:p>
      </dgm:t>
    </dgm:pt>
    <dgm:pt modelId="{3BE4B7C1-75DE-4254-9085-9BF3C77D0BC8}" type="sibTrans" cxnId="{B43C717E-5AC5-4B6E-BA9D-319196C0FD34}">
      <dgm:prSet/>
      <dgm:spPr/>
      <dgm:t>
        <a:bodyPr/>
        <a:lstStyle/>
        <a:p>
          <a:pPr rtl="1"/>
          <a:endParaRPr lang="ar-SA"/>
        </a:p>
      </dgm:t>
    </dgm:pt>
    <dgm:pt modelId="{E5BB089D-6C80-4C2E-8596-E3E9D3AF3EB5}">
      <dgm:prSet/>
      <dgm:spPr/>
      <dgm:t>
        <a:bodyPr/>
        <a:lstStyle/>
        <a:p>
          <a:pPr rtl="1"/>
          <a:r>
            <a:rPr lang="ar-SA" b="1" dirty="0" smtClean="0"/>
            <a:t>الدراسات شبه التجريبية </a:t>
          </a:r>
        </a:p>
        <a:p>
          <a:pPr rtl="1"/>
          <a:r>
            <a:rPr lang="en-US" b="1" dirty="0" smtClean="0"/>
            <a:t>Quasi-experimental Studies</a:t>
          </a:r>
          <a:endParaRPr lang="ar-SA" b="1" dirty="0"/>
        </a:p>
      </dgm:t>
    </dgm:pt>
    <dgm:pt modelId="{D3DF5A1C-CED2-4A82-8489-C53EAC129F98}" type="parTrans" cxnId="{27829A08-B446-48F9-A07A-FCDDCA14BB6B}">
      <dgm:prSet/>
      <dgm:spPr/>
      <dgm:t>
        <a:bodyPr/>
        <a:lstStyle/>
        <a:p>
          <a:pPr rtl="1"/>
          <a:endParaRPr lang="ar-SA"/>
        </a:p>
      </dgm:t>
    </dgm:pt>
    <dgm:pt modelId="{8D3EECA5-4908-409A-A869-E47FA2D2DEF1}" type="sibTrans" cxnId="{27829A08-B446-48F9-A07A-FCDDCA14BB6B}">
      <dgm:prSet/>
      <dgm:spPr/>
      <dgm:t>
        <a:bodyPr/>
        <a:lstStyle/>
        <a:p>
          <a:pPr rtl="1"/>
          <a:endParaRPr lang="ar-SA"/>
        </a:p>
      </dgm:t>
    </dgm:pt>
    <dgm:pt modelId="{B962AA02-D49D-4DE4-8EA1-660FE89DF39E}">
      <dgm:prSet/>
      <dgm:spPr/>
      <dgm:t>
        <a:bodyPr/>
        <a:lstStyle/>
        <a:p>
          <a:pPr rtl="1"/>
          <a:r>
            <a:rPr lang="ar-SA" b="1" dirty="0" smtClean="0"/>
            <a:t>دراسات المجموعة الواحدة </a:t>
          </a:r>
        </a:p>
        <a:p>
          <a:pPr rtl="1"/>
          <a:r>
            <a:rPr lang="en-US" b="1" dirty="0" smtClean="0"/>
            <a:t>Pre-experimental Studies </a:t>
          </a:r>
          <a:endParaRPr lang="ar-SA" b="1" dirty="0"/>
        </a:p>
      </dgm:t>
    </dgm:pt>
    <dgm:pt modelId="{263A54D6-51EC-424D-B64B-A71B4E0418BC}" type="parTrans" cxnId="{E2A14F35-E3D8-4AB1-85E4-F77C5F8EB058}">
      <dgm:prSet/>
      <dgm:spPr/>
      <dgm:t>
        <a:bodyPr/>
        <a:lstStyle/>
        <a:p>
          <a:pPr rtl="1"/>
          <a:endParaRPr lang="ar-SA"/>
        </a:p>
      </dgm:t>
    </dgm:pt>
    <dgm:pt modelId="{4C640353-CB3C-4CC9-80DE-CCA62E4366A3}" type="sibTrans" cxnId="{E2A14F35-E3D8-4AB1-85E4-F77C5F8EB058}">
      <dgm:prSet/>
      <dgm:spPr/>
      <dgm:t>
        <a:bodyPr/>
        <a:lstStyle/>
        <a:p>
          <a:pPr rtl="1"/>
          <a:endParaRPr lang="ar-SA"/>
        </a:p>
      </dgm:t>
    </dgm:pt>
    <dgm:pt modelId="{6618A18A-A608-4897-863B-B942D13A2E57}">
      <dgm:prSet/>
      <dgm:spPr/>
      <dgm:t>
        <a:bodyPr/>
        <a:lstStyle/>
        <a:p>
          <a:pPr rtl="1"/>
          <a:r>
            <a:rPr lang="ar-SA" b="1" dirty="0" smtClean="0"/>
            <a:t>الدراسات السببية المقارنة </a:t>
          </a:r>
        </a:p>
        <a:p>
          <a:pPr rtl="1"/>
          <a:r>
            <a:rPr lang="en-US" b="1" dirty="0" smtClean="0"/>
            <a:t>Comparative Studies </a:t>
          </a:r>
          <a:endParaRPr lang="ar-SA" b="1" dirty="0"/>
        </a:p>
      </dgm:t>
    </dgm:pt>
    <dgm:pt modelId="{FE9A1B29-97E7-49AF-B9F3-7E763EC203FA}" type="parTrans" cxnId="{1EB83F9A-BFFD-4BE9-B0DB-C4757ABF1C27}">
      <dgm:prSet/>
      <dgm:spPr/>
      <dgm:t>
        <a:bodyPr/>
        <a:lstStyle/>
        <a:p>
          <a:pPr rtl="1"/>
          <a:endParaRPr lang="ar-SA"/>
        </a:p>
      </dgm:t>
    </dgm:pt>
    <dgm:pt modelId="{E0EB267E-55A2-4DBE-AC53-032BEDB454C1}" type="sibTrans" cxnId="{1EB83F9A-BFFD-4BE9-B0DB-C4757ABF1C27}">
      <dgm:prSet/>
      <dgm:spPr/>
      <dgm:t>
        <a:bodyPr/>
        <a:lstStyle/>
        <a:p>
          <a:pPr rtl="1"/>
          <a:endParaRPr lang="ar-SA"/>
        </a:p>
      </dgm:t>
    </dgm:pt>
    <dgm:pt modelId="{854B39FF-F22D-4C6A-B0B4-DD672DECBCF5}" type="pres">
      <dgm:prSet presAssocID="{3521F25C-6280-4EA4-BFC9-09574DFEF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69AAC09-6B7A-4F3F-9A87-B5F7EA8758CF}" type="pres">
      <dgm:prSet presAssocID="{F1718D57-3075-4AB5-A421-431123A4DD95}" presName="hierRoot1" presStyleCnt="0"/>
      <dgm:spPr/>
    </dgm:pt>
    <dgm:pt modelId="{26285410-77C6-4C64-9FCE-B50776D0D5DE}" type="pres">
      <dgm:prSet presAssocID="{F1718D57-3075-4AB5-A421-431123A4DD95}" presName="composite" presStyleCnt="0"/>
      <dgm:spPr/>
    </dgm:pt>
    <dgm:pt modelId="{C7BFAD8A-8E77-4DA5-BC57-E9B36AF7E93E}" type="pres">
      <dgm:prSet presAssocID="{F1718D57-3075-4AB5-A421-431123A4DD95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AFD3BC7A-196F-4BA2-AE52-AD349E6B4E1B}" type="pres">
      <dgm:prSet presAssocID="{F1718D57-3075-4AB5-A421-431123A4DD9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F75DF9-583D-462F-9201-2E6306252DDA}" type="pres">
      <dgm:prSet presAssocID="{F1718D57-3075-4AB5-A421-431123A4DD95}" presName="hierChild2" presStyleCnt="0"/>
      <dgm:spPr/>
    </dgm:pt>
    <dgm:pt modelId="{07504D0C-4695-4B15-996F-6F7FE4D4DB9C}" type="pres">
      <dgm:prSet presAssocID="{E1F2CA2F-BCD3-4D67-95E8-024C493DBAC1}" presName="Name10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44623ACD-17A2-4755-BF9F-F6FD5F8E41E9}" type="pres">
      <dgm:prSet presAssocID="{F47406FC-5F03-45B8-ACDB-060E94ED4D58}" presName="hierRoot2" presStyleCnt="0"/>
      <dgm:spPr/>
    </dgm:pt>
    <dgm:pt modelId="{CA537CE7-8B97-4667-8B3A-83BA725C014F}" type="pres">
      <dgm:prSet presAssocID="{F47406FC-5F03-45B8-ACDB-060E94ED4D58}" presName="composite2" presStyleCnt="0"/>
      <dgm:spPr/>
    </dgm:pt>
    <dgm:pt modelId="{E01412A1-5659-4A6F-99E5-F925344A0D78}" type="pres">
      <dgm:prSet presAssocID="{F47406FC-5F03-45B8-ACDB-060E94ED4D58}" presName="background2" presStyleLbl="node2" presStyleIdx="0" presStyleCnt="3"/>
      <dgm:spPr>
        <a:noFill/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4325699A-CD5D-46BF-81D8-D66B4582596A}" type="pres">
      <dgm:prSet presAssocID="{F47406FC-5F03-45B8-ACDB-060E94ED4D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C5B0C8-5E0E-4F48-9356-2B1870AC22C1}" type="pres">
      <dgm:prSet presAssocID="{F47406FC-5F03-45B8-ACDB-060E94ED4D58}" presName="hierChild3" presStyleCnt="0"/>
      <dgm:spPr/>
    </dgm:pt>
    <dgm:pt modelId="{A3732A8C-F9B0-41FD-A9C4-B5FF332B85A3}" type="pres">
      <dgm:prSet presAssocID="{3319DCC5-F4E3-4656-8A7D-B56A7F9F2814}" presName="Name1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3AB22886-848A-4B29-8093-0A3A598E3E3D}" type="pres">
      <dgm:prSet presAssocID="{CEAD4913-AB44-4584-837D-8DC60BC097AD}" presName="hierRoot3" presStyleCnt="0"/>
      <dgm:spPr/>
    </dgm:pt>
    <dgm:pt modelId="{C1C66499-491F-48CD-B61C-903DBB517123}" type="pres">
      <dgm:prSet presAssocID="{CEAD4913-AB44-4584-837D-8DC60BC097AD}" presName="composite3" presStyleCnt="0"/>
      <dgm:spPr/>
    </dgm:pt>
    <dgm:pt modelId="{6515127D-9223-4060-A988-C1F62335C72D}" type="pres">
      <dgm:prSet presAssocID="{CEAD4913-AB44-4584-837D-8DC60BC097AD}" presName="background3" presStyleLbl="node3" presStyleIdx="0" presStyleCnt="4"/>
      <dgm:spPr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1DBB7120-626F-4AC2-905F-EBE27BBFFBB2}" type="pres">
      <dgm:prSet presAssocID="{CEAD4913-AB44-4584-837D-8DC60BC097A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37926A-9967-4D3D-8CE1-1CD4489CA0BD}" type="pres">
      <dgm:prSet presAssocID="{CEAD4913-AB44-4584-837D-8DC60BC097AD}" presName="hierChild4" presStyleCnt="0"/>
      <dgm:spPr/>
    </dgm:pt>
    <dgm:pt modelId="{C5DB4E6D-B35C-44D7-B2C2-608F56D4FBA3}" type="pres">
      <dgm:prSet presAssocID="{D3DF5A1C-CED2-4A82-8489-C53EAC129F98}" presName="Name17" presStyleLbl="parChTrans1D3" presStyleIdx="1" presStyleCnt="4"/>
      <dgm:spPr/>
      <dgm:t>
        <a:bodyPr/>
        <a:lstStyle/>
        <a:p>
          <a:pPr rtl="1"/>
          <a:endParaRPr lang="ar-SA"/>
        </a:p>
      </dgm:t>
    </dgm:pt>
    <dgm:pt modelId="{12CC78CA-2770-4085-9E83-58139A778D40}" type="pres">
      <dgm:prSet presAssocID="{E5BB089D-6C80-4C2E-8596-E3E9D3AF3EB5}" presName="hierRoot3" presStyleCnt="0"/>
      <dgm:spPr/>
    </dgm:pt>
    <dgm:pt modelId="{D2D016BC-7C96-4F6A-9463-5D3D19BA5AB2}" type="pres">
      <dgm:prSet presAssocID="{E5BB089D-6C80-4C2E-8596-E3E9D3AF3EB5}" presName="composite3" presStyleCnt="0"/>
      <dgm:spPr/>
    </dgm:pt>
    <dgm:pt modelId="{6E1FE047-4AE2-430D-B521-D2BBD3A6EDCF}" type="pres">
      <dgm:prSet presAssocID="{E5BB089D-6C80-4C2E-8596-E3E9D3AF3EB5}" presName="background3" presStyleLbl="node3" presStyleIdx="1" presStyleCnt="4"/>
      <dgm:spPr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855A2CC9-23E9-45AC-9B93-65F634164DD1}" type="pres">
      <dgm:prSet presAssocID="{E5BB089D-6C80-4C2E-8596-E3E9D3AF3EB5}" presName="text3" presStyleLbl="fgAcc3" presStyleIdx="1" presStyleCnt="4" custLinFactNeighborX="295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C361E23-588B-445F-A907-BF533AAB3976}" type="pres">
      <dgm:prSet presAssocID="{E5BB089D-6C80-4C2E-8596-E3E9D3AF3EB5}" presName="hierChild4" presStyleCnt="0"/>
      <dgm:spPr/>
    </dgm:pt>
    <dgm:pt modelId="{F242289E-D40B-489A-9DFA-4F40D916A1FF}" type="pres">
      <dgm:prSet presAssocID="{263A54D6-51EC-424D-B64B-A71B4E0418BC}" presName="Name17" presStyleLbl="parChTrans1D3" presStyleIdx="2" presStyleCnt="4"/>
      <dgm:spPr/>
      <dgm:t>
        <a:bodyPr/>
        <a:lstStyle/>
        <a:p>
          <a:pPr rtl="1"/>
          <a:endParaRPr lang="ar-SA"/>
        </a:p>
      </dgm:t>
    </dgm:pt>
    <dgm:pt modelId="{E2704AAC-A28F-4952-9CF4-74B86521C338}" type="pres">
      <dgm:prSet presAssocID="{B962AA02-D49D-4DE4-8EA1-660FE89DF39E}" presName="hierRoot3" presStyleCnt="0"/>
      <dgm:spPr/>
    </dgm:pt>
    <dgm:pt modelId="{7C167DEA-738D-44AD-81AB-B4AAB3EF728E}" type="pres">
      <dgm:prSet presAssocID="{B962AA02-D49D-4DE4-8EA1-660FE89DF39E}" presName="composite3" presStyleCnt="0"/>
      <dgm:spPr/>
    </dgm:pt>
    <dgm:pt modelId="{DC9B06F0-0885-459A-A952-634A4E0AB4FF}" type="pres">
      <dgm:prSet presAssocID="{B962AA02-D49D-4DE4-8EA1-660FE89DF39E}" presName="background3" presStyleLbl="node3" presStyleIdx="2" presStyleCnt="4"/>
      <dgm:spPr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DEFC719C-B333-4F17-9DE3-2226F601D880}" type="pres">
      <dgm:prSet presAssocID="{B962AA02-D49D-4DE4-8EA1-660FE89DF39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B7A9208-696B-417A-90B8-298F0CE31A52}" type="pres">
      <dgm:prSet presAssocID="{B962AA02-D49D-4DE4-8EA1-660FE89DF39E}" presName="hierChild4" presStyleCnt="0"/>
      <dgm:spPr/>
    </dgm:pt>
    <dgm:pt modelId="{B5BDF5EF-88A5-4CE6-B641-4518CCE6F174}" type="pres">
      <dgm:prSet presAssocID="{FE9A1B29-97E7-49AF-B9F3-7E763EC203FA}" presName="Name17" presStyleLbl="parChTrans1D3" presStyleIdx="3" presStyleCnt="4"/>
      <dgm:spPr/>
      <dgm:t>
        <a:bodyPr/>
        <a:lstStyle/>
        <a:p>
          <a:pPr rtl="1"/>
          <a:endParaRPr lang="ar-SA"/>
        </a:p>
      </dgm:t>
    </dgm:pt>
    <dgm:pt modelId="{534E113A-C1F2-4F8D-95BF-5AEEF2F2B84B}" type="pres">
      <dgm:prSet presAssocID="{6618A18A-A608-4897-863B-B942D13A2E57}" presName="hierRoot3" presStyleCnt="0"/>
      <dgm:spPr/>
    </dgm:pt>
    <dgm:pt modelId="{16CE82C6-BE37-4679-B7EB-ED7528732906}" type="pres">
      <dgm:prSet presAssocID="{6618A18A-A608-4897-863B-B942D13A2E57}" presName="composite3" presStyleCnt="0"/>
      <dgm:spPr/>
    </dgm:pt>
    <dgm:pt modelId="{C835D970-2091-4EBE-9B44-21034086F104}" type="pres">
      <dgm:prSet presAssocID="{6618A18A-A608-4897-863B-B942D13A2E57}" presName="background3" presStyleLbl="node3" presStyleIdx="3" presStyleCnt="4"/>
      <dgm:spPr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C105AAE3-7346-4A3A-8684-0630C108B95C}" type="pres">
      <dgm:prSet presAssocID="{6618A18A-A608-4897-863B-B942D13A2E5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DB4346-7D1C-409C-B3C7-92599187AB43}" type="pres">
      <dgm:prSet presAssocID="{6618A18A-A608-4897-863B-B942D13A2E57}" presName="hierChild4" presStyleCnt="0"/>
      <dgm:spPr/>
    </dgm:pt>
    <dgm:pt modelId="{1D3EA9D6-5BA8-493B-8B77-5229E85A568C}" type="pres">
      <dgm:prSet presAssocID="{8AFF81F8-ECD6-420C-A3D6-DE4F94E1E002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8B7761B-9338-499F-84B2-E3412D0E785B}" type="pres">
      <dgm:prSet presAssocID="{596A1C83-32CA-4563-AFCA-D13F961DCF25}" presName="hierRoot2" presStyleCnt="0"/>
      <dgm:spPr/>
    </dgm:pt>
    <dgm:pt modelId="{5DEA2943-309F-4C1F-87B7-9CDC89DD4EDD}" type="pres">
      <dgm:prSet presAssocID="{596A1C83-32CA-4563-AFCA-D13F961DCF25}" presName="composite2" presStyleCnt="0"/>
      <dgm:spPr/>
    </dgm:pt>
    <dgm:pt modelId="{CF7B6F63-F535-4550-A9A8-DC113A0985E0}" type="pres">
      <dgm:prSet presAssocID="{596A1C83-32CA-4563-AFCA-D13F961DCF25}" presName="background2" presStyleLbl="node2" presStyleIdx="1" presStyleCnt="3"/>
      <dgm:spPr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4BE3787A-8BEC-472A-A063-EDBADDAF3EF5}" type="pres">
      <dgm:prSet presAssocID="{596A1C83-32CA-4563-AFCA-D13F961DCF2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923E503-5155-417F-8B67-E269A6009BC3}" type="pres">
      <dgm:prSet presAssocID="{596A1C83-32CA-4563-AFCA-D13F961DCF25}" presName="hierChild3" presStyleCnt="0"/>
      <dgm:spPr/>
    </dgm:pt>
    <dgm:pt modelId="{AC1B2223-81E2-4DD6-BA1C-D05C61F9F168}" type="pres">
      <dgm:prSet presAssocID="{F20CAA34-16A6-40AB-991D-F164A83E9F19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74597563-1801-4E1C-9DBD-1C7F4E16BFBA}" type="pres">
      <dgm:prSet presAssocID="{CF62B62B-14AA-44B1-BC6A-8C4CE09625C0}" presName="hierRoot2" presStyleCnt="0"/>
      <dgm:spPr/>
    </dgm:pt>
    <dgm:pt modelId="{03FA2A21-41C8-4765-A300-96FCDB16FE3F}" type="pres">
      <dgm:prSet presAssocID="{CF62B62B-14AA-44B1-BC6A-8C4CE09625C0}" presName="composite2" presStyleCnt="0"/>
      <dgm:spPr/>
    </dgm:pt>
    <dgm:pt modelId="{123E5A38-9187-47DA-9F94-5034BBB8445F}" type="pres">
      <dgm:prSet presAssocID="{CF62B62B-14AA-44B1-BC6A-8C4CE09625C0}" presName="background2" presStyleLbl="node2" presStyleIdx="2" presStyleCnt="3"/>
      <dgm:spPr>
        <a:noFill/>
        <a:ln>
          <a:solidFill>
            <a:schemeClr val="tx2"/>
          </a:solidFill>
        </a:ln>
      </dgm:spPr>
      <dgm:t>
        <a:bodyPr/>
        <a:lstStyle/>
        <a:p>
          <a:pPr rtl="1"/>
          <a:endParaRPr lang="ar-SA"/>
        </a:p>
      </dgm:t>
    </dgm:pt>
    <dgm:pt modelId="{3FA3DE92-3DBF-4DBD-97C3-B4B2514BCD40}" type="pres">
      <dgm:prSet presAssocID="{CF62B62B-14AA-44B1-BC6A-8C4CE09625C0}" presName="text2" presStyleLbl="fgAcc2" presStyleIdx="2" presStyleCnt="3" custScaleX="1390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01D5EFE-D5DB-4454-858B-1D034FAA2F7B}" type="pres">
      <dgm:prSet presAssocID="{CF62B62B-14AA-44B1-BC6A-8C4CE09625C0}" presName="hierChild3" presStyleCnt="0"/>
      <dgm:spPr/>
    </dgm:pt>
  </dgm:ptLst>
  <dgm:cxnLst>
    <dgm:cxn modelId="{A2E3FC84-DAF0-A94C-8FCE-D60814C6CC2A}" type="presOf" srcId="{263A54D6-51EC-424D-B64B-A71B4E0418BC}" destId="{F242289E-D40B-489A-9DFA-4F40D916A1FF}" srcOrd="0" destOrd="0" presId="urn:microsoft.com/office/officeart/2005/8/layout/hierarchy1"/>
    <dgm:cxn modelId="{DE39005F-D064-BB4E-B98E-D572F722219F}" type="presOf" srcId="{B962AA02-D49D-4DE4-8EA1-660FE89DF39E}" destId="{DEFC719C-B333-4F17-9DE3-2226F601D880}" srcOrd="0" destOrd="0" presId="urn:microsoft.com/office/officeart/2005/8/layout/hierarchy1"/>
    <dgm:cxn modelId="{312F8B6C-4DC0-4BD6-9834-29DFB74EA478}" srcId="{F1718D57-3075-4AB5-A421-431123A4DD95}" destId="{F47406FC-5F03-45B8-ACDB-060E94ED4D58}" srcOrd="0" destOrd="0" parTransId="{E1F2CA2F-BCD3-4D67-95E8-024C493DBAC1}" sibTransId="{0F8700AA-AF70-4EE0-A88A-F78EEF280C7C}"/>
    <dgm:cxn modelId="{E64A1851-F67D-45E7-874E-060B55F61A84}" srcId="{F1718D57-3075-4AB5-A421-431123A4DD95}" destId="{596A1C83-32CA-4563-AFCA-D13F961DCF25}" srcOrd="1" destOrd="0" parTransId="{8AFF81F8-ECD6-420C-A3D6-DE4F94E1E002}" sibTransId="{12D9D29D-C70B-49B6-AE6F-FFAE749ABE77}"/>
    <dgm:cxn modelId="{CED45C07-BBF0-4042-91A5-C705E25C67E5}" type="presOf" srcId="{CEAD4913-AB44-4584-837D-8DC60BC097AD}" destId="{1DBB7120-626F-4AC2-905F-EBE27BBFFBB2}" srcOrd="0" destOrd="0" presId="urn:microsoft.com/office/officeart/2005/8/layout/hierarchy1"/>
    <dgm:cxn modelId="{C5886A80-2733-5240-ABAC-77F17085B67D}" type="presOf" srcId="{F20CAA34-16A6-40AB-991D-F164A83E9F19}" destId="{AC1B2223-81E2-4DD6-BA1C-D05C61F9F168}" srcOrd="0" destOrd="0" presId="urn:microsoft.com/office/officeart/2005/8/layout/hierarchy1"/>
    <dgm:cxn modelId="{C6CEA420-8272-1440-8691-B709BCE6A6B8}" type="presOf" srcId="{F1718D57-3075-4AB5-A421-431123A4DD95}" destId="{AFD3BC7A-196F-4BA2-AE52-AD349E6B4E1B}" srcOrd="0" destOrd="0" presId="urn:microsoft.com/office/officeart/2005/8/layout/hierarchy1"/>
    <dgm:cxn modelId="{F64E83AC-6B47-854C-8FF6-677EEB9587B1}" type="presOf" srcId="{3521F25C-6280-4EA4-BFC9-09574DFEF2ED}" destId="{854B39FF-F22D-4C6A-B0B4-DD672DECBCF5}" srcOrd="0" destOrd="0" presId="urn:microsoft.com/office/officeart/2005/8/layout/hierarchy1"/>
    <dgm:cxn modelId="{7FF095F5-B3E9-D349-8EDE-A1190B4BF9CA}" type="presOf" srcId="{E1F2CA2F-BCD3-4D67-95E8-024C493DBAC1}" destId="{07504D0C-4695-4B15-996F-6F7FE4D4DB9C}" srcOrd="0" destOrd="0" presId="urn:microsoft.com/office/officeart/2005/8/layout/hierarchy1"/>
    <dgm:cxn modelId="{E65B2E50-1CA3-C64C-9469-EDD00D477CC1}" type="presOf" srcId="{596A1C83-32CA-4563-AFCA-D13F961DCF25}" destId="{4BE3787A-8BEC-472A-A063-EDBADDAF3EF5}" srcOrd="0" destOrd="0" presId="urn:microsoft.com/office/officeart/2005/8/layout/hierarchy1"/>
    <dgm:cxn modelId="{CB121A56-4AF4-4244-9DF8-B3E155D92E5E}" type="presOf" srcId="{E5BB089D-6C80-4C2E-8596-E3E9D3AF3EB5}" destId="{855A2CC9-23E9-45AC-9B93-65F634164DD1}" srcOrd="0" destOrd="0" presId="urn:microsoft.com/office/officeart/2005/8/layout/hierarchy1"/>
    <dgm:cxn modelId="{7D449C15-9334-7F46-94D5-A910FD8B2E99}" type="presOf" srcId="{D3DF5A1C-CED2-4A82-8489-C53EAC129F98}" destId="{C5DB4E6D-B35C-44D7-B2C2-608F56D4FBA3}" srcOrd="0" destOrd="0" presId="urn:microsoft.com/office/officeart/2005/8/layout/hierarchy1"/>
    <dgm:cxn modelId="{BE9D445A-1391-564F-936E-DB8EC05D2AF9}" type="presOf" srcId="{FE9A1B29-97E7-49AF-B9F3-7E763EC203FA}" destId="{B5BDF5EF-88A5-4CE6-B641-4518CCE6F174}" srcOrd="0" destOrd="0" presId="urn:microsoft.com/office/officeart/2005/8/layout/hierarchy1"/>
    <dgm:cxn modelId="{EC5B90F8-B58B-CF46-837E-134317332CF3}" type="presOf" srcId="{6618A18A-A608-4897-863B-B942D13A2E57}" destId="{C105AAE3-7346-4A3A-8684-0630C108B95C}" srcOrd="0" destOrd="0" presId="urn:microsoft.com/office/officeart/2005/8/layout/hierarchy1"/>
    <dgm:cxn modelId="{CE9F282C-0379-014A-AB6D-4823BB8B4F1C}" type="presOf" srcId="{F47406FC-5F03-45B8-ACDB-060E94ED4D58}" destId="{4325699A-CD5D-46BF-81D8-D66B4582596A}" srcOrd="0" destOrd="0" presId="urn:microsoft.com/office/officeart/2005/8/layout/hierarchy1"/>
    <dgm:cxn modelId="{EFD108C3-5AC0-F94E-9D43-3552AC015D0A}" type="presOf" srcId="{CF62B62B-14AA-44B1-BC6A-8C4CE09625C0}" destId="{3FA3DE92-3DBF-4DBD-97C3-B4B2514BCD40}" srcOrd="0" destOrd="0" presId="urn:microsoft.com/office/officeart/2005/8/layout/hierarchy1"/>
    <dgm:cxn modelId="{B1EEC394-A1F7-024C-B856-71223A282C08}" type="presOf" srcId="{3319DCC5-F4E3-4656-8A7D-B56A7F9F2814}" destId="{A3732A8C-F9B0-41FD-A9C4-B5FF332B85A3}" srcOrd="0" destOrd="0" presId="urn:microsoft.com/office/officeart/2005/8/layout/hierarchy1"/>
    <dgm:cxn modelId="{7D325316-47DB-4F4F-8AE1-962A0EC8E3DD}" srcId="{F1718D57-3075-4AB5-A421-431123A4DD95}" destId="{CF62B62B-14AA-44B1-BC6A-8C4CE09625C0}" srcOrd="2" destOrd="0" parTransId="{F20CAA34-16A6-40AB-991D-F164A83E9F19}" sibTransId="{FCF698DF-B155-4CA6-A366-815F98FCCDDF}"/>
    <dgm:cxn modelId="{1EB83F9A-BFFD-4BE9-B0DB-C4757ABF1C27}" srcId="{F47406FC-5F03-45B8-ACDB-060E94ED4D58}" destId="{6618A18A-A608-4897-863B-B942D13A2E57}" srcOrd="3" destOrd="0" parTransId="{FE9A1B29-97E7-49AF-B9F3-7E763EC203FA}" sibTransId="{E0EB267E-55A2-4DBE-AC53-032BEDB454C1}"/>
    <dgm:cxn modelId="{E2A14F35-E3D8-4AB1-85E4-F77C5F8EB058}" srcId="{F47406FC-5F03-45B8-ACDB-060E94ED4D58}" destId="{B962AA02-D49D-4DE4-8EA1-660FE89DF39E}" srcOrd="2" destOrd="0" parTransId="{263A54D6-51EC-424D-B64B-A71B4E0418BC}" sibTransId="{4C640353-CB3C-4CC9-80DE-CCA62E4366A3}"/>
    <dgm:cxn modelId="{B43C717E-5AC5-4B6E-BA9D-319196C0FD34}" srcId="{F47406FC-5F03-45B8-ACDB-060E94ED4D58}" destId="{CEAD4913-AB44-4584-837D-8DC60BC097AD}" srcOrd="0" destOrd="0" parTransId="{3319DCC5-F4E3-4656-8A7D-B56A7F9F2814}" sibTransId="{3BE4B7C1-75DE-4254-9085-9BF3C77D0BC8}"/>
    <dgm:cxn modelId="{27829A08-B446-48F9-A07A-FCDDCA14BB6B}" srcId="{F47406FC-5F03-45B8-ACDB-060E94ED4D58}" destId="{E5BB089D-6C80-4C2E-8596-E3E9D3AF3EB5}" srcOrd="1" destOrd="0" parTransId="{D3DF5A1C-CED2-4A82-8489-C53EAC129F98}" sibTransId="{8D3EECA5-4908-409A-A869-E47FA2D2DEF1}"/>
    <dgm:cxn modelId="{902F9177-B04C-D64F-8C16-C280AD82D8C2}" type="presOf" srcId="{8AFF81F8-ECD6-420C-A3D6-DE4F94E1E002}" destId="{1D3EA9D6-5BA8-493B-8B77-5229E85A568C}" srcOrd="0" destOrd="0" presId="urn:microsoft.com/office/officeart/2005/8/layout/hierarchy1"/>
    <dgm:cxn modelId="{AF6B3EF3-F92C-42C0-BFAE-697AA87576C3}" srcId="{3521F25C-6280-4EA4-BFC9-09574DFEF2ED}" destId="{F1718D57-3075-4AB5-A421-431123A4DD95}" srcOrd="0" destOrd="0" parTransId="{4330FD4B-40CE-400B-B869-E8CEE34693CF}" sibTransId="{F6303B05-E3C2-4514-AE51-D2FF67AB168D}"/>
    <dgm:cxn modelId="{9BA9AE47-AEF5-1443-B194-79A9B02F94B5}" type="presParOf" srcId="{854B39FF-F22D-4C6A-B0B4-DD672DECBCF5}" destId="{E69AAC09-6B7A-4F3F-9A87-B5F7EA8758CF}" srcOrd="0" destOrd="0" presId="urn:microsoft.com/office/officeart/2005/8/layout/hierarchy1"/>
    <dgm:cxn modelId="{023147FC-5E8E-E143-8B53-FBD6C6F5387E}" type="presParOf" srcId="{E69AAC09-6B7A-4F3F-9A87-B5F7EA8758CF}" destId="{26285410-77C6-4C64-9FCE-B50776D0D5DE}" srcOrd="0" destOrd="0" presId="urn:microsoft.com/office/officeart/2005/8/layout/hierarchy1"/>
    <dgm:cxn modelId="{4FB62B52-5509-464F-8269-F3E495BFC4DC}" type="presParOf" srcId="{26285410-77C6-4C64-9FCE-B50776D0D5DE}" destId="{C7BFAD8A-8E77-4DA5-BC57-E9B36AF7E93E}" srcOrd="0" destOrd="0" presId="urn:microsoft.com/office/officeart/2005/8/layout/hierarchy1"/>
    <dgm:cxn modelId="{D1DB6BFC-F85C-2847-B158-1F41525A246F}" type="presParOf" srcId="{26285410-77C6-4C64-9FCE-B50776D0D5DE}" destId="{AFD3BC7A-196F-4BA2-AE52-AD349E6B4E1B}" srcOrd="1" destOrd="0" presId="urn:microsoft.com/office/officeart/2005/8/layout/hierarchy1"/>
    <dgm:cxn modelId="{285C7532-B760-B644-BDF2-E139C0F3E421}" type="presParOf" srcId="{E69AAC09-6B7A-4F3F-9A87-B5F7EA8758CF}" destId="{C2F75DF9-583D-462F-9201-2E6306252DDA}" srcOrd="1" destOrd="0" presId="urn:microsoft.com/office/officeart/2005/8/layout/hierarchy1"/>
    <dgm:cxn modelId="{D3BA93A5-6C15-E24C-B7F2-33E66724F20D}" type="presParOf" srcId="{C2F75DF9-583D-462F-9201-2E6306252DDA}" destId="{07504D0C-4695-4B15-996F-6F7FE4D4DB9C}" srcOrd="0" destOrd="0" presId="urn:microsoft.com/office/officeart/2005/8/layout/hierarchy1"/>
    <dgm:cxn modelId="{3BD6EBED-078E-FF4E-AAD5-DF305AD2FAEC}" type="presParOf" srcId="{C2F75DF9-583D-462F-9201-2E6306252DDA}" destId="{44623ACD-17A2-4755-BF9F-F6FD5F8E41E9}" srcOrd="1" destOrd="0" presId="urn:microsoft.com/office/officeart/2005/8/layout/hierarchy1"/>
    <dgm:cxn modelId="{772EBD98-1A4B-8944-824C-29C122D4C49A}" type="presParOf" srcId="{44623ACD-17A2-4755-BF9F-F6FD5F8E41E9}" destId="{CA537CE7-8B97-4667-8B3A-83BA725C014F}" srcOrd="0" destOrd="0" presId="urn:microsoft.com/office/officeart/2005/8/layout/hierarchy1"/>
    <dgm:cxn modelId="{0BD745CD-51DC-4D41-B41B-CE860BC15E40}" type="presParOf" srcId="{CA537CE7-8B97-4667-8B3A-83BA725C014F}" destId="{E01412A1-5659-4A6F-99E5-F925344A0D78}" srcOrd="0" destOrd="0" presId="urn:microsoft.com/office/officeart/2005/8/layout/hierarchy1"/>
    <dgm:cxn modelId="{B2E75406-2BD8-5B44-9187-4FDEBEBADB29}" type="presParOf" srcId="{CA537CE7-8B97-4667-8B3A-83BA725C014F}" destId="{4325699A-CD5D-46BF-81D8-D66B4582596A}" srcOrd="1" destOrd="0" presId="urn:microsoft.com/office/officeart/2005/8/layout/hierarchy1"/>
    <dgm:cxn modelId="{657A1B5C-7B31-3C4E-95B3-87F97B001C6E}" type="presParOf" srcId="{44623ACD-17A2-4755-BF9F-F6FD5F8E41E9}" destId="{7FC5B0C8-5E0E-4F48-9356-2B1870AC22C1}" srcOrd="1" destOrd="0" presId="urn:microsoft.com/office/officeart/2005/8/layout/hierarchy1"/>
    <dgm:cxn modelId="{EC40CE5E-F809-9A4F-81A1-B08B75783115}" type="presParOf" srcId="{7FC5B0C8-5E0E-4F48-9356-2B1870AC22C1}" destId="{A3732A8C-F9B0-41FD-A9C4-B5FF332B85A3}" srcOrd="0" destOrd="0" presId="urn:microsoft.com/office/officeart/2005/8/layout/hierarchy1"/>
    <dgm:cxn modelId="{75F9FE31-7184-014D-831E-274B1B331968}" type="presParOf" srcId="{7FC5B0C8-5E0E-4F48-9356-2B1870AC22C1}" destId="{3AB22886-848A-4B29-8093-0A3A598E3E3D}" srcOrd="1" destOrd="0" presId="urn:microsoft.com/office/officeart/2005/8/layout/hierarchy1"/>
    <dgm:cxn modelId="{01C3D629-709A-BE45-8142-DA304427F6C6}" type="presParOf" srcId="{3AB22886-848A-4B29-8093-0A3A598E3E3D}" destId="{C1C66499-491F-48CD-B61C-903DBB517123}" srcOrd="0" destOrd="0" presId="urn:microsoft.com/office/officeart/2005/8/layout/hierarchy1"/>
    <dgm:cxn modelId="{30492BA2-AD90-1B49-BD49-32FF11F2ECB5}" type="presParOf" srcId="{C1C66499-491F-48CD-B61C-903DBB517123}" destId="{6515127D-9223-4060-A988-C1F62335C72D}" srcOrd="0" destOrd="0" presId="urn:microsoft.com/office/officeart/2005/8/layout/hierarchy1"/>
    <dgm:cxn modelId="{63E6B644-F019-0A44-97D8-D6D0335ED4C9}" type="presParOf" srcId="{C1C66499-491F-48CD-B61C-903DBB517123}" destId="{1DBB7120-626F-4AC2-905F-EBE27BBFFBB2}" srcOrd="1" destOrd="0" presId="urn:microsoft.com/office/officeart/2005/8/layout/hierarchy1"/>
    <dgm:cxn modelId="{7CE88A71-529D-B04A-9594-D285A5368FE0}" type="presParOf" srcId="{3AB22886-848A-4B29-8093-0A3A598E3E3D}" destId="{7637926A-9967-4D3D-8CE1-1CD4489CA0BD}" srcOrd="1" destOrd="0" presId="urn:microsoft.com/office/officeart/2005/8/layout/hierarchy1"/>
    <dgm:cxn modelId="{D2D6F028-054D-3847-8089-C7F1AC5F27D1}" type="presParOf" srcId="{7FC5B0C8-5E0E-4F48-9356-2B1870AC22C1}" destId="{C5DB4E6D-B35C-44D7-B2C2-608F56D4FBA3}" srcOrd="2" destOrd="0" presId="urn:microsoft.com/office/officeart/2005/8/layout/hierarchy1"/>
    <dgm:cxn modelId="{F6670082-810F-EA44-8091-D7B917043D59}" type="presParOf" srcId="{7FC5B0C8-5E0E-4F48-9356-2B1870AC22C1}" destId="{12CC78CA-2770-4085-9E83-58139A778D40}" srcOrd="3" destOrd="0" presId="urn:microsoft.com/office/officeart/2005/8/layout/hierarchy1"/>
    <dgm:cxn modelId="{67D3D20A-0013-AA4C-8F04-AC418190C9CE}" type="presParOf" srcId="{12CC78CA-2770-4085-9E83-58139A778D40}" destId="{D2D016BC-7C96-4F6A-9463-5D3D19BA5AB2}" srcOrd="0" destOrd="0" presId="urn:microsoft.com/office/officeart/2005/8/layout/hierarchy1"/>
    <dgm:cxn modelId="{9F9B6FD4-CB0C-0242-BA15-F4BC4501EE53}" type="presParOf" srcId="{D2D016BC-7C96-4F6A-9463-5D3D19BA5AB2}" destId="{6E1FE047-4AE2-430D-B521-D2BBD3A6EDCF}" srcOrd="0" destOrd="0" presId="urn:microsoft.com/office/officeart/2005/8/layout/hierarchy1"/>
    <dgm:cxn modelId="{BA9121CB-2675-CB48-B3AE-4667606B1796}" type="presParOf" srcId="{D2D016BC-7C96-4F6A-9463-5D3D19BA5AB2}" destId="{855A2CC9-23E9-45AC-9B93-65F634164DD1}" srcOrd="1" destOrd="0" presId="urn:microsoft.com/office/officeart/2005/8/layout/hierarchy1"/>
    <dgm:cxn modelId="{8557C2E6-4DA9-F946-8C01-F68973ABEBDB}" type="presParOf" srcId="{12CC78CA-2770-4085-9E83-58139A778D40}" destId="{6C361E23-588B-445F-A907-BF533AAB3976}" srcOrd="1" destOrd="0" presId="urn:microsoft.com/office/officeart/2005/8/layout/hierarchy1"/>
    <dgm:cxn modelId="{800387D4-6940-6443-9049-6DC156F2E007}" type="presParOf" srcId="{7FC5B0C8-5E0E-4F48-9356-2B1870AC22C1}" destId="{F242289E-D40B-489A-9DFA-4F40D916A1FF}" srcOrd="4" destOrd="0" presId="urn:microsoft.com/office/officeart/2005/8/layout/hierarchy1"/>
    <dgm:cxn modelId="{98FCAE3E-4A1C-154C-B9B4-2DB0E258B41E}" type="presParOf" srcId="{7FC5B0C8-5E0E-4F48-9356-2B1870AC22C1}" destId="{E2704AAC-A28F-4952-9CF4-74B86521C338}" srcOrd="5" destOrd="0" presId="urn:microsoft.com/office/officeart/2005/8/layout/hierarchy1"/>
    <dgm:cxn modelId="{74DA8BF9-5691-724D-A130-B84600AD436B}" type="presParOf" srcId="{E2704AAC-A28F-4952-9CF4-74B86521C338}" destId="{7C167DEA-738D-44AD-81AB-B4AAB3EF728E}" srcOrd="0" destOrd="0" presId="urn:microsoft.com/office/officeart/2005/8/layout/hierarchy1"/>
    <dgm:cxn modelId="{FEC5C0EA-013A-4C4A-8C0A-5FF39DE32D78}" type="presParOf" srcId="{7C167DEA-738D-44AD-81AB-B4AAB3EF728E}" destId="{DC9B06F0-0885-459A-A952-634A4E0AB4FF}" srcOrd="0" destOrd="0" presId="urn:microsoft.com/office/officeart/2005/8/layout/hierarchy1"/>
    <dgm:cxn modelId="{EDB2D69F-5889-9D45-BDD3-C7459D25645C}" type="presParOf" srcId="{7C167DEA-738D-44AD-81AB-B4AAB3EF728E}" destId="{DEFC719C-B333-4F17-9DE3-2226F601D880}" srcOrd="1" destOrd="0" presId="urn:microsoft.com/office/officeart/2005/8/layout/hierarchy1"/>
    <dgm:cxn modelId="{38A9E304-F00D-DF4E-BC57-049BF1AF82C0}" type="presParOf" srcId="{E2704AAC-A28F-4952-9CF4-74B86521C338}" destId="{2B7A9208-696B-417A-90B8-298F0CE31A52}" srcOrd="1" destOrd="0" presId="urn:microsoft.com/office/officeart/2005/8/layout/hierarchy1"/>
    <dgm:cxn modelId="{879EF971-495B-1B46-BB5F-359F14755050}" type="presParOf" srcId="{7FC5B0C8-5E0E-4F48-9356-2B1870AC22C1}" destId="{B5BDF5EF-88A5-4CE6-B641-4518CCE6F174}" srcOrd="6" destOrd="0" presId="urn:microsoft.com/office/officeart/2005/8/layout/hierarchy1"/>
    <dgm:cxn modelId="{A75E7506-0088-9F42-B7CA-F00C63ADA68E}" type="presParOf" srcId="{7FC5B0C8-5E0E-4F48-9356-2B1870AC22C1}" destId="{534E113A-C1F2-4F8D-95BF-5AEEF2F2B84B}" srcOrd="7" destOrd="0" presId="urn:microsoft.com/office/officeart/2005/8/layout/hierarchy1"/>
    <dgm:cxn modelId="{547CF5C3-133B-6C43-A1EC-2CEF6182912A}" type="presParOf" srcId="{534E113A-C1F2-4F8D-95BF-5AEEF2F2B84B}" destId="{16CE82C6-BE37-4679-B7EB-ED7528732906}" srcOrd="0" destOrd="0" presId="urn:microsoft.com/office/officeart/2005/8/layout/hierarchy1"/>
    <dgm:cxn modelId="{E799D353-0EC4-1A48-AC69-1B6851079E49}" type="presParOf" srcId="{16CE82C6-BE37-4679-B7EB-ED7528732906}" destId="{C835D970-2091-4EBE-9B44-21034086F104}" srcOrd="0" destOrd="0" presId="urn:microsoft.com/office/officeart/2005/8/layout/hierarchy1"/>
    <dgm:cxn modelId="{185EB6DB-309F-1A4B-9701-78963EC7FB1C}" type="presParOf" srcId="{16CE82C6-BE37-4679-B7EB-ED7528732906}" destId="{C105AAE3-7346-4A3A-8684-0630C108B95C}" srcOrd="1" destOrd="0" presId="urn:microsoft.com/office/officeart/2005/8/layout/hierarchy1"/>
    <dgm:cxn modelId="{3B369D62-3619-3E45-9E4E-E3D966A5185D}" type="presParOf" srcId="{534E113A-C1F2-4F8D-95BF-5AEEF2F2B84B}" destId="{4DDB4346-7D1C-409C-B3C7-92599187AB43}" srcOrd="1" destOrd="0" presId="urn:microsoft.com/office/officeart/2005/8/layout/hierarchy1"/>
    <dgm:cxn modelId="{2ED1CE05-3A5F-CF4F-AE97-197A0953FAE4}" type="presParOf" srcId="{C2F75DF9-583D-462F-9201-2E6306252DDA}" destId="{1D3EA9D6-5BA8-493B-8B77-5229E85A568C}" srcOrd="2" destOrd="0" presId="urn:microsoft.com/office/officeart/2005/8/layout/hierarchy1"/>
    <dgm:cxn modelId="{150BA66C-883B-BA4E-B1F1-4F606B112E1D}" type="presParOf" srcId="{C2F75DF9-583D-462F-9201-2E6306252DDA}" destId="{B8B7761B-9338-499F-84B2-E3412D0E785B}" srcOrd="3" destOrd="0" presId="urn:microsoft.com/office/officeart/2005/8/layout/hierarchy1"/>
    <dgm:cxn modelId="{C4A20140-A770-3445-9E89-CBE237C66786}" type="presParOf" srcId="{B8B7761B-9338-499F-84B2-E3412D0E785B}" destId="{5DEA2943-309F-4C1F-87B7-9CDC89DD4EDD}" srcOrd="0" destOrd="0" presId="urn:microsoft.com/office/officeart/2005/8/layout/hierarchy1"/>
    <dgm:cxn modelId="{5AAD62F7-B388-5349-9A20-FC9A82FD2DF0}" type="presParOf" srcId="{5DEA2943-309F-4C1F-87B7-9CDC89DD4EDD}" destId="{CF7B6F63-F535-4550-A9A8-DC113A0985E0}" srcOrd="0" destOrd="0" presId="urn:microsoft.com/office/officeart/2005/8/layout/hierarchy1"/>
    <dgm:cxn modelId="{982AA9CB-4349-5E4F-BC32-B0A82EEEE87A}" type="presParOf" srcId="{5DEA2943-309F-4C1F-87B7-9CDC89DD4EDD}" destId="{4BE3787A-8BEC-472A-A063-EDBADDAF3EF5}" srcOrd="1" destOrd="0" presId="urn:microsoft.com/office/officeart/2005/8/layout/hierarchy1"/>
    <dgm:cxn modelId="{A7731EF4-6615-2E48-9B70-8E89DCDB36AD}" type="presParOf" srcId="{B8B7761B-9338-499F-84B2-E3412D0E785B}" destId="{A923E503-5155-417F-8B67-E269A6009BC3}" srcOrd="1" destOrd="0" presId="urn:microsoft.com/office/officeart/2005/8/layout/hierarchy1"/>
    <dgm:cxn modelId="{5BE39384-3685-4E44-B801-6F751DF9D01C}" type="presParOf" srcId="{C2F75DF9-583D-462F-9201-2E6306252DDA}" destId="{AC1B2223-81E2-4DD6-BA1C-D05C61F9F168}" srcOrd="4" destOrd="0" presId="urn:microsoft.com/office/officeart/2005/8/layout/hierarchy1"/>
    <dgm:cxn modelId="{E64718AC-0C47-4A40-A896-D4F9B816BE03}" type="presParOf" srcId="{C2F75DF9-583D-462F-9201-2E6306252DDA}" destId="{74597563-1801-4E1C-9DBD-1C7F4E16BFBA}" srcOrd="5" destOrd="0" presId="urn:microsoft.com/office/officeart/2005/8/layout/hierarchy1"/>
    <dgm:cxn modelId="{51102134-A030-3147-AEC3-5826DCD99463}" type="presParOf" srcId="{74597563-1801-4E1C-9DBD-1C7F4E16BFBA}" destId="{03FA2A21-41C8-4765-A300-96FCDB16FE3F}" srcOrd="0" destOrd="0" presId="urn:microsoft.com/office/officeart/2005/8/layout/hierarchy1"/>
    <dgm:cxn modelId="{6293B480-98E1-4A42-B91E-538B23700A06}" type="presParOf" srcId="{03FA2A21-41C8-4765-A300-96FCDB16FE3F}" destId="{123E5A38-9187-47DA-9F94-5034BBB8445F}" srcOrd="0" destOrd="0" presId="urn:microsoft.com/office/officeart/2005/8/layout/hierarchy1"/>
    <dgm:cxn modelId="{9C09DAB1-E871-C142-B1D3-918EE97F4CED}" type="presParOf" srcId="{03FA2A21-41C8-4765-A300-96FCDB16FE3F}" destId="{3FA3DE92-3DBF-4DBD-97C3-B4B2514BCD40}" srcOrd="1" destOrd="0" presId="urn:microsoft.com/office/officeart/2005/8/layout/hierarchy1"/>
    <dgm:cxn modelId="{BF9DAC04-9BD3-064B-89B9-B7E69E6BD656}" type="presParOf" srcId="{74597563-1801-4E1C-9DBD-1C7F4E16BFBA}" destId="{201D5EFE-D5DB-4454-858B-1D034FAA2F7B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70BE2-6B08-4F5A-810C-928D9692E02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6E93F7D-EED8-45F2-8D3A-8FD2E5D9E869}">
      <dgm:prSet phldrT="[Text]"/>
      <dgm:spPr/>
      <dgm:t>
        <a:bodyPr/>
        <a:lstStyle/>
        <a:p>
          <a:pPr rtl="1"/>
          <a:r>
            <a:rPr lang="ar-SA" b="1" dirty="0">
              <a:solidFill>
                <a:srgbClr val="011DA6"/>
              </a:solidFill>
            </a:rPr>
            <a:t>دراسة </a:t>
          </a:r>
        </a:p>
        <a:p>
          <a:pPr rtl="1"/>
          <a:r>
            <a:rPr lang="ar-SA" b="1" dirty="0">
              <a:solidFill>
                <a:srgbClr val="011DA6"/>
              </a:solidFill>
            </a:rPr>
            <a:t>تجريبية</a:t>
          </a:r>
        </a:p>
      </dgm:t>
    </dgm:pt>
    <dgm:pt modelId="{B5C83EEC-39FA-431F-8C35-461939443708}" type="parTrans" cxnId="{08F931D8-E5A9-4033-AAFA-748A3440BB7D}">
      <dgm:prSet/>
      <dgm:spPr/>
      <dgm:t>
        <a:bodyPr/>
        <a:lstStyle/>
        <a:p>
          <a:pPr rtl="1"/>
          <a:endParaRPr lang="ar-SA"/>
        </a:p>
      </dgm:t>
    </dgm:pt>
    <dgm:pt modelId="{3478AFA5-6A4F-4D79-B2E9-615892A8B59D}" type="sibTrans" cxnId="{08F931D8-E5A9-4033-AAFA-748A3440BB7D}">
      <dgm:prSet/>
      <dgm:spPr/>
      <dgm:t>
        <a:bodyPr/>
        <a:lstStyle/>
        <a:p>
          <a:pPr rtl="1"/>
          <a:endParaRPr lang="ar-SA"/>
        </a:p>
      </dgm:t>
    </dgm:pt>
    <dgm:pt modelId="{38E1D1A6-598B-47BF-912A-C054322F1C8B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 rtl="1"/>
          <a:r>
            <a:rPr lang="ar-SA" sz="4000" b="1" dirty="0">
              <a:solidFill>
                <a:srgbClr val="011DA6"/>
              </a:solidFill>
            </a:rPr>
            <a:t>الدراسات الارتباطية </a:t>
          </a:r>
        </a:p>
      </dgm:t>
    </dgm:pt>
    <dgm:pt modelId="{9ACB58BA-CC58-41C9-8DB1-E3353E0A8F15}" type="parTrans" cxnId="{A60A051D-8947-461E-A824-73BB0D83EF06}">
      <dgm:prSet/>
      <dgm:spPr/>
      <dgm:t>
        <a:bodyPr/>
        <a:lstStyle/>
        <a:p>
          <a:pPr rtl="1"/>
          <a:endParaRPr lang="ar-SA"/>
        </a:p>
      </dgm:t>
    </dgm:pt>
    <dgm:pt modelId="{28CEADA4-3A6D-4A99-A1A2-EF8640B08A4D}" type="sibTrans" cxnId="{A60A051D-8947-461E-A824-73BB0D83EF06}">
      <dgm:prSet/>
      <dgm:spPr/>
      <dgm:t>
        <a:bodyPr/>
        <a:lstStyle/>
        <a:p>
          <a:pPr rtl="1"/>
          <a:endParaRPr lang="ar-SA"/>
        </a:p>
      </dgm:t>
    </dgm:pt>
    <dgm:pt modelId="{FDEA1CD4-EC4B-48A0-8041-6E1C3C40FC50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pPr rtl="1"/>
          <a:r>
            <a:rPr lang="ar-SA" sz="4400" b="1" dirty="0">
              <a:solidFill>
                <a:srgbClr val="011DA6"/>
              </a:solidFill>
            </a:rPr>
            <a:t>الدراسات المسحية </a:t>
          </a:r>
        </a:p>
      </dgm:t>
    </dgm:pt>
    <dgm:pt modelId="{4802F37D-2152-424C-8D0D-9F128C57FE00}" type="parTrans" cxnId="{CB64CDCB-C7EB-457D-ABE8-FFAEE8D8CE40}">
      <dgm:prSet/>
      <dgm:spPr/>
      <dgm:t>
        <a:bodyPr/>
        <a:lstStyle/>
        <a:p>
          <a:pPr rtl="1"/>
          <a:endParaRPr lang="ar-SA"/>
        </a:p>
      </dgm:t>
    </dgm:pt>
    <dgm:pt modelId="{67C0B47E-4DA3-4CDC-96E2-7B076586C828}" type="sibTrans" cxnId="{CB64CDCB-C7EB-457D-ABE8-FFAEE8D8CE40}">
      <dgm:prSet/>
      <dgm:spPr/>
      <dgm:t>
        <a:bodyPr/>
        <a:lstStyle/>
        <a:p>
          <a:pPr rtl="1"/>
          <a:endParaRPr lang="ar-SA"/>
        </a:p>
      </dgm:t>
    </dgm:pt>
    <dgm:pt modelId="{F646721B-97A4-47BC-A02A-5EC65789BF81}">
      <dgm:prSet custT="1"/>
      <dgm:spPr>
        <a:ln>
          <a:solidFill>
            <a:schemeClr val="tx2"/>
          </a:solidFill>
        </a:ln>
      </dgm:spPr>
      <dgm:t>
        <a:bodyPr/>
        <a:lstStyle/>
        <a:p>
          <a:pPr rtl="1"/>
          <a:r>
            <a:rPr lang="ar-SA" sz="3600" b="1" dirty="0">
              <a:solidFill>
                <a:srgbClr val="011DA6"/>
              </a:solidFill>
            </a:rPr>
            <a:t>الدراسات السببية المقارنة </a:t>
          </a:r>
        </a:p>
      </dgm:t>
    </dgm:pt>
    <dgm:pt modelId="{0FF47D3F-5BAF-4CC5-8ABF-9A18E22274C2}" type="parTrans" cxnId="{A98EB1E3-FE98-4AF7-9A6E-E9732633C0CB}">
      <dgm:prSet/>
      <dgm:spPr/>
      <dgm:t>
        <a:bodyPr/>
        <a:lstStyle/>
        <a:p>
          <a:pPr rtl="1"/>
          <a:endParaRPr lang="ar-SA"/>
        </a:p>
      </dgm:t>
    </dgm:pt>
    <dgm:pt modelId="{FA89E44C-5873-4634-9326-9D267E2ACBB2}" type="sibTrans" cxnId="{A98EB1E3-FE98-4AF7-9A6E-E9732633C0CB}">
      <dgm:prSet/>
      <dgm:spPr/>
      <dgm:t>
        <a:bodyPr/>
        <a:lstStyle/>
        <a:p>
          <a:pPr rtl="1"/>
          <a:endParaRPr lang="ar-SA"/>
        </a:p>
      </dgm:t>
    </dgm:pt>
    <dgm:pt modelId="{0B325635-9604-4893-AEC4-25050BA307BE}">
      <dgm:prSet/>
      <dgm:spPr>
        <a:ln>
          <a:solidFill>
            <a:schemeClr val="tx2"/>
          </a:solidFill>
        </a:ln>
      </dgm:spPr>
      <dgm:t>
        <a:bodyPr/>
        <a:lstStyle/>
        <a:p>
          <a:pPr rtl="1"/>
          <a:r>
            <a:rPr lang="ar-SA" b="1" dirty="0">
              <a:solidFill>
                <a:srgbClr val="011DA6"/>
              </a:solidFill>
            </a:rPr>
            <a:t>الدراسات شبه التجريبية </a:t>
          </a:r>
        </a:p>
      </dgm:t>
    </dgm:pt>
    <dgm:pt modelId="{51D99EE2-6B51-48AB-B412-8D951A7F3B50}" type="parTrans" cxnId="{6D38DFB8-6563-47AF-9286-DF56ED54E138}">
      <dgm:prSet/>
      <dgm:spPr/>
      <dgm:t>
        <a:bodyPr/>
        <a:lstStyle/>
        <a:p>
          <a:pPr rtl="1"/>
          <a:endParaRPr lang="ar-SA"/>
        </a:p>
      </dgm:t>
    </dgm:pt>
    <dgm:pt modelId="{AAE0EBF0-5318-4861-BA5E-8BE557C0478B}" type="sibTrans" cxnId="{6D38DFB8-6563-47AF-9286-DF56ED54E138}">
      <dgm:prSet/>
      <dgm:spPr/>
      <dgm:t>
        <a:bodyPr/>
        <a:lstStyle/>
        <a:p>
          <a:pPr rtl="1"/>
          <a:endParaRPr lang="ar-SA"/>
        </a:p>
      </dgm:t>
    </dgm:pt>
    <dgm:pt modelId="{394D9CFC-055E-4925-ADD6-4B0283C2C114}" type="pres">
      <dgm:prSet presAssocID="{42C70BE2-6B08-4F5A-810C-928D9692E02D}" presName="Name0" presStyleCnt="0">
        <dgm:presLayoutVars>
          <dgm:dir/>
          <dgm:animLvl val="lvl"/>
          <dgm:resizeHandles val="exact"/>
        </dgm:presLayoutVars>
      </dgm:prSet>
      <dgm:spPr/>
    </dgm:pt>
    <dgm:pt modelId="{C2CDBA1C-3C8B-4818-AC02-9632F12D9967}" type="pres">
      <dgm:prSet presAssocID="{16E93F7D-EED8-45F2-8D3A-8FD2E5D9E869}" presName="Name8" presStyleCnt="0"/>
      <dgm:spPr/>
    </dgm:pt>
    <dgm:pt modelId="{EA9EE71D-9FE3-470B-A1EA-AE968F56E0C1}" type="pres">
      <dgm:prSet presAssocID="{16E93F7D-EED8-45F2-8D3A-8FD2E5D9E86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634F856-3910-47AF-932E-11DEE82DDA5B}" type="pres">
      <dgm:prSet presAssocID="{16E93F7D-EED8-45F2-8D3A-8FD2E5D9E8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F25996-6EDF-499F-B641-C9974D741A7A}" type="pres">
      <dgm:prSet presAssocID="{0B325635-9604-4893-AEC4-25050BA307BE}" presName="Name8" presStyleCnt="0"/>
      <dgm:spPr/>
    </dgm:pt>
    <dgm:pt modelId="{A2C21C49-F1F1-404F-A5B0-34209955B59B}" type="pres">
      <dgm:prSet presAssocID="{0B325635-9604-4893-AEC4-25050BA307BE}" presName="level" presStyleLbl="node1" presStyleIdx="1" presStyleCnt="5" custLinFactNeighborX="365" custLinFactNeighborY="298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55D2B58-5D32-49C2-9FB9-6997B1B2A60F}" type="pres">
      <dgm:prSet presAssocID="{0B325635-9604-4893-AEC4-25050BA307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8449D6-2AEF-43A8-98F8-E457A89C9DDD}" type="pres">
      <dgm:prSet presAssocID="{F646721B-97A4-47BC-A02A-5EC65789BF81}" presName="Name8" presStyleCnt="0"/>
      <dgm:spPr/>
    </dgm:pt>
    <dgm:pt modelId="{3BAA80BA-E73C-4784-8DA6-6FA7B69D0AEE}" type="pres">
      <dgm:prSet presAssocID="{F646721B-97A4-47BC-A02A-5EC65789BF8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EC2752-59D4-4720-940B-EA9FAF20D7C6}" type="pres">
      <dgm:prSet presAssocID="{F646721B-97A4-47BC-A02A-5EC65789BF8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655560-1BB2-4240-ABBE-A22FADAD76AC}" type="pres">
      <dgm:prSet presAssocID="{38E1D1A6-598B-47BF-912A-C054322F1C8B}" presName="Name8" presStyleCnt="0"/>
      <dgm:spPr/>
    </dgm:pt>
    <dgm:pt modelId="{F1147A54-D883-45BC-A41D-77AD2BBEAC17}" type="pres">
      <dgm:prSet presAssocID="{38E1D1A6-598B-47BF-912A-C054322F1C8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23E179-ADEA-4AFB-B007-C09D195E2A59}" type="pres">
      <dgm:prSet presAssocID="{38E1D1A6-598B-47BF-912A-C054322F1C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A28D9-DFC4-4DAE-BF69-B41D8DFDF0D9}" type="pres">
      <dgm:prSet presAssocID="{FDEA1CD4-EC4B-48A0-8041-6E1C3C40FC50}" presName="Name8" presStyleCnt="0"/>
      <dgm:spPr/>
    </dgm:pt>
    <dgm:pt modelId="{53C8BE60-2FB5-4945-B04A-BBF0E6A3BF00}" type="pres">
      <dgm:prSet presAssocID="{FDEA1CD4-EC4B-48A0-8041-6E1C3C40FC5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9B1806-855C-433D-822F-F438B2260E70}" type="pres">
      <dgm:prSet presAssocID="{FDEA1CD4-EC4B-48A0-8041-6E1C3C40FC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8E26AA-C224-FA40-8343-D4EBA343C438}" type="presOf" srcId="{0B325635-9604-4893-AEC4-25050BA307BE}" destId="{755D2B58-5D32-49C2-9FB9-6997B1B2A60F}" srcOrd="1" destOrd="0" presId="urn:microsoft.com/office/officeart/2005/8/layout/pyramid1"/>
    <dgm:cxn modelId="{7EA23D64-4C18-3C40-9FE3-1A13EE7ABED0}" type="presOf" srcId="{FDEA1CD4-EC4B-48A0-8041-6E1C3C40FC50}" destId="{53C8BE60-2FB5-4945-B04A-BBF0E6A3BF00}" srcOrd="0" destOrd="0" presId="urn:microsoft.com/office/officeart/2005/8/layout/pyramid1"/>
    <dgm:cxn modelId="{1BEF2219-3536-2640-971B-D0068DC06D58}" type="presOf" srcId="{38E1D1A6-598B-47BF-912A-C054322F1C8B}" destId="{ED23E179-ADEA-4AFB-B007-C09D195E2A59}" srcOrd="1" destOrd="0" presId="urn:microsoft.com/office/officeart/2005/8/layout/pyramid1"/>
    <dgm:cxn modelId="{2B02E620-1C15-AA41-9033-CAEE76CEC8E8}" type="presOf" srcId="{16E93F7D-EED8-45F2-8D3A-8FD2E5D9E869}" destId="{9634F856-3910-47AF-932E-11DEE82DDA5B}" srcOrd="1" destOrd="0" presId="urn:microsoft.com/office/officeart/2005/8/layout/pyramid1"/>
    <dgm:cxn modelId="{8FC47C15-7D1F-E245-B122-27B9349E03C2}" type="presOf" srcId="{42C70BE2-6B08-4F5A-810C-928D9692E02D}" destId="{394D9CFC-055E-4925-ADD6-4B0283C2C114}" srcOrd="0" destOrd="0" presId="urn:microsoft.com/office/officeart/2005/8/layout/pyramid1"/>
    <dgm:cxn modelId="{0253BDCF-04ED-D348-8391-AE21AE6C484D}" type="presOf" srcId="{38E1D1A6-598B-47BF-912A-C054322F1C8B}" destId="{F1147A54-D883-45BC-A41D-77AD2BBEAC17}" srcOrd="0" destOrd="0" presId="urn:microsoft.com/office/officeart/2005/8/layout/pyramid1"/>
    <dgm:cxn modelId="{08F931D8-E5A9-4033-AAFA-748A3440BB7D}" srcId="{42C70BE2-6B08-4F5A-810C-928D9692E02D}" destId="{16E93F7D-EED8-45F2-8D3A-8FD2E5D9E869}" srcOrd="0" destOrd="0" parTransId="{B5C83EEC-39FA-431F-8C35-461939443708}" sibTransId="{3478AFA5-6A4F-4D79-B2E9-615892A8B59D}"/>
    <dgm:cxn modelId="{3256529A-BCC4-2840-B092-FA52DD76ECD7}" type="presOf" srcId="{16E93F7D-EED8-45F2-8D3A-8FD2E5D9E869}" destId="{EA9EE71D-9FE3-470B-A1EA-AE968F56E0C1}" srcOrd="0" destOrd="0" presId="urn:microsoft.com/office/officeart/2005/8/layout/pyramid1"/>
    <dgm:cxn modelId="{A60A051D-8947-461E-A824-73BB0D83EF06}" srcId="{42C70BE2-6B08-4F5A-810C-928D9692E02D}" destId="{38E1D1A6-598B-47BF-912A-C054322F1C8B}" srcOrd="3" destOrd="0" parTransId="{9ACB58BA-CC58-41C9-8DB1-E3353E0A8F15}" sibTransId="{28CEADA4-3A6D-4A99-A1A2-EF8640B08A4D}"/>
    <dgm:cxn modelId="{89D751D2-FD57-364F-840B-4321A8D0F95B}" type="presOf" srcId="{F646721B-97A4-47BC-A02A-5EC65789BF81}" destId="{3BAA80BA-E73C-4784-8DA6-6FA7B69D0AEE}" srcOrd="0" destOrd="0" presId="urn:microsoft.com/office/officeart/2005/8/layout/pyramid1"/>
    <dgm:cxn modelId="{869189EA-8C6C-234A-B401-273E717A7159}" type="presOf" srcId="{FDEA1CD4-EC4B-48A0-8041-6E1C3C40FC50}" destId="{1F9B1806-855C-433D-822F-F438B2260E70}" srcOrd="1" destOrd="0" presId="urn:microsoft.com/office/officeart/2005/8/layout/pyramid1"/>
    <dgm:cxn modelId="{CB64CDCB-C7EB-457D-ABE8-FFAEE8D8CE40}" srcId="{42C70BE2-6B08-4F5A-810C-928D9692E02D}" destId="{FDEA1CD4-EC4B-48A0-8041-6E1C3C40FC50}" srcOrd="4" destOrd="0" parTransId="{4802F37D-2152-424C-8D0D-9F128C57FE00}" sibTransId="{67C0B47E-4DA3-4CDC-96E2-7B076586C828}"/>
    <dgm:cxn modelId="{A98EB1E3-FE98-4AF7-9A6E-E9732633C0CB}" srcId="{42C70BE2-6B08-4F5A-810C-928D9692E02D}" destId="{F646721B-97A4-47BC-A02A-5EC65789BF81}" srcOrd="2" destOrd="0" parTransId="{0FF47D3F-5BAF-4CC5-8ABF-9A18E22274C2}" sibTransId="{FA89E44C-5873-4634-9326-9D267E2ACBB2}"/>
    <dgm:cxn modelId="{6D38DFB8-6563-47AF-9286-DF56ED54E138}" srcId="{42C70BE2-6B08-4F5A-810C-928D9692E02D}" destId="{0B325635-9604-4893-AEC4-25050BA307BE}" srcOrd="1" destOrd="0" parTransId="{51D99EE2-6B51-48AB-B412-8D951A7F3B50}" sibTransId="{AAE0EBF0-5318-4861-BA5E-8BE557C0478B}"/>
    <dgm:cxn modelId="{155BB449-A968-D94E-BB4A-BC36FAAE34A7}" type="presOf" srcId="{F646721B-97A4-47BC-A02A-5EC65789BF81}" destId="{34EC2752-59D4-4720-940B-EA9FAF20D7C6}" srcOrd="1" destOrd="0" presId="urn:microsoft.com/office/officeart/2005/8/layout/pyramid1"/>
    <dgm:cxn modelId="{4898E3F6-CF3B-AB46-B978-BAECAE5E9C5C}" type="presOf" srcId="{0B325635-9604-4893-AEC4-25050BA307BE}" destId="{A2C21C49-F1F1-404F-A5B0-34209955B59B}" srcOrd="0" destOrd="0" presId="urn:microsoft.com/office/officeart/2005/8/layout/pyramid1"/>
    <dgm:cxn modelId="{C2DF7D1D-FB0B-FC40-A00C-1A720B88BA39}" type="presParOf" srcId="{394D9CFC-055E-4925-ADD6-4B0283C2C114}" destId="{C2CDBA1C-3C8B-4818-AC02-9632F12D9967}" srcOrd="0" destOrd="0" presId="urn:microsoft.com/office/officeart/2005/8/layout/pyramid1"/>
    <dgm:cxn modelId="{1A324EA4-2469-EA46-B853-683B80B087C6}" type="presParOf" srcId="{C2CDBA1C-3C8B-4818-AC02-9632F12D9967}" destId="{EA9EE71D-9FE3-470B-A1EA-AE968F56E0C1}" srcOrd="0" destOrd="0" presId="urn:microsoft.com/office/officeart/2005/8/layout/pyramid1"/>
    <dgm:cxn modelId="{84B280CB-0207-464C-8BAE-5AADC1C6CE7F}" type="presParOf" srcId="{C2CDBA1C-3C8B-4818-AC02-9632F12D9967}" destId="{9634F856-3910-47AF-932E-11DEE82DDA5B}" srcOrd="1" destOrd="0" presId="urn:microsoft.com/office/officeart/2005/8/layout/pyramid1"/>
    <dgm:cxn modelId="{AEF6C75F-1EF9-8D45-BFC7-F867F23F9925}" type="presParOf" srcId="{394D9CFC-055E-4925-ADD6-4B0283C2C114}" destId="{CEF25996-6EDF-499F-B641-C9974D741A7A}" srcOrd="1" destOrd="0" presId="urn:microsoft.com/office/officeart/2005/8/layout/pyramid1"/>
    <dgm:cxn modelId="{175A5C73-11EA-BF4F-8EF1-029E85A3F514}" type="presParOf" srcId="{CEF25996-6EDF-499F-B641-C9974D741A7A}" destId="{A2C21C49-F1F1-404F-A5B0-34209955B59B}" srcOrd="0" destOrd="0" presId="urn:microsoft.com/office/officeart/2005/8/layout/pyramid1"/>
    <dgm:cxn modelId="{49C5F90A-E439-FA45-841C-BABA38983001}" type="presParOf" srcId="{CEF25996-6EDF-499F-B641-C9974D741A7A}" destId="{755D2B58-5D32-49C2-9FB9-6997B1B2A60F}" srcOrd="1" destOrd="0" presId="urn:microsoft.com/office/officeart/2005/8/layout/pyramid1"/>
    <dgm:cxn modelId="{B767FE9D-CD49-3242-8527-886D289B8A13}" type="presParOf" srcId="{394D9CFC-055E-4925-ADD6-4B0283C2C114}" destId="{B38449D6-2AEF-43A8-98F8-E457A89C9DDD}" srcOrd="2" destOrd="0" presId="urn:microsoft.com/office/officeart/2005/8/layout/pyramid1"/>
    <dgm:cxn modelId="{74F185C9-B6D2-294E-9ACF-F31DE485060B}" type="presParOf" srcId="{B38449D6-2AEF-43A8-98F8-E457A89C9DDD}" destId="{3BAA80BA-E73C-4784-8DA6-6FA7B69D0AEE}" srcOrd="0" destOrd="0" presId="urn:microsoft.com/office/officeart/2005/8/layout/pyramid1"/>
    <dgm:cxn modelId="{786C1F6E-48A4-EB44-81D6-DA012F74E335}" type="presParOf" srcId="{B38449D6-2AEF-43A8-98F8-E457A89C9DDD}" destId="{34EC2752-59D4-4720-940B-EA9FAF20D7C6}" srcOrd="1" destOrd="0" presId="urn:microsoft.com/office/officeart/2005/8/layout/pyramid1"/>
    <dgm:cxn modelId="{3F7A2CE2-B078-414E-820D-54B57695E1F6}" type="presParOf" srcId="{394D9CFC-055E-4925-ADD6-4B0283C2C114}" destId="{E8655560-1BB2-4240-ABBE-A22FADAD76AC}" srcOrd="3" destOrd="0" presId="urn:microsoft.com/office/officeart/2005/8/layout/pyramid1"/>
    <dgm:cxn modelId="{E12FA64A-9C12-3946-8C54-28B17A52F9A2}" type="presParOf" srcId="{E8655560-1BB2-4240-ABBE-A22FADAD76AC}" destId="{F1147A54-D883-45BC-A41D-77AD2BBEAC17}" srcOrd="0" destOrd="0" presId="urn:microsoft.com/office/officeart/2005/8/layout/pyramid1"/>
    <dgm:cxn modelId="{F023420C-6AB7-4F45-BEC9-7DADB120833A}" type="presParOf" srcId="{E8655560-1BB2-4240-ABBE-A22FADAD76AC}" destId="{ED23E179-ADEA-4AFB-B007-C09D195E2A59}" srcOrd="1" destOrd="0" presId="urn:microsoft.com/office/officeart/2005/8/layout/pyramid1"/>
    <dgm:cxn modelId="{57D871DE-D8D6-FE4B-B187-245E6DD0271B}" type="presParOf" srcId="{394D9CFC-055E-4925-ADD6-4B0283C2C114}" destId="{2A8A28D9-DFC4-4DAE-BF69-B41D8DFDF0D9}" srcOrd="4" destOrd="0" presId="urn:microsoft.com/office/officeart/2005/8/layout/pyramid1"/>
    <dgm:cxn modelId="{49E8B4D1-78BB-2440-B757-03243C828335}" type="presParOf" srcId="{2A8A28D9-DFC4-4DAE-BF69-B41D8DFDF0D9}" destId="{53C8BE60-2FB5-4945-B04A-BBF0E6A3BF00}" srcOrd="0" destOrd="0" presId="urn:microsoft.com/office/officeart/2005/8/layout/pyramid1"/>
    <dgm:cxn modelId="{4ED4FAF9-3905-EF42-81F0-A2BE7A0BA7DF}" type="presParOf" srcId="{2A8A28D9-DFC4-4DAE-BF69-B41D8DFDF0D9}" destId="{1F9B1806-855C-433D-822F-F438B2260E70}" srcOrd="1" destOrd="0" presId="urn:microsoft.com/office/officeart/2005/8/layout/pyramid1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7874A-DF74-594C-9882-36EF223AC722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AF7223-5775-2444-81AD-2AA11D10901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rtl="1"/>
          <a:endParaRPr lang="en-US" dirty="0">
            <a:solidFill>
              <a:srgbClr val="FF0000"/>
            </a:solidFill>
          </a:endParaRPr>
        </a:p>
      </dgm:t>
    </dgm:pt>
    <dgm:pt modelId="{F2D77B07-5044-E44C-8B2B-576C2D141FE6}" type="parTrans" cxnId="{F6F59781-5438-3142-864D-A2AE9FA68C4C}">
      <dgm:prSet/>
      <dgm:spPr/>
      <dgm:t>
        <a:bodyPr/>
        <a:lstStyle/>
        <a:p>
          <a:endParaRPr lang="en-US"/>
        </a:p>
      </dgm:t>
    </dgm:pt>
    <dgm:pt modelId="{EF1E2FCE-44E2-6749-BAF2-1E4A460F890A}" type="sibTrans" cxnId="{F6F59781-5438-3142-864D-A2AE9FA68C4C}">
      <dgm:prSet/>
      <dgm:spPr/>
      <dgm:t>
        <a:bodyPr/>
        <a:lstStyle/>
        <a:p>
          <a:endParaRPr lang="en-US"/>
        </a:p>
      </dgm:t>
    </dgm:pt>
    <dgm:pt modelId="{3ABDE9B7-B5C5-EF4D-BEFF-90D6EC4E921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b="1" dirty="0" smtClean="0">
              <a:solidFill>
                <a:srgbClr val="011DA6"/>
              </a:solidFill>
            </a:rPr>
            <a:t>-إذا كان الباحث قد حدد أن متوسط مجموعة سيكون أعلى من متوسط مجموعة أخرى – مثلا – فإن </a:t>
          </a:r>
          <a:r>
            <a:rPr lang="ar-SA" b="1" dirty="0" smtClean="0">
              <a:solidFill>
                <a:srgbClr val="FF0000"/>
              </a:solidFill>
            </a:rPr>
            <a:t>الفرض يكون موجه بذيل واحد </a:t>
          </a:r>
          <a:r>
            <a:rPr lang="ar-SA" b="1" dirty="0" smtClean="0">
              <a:solidFill>
                <a:srgbClr val="011DA6"/>
              </a:solidFill>
            </a:rPr>
            <a:t>، لأن الباحث لا يهمه الاتجاه الآخر .</a:t>
          </a:r>
          <a:endParaRPr lang="en-US" b="1" dirty="0">
            <a:solidFill>
              <a:srgbClr val="011DA6"/>
            </a:solidFill>
          </a:endParaRPr>
        </a:p>
      </dgm:t>
    </dgm:pt>
    <dgm:pt modelId="{46DE03E6-D121-B441-8D9F-6744BAA23193}" type="parTrans" cxnId="{F6F6E293-ED72-994A-996E-AAEFE3658757}">
      <dgm:prSet/>
      <dgm:spPr>
        <a:ln w="38100"/>
      </dgm:spPr>
      <dgm:t>
        <a:bodyPr/>
        <a:lstStyle/>
        <a:p>
          <a:endParaRPr lang="en-US"/>
        </a:p>
      </dgm:t>
    </dgm:pt>
    <dgm:pt modelId="{788443AD-8440-1E4A-A7A0-603736DFE07C}" type="sibTrans" cxnId="{F6F6E293-ED72-994A-996E-AAEFE3658757}">
      <dgm:prSet/>
      <dgm:spPr/>
      <dgm:t>
        <a:bodyPr/>
        <a:lstStyle/>
        <a:p>
          <a:endParaRPr lang="en-US"/>
        </a:p>
      </dgm:t>
    </dgm:pt>
    <dgm:pt modelId="{4E3010AF-3548-0B41-9C1A-88BAF475A4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algn="r" rtl="1"/>
          <a:r>
            <a:rPr lang="ar-SA" b="1" dirty="0" smtClean="0">
              <a:solidFill>
                <a:srgbClr val="011DA6"/>
              </a:solidFill>
            </a:rPr>
            <a:t>-</a:t>
          </a:r>
          <a:r>
            <a:rPr lang="ar-SA" b="1" dirty="0" smtClean="0">
              <a:solidFill>
                <a:srgbClr val="FF0000"/>
              </a:solidFill>
            </a:rPr>
            <a:t>إذا كان الفرض الموجه بذيلين </a:t>
          </a:r>
          <a:r>
            <a:rPr lang="ar-SA" b="1" dirty="0" smtClean="0">
              <a:solidFill>
                <a:srgbClr val="011DA6"/>
              </a:solidFill>
            </a:rPr>
            <a:t>، فإن الباحث يهمه العثور على الفروق – مثلا – ولا يهمه أي المجموعات يكون </a:t>
          </a:r>
          <a:r>
            <a:rPr lang="ar-SA" b="1" dirty="0" err="1" smtClean="0">
              <a:solidFill>
                <a:srgbClr val="011DA6"/>
              </a:solidFill>
            </a:rPr>
            <a:t>متوسطها</a:t>
          </a:r>
          <a:r>
            <a:rPr lang="ar-SA" b="1" dirty="0" smtClean="0">
              <a:solidFill>
                <a:srgbClr val="011DA6"/>
              </a:solidFill>
            </a:rPr>
            <a:t> متفوقا على </a:t>
          </a:r>
          <a:r>
            <a:rPr lang="ar-SA" b="1" dirty="0" err="1" smtClean="0">
              <a:solidFill>
                <a:srgbClr val="011DA6"/>
              </a:solidFill>
            </a:rPr>
            <a:t>الآخرى</a:t>
          </a:r>
          <a:r>
            <a:rPr lang="ar-SA" b="1" dirty="0" smtClean="0">
              <a:solidFill>
                <a:srgbClr val="011DA6"/>
              </a:solidFill>
            </a:rPr>
            <a:t> .</a:t>
          </a:r>
          <a:endParaRPr lang="en-US" b="1" dirty="0">
            <a:solidFill>
              <a:srgbClr val="011DA6"/>
            </a:solidFill>
          </a:endParaRPr>
        </a:p>
      </dgm:t>
    </dgm:pt>
    <dgm:pt modelId="{52C7F394-B933-7849-8602-A61917F680FB}" type="parTrans" cxnId="{4644DDC7-A7CC-3346-9617-9F288B032B90}">
      <dgm:prSet/>
      <dgm:spPr>
        <a:ln w="38100"/>
      </dgm:spPr>
      <dgm:t>
        <a:bodyPr/>
        <a:lstStyle/>
        <a:p>
          <a:endParaRPr lang="en-US"/>
        </a:p>
      </dgm:t>
    </dgm:pt>
    <dgm:pt modelId="{66346A5F-EB83-664D-871F-A2C0EB6DBEF9}" type="sibTrans" cxnId="{4644DDC7-A7CC-3346-9617-9F288B032B90}">
      <dgm:prSet/>
      <dgm:spPr/>
      <dgm:t>
        <a:bodyPr/>
        <a:lstStyle/>
        <a:p>
          <a:endParaRPr lang="en-US"/>
        </a:p>
      </dgm:t>
    </dgm:pt>
    <dgm:pt modelId="{66F5D3CA-3F5F-DC4C-B2FC-5FF194B32F21}">
      <dgm:prSet/>
      <dgm:spPr>
        <a:solidFill>
          <a:schemeClr val="bg1"/>
        </a:solidFill>
      </dgm:spPr>
      <dgm:t>
        <a:bodyPr/>
        <a:lstStyle/>
        <a:p>
          <a:pPr rtl="1"/>
          <a:r>
            <a:rPr lang="ar-SA" b="1" dirty="0" smtClean="0">
              <a:solidFill>
                <a:srgbClr val="FF0000"/>
              </a:solidFill>
            </a:rPr>
            <a:t>الفرض المعاكس للفرض الصفري (الفرض الموجه) يكون على </a:t>
          </a:r>
        </a:p>
        <a:p>
          <a:pPr rtl="1"/>
          <a:r>
            <a:rPr lang="ar-SA" b="1" dirty="0" smtClean="0">
              <a:solidFill>
                <a:srgbClr val="FF0000"/>
              </a:solidFill>
            </a:rPr>
            <a:t>حالين :</a:t>
          </a:r>
          <a:endParaRPr lang="en-US" b="1" dirty="0">
            <a:solidFill>
              <a:srgbClr val="FF0000"/>
            </a:solidFill>
          </a:endParaRPr>
        </a:p>
      </dgm:t>
    </dgm:pt>
    <dgm:pt modelId="{8C203866-3B6A-3A4C-8281-3C3FB5DC7214}" type="parTrans" cxnId="{032EDD1C-D26F-9542-ADBF-75785A7CB0BA}">
      <dgm:prSet/>
      <dgm:spPr/>
      <dgm:t>
        <a:bodyPr/>
        <a:lstStyle/>
        <a:p>
          <a:endParaRPr lang="en-US"/>
        </a:p>
      </dgm:t>
    </dgm:pt>
    <dgm:pt modelId="{45589D2B-4DB2-244E-9A40-26C1CA0A58F2}" type="sibTrans" cxnId="{032EDD1C-D26F-9542-ADBF-75785A7CB0BA}">
      <dgm:prSet/>
      <dgm:spPr/>
      <dgm:t>
        <a:bodyPr/>
        <a:lstStyle/>
        <a:p>
          <a:endParaRPr lang="en-US"/>
        </a:p>
      </dgm:t>
    </dgm:pt>
    <dgm:pt modelId="{DD6C3297-8E0F-B942-A930-A91916D71E81}" type="pres">
      <dgm:prSet presAssocID="{BBC7874A-DF74-594C-9882-36EF223AC7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6BE63D8-F28F-EB44-852D-AA7C2802B0BA}" type="pres">
      <dgm:prSet presAssocID="{3FAF7223-5775-2444-81AD-2AA11D109011}" presName="root1" presStyleCnt="0"/>
      <dgm:spPr/>
    </dgm:pt>
    <dgm:pt modelId="{A509AF1C-6D97-C54E-850C-81D27AF6BDEA}" type="pres">
      <dgm:prSet presAssocID="{3FAF7223-5775-2444-81AD-2AA11D109011}" presName="LevelOneTextNode" presStyleLbl="node0" presStyleIdx="0" presStyleCnt="2" custLinFactNeighborX="-4746" custLinFactNeighborY="45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427CA-0823-F649-B81F-105723925004}" type="pres">
      <dgm:prSet presAssocID="{3FAF7223-5775-2444-81AD-2AA11D109011}" presName="level2hierChild" presStyleCnt="0"/>
      <dgm:spPr/>
    </dgm:pt>
    <dgm:pt modelId="{91C38957-18F7-664F-A913-4957D71CCFA0}" type="pres">
      <dgm:prSet presAssocID="{46DE03E6-D121-B441-8D9F-6744BAA23193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E630BBCE-326C-0B4F-BD82-0547B1D29C49}" type="pres">
      <dgm:prSet presAssocID="{46DE03E6-D121-B441-8D9F-6744BAA23193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9DDED5-6995-8440-9DA4-184129C2E594}" type="pres">
      <dgm:prSet presAssocID="{3ABDE9B7-B5C5-EF4D-BEFF-90D6EC4E921E}" presName="root2" presStyleCnt="0"/>
      <dgm:spPr/>
    </dgm:pt>
    <dgm:pt modelId="{98E85292-B98E-FB40-BAB6-C60310EEB6D2}" type="pres">
      <dgm:prSet presAssocID="{3ABDE9B7-B5C5-EF4D-BEFF-90D6EC4E921E}" presName="LevelTwoTextNode" presStyleLbl="node2" presStyleIdx="0" presStyleCnt="2" custScaleX="131415" custLinFactNeighborX="-877" custLinFactNeighborY="28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D2F4B-D3B8-A748-85A1-8D516FA1B1BC}" type="pres">
      <dgm:prSet presAssocID="{3ABDE9B7-B5C5-EF4D-BEFF-90D6EC4E921E}" presName="level3hierChild" presStyleCnt="0"/>
      <dgm:spPr/>
    </dgm:pt>
    <dgm:pt modelId="{29A84747-9EEB-D24A-9E28-0BED515B076D}" type="pres">
      <dgm:prSet presAssocID="{52C7F394-B933-7849-8602-A61917F680FB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9FBB1C5-639D-D94B-A0DF-23ED3F57CAFA}" type="pres">
      <dgm:prSet presAssocID="{52C7F394-B933-7849-8602-A61917F680FB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1EB619-A3D3-2142-B5DA-0524B014DF8E}" type="pres">
      <dgm:prSet presAssocID="{4E3010AF-3548-0B41-9C1A-88BAF475A458}" presName="root2" presStyleCnt="0"/>
      <dgm:spPr/>
    </dgm:pt>
    <dgm:pt modelId="{D8B035DA-78F7-D74A-8EFA-96FB908EEC31}" type="pres">
      <dgm:prSet presAssocID="{4E3010AF-3548-0B41-9C1A-88BAF475A458}" presName="LevelTwoTextNode" presStyleLbl="node2" presStyleIdx="1" presStyleCnt="2" custScaleX="127313" custScaleY="112516" custLinFactNeighborX="-438" custLinFactNeighborY="36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2F221-404E-FA43-8FF2-F2A14F058BA0}" type="pres">
      <dgm:prSet presAssocID="{4E3010AF-3548-0B41-9C1A-88BAF475A458}" presName="level3hierChild" presStyleCnt="0"/>
      <dgm:spPr/>
    </dgm:pt>
    <dgm:pt modelId="{B10E1DBB-F2A2-7E41-8C7A-2D1B319A0BE1}" type="pres">
      <dgm:prSet presAssocID="{66F5D3CA-3F5F-DC4C-B2FC-5FF194B32F21}" presName="root1" presStyleCnt="0"/>
      <dgm:spPr/>
    </dgm:pt>
    <dgm:pt modelId="{3B5FFFF0-4D23-EE46-9256-37C599E2417D}" type="pres">
      <dgm:prSet presAssocID="{66F5D3CA-3F5F-DC4C-B2FC-5FF194B32F21}" presName="LevelOneTextNode" presStyleLbl="node0" presStyleIdx="1" presStyleCnt="2" custLinFactNeighborX="-5835" custLinFactNeighborY="-664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C23CA6E-0792-EA48-9293-C3D776683218}" type="pres">
      <dgm:prSet presAssocID="{66F5D3CA-3F5F-DC4C-B2FC-5FF194B32F21}" presName="level2hierChild" presStyleCnt="0"/>
      <dgm:spPr/>
    </dgm:pt>
  </dgm:ptLst>
  <dgm:cxnLst>
    <dgm:cxn modelId="{F6F59781-5438-3142-864D-A2AE9FA68C4C}" srcId="{BBC7874A-DF74-594C-9882-36EF223AC722}" destId="{3FAF7223-5775-2444-81AD-2AA11D109011}" srcOrd="0" destOrd="0" parTransId="{F2D77B07-5044-E44C-8B2B-576C2D141FE6}" sibTransId="{EF1E2FCE-44E2-6749-BAF2-1E4A460F890A}"/>
    <dgm:cxn modelId="{5F7CFACD-581D-A545-95A3-A557C832E274}" type="presOf" srcId="{BBC7874A-DF74-594C-9882-36EF223AC722}" destId="{DD6C3297-8E0F-B942-A930-A91916D71E81}" srcOrd="0" destOrd="0" presId="urn:microsoft.com/office/officeart/2005/8/layout/hierarchy2"/>
    <dgm:cxn modelId="{A877D4AF-FEBB-7C4D-B9D8-4538A4307C9F}" type="presOf" srcId="{66F5D3CA-3F5F-DC4C-B2FC-5FF194B32F21}" destId="{3B5FFFF0-4D23-EE46-9256-37C599E2417D}" srcOrd="0" destOrd="0" presId="urn:microsoft.com/office/officeart/2005/8/layout/hierarchy2"/>
    <dgm:cxn modelId="{F6F6E293-ED72-994A-996E-AAEFE3658757}" srcId="{3FAF7223-5775-2444-81AD-2AA11D109011}" destId="{3ABDE9B7-B5C5-EF4D-BEFF-90D6EC4E921E}" srcOrd="0" destOrd="0" parTransId="{46DE03E6-D121-B441-8D9F-6744BAA23193}" sibTransId="{788443AD-8440-1E4A-A7A0-603736DFE07C}"/>
    <dgm:cxn modelId="{032EDD1C-D26F-9542-ADBF-75785A7CB0BA}" srcId="{BBC7874A-DF74-594C-9882-36EF223AC722}" destId="{66F5D3CA-3F5F-DC4C-B2FC-5FF194B32F21}" srcOrd="1" destOrd="0" parTransId="{8C203866-3B6A-3A4C-8281-3C3FB5DC7214}" sibTransId="{45589D2B-4DB2-244E-9A40-26C1CA0A58F2}"/>
    <dgm:cxn modelId="{8E4B24B5-7AD7-A948-9461-91545E9A4A2B}" type="presOf" srcId="{52C7F394-B933-7849-8602-A61917F680FB}" destId="{29A84747-9EEB-D24A-9E28-0BED515B076D}" srcOrd="0" destOrd="0" presId="urn:microsoft.com/office/officeart/2005/8/layout/hierarchy2"/>
    <dgm:cxn modelId="{B621AAFB-00D1-754C-AEA9-F996B19D628C}" type="presOf" srcId="{3FAF7223-5775-2444-81AD-2AA11D109011}" destId="{A509AF1C-6D97-C54E-850C-81D27AF6BDEA}" srcOrd="0" destOrd="0" presId="urn:microsoft.com/office/officeart/2005/8/layout/hierarchy2"/>
    <dgm:cxn modelId="{07A325B0-3943-BF41-91D1-B9A36CFEFC79}" type="presOf" srcId="{46DE03E6-D121-B441-8D9F-6744BAA23193}" destId="{E630BBCE-326C-0B4F-BD82-0547B1D29C49}" srcOrd="1" destOrd="0" presId="urn:microsoft.com/office/officeart/2005/8/layout/hierarchy2"/>
    <dgm:cxn modelId="{18F2670B-92CF-C94A-81D3-A47093FA0FAC}" type="presOf" srcId="{46DE03E6-D121-B441-8D9F-6744BAA23193}" destId="{91C38957-18F7-664F-A913-4957D71CCFA0}" srcOrd="0" destOrd="0" presId="urn:microsoft.com/office/officeart/2005/8/layout/hierarchy2"/>
    <dgm:cxn modelId="{19B447CD-1639-5843-B78C-2635F488AB04}" type="presOf" srcId="{52C7F394-B933-7849-8602-A61917F680FB}" destId="{59FBB1C5-639D-D94B-A0DF-23ED3F57CAFA}" srcOrd="1" destOrd="0" presId="urn:microsoft.com/office/officeart/2005/8/layout/hierarchy2"/>
    <dgm:cxn modelId="{4644DDC7-A7CC-3346-9617-9F288B032B90}" srcId="{3FAF7223-5775-2444-81AD-2AA11D109011}" destId="{4E3010AF-3548-0B41-9C1A-88BAF475A458}" srcOrd="1" destOrd="0" parTransId="{52C7F394-B933-7849-8602-A61917F680FB}" sibTransId="{66346A5F-EB83-664D-871F-A2C0EB6DBEF9}"/>
    <dgm:cxn modelId="{9EDAD0C6-15F3-AC47-869A-1465FC9E7B69}" type="presOf" srcId="{4E3010AF-3548-0B41-9C1A-88BAF475A458}" destId="{D8B035DA-78F7-D74A-8EFA-96FB908EEC31}" srcOrd="0" destOrd="0" presId="urn:microsoft.com/office/officeart/2005/8/layout/hierarchy2"/>
    <dgm:cxn modelId="{365AAEF7-3460-A14B-A8B5-51AC392FA5B6}" type="presOf" srcId="{3ABDE9B7-B5C5-EF4D-BEFF-90D6EC4E921E}" destId="{98E85292-B98E-FB40-BAB6-C60310EEB6D2}" srcOrd="0" destOrd="0" presId="urn:microsoft.com/office/officeart/2005/8/layout/hierarchy2"/>
    <dgm:cxn modelId="{3C81CD33-ECC6-6246-BC0E-7F438D7E7381}" type="presParOf" srcId="{DD6C3297-8E0F-B942-A930-A91916D71E81}" destId="{D6BE63D8-F28F-EB44-852D-AA7C2802B0BA}" srcOrd="0" destOrd="0" presId="urn:microsoft.com/office/officeart/2005/8/layout/hierarchy2"/>
    <dgm:cxn modelId="{AF43F6D8-B5CB-E445-9B13-65A09F610AEB}" type="presParOf" srcId="{D6BE63D8-F28F-EB44-852D-AA7C2802B0BA}" destId="{A509AF1C-6D97-C54E-850C-81D27AF6BDEA}" srcOrd="0" destOrd="0" presId="urn:microsoft.com/office/officeart/2005/8/layout/hierarchy2"/>
    <dgm:cxn modelId="{32D7FF2D-B50A-DF42-830B-74A2FCEAFE55}" type="presParOf" srcId="{D6BE63D8-F28F-EB44-852D-AA7C2802B0BA}" destId="{09C427CA-0823-F649-B81F-105723925004}" srcOrd="1" destOrd="0" presId="urn:microsoft.com/office/officeart/2005/8/layout/hierarchy2"/>
    <dgm:cxn modelId="{766859BF-0429-2841-8306-1607CEFE920F}" type="presParOf" srcId="{09C427CA-0823-F649-B81F-105723925004}" destId="{91C38957-18F7-664F-A913-4957D71CCFA0}" srcOrd="0" destOrd="0" presId="urn:microsoft.com/office/officeart/2005/8/layout/hierarchy2"/>
    <dgm:cxn modelId="{BDABB4F0-9479-2944-AD14-E2634F162280}" type="presParOf" srcId="{91C38957-18F7-664F-A913-4957D71CCFA0}" destId="{E630BBCE-326C-0B4F-BD82-0547B1D29C49}" srcOrd="0" destOrd="0" presId="urn:microsoft.com/office/officeart/2005/8/layout/hierarchy2"/>
    <dgm:cxn modelId="{5D5A4596-4479-014F-A532-DE2F80CE902C}" type="presParOf" srcId="{09C427CA-0823-F649-B81F-105723925004}" destId="{319DDED5-6995-8440-9DA4-184129C2E594}" srcOrd="1" destOrd="0" presId="urn:microsoft.com/office/officeart/2005/8/layout/hierarchy2"/>
    <dgm:cxn modelId="{ABBD8EAC-CBDF-F04B-A653-97E24F3DFFB0}" type="presParOf" srcId="{319DDED5-6995-8440-9DA4-184129C2E594}" destId="{98E85292-B98E-FB40-BAB6-C60310EEB6D2}" srcOrd="0" destOrd="0" presId="urn:microsoft.com/office/officeart/2005/8/layout/hierarchy2"/>
    <dgm:cxn modelId="{AA6CBE81-B186-FB4A-96A6-DD0EF2F0406C}" type="presParOf" srcId="{319DDED5-6995-8440-9DA4-184129C2E594}" destId="{6B1D2F4B-D3B8-A748-85A1-8D516FA1B1BC}" srcOrd="1" destOrd="0" presId="urn:microsoft.com/office/officeart/2005/8/layout/hierarchy2"/>
    <dgm:cxn modelId="{608573B7-1669-D64C-8F3D-75153BB69DBD}" type="presParOf" srcId="{09C427CA-0823-F649-B81F-105723925004}" destId="{29A84747-9EEB-D24A-9E28-0BED515B076D}" srcOrd="2" destOrd="0" presId="urn:microsoft.com/office/officeart/2005/8/layout/hierarchy2"/>
    <dgm:cxn modelId="{9686D396-95C8-3A46-90DB-B81A66BF41B9}" type="presParOf" srcId="{29A84747-9EEB-D24A-9E28-0BED515B076D}" destId="{59FBB1C5-639D-D94B-A0DF-23ED3F57CAFA}" srcOrd="0" destOrd="0" presId="urn:microsoft.com/office/officeart/2005/8/layout/hierarchy2"/>
    <dgm:cxn modelId="{97ADFB9C-D0FF-CE46-87FF-0DF380B9FA92}" type="presParOf" srcId="{09C427CA-0823-F649-B81F-105723925004}" destId="{E01EB619-A3D3-2142-B5DA-0524B014DF8E}" srcOrd="3" destOrd="0" presId="urn:microsoft.com/office/officeart/2005/8/layout/hierarchy2"/>
    <dgm:cxn modelId="{4E9B0ECE-4E54-8C4B-82E5-02BDA0541E36}" type="presParOf" srcId="{E01EB619-A3D3-2142-B5DA-0524B014DF8E}" destId="{D8B035DA-78F7-D74A-8EFA-96FB908EEC31}" srcOrd="0" destOrd="0" presId="urn:microsoft.com/office/officeart/2005/8/layout/hierarchy2"/>
    <dgm:cxn modelId="{BC9A51C4-ADCC-7A48-863B-0A31EDC589B2}" type="presParOf" srcId="{E01EB619-A3D3-2142-B5DA-0524B014DF8E}" destId="{A232F221-404E-FA43-8FF2-F2A14F058BA0}" srcOrd="1" destOrd="0" presId="urn:microsoft.com/office/officeart/2005/8/layout/hierarchy2"/>
    <dgm:cxn modelId="{0EADEE7C-3ACE-B44B-A5E9-2FF6787403C9}" type="presParOf" srcId="{DD6C3297-8E0F-B942-A930-A91916D71E81}" destId="{B10E1DBB-F2A2-7E41-8C7A-2D1B319A0BE1}" srcOrd="1" destOrd="0" presId="urn:microsoft.com/office/officeart/2005/8/layout/hierarchy2"/>
    <dgm:cxn modelId="{EA4D3400-AE39-5E4E-B214-ED900734EF88}" type="presParOf" srcId="{B10E1DBB-F2A2-7E41-8C7A-2D1B319A0BE1}" destId="{3B5FFFF0-4D23-EE46-9256-37C599E2417D}" srcOrd="0" destOrd="0" presId="urn:microsoft.com/office/officeart/2005/8/layout/hierarchy2"/>
    <dgm:cxn modelId="{E84FAB6A-E340-264A-8C3A-02D61000D889}" type="presParOf" srcId="{B10E1DBB-F2A2-7E41-8C7A-2D1B319A0BE1}" destId="{5C23CA6E-0792-EA48-9293-C3D7766832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4666A-74B5-F646-9BC1-FCEE9A2F7CD4}">
      <dsp:nvSpPr>
        <dsp:cNvPr id="0" name=""/>
        <dsp:cNvSpPr/>
      </dsp:nvSpPr>
      <dsp:spPr>
        <a:xfrm rot="5400000">
          <a:off x="-634999" y="634999"/>
          <a:ext cx="4233333" cy="29633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المنهج</a:t>
          </a:r>
          <a:endParaRPr lang="en-US" sz="6500" kern="1200" dirty="0"/>
        </a:p>
      </dsp:txBody>
      <dsp:txXfrm rot="-5400000">
        <a:off x="2" y="1481666"/>
        <a:ext cx="2963333" cy="1270000"/>
      </dsp:txXfrm>
    </dsp:sp>
    <dsp:sp modelId="{A12C6952-02D8-094E-874D-94A620EFB93D}">
      <dsp:nvSpPr>
        <dsp:cNvPr id="0" name=""/>
        <dsp:cNvSpPr/>
      </dsp:nvSpPr>
      <dsp:spPr>
        <a:xfrm rot="5400000">
          <a:off x="4116017" y="-1206500"/>
          <a:ext cx="2751666" cy="5164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just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700" kern="1200" dirty="0" smtClean="0"/>
            <a:t>هو الاستراتيجية العامة المتبعة للوصول إلى منهجية البحث </a:t>
          </a:r>
          <a:endParaRPr lang="en-US" sz="3700" kern="1200" dirty="0"/>
        </a:p>
        <a:p>
          <a:pPr marL="285750" lvl="1" indent="-285750" algn="just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700" kern="1200" dirty="0" smtClean="0"/>
            <a:t>هو الاطار العام للبحث ولتوجهات مشكلة البحث </a:t>
          </a:r>
          <a:endParaRPr lang="en-US" sz="3700" kern="1200" dirty="0"/>
        </a:p>
      </dsp:txBody>
      <dsp:txXfrm rot="-5400000">
        <a:off x="2909518" y="134324"/>
        <a:ext cx="5030341" cy="248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7E0B-F99F-D348-BCC2-98C7F7DC5A24}">
      <dsp:nvSpPr>
        <dsp:cNvPr id="0" name=""/>
        <dsp:cNvSpPr/>
      </dsp:nvSpPr>
      <dsp:spPr>
        <a:xfrm>
          <a:off x="1054654" y="2599"/>
          <a:ext cx="3000672" cy="1500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b="1" kern="1200" dirty="0" smtClean="0"/>
            <a:t>الأبحاث التجريبية </a:t>
          </a:r>
          <a:endParaRPr lang="en-US" sz="4800" kern="1200" dirty="0"/>
        </a:p>
      </dsp:txBody>
      <dsp:txXfrm>
        <a:off x="1098597" y="46542"/>
        <a:ext cx="2912786" cy="1412450"/>
      </dsp:txXfrm>
    </dsp:sp>
    <dsp:sp modelId="{B5F20953-9203-844B-BFC8-42DBEAAAF648}">
      <dsp:nvSpPr>
        <dsp:cNvPr id="0" name=""/>
        <dsp:cNvSpPr/>
      </dsp:nvSpPr>
      <dsp:spPr>
        <a:xfrm>
          <a:off x="1354722" y="1502936"/>
          <a:ext cx="300067" cy="132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030"/>
              </a:lnTo>
              <a:lnTo>
                <a:pt x="300067" y="13280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0BA0-AC94-7F42-BC2C-101E65CC7699}">
      <dsp:nvSpPr>
        <dsp:cNvPr id="0" name=""/>
        <dsp:cNvSpPr/>
      </dsp:nvSpPr>
      <dsp:spPr>
        <a:xfrm>
          <a:off x="1654789" y="1878020"/>
          <a:ext cx="3582419" cy="190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 smtClean="0">
              <a:solidFill>
                <a:srgbClr val="011DA6"/>
              </a:solidFill>
            </a:rPr>
            <a:t>تدخل من الباحث في المتغير المستقل مع الضبط الكامل للمتغيرات أو تحييدها وذلك لمعرفة تأثير المتغير المستقل علي المتغير التابع </a:t>
          </a:r>
          <a:endParaRPr lang="en-US" sz="2000" b="1" kern="1200" dirty="0">
            <a:solidFill>
              <a:srgbClr val="011DA6"/>
            </a:solidFill>
          </a:endParaRPr>
        </a:p>
      </dsp:txBody>
      <dsp:txXfrm>
        <a:off x="1710611" y="1933842"/>
        <a:ext cx="3470775" cy="1794248"/>
      </dsp:txXfrm>
    </dsp:sp>
    <dsp:sp modelId="{C4ECFF4D-34B8-9F44-A5DB-DB38E73BB6C0}">
      <dsp:nvSpPr>
        <dsp:cNvPr id="0" name=""/>
        <dsp:cNvSpPr/>
      </dsp:nvSpPr>
      <dsp:spPr>
        <a:xfrm>
          <a:off x="1354722" y="1502936"/>
          <a:ext cx="300067" cy="340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228"/>
              </a:lnTo>
              <a:lnTo>
                <a:pt x="300067" y="34062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E1E61-F0C5-5546-8379-F5F966BC12C4}">
      <dsp:nvSpPr>
        <dsp:cNvPr id="0" name=""/>
        <dsp:cNvSpPr/>
      </dsp:nvSpPr>
      <dsp:spPr>
        <a:xfrm>
          <a:off x="1654789" y="4158996"/>
          <a:ext cx="2400538" cy="150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500" b="1" kern="1200" dirty="0" smtClean="0">
              <a:solidFill>
                <a:schemeClr val="tx2">
                  <a:lumMod val="50000"/>
                </a:schemeClr>
              </a:solidFill>
            </a:rPr>
            <a:t>( أي بالتأكد من أن متغير ما هو المتسبب في حدوث الظاهرة ).</a:t>
          </a:r>
          <a:endParaRPr lang="en-US" sz="25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98732" y="4202939"/>
        <a:ext cx="2312652" cy="1412450"/>
      </dsp:txXfrm>
    </dsp:sp>
    <dsp:sp modelId="{B73347E7-0286-2E4F-9BF0-DEA1392E1EC0}">
      <dsp:nvSpPr>
        <dsp:cNvPr id="0" name=""/>
        <dsp:cNvSpPr/>
      </dsp:nvSpPr>
      <dsp:spPr>
        <a:xfrm>
          <a:off x="5387242" y="2599"/>
          <a:ext cx="3000672" cy="1500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800" b="1" kern="1200" dirty="0" smtClean="0"/>
            <a:t>الأبحاث الوصفية </a:t>
          </a:r>
          <a:endParaRPr lang="en-US" sz="4800" b="1" kern="1200" dirty="0"/>
        </a:p>
      </dsp:txBody>
      <dsp:txXfrm>
        <a:off x="5431185" y="46542"/>
        <a:ext cx="2912786" cy="1412450"/>
      </dsp:txXfrm>
    </dsp:sp>
    <dsp:sp modelId="{93A6FD8E-0647-FA46-B4F6-D1CACFA313DA}">
      <dsp:nvSpPr>
        <dsp:cNvPr id="0" name=""/>
        <dsp:cNvSpPr/>
      </dsp:nvSpPr>
      <dsp:spPr>
        <a:xfrm>
          <a:off x="5687309" y="1502936"/>
          <a:ext cx="300067" cy="112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252"/>
              </a:lnTo>
              <a:lnTo>
                <a:pt x="300067" y="11252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5076E-9E6A-6C4B-A0C3-0EC7316086C2}">
      <dsp:nvSpPr>
        <dsp:cNvPr id="0" name=""/>
        <dsp:cNvSpPr/>
      </dsp:nvSpPr>
      <dsp:spPr>
        <a:xfrm>
          <a:off x="5987376" y="1878020"/>
          <a:ext cx="3321168" cy="150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011DA6"/>
              </a:solidFill>
            </a:rPr>
            <a:t>نقل كامل للوقائع دون تدخل من الباحث ولكنه يقوم بتحليل :</a:t>
          </a:r>
          <a:endParaRPr lang="en-US" sz="2400" b="1" kern="1200" dirty="0">
            <a:solidFill>
              <a:srgbClr val="011DA6"/>
            </a:solidFill>
          </a:endParaRPr>
        </a:p>
      </dsp:txBody>
      <dsp:txXfrm>
        <a:off x="6031319" y="1921963"/>
        <a:ext cx="3233282" cy="1412450"/>
      </dsp:txXfrm>
    </dsp:sp>
    <dsp:sp modelId="{4AD5F54F-ECC6-3D4D-9ABE-1A58031B1550}">
      <dsp:nvSpPr>
        <dsp:cNvPr id="0" name=""/>
        <dsp:cNvSpPr/>
      </dsp:nvSpPr>
      <dsp:spPr>
        <a:xfrm>
          <a:off x="5687309" y="1502936"/>
          <a:ext cx="300067" cy="333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817"/>
              </a:lnTo>
              <a:lnTo>
                <a:pt x="300067" y="33358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0542-8D7F-5644-9C78-22CBED07B4F6}">
      <dsp:nvSpPr>
        <dsp:cNvPr id="0" name=""/>
        <dsp:cNvSpPr/>
      </dsp:nvSpPr>
      <dsp:spPr>
        <a:xfrm>
          <a:off x="5987376" y="3753440"/>
          <a:ext cx="3208343" cy="2170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- </a:t>
          </a:r>
          <a:r>
            <a:rPr lang="ar-SA" sz="2800" b="1" kern="1200" dirty="0" smtClean="0">
              <a:solidFill>
                <a:schemeClr val="tx2">
                  <a:lumMod val="50000"/>
                </a:schemeClr>
              </a:solidFill>
            </a:rPr>
            <a:t>حدوث الظاهرة</a:t>
          </a:r>
          <a:endParaRPr lang="en-US" sz="2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2">
                  <a:lumMod val="50000"/>
                </a:schemeClr>
              </a:solidFill>
            </a:rPr>
            <a:t>- أسباب الظاهرة </a:t>
          </a:r>
          <a:endParaRPr lang="en-US" sz="28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2">
                  <a:lumMod val="50000"/>
                </a:schemeClr>
              </a:solidFill>
            </a:rPr>
            <a:t>-العلاقة بين متغيراتها </a:t>
          </a:r>
          <a:r>
            <a:rPr lang="ar-SA" sz="2000" kern="1200" dirty="0" smtClean="0"/>
            <a:t> </a:t>
          </a:r>
          <a:endParaRPr lang="en-US" sz="20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050951" y="3817015"/>
        <a:ext cx="3081193" cy="2043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B2223-81E2-4DD6-BA1C-D05C61F9F168}">
      <dsp:nvSpPr>
        <dsp:cNvPr id="0" name=""/>
        <dsp:cNvSpPr/>
      </dsp:nvSpPr>
      <dsp:spPr>
        <a:xfrm>
          <a:off x="6660051" y="1091664"/>
          <a:ext cx="2098446" cy="49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82"/>
              </a:lnTo>
              <a:lnTo>
                <a:pt x="2098446" y="340282"/>
              </a:lnTo>
              <a:lnTo>
                <a:pt x="2098446" y="499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A9D6-5BA8-493B-8B77-5229E85A568C}">
      <dsp:nvSpPr>
        <dsp:cNvPr id="0" name=""/>
        <dsp:cNvSpPr/>
      </dsp:nvSpPr>
      <dsp:spPr>
        <a:xfrm>
          <a:off x="6324704" y="1091664"/>
          <a:ext cx="335347" cy="499334"/>
        </a:xfrm>
        <a:custGeom>
          <a:avLst/>
          <a:gdLst/>
          <a:ahLst/>
          <a:cxnLst/>
          <a:rect l="0" t="0" r="0" b="0"/>
          <a:pathLst>
            <a:path>
              <a:moveTo>
                <a:pt x="335347" y="0"/>
              </a:moveTo>
              <a:lnTo>
                <a:pt x="335347" y="340282"/>
              </a:lnTo>
              <a:lnTo>
                <a:pt x="0" y="340282"/>
              </a:lnTo>
              <a:lnTo>
                <a:pt x="0" y="499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F5EF-88A5-4CE6-B641-4518CCE6F174}">
      <dsp:nvSpPr>
        <dsp:cNvPr id="0" name=""/>
        <dsp:cNvSpPr/>
      </dsp:nvSpPr>
      <dsp:spPr>
        <a:xfrm>
          <a:off x="4226257" y="2681237"/>
          <a:ext cx="3147670" cy="49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82"/>
              </a:lnTo>
              <a:lnTo>
                <a:pt x="3147670" y="340282"/>
              </a:lnTo>
              <a:lnTo>
                <a:pt x="3147670" y="499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2289E-D40B-489A-9DFA-4F40D916A1FF}">
      <dsp:nvSpPr>
        <dsp:cNvPr id="0" name=""/>
        <dsp:cNvSpPr/>
      </dsp:nvSpPr>
      <dsp:spPr>
        <a:xfrm>
          <a:off x="4226257" y="2681237"/>
          <a:ext cx="1049223" cy="49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82"/>
              </a:lnTo>
              <a:lnTo>
                <a:pt x="1049223" y="340282"/>
              </a:lnTo>
              <a:lnTo>
                <a:pt x="1049223" y="499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B4E6D-B35C-44D7-B2C2-608F56D4FBA3}">
      <dsp:nvSpPr>
        <dsp:cNvPr id="0" name=""/>
        <dsp:cNvSpPr/>
      </dsp:nvSpPr>
      <dsp:spPr>
        <a:xfrm>
          <a:off x="3227837" y="2681237"/>
          <a:ext cx="998420" cy="499334"/>
        </a:xfrm>
        <a:custGeom>
          <a:avLst/>
          <a:gdLst/>
          <a:ahLst/>
          <a:cxnLst/>
          <a:rect l="0" t="0" r="0" b="0"/>
          <a:pathLst>
            <a:path>
              <a:moveTo>
                <a:pt x="998420" y="0"/>
              </a:moveTo>
              <a:lnTo>
                <a:pt x="998420" y="340282"/>
              </a:lnTo>
              <a:lnTo>
                <a:pt x="0" y="340282"/>
              </a:lnTo>
              <a:lnTo>
                <a:pt x="0" y="499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32A8C-F9B0-41FD-A9C4-B5FF332B85A3}">
      <dsp:nvSpPr>
        <dsp:cNvPr id="0" name=""/>
        <dsp:cNvSpPr/>
      </dsp:nvSpPr>
      <dsp:spPr>
        <a:xfrm>
          <a:off x="1078587" y="2681237"/>
          <a:ext cx="3147670" cy="499334"/>
        </a:xfrm>
        <a:custGeom>
          <a:avLst/>
          <a:gdLst/>
          <a:ahLst/>
          <a:cxnLst/>
          <a:rect l="0" t="0" r="0" b="0"/>
          <a:pathLst>
            <a:path>
              <a:moveTo>
                <a:pt x="3147670" y="0"/>
              </a:moveTo>
              <a:lnTo>
                <a:pt x="3147670" y="340282"/>
              </a:lnTo>
              <a:lnTo>
                <a:pt x="0" y="340282"/>
              </a:lnTo>
              <a:lnTo>
                <a:pt x="0" y="4993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04D0C-4695-4B15-996F-6F7FE4D4DB9C}">
      <dsp:nvSpPr>
        <dsp:cNvPr id="0" name=""/>
        <dsp:cNvSpPr/>
      </dsp:nvSpPr>
      <dsp:spPr>
        <a:xfrm>
          <a:off x="4226257" y="1091664"/>
          <a:ext cx="2433793" cy="499334"/>
        </a:xfrm>
        <a:custGeom>
          <a:avLst/>
          <a:gdLst/>
          <a:ahLst/>
          <a:cxnLst/>
          <a:rect l="0" t="0" r="0" b="0"/>
          <a:pathLst>
            <a:path>
              <a:moveTo>
                <a:pt x="2433793" y="0"/>
              </a:moveTo>
              <a:lnTo>
                <a:pt x="2433793" y="340282"/>
              </a:lnTo>
              <a:lnTo>
                <a:pt x="0" y="340282"/>
              </a:lnTo>
              <a:lnTo>
                <a:pt x="0" y="499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FAD8A-8E77-4DA5-BC57-E9B36AF7E93E}">
      <dsp:nvSpPr>
        <dsp:cNvPr id="0" name=""/>
        <dsp:cNvSpPr/>
      </dsp:nvSpPr>
      <dsp:spPr>
        <a:xfrm>
          <a:off x="5801595" y="1425"/>
          <a:ext cx="1716911" cy="1090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BC7A-196F-4BA2-AE52-AD349E6B4E1B}">
      <dsp:nvSpPr>
        <dsp:cNvPr id="0" name=""/>
        <dsp:cNvSpPr/>
      </dsp:nvSpPr>
      <dsp:spPr>
        <a:xfrm>
          <a:off x="5992363" y="182655"/>
          <a:ext cx="1716911" cy="109023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>
              <a:solidFill>
                <a:srgbClr val="FF0000"/>
              </a:solidFill>
            </a:rPr>
            <a:t>الدراسات الكمية</a:t>
          </a:r>
          <a:endParaRPr lang="en-US" sz="2000" b="1" kern="1200" dirty="0">
            <a:solidFill>
              <a:srgbClr val="FF000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FF0000"/>
              </a:solidFill>
            </a:rPr>
            <a:t>Quantitive</a:t>
          </a:r>
          <a:r>
            <a:rPr lang="en-US" sz="2000" b="1" kern="1200" dirty="0">
              <a:solidFill>
                <a:srgbClr val="FF0000"/>
              </a:solidFill>
            </a:rPr>
            <a:t> Studies </a:t>
          </a:r>
          <a:endParaRPr lang="ar-SA" sz="2000" b="1" kern="1200" dirty="0">
            <a:solidFill>
              <a:srgbClr val="FF0000"/>
            </a:solidFill>
          </a:endParaRPr>
        </a:p>
      </dsp:txBody>
      <dsp:txXfrm>
        <a:off x="6024295" y="214587"/>
        <a:ext cx="1653047" cy="1026374"/>
      </dsp:txXfrm>
    </dsp:sp>
    <dsp:sp modelId="{E01412A1-5659-4A6F-99E5-F925344A0D78}">
      <dsp:nvSpPr>
        <dsp:cNvPr id="0" name=""/>
        <dsp:cNvSpPr/>
      </dsp:nvSpPr>
      <dsp:spPr>
        <a:xfrm>
          <a:off x="3367801" y="1590999"/>
          <a:ext cx="1716911" cy="109023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5699A-CD5D-46BF-81D8-D66B4582596A}">
      <dsp:nvSpPr>
        <dsp:cNvPr id="0" name=""/>
        <dsp:cNvSpPr/>
      </dsp:nvSpPr>
      <dsp:spPr>
        <a:xfrm>
          <a:off x="3558569" y="1772228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السببية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Causal Studies </a:t>
          </a:r>
          <a:endParaRPr lang="ar-SA" sz="1500" b="1" kern="1200" dirty="0"/>
        </a:p>
      </dsp:txBody>
      <dsp:txXfrm>
        <a:off x="3590501" y="1804160"/>
        <a:ext cx="1653047" cy="1026374"/>
      </dsp:txXfrm>
    </dsp:sp>
    <dsp:sp modelId="{6515127D-9223-4060-A988-C1F62335C72D}">
      <dsp:nvSpPr>
        <dsp:cNvPr id="0" name=""/>
        <dsp:cNvSpPr/>
      </dsp:nvSpPr>
      <dsp:spPr>
        <a:xfrm>
          <a:off x="220131" y="3180572"/>
          <a:ext cx="1716911" cy="109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B7120-626F-4AC2-905F-EBE27BBFFBB2}">
      <dsp:nvSpPr>
        <dsp:cNvPr id="0" name=""/>
        <dsp:cNvSpPr/>
      </dsp:nvSpPr>
      <dsp:spPr>
        <a:xfrm>
          <a:off x="410899" y="3361801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التجريبية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True Experimental Studies</a:t>
          </a:r>
          <a:r>
            <a:rPr lang="ar-SA" sz="1500" b="1" kern="1200" dirty="0" smtClean="0"/>
            <a:t> </a:t>
          </a:r>
          <a:endParaRPr lang="ar-SA" sz="1500" b="1" kern="1200" dirty="0"/>
        </a:p>
      </dsp:txBody>
      <dsp:txXfrm>
        <a:off x="442831" y="3393733"/>
        <a:ext cx="1653047" cy="1026374"/>
      </dsp:txXfrm>
    </dsp:sp>
    <dsp:sp modelId="{6E1FE047-4AE2-430D-B521-D2BBD3A6EDCF}">
      <dsp:nvSpPr>
        <dsp:cNvPr id="0" name=""/>
        <dsp:cNvSpPr/>
      </dsp:nvSpPr>
      <dsp:spPr>
        <a:xfrm>
          <a:off x="2369381" y="3180572"/>
          <a:ext cx="1716911" cy="109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A2CC9-23E9-45AC-9B93-65F634164DD1}">
      <dsp:nvSpPr>
        <dsp:cNvPr id="0" name=""/>
        <dsp:cNvSpPr/>
      </dsp:nvSpPr>
      <dsp:spPr>
        <a:xfrm>
          <a:off x="2560149" y="3361801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شبه التجريبية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Quasi-experimental Studies</a:t>
          </a:r>
          <a:endParaRPr lang="ar-SA" sz="1500" b="1" kern="1200" dirty="0"/>
        </a:p>
      </dsp:txBody>
      <dsp:txXfrm>
        <a:off x="2592081" y="3393733"/>
        <a:ext cx="1653047" cy="1026374"/>
      </dsp:txXfrm>
    </dsp:sp>
    <dsp:sp modelId="{DC9B06F0-0885-459A-A952-634A4E0AB4FF}">
      <dsp:nvSpPr>
        <dsp:cNvPr id="0" name=""/>
        <dsp:cNvSpPr/>
      </dsp:nvSpPr>
      <dsp:spPr>
        <a:xfrm>
          <a:off x="4417025" y="3180572"/>
          <a:ext cx="1716911" cy="109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C719C-B333-4F17-9DE3-2226F601D880}">
      <dsp:nvSpPr>
        <dsp:cNvPr id="0" name=""/>
        <dsp:cNvSpPr/>
      </dsp:nvSpPr>
      <dsp:spPr>
        <a:xfrm>
          <a:off x="4607793" y="3361801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دراسات المجموعة الواحدة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Pre-experimental Studies </a:t>
          </a:r>
          <a:endParaRPr lang="ar-SA" sz="1500" b="1" kern="1200" dirty="0"/>
        </a:p>
      </dsp:txBody>
      <dsp:txXfrm>
        <a:off x="4639725" y="3393733"/>
        <a:ext cx="1653047" cy="1026374"/>
      </dsp:txXfrm>
    </dsp:sp>
    <dsp:sp modelId="{C835D970-2091-4EBE-9B44-21034086F104}">
      <dsp:nvSpPr>
        <dsp:cNvPr id="0" name=""/>
        <dsp:cNvSpPr/>
      </dsp:nvSpPr>
      <dsp:spPr>
        <a:xfrm>
          <a:off x="6515471" y="3180572"/>
          <a:ext cx="1716911" cy="109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5AAE3-7346-4A3A-8684-0630C108B95C}">
      <dsp:nvSpPr>
        <dsp:cNvPr id="0" name=""/>
        <dsp:cNvSpPr/>
      </dsp:nvSpPr>
      <dsp:spPr>
        <a:xfrm>
          <a:off x="6706239" y="3361801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السببية المقارنة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Comparative Studies </a:t>
          </a:r>
          <a:endParaRPr lang="ar-SA" sz="1500" b="1" kern="1200" dirty="0"/>
        </a:p>
      </dsp:txBody>
      <dsp:txXfrm>
        <a:off x="6738171" y="3393733"/>
        <a:ext cx="1653047" cy="1026374"/>
      </dsp:txXfrm>
    </dsp:sp>
    <dsp:sp modelId="{CF7B6F63-F535-4550-A9A8-DC113A0985E0}">
      <dsp:nvSpPr>
        <dsp:cNvPr id="0" name=""/>
        <dsp:cNvSpPr/>
      </dsp:nvSpPr>
      <dsp:spPr>
        <a:xfrm>
          <a:off x="5466248" y="1590999"/>
          <a:ext cx="1716911" cy="109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3787A-8BEC-472A-A063-EDBADDAF3EF5}">
      <dsp:nvSpPr>
        <dsp:cNvPr id="0" name=""/>
        <dsp:cNvSpPr/>
      </dsp:nvSpPr>
      <dsp:spPr>
        <a:xfrm>
          <a:off x="5657016" y="1772228"/>
          <a:ext cx="1716911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المسحية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Descriptive Studies </a:t>
          </a:r>
          <a:r>
            <a:rPr lang="ar-SA" sz="1500" b="1" kern="1200" dirty="0" smtClean="0"/>
            <a:t> </a:t>
          </a:r>
          <a:endParaRPr lang="ar-SA" sz="1500" b="1" kern="1200" dirty="0"/>
        </a:p>
      </dsp:txBody>
      <dsp:txXfrm>
        <a:off x="5688948" y="1804160"/>
        <a:ext cx="1653047" cy="1026374"/>
      </dsp:txXfrm>
    </dsp:sp>
    <dsp:sp modelId="{123E5A38-9187-47DA-9F94-5034BBB8445F}">
      <dsp:nvSpPr>
        <dsp:cNvPr id="0" name=""/>
        <dsp:cNvSpPr/>
      </dsp:nvSpPr>
      <dsp:spPr>
        <a:xfrm>
          <a:off x="7564695" y="1590999"/>
          <a:ext cx="2387605" cy="109023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DE92-3DBF-4DBD-97C3-B4B2514BCD40}">
      <dsp:nvSpPr>
        <dsp:cNvPr id="0" name=""/>
        <dsp:cNvSpPr/>
      </dsp:nvSpPr>
      <dsp:spPr>
        <a:xfrm>
          <a:off x="7755463" y="1772228"/>
          <a:ext cx="2387605" cy="1090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/>
            <a:t>الدراسات الارتباطي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Correlational Studies</a:t>
          </a:r>
          <a:endParaRPr lang="ar-SA" sz="1500" b="1" kern="1200" dirty="0"/>
        </a:p>
      </dsp:txBody>
      <dsp:txXfrm>
        <a:off x="7787395" y="1804160"/>
        <a:ext cx="2323741" cy="1026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EE71D-9FE3-470B-A1EA-AE968F56E0C1}">
      <dsp:nvSpPr>
        <dsp:cNvPr id="0" name=""/>
        <dsp:cNvSpPr/>
      </dsp:nvSpPr>
      <dsp:spPr>
        <a:xfrm>
          <a:off x="4632960" y="0"/>
          <a:ext cx="2316480" cy="1134427"/>
        </a:xfrm>
        <a:prstGeom prst="trapezoid">
          <a:avLst>
            <a:gd name="adj" fmla="val 1020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>
              <a:solidFill>
                <a:srgbClr val="011DA6"/>
              </a:solidFill>
            </a:rPr>
            <a:t>دراسة </a:t>
          </a:r>
        </a:p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>
              <a:solidFill>
                <a:srgbClr val="011DA6"/>
              </a:solidFill>
            </a:rPr>
            <a:t>تجريبية</a:t>
          </a:r>
        </a:p>
      </dsp:txBody>
      <dsp:txXfrm>
        <a:off x="4632960" y="0"/>
        <a:ext cx="2316480" cy="1134427"/>
      </dsp:txXfrm>
    </dsp:sp>
    <dsp:sp modelId="{A2C21C49-F1F1-404F-A5B0-34209955B59B}">
      <dsp:nvSpPr>
        <dsp:cNvPr id="0" name=""/>
        <dsp:cNvSpPr/>
      </dsp:nvSpPr>
      <dsp:spPr>
        <a:xfrm>
          <a:off x="3491630" y="1168290"/>
          <a:ext cx="4632960" cy="1134427"/>
        </a:xfrm>
        <a:prstGeom prst="trapezoid">
          <a:avLst>
            <a:gd name="adj" fmla="val 1020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1" kern="1200" dirty="0">
              <a:solidFill>
                <a:srgbClr val="011DA6"/>
              </a:solidFill>
            </a:rPr>
            <a:t>الدراسات شبه التجريبية </a:t>
          </a:r>
        </a:p>
      </dsp:txBody>
      <dsp:txXfrm>
        <a:off x="4302398" y="1168290"/>
        <a:ext cx="3011424" cy="1134427"/>
      </dsp:txXfrm>
    </dsp:sp>
    <dsp:sp modelId="{3BAA80BA-E73C-4784-8DA6-6FA7B69D0AEE}">
      <dsp:nvSpPr>
        <dsp:cNvPr id="0" name=""/>
        <dsp:cNvSpPr/>
      </dsp:nvSpPr>
      <dsp:spPr>
        <a:xfrm>
          <a:off x="2316480" y="2268854"/>
          <a:ext cx="6949440" cy="1134427"/>
        </a:xfrm>
        <a:prstGeom prst="trapezoid">
          <a:avLst>
            <a:gd name="adj" fmla="val 1020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>
              <a:solidFill>
                <a:srgbClr val="011DA6"/>
              </a:solidFill>
            </a:rPr>
            <a:t>الدراسات السببية المقارنة </a:t>
          </a:r>
        </a:p>
      </dsp:txBody>
      <dsp:txXfrm>
        <a:off x="3532632" y="2268854"/>
        <a:ext cx="4517136" cy="1134427"/>
      </dsp:txXfrm>
    </dsp:sp>
    <dsp:sp modelId="{F1147A54-D883-45BC-A41D-77AD2BBEAC17}">
      <dsp:nvSpPr>
        <dsp:cNvPr id="0" name=""/>
        <dsp:cNvSpPr/>
      </dsp:nvSpPr>
      <dsp:spPr>
        <a:xfrm>
          <a:off x="1158240" y="3403282"/>
          <a:ext cx="9265920" cy="1134427"/>
        </a:xfrm>
        <a:prstGeom prst="trapezoid">
          <a:avLst>
            <a:gd name="adj" fmla="val 1020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>
              <a:solidFill>
                <a:srgbClr val="011DA6"/>
              </a:solidFill>
            </a:rPr>
            <a:t>الدراسات الارتباطية </a:t>
          </a:r>
        </a:p>
      </dsp:txBody>
      <dsp:txXfrm>
        <a:off x="2779775" y="3403282"/>
        <a:ext cx="6022848" cy="1134427"/>
      </dsp:txXfrm>
    </dsp:sp>
    <dsp:sp modelId="{53C8BE60-2FB5-4945-B04A-BBF0E6A3BF00}">
      <dsp:nvSpPr>
        <dsp:cNvPr id="0" name=""/>
        <dsp:cNvSpPr/>
      </dsp:nvSpPr>
      <dsp:spPr>
        <a:xfrm>
          <a:off x="0" y="4537709"/>
          <a:ext cx="11582400" cy="1134427"/>
        </a:xfrm>
        <a:prstGeom prst="trapezoid">
          <a:avLst>
            <a:gd name="adj" fmla="val 102099"/>
          </a:avLst>
        </a:prstGeom>
        <a:noFill/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>
              <a:solidFill>
                <a:srgbClr val="011DA6"/>
              </a:solidFill>
            </a:rPr>
            <a:t>الدراسات المسحية </a:t>
          </a:r>
        </a:p>
      </dsp:txBody>
      <dsp:txXfrm>
        <a:off x="2026919" y="4537709"/>
        <a:ext cx="7528560" cy="1134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572D-B84B-434F-8BCA-D389822ED29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26525-D111-C740-8A0F-AF5E1307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79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6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4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5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0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26525-D111-C740-8A0F-AF5E1307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2">
                <a:tint val="90000"/>
                <a:alpha val="68000"/>
                <a:lumMod val="0"/>
                <a:lumOff val="10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4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00197"/>
            <a:ext cx="6815669" cy="1786468"/>
          </a:xfrm>
        </p:spPr>
        <p:txBody>
          <a:bodyPr>
            <a:normAutofit fontScale="90000"/>
          </a:bodyPr>
          <a:lstStyle/>
          <a:p>
            <a:pPr rtl="1"/>
            <a:r>
              <a:rPr lang="ar-AE" sz="2400" b="1" dirty="0" smtClean="0"/>
              <a:t/>
            </a:r>
            <a:br>
              <a:rPr lang="ar-AE" sz="2400" b="1" dirty="0" smtClean="0"/>
            </a:br>
            <a:r>
              <a:rPr lang="ar-AE" sz="2400" b="1" dirty="0"/>
              <a:t/>
            </a:r>
            <a:br>
              <a:rPr lang="ar-AE" sz="2400" b="1" dirty="0"/>
            </a:br>
            <a:r>
              <a:rPr lang="ar-AE" sz="2400" b="1" dirty="0" smtClean="0"/>
              <a:t/>
            </a:r>
            <a:br>
              <a:rPr lang="ar-AE" sz="2400" b="1" dirty="0" smtClean="0"/>
            </a:br>
            <a:r>
              <a:rPr lang="ar-AE" sz="2400" b="1" dirty="0"/>
              <a:t/>
            </a:r>
            <a:br>
              <a:rPr lang="ar-AE" sz="2400" b="1" dirty="0"/>
            </a:br>
            <a:r>
              <a:rPr lang="ar-AE" sz="3600" b="1" dirty="0" smtClean="0">
                <a:solidFill>
                  <a:srgbClr val="FF0000"/>
                </a:solidFill>
              </a:rPr>
              <a:t>ورشة </a:t>
            </a:r>
            <a:r>
              <a:rPr lang="ar-AE" sz="3600" b="1" dirty="0">
                <a:solidFill>
                  <a:srgbClr val="FF0000"/>
                </a:solidFill>
              </a:rPr>
              <a:t>عمل </a:t>
            </a: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ar-AE" sz="3100" b="1" dirty="0">
                <a:solidFill>
                  <a:schemeClr val="accent4">
                    <a:lumMod val="50000"/>
                  </a:schemeClr>
                </a:solidFill>
              </a:rPr>
              <a:t>تصميم البحوث الوصفية والتجريبية في الدراسات الإنسانية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GB" sz="3100" b="1" dirty="0">
                <a:solidFill>
                  <a:srgbClr val="002060"/>
                </a:solidFill>
              </a:rPr>
              <a:t>Descriptive and Experimental Research Designs in Human Sciences </a:t>
            </a:r>
            <a:r>
              <a:rPr lang="en-US" sz="3100" dirty="0">
                <a:solidFill>
                  <a:srgbClr val="002060"/>
                </a:solidFill>
              </a:rPr>
              <a:t/>
            </a:r>
            <a:br>
              <a:rPr lang="en-US" sz="3100" dirty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886200"/>
            <a:ext cx="9492721" cy="2565400"/>
          </a:xfrm>
        </p:spPr>
        <p:txBody>
          <a:bodyPr>
            <a:noAutofit/>
          </a:bodyPr>
          <a:lstStyle/>
          <a:p>
            <a:pPr rtl="1"/>
            <a:r>
              <a:rPr lang="ar-AE" sz="3200" b="1" dirty="0">
                <a:solidFill>
                  <a:srgbClr val="FF0000"/>
                </a:solidFill>
              </a:rPr>
              <a:t>د.أمل الدوة 			د.سمية النجاشي </a:t>
            </a:r>
            <a:endParaRPr lang="en-US" sz="3200" dirty="0">
              <a:solidFill>
                <a:srgbClr val="FF0000"/>
              </a:solidFill>
            </a:endParaRPr>
          </a:p>
          <a:p>
            <a:pPr rtl="1"/>
            <a:r>
              <a:rPr lang="ar-AE" sz="3200" b="1" dirty="0">
                <a:solidFill>
                  <a:srgbClr val="FF0000"/>
                </a:solidFill>
              </a:rPr>
              <a:t>الأستاذ المشارك بقسم علم النفس 	الأستاذ المساعد بقسم علم </a:t>
            </a:r>
            <a:r>
              <a:rPr lang="ar-AE" sz="3200" b="1" dirty="0" smtClean="0">
                <a:solidFill>
                  <a:srgbClr val="FF0000"/>
                </a:solidFill>
              </a:rPr>
              <a:t>النفس</a:t>
            </a:r>
          </a:p>
          <a:p>
            <a:pPr rtl="1"/>
            <a:r>
              <a:rPr lang="ar-AE" sz="1800" b="1" dirty="0">
                <a:solidFill>
                  <a:srgbClr val="002060"/>
                </a:solidFill>
              </a:rPr>
              <a:t>ورشة عمل مقدمة في مركز بحوث الدراسات الإنسانية بجامعة الملك سعود </a:t>
            </a:r>
            <a:r>
              <a:rPr lang="ar-AE" sz="1800" b="1" dirty="0" smtClean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  <a:p>
            <a:pPr rtl="1"/>
            <a:r>
              <a:rPr lang="ar-AE" sz="1800" b="1" dirty="0">
                <a:solidFill>
                  <a:srgbClr val="002060"/>
                </a:solidFill>
              </a:rPr>
              <a:t>الفصل الدراسي الأول </a:t>
            </a:r>
            <a:endParaRPr lang="ar-AE" sz="1800" b="1" dirty="0" smtClean="0">
              <a:solidFill>
                <a:srgbClr val="002060"/>
              </a:solidFill>
            </a:endParaRPr>
          </a:p>
          <a:p>
            <a:pPr rtl="1"/>
            <a:r>
              <a:rPr lang="ar-AE" sz="1800" b="1" dirty="0" smtClean="0">
                <a:solidFill>
                  <a:srgbClr val="002060"/>
                </a:solidFill>
              </a:rPr>
              <a:t>1437/1438هـ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4" name="صورة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71" y="0"/>
            <a:ext cx="2544233" cy="14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1200"/>
            <a:ext cx="10363826" cy="5198533"/>
          </a:xfrm>
        </p:spPr>
        <p:txBody>
          <a:bodyPr>
            <a:noAutofit/>
          </a:bodyPr>
          <a:lstStyle/>
          <a:p>
            <a:endParaRPr lang="ar-SA" sz="2400" b="1" smtClean="0">
              <a:solidFill>
                <a:srgbClr val="011DA6"/>
              </a:solidFill>
            </a:endParaRPr>
          </a:p>
          <a:p>
            <a:r>
              <a:rPr lang="en-US" sz="2400" b="1" dirty="0" smtClean="0">
                <a:solidFill>
                  <a:srgbClr val="011DA6"/>
                </a:solidFill>
              </a:rPr>
              <a:t>Promoting </a:t>
            </a:r>
            <a:r>
              <a:rPr lang="en-US" sz="2400" b="1" dirty="0">
                <a:solidFill>
                  <a:srgbClr val="011DA6"/>
                </a:solidFill>
              </a:rPr>
              <a:t>student learning through a student-</a:t>
            </a:r>
            <a:r>
              <a:rPr lang="en-US" sz="2400" b="1" dirty="0" err="1">
                <a:solidFill>
                  <a:srgbClr val="011DA6"/>
                </a:solidFill>
              </a:rPr>
              <a:t>centred</a:t>
            </a:r>
            <a:r>
              <a:rPr lang="en-US" sz="2400" b="1" dirty="0">
                <a:solidFill>
                  <a:srgbClr val="011DA6"/>
                </a:solidFill>
              </a:rPr>
              <a:t> problem-based learning subject curriculum</a:t>
            </a:r>
            <a:r>
              <a:rPr lang="en-US" sz="2400" b="1" dirty="0" smtClean="0">
                <a:solidFill>
                  <a:srgbClr val="011DA6"/>
                </a:solidFill>
              </a:rPr>
              <a:t>.</a:t>
            </a:r>
            <a:endParaRPr lang="ar-SA" sz="2400" b="1" dirty="0" smtClean="0">
              <a:solidFill>
                <a:srgbClr val="011DA6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exp</a:t>
            </a:r>
            <a:r>
              <a:rPr lang="en-US" sz="2400" b="1" dirty="0" smtClean="0">
                <a:solidFill>
                  <a:srgbClr val="FF0000"/>
                </a:solidFill>
              </a:rPr>
              <a:t>.)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11DA6"/>
                </a:solidFill>
              </a:rPr>
              <a:t>Teaching Chemistry in a Historically Disadvantaged Context: Experiences, Challenges, and Inferences </a:t>
            </a:r>
            <a:r>
              <a:rPr lang="ar-SA" sz="2400" b="1" dirty="0" smtClean="0">
                <a:solidFill>
                  <a:srgbClr val="011DA6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description 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11DA6"/>
                </a:solidFill>
              </a:rPr>
              <a:t>Psychopathological symptoms of patients with heroin addiction entering opioid agonist or therapeutic community treatment </a:t>
            </a:r>
            <a:r>
              <a:rPr lang="en-US" sz="2400" b="1" dirty="0">
                <a:solidFill>
                  <a:srgbClr val="FF0000"/>
                </a:solidFill>
              </a:rPr>
              <a:t>(exp.)</a:t>
            </a: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72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2" cy="1718283"/>
          </a:xfrm>
        </p:spPr>
        <p:txBody>
          <a:bodyPr>
            <a:noAutofit/>
          </a:bodyPr>
          <a:lstStyle/>
          <a:p>
            <a:pPr rtl="1"/>
            <a:r>
              <a:rPr lang="ar-SA" sz="4000" b="1" dirty="0">
                <a:solidFill>
                  <a:srgbClr val="FF0000"/>
                </a:solidFill>
              </a:rPr>
              <a:t>طريقة بناء الفروض و التحقق منها 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66800"/>
            <a:ext cx="10363826" cy="4944532"/>
          </a:xfrm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11DA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8533" y="1574800"/>
            <a:ext cx="8991600" cy="4436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4000" b="1" dirty="0" smtClean="0">
                <a:solidFill>
                  <a:srgbClr val="011DA6"/>
                </a:solidFill>
              </a:rPr>
              <a:t>- الفرض </a:t>
            </a:r>
            <a:r>
              <a:rPr lang="ar-SA" sz="4000" b="1" dirty="0">
                <a:solidFill>
                  <a:srgbClr val="011DA6"/>
                </a:solidFill>
              </a:rPr>
              <a:t>هو حجر الأساس للبحث </a:t>
            </a:r>
            <a:r>
              <a:rPr lang="ar-SA" sz="4000" b="1" dirty="0" smtClean="0">
                <a:solidFill>
                  <a:srgbClr val="011DA6"/>
                </a:solidFill>
              </a:rPr>
              <a:t>العلمي. </a:t>
            </a:r>
            <a:endParaRPr lang="en-US" sz="4000" b="1" dirty="0">
              <a:solidFill>
                <a:srgbClr val="011DA6"/>
              </a:solidFill>
            </a:endParaRPr>
          </a:p>
          <a:p>
            <a:pPr algn="r" rtl="1"/>
            <a:r>
              <a:rPr lang="ar-SA" sz="4000" b="1" dirty="0" smtClean="0">
                <a:solidFill>
                  <a:srgbClr val="011DA6"/>
                </a:solidFill>
              </a:rPr>
              <a:t>- نوع </a:t>
            </a:r>
            <a:r>
              <a:rPr lang="ar-SA" sz="4000" b="1" dirty="0">
                <a:solidFill>
                  <a:srgbClr val="011DA6"/>
                </a:solidFill>
              </a:rPr>
              <a:t>المنهج هو المحدد لطريقة معالجة البيانات ودراسة الظاهرة سواء كانت وصفيا أو تجريبيا .</a:t>
            </a:r>
            <a:endParaRPr lang="en-US" sz="4000" b="1" dirty="0">
              <a:solidFill>
                <a:srgbClr val="011DA6"/>
              </a:solidFill>
            </a:endParaRPr>
          </a:p>
          <a:p>
            <a:pPr algn="r" rtl="1"/>
            <a:r>
              <a:rPr lang="ar-SA" sz="4000" b="1" dirty="0" smtClean="0">
                <a:solidFill>
                  <a:srgbClr val="011DA6"/>
                </a:solidFill>
              </a:rPr>
              <a:t>- منهج </a:t>
            </a:r>
            <a:r>
              <a:rPr lang="ar-SA" sz="4000" b="1" dirty="0">
                <a:solidFill>
                  <a:srgbClr val="011DA6"/>
                </a:solidFill>
              </a:rPr>
              <a:t>البحث يدور حول التحقق من الفروض المقترحة في خطوات عامة .</a:t>
            </a:r>
            <a:endParaRPr lang="en-US" sz="40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97467"/>
            <a:ext cx="10363826" cy="4893732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69734" y="897467"/>
            <a:ext cx="4817220" cy="745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sz="2800" b="1" dirty="0">
                <a:solidFill>
                  <a:srgbClr val="FF0000"/>
                </a:solidFill>
              </a:rPr>
              <a:t>الخطوة (1) : صياغة فرض </a:t>
            </a:r>
            <a:r>
              <a:rPr lang="ar-SA" sz="2800" b="1" dirty="0" smtClean="0">
                <a:solidFill>
                  <a:srgbClr val="FF0000"/>
                </a:solidFill>
              </a:rPr>
              <a:t>صفري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2533" y="2048933"/>
            <a:ext cx="8890000" cy="1185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تبدأ صياغة الفرض بصياغة فرض صفري ،وهو الفرض الذي يتمسك به الباحث إلا إذا وجد من النتائج ما يناقضه أو نتيجة لعدم وجود أدلة .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54199" y="3539066"/>
            <a:ext cx="8466667" cy="2252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مثال :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فرض صفري : لا توجد فروق دالة إحصائيا لدى </a:t>
            </a:r>
            <a:r>
              <a:rPr lang="ar-SA" sz="2800" b="1" dirty="0" smtClean="0">
                <a:solidFill>
                  <a:srgbClr val="011DA6"/>
                </a:solidFill>
              </a:rPr>
              <a:t>أبناء أسر </a:t>
            </a:r>
            <a:r>
              <a:rPr lang="ar-SA" sz="2800" b="1" dirty="0">
                <a:solidFill>
                  <a:srgbClr val="011DA6"/>
                </a:solidFill>
              </a:rPr>
              <a:t>ذات تربية والدية إيجابية </a:t>
            </a:r>
            <a:r>
              <a:rPr lang="ar-SA" sz="2800" b="1" dirty="0" smtClean="0">
                <a:solidFill>
                  <a:srgbClr val="011DA6"/>
                </a:solidFill>
              </a:rPr>
              <a:t>وأبناء أسر  </a:t>
            </a:r>
            <a:r>
              <a:rPr lang="ar-SA" sz="2800" b="1" dirty="0">
                <a:solidFill>
                  <a:srgbClr val="011DA6"/>
                </a:solidFill>
              </a:rPr>
              <a:t>ذات تربية والدية سلبية </a:t>
            </a:r>
            <a:r>
              <a:rPr lang="ar-SA" sz="2800" b="1" dirty="0" smtClean="0">
                <a:solidFill>
                  <a:srgbClr val="011DA6"/>
                </a:solidFill>
              </a:rPr>
              <a:t>في التسرب الدراسي .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181599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94000" y="948267"/>
            <a:ext cx="4961467" cy="127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الخطوة (2) : صياغة فرض نقيض ( بديل أو موجه)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930399" y="2489200"/>
            <a:ext cx="8669867" cy="3522133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- توجد فروق داله احصائيا في حدوث التسرب المدرسي بين الأسر ذات التربية الوالدية الايجابية و الاسر ذات التربية الوالدية السلبية .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ويضع الباحث في حسبانه مبررا لهذا الاختلاف ، مثل اختلاف التعليم  </a:t>
            </a:r>
            <a:r>
              <a:rPr lang="ar-SA" sz="3200" b="1">
                <a:solidFill>
                  <a:srgbClr val="011DA6"/>
                </a:solidFill>
              </a:rPr>
              <a:t>بين </a:t>
            </a:r>
            <a:r>
              <a:rPr lang="ar-SA" sz="3200" b="1" smtClean="0">
                <a:solidFill>
                  <a:srgbClr val="011DA6"/>
                </a:solidFill>
              </a:rPr>
              <a:t>الأسر </a:t>
            </a:r>
            <a:r>
              <a:rPr lang="ar-SA" sz="3200" b="1" dirty="0">
                <a:solidFill>
                  <a:srgbClr val="011DA6"/>
                </a:solidFill>
              </a:rPr>
              <a:t>ذات التربية الوالدية الايجابية و الاسر ذات التربية الوالدية السلبية .</a:t>
            </a: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06400"/>
            <a:ext cx="10363826" cy="5384799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658533" y="406400"/>
            <a:ext cx="5401734" cy="133773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الخطوة (3) : جمع البيانات لاختبار الفروض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676399" y="2015067"/>
            <a:ext cx="8517467" cy="171026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AE" b="1" dirty="0" smtClean="0"/>
              <a:t>:</a:t>
            </a:r>
            <a:endParaRPr lang="en-US" b="1" dirty="0"/>
          </a:p>
          <a:p>
            <a:pPr lvl="0" algn="r" rtl="1"/>
            <a:r>
              <a:rPr lang="ar-SA" sz="2400" b="1" dirty="0">
                <a:solidFill>
                  <a:srgbClr val="011DA6"/>
                </a:solidFill>
              </a:rPr>
              <a:t>يفترض للوصول إلى نتائج صحيحة أن تكون البيانات قد جمعت بطريقة غير متحيزة .</a:t>
            </a:r>
            <a:endParaRPr lang="en-US" sz="24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2400" b="1" dirty="0">
                <a:solidFill>
                  <a:srgbClr val="011DA6"/>
                </a:solidFill>
              </a:rPr>
              <a:t>وفي بعض الحالات يكون جمع البيانات بطريقة مقصودة ولكنها بشكل محدد واحد من جميع العينات </a:t>
            </a:r>
            <a:r>
              <a:rPr lang="ar-SA" sz="2400" b="1" dirty="0" smtClean="0">
                <a:solidFill>
                  <a:srgbClr val="011DA6"/>
                </a:solidFill>
              </a:rPr>
              <a:t>......</a:t>
            </a:r>
            <a:r>
              <a:rPr lang="ar-SA" sz="2400" b="1" dirty="0">
                <a:solidFill>
                  <a:srgbClr val="011DA6"/>
                </a:solidFill>
              </a:rPr>
              <a:t> وفقا للتصميم التجريبي للبحث </a:t>
            </a:r>
            <a:r>
              <a:rPr lang="ar-SA" sz="2400" b="1" dirty="0" smtClean="0">
                <a:solidFill>
                  <a:srgbClr val="011DA6"/>
                </a:solidFill>
              </a:rPr>
              <a:t>.</a:t>
            </a:r>
            <a:endParaRPr lang="en-US" sz="2400" b="1" dirty="0">
              <a:solidFill>
                <a:srgbClr val="011DA6"/>
              </a:solidFill>
            </a:endParaRPr>
          </a:p>
          <a:p>
            <a:pPr lvl="0" algn="r" rtl="1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676399" y="3996267"/>
            <a:ext cx="8517467" cy="228600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الإحصاء الاستدلالي </a:t>
            </a:r>
            <a:r>
              <a:rPr lang="ar-SA" sz="2800" b="1" dirty="0">
                <a:solidFill>
                  <a:srgbClr val="011DA6"/>
                </a:solidFill>
              </a:rPr>
              <a:t>يتطلب شروطا إضافية لجمع البيانات </a:t>
            </a:r>
            <a:r>
              <a:rPr lang="ar-SA" sz="2800" b="1" dirty="0" smtClean="0">
                <a:solidFill>
                  <a:srgbClr val="011DA6"/>
                </a:solidFill>
              </a:rPr>
              <a:t>:</a:t>
            </a:r>
          </a:p>
          <a:p>
            <a:pPr marL="457200" indent="-457200" algn="r" rtl="1">
              <a:buFontTx/>
              <a:buChar char="-"/>
            </a:pPr>
            <a:r>
              <a:rPr lang="ar-SA" sz="2800" b="1" dirty="0" smtClean="0">
                <a:solidFill>
                  <a:srgbClr val="011DA6"/>
                </a:solidFill>
              </a:rPr>
              <a:t>مثل </a:t>
            </a:r>
            <a:r>
              <a:rPr lang="ar-SA" sz="2800" b="1" dirty="0">
                <a:solidFill>
                  <a:srgbClr val="011DA6"/>
                </a:solidFill>
              </a:rPr>
              <a:t>جمع البيانات بطريقة عشوائية ، وأن تجمع البيانات بأساليب مستقلة عن السياق العام </a:t>
            </a:r>
            <a:endParaRPr lang="ar-SA" sz="2800" b="1" dirty="0" smtClean="0">
              <a:solidFill>
                <a:srgbClr val="011DA6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SA" sz="2800" b="1" dirty="0" smtClean="0">
                <a:solidFill>
                  <a:srgbClr val="FF0000"/>
                </a:solidFill>
              </a:rPr>
              <a:t>(</a:t>
            </a:r>
            <a:r>
              <a:rPr lang="ar-SA" sz="2800" b="1" dirty="0">
                <a:solidFill>
                  <a:srgbClr val="FF0000"/>
                </a:solidFill>
              </a:rPr>
              <a:t>مثلا </a:t>
            </a:r>
            <a:r>
              <a:rPr lang="ar-SA" sz="2800" b="1" dirty="0">
                <a:solidFill>
                  <a:srgbClr val="011DA6"/>
                </a:solidFill>
              </a:rPr>
              <a:t>: درجة الطالب في اختبار الرياضيات بغض النظر عن وجهة نظر المعلمة في مستواه الدراسي) .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80534"/>
            <a:ext cx="10363826" cy="4910666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14133" y="516469"/>
            <a:ext cx="5300134" cy="829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الخطوة (4) : </a:t>
            </a:r>
            <a:r>
              <a:rPr lang="ar-SA" sz="2800" b="1" dirty="0" smtClean="0">
                <a:solidFill>
                  <a:srgbClr val="FF0000"/>
                </a:solidFill>
              </a:rPr>
              <a:t>التحقق </a:t>
            </a:r>
            <a:r>
              <a:rPr lang="ar-SA" sz="2800" b="1" dirty="0">
                <a:solidFill>
                  <a:srgbClr val="FF0000"/>
                </a:solidFill>
              </a:rPr>
              <a:t>من </a:t>
            </a:r>
            <a:r>
              <a:rPr lang="ar-SA" sz="2800" b="1" dirty="0" smtClean="0">
                <a:solidFill>
                  <a:srgbClr val="FF0000"/>
                </a:solidFill>
              </a:rPr>
              <a:t>مطابقة </a:t>
            </a:r>
            <a:r>
              <a:rPr lang="ar-SA" sz="2800" b="1" dirty="0">
                <a:solidFill>
                  <a:srgbClr val="FF0000"/>
                </a:solidFill>
              </a:rPr>
              <a:t>البيانات لفروض البحث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913774" y="2438402"/>
            <a:ext cx="10193867" cy="374226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endParaRPr lang="en-US" sz="2800" dirty="0"/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مثال :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عندما يقيس الباحث التسرب المدرسي بين الأسر ذات التربية الوالدية الايجابية و الاسر ذات التربية الوالدية السلبية ، فإنه بعد جمع هذه القراءات يقوم بإجراء اختبارات إحصائية للمقارنة بينها والتأكد مما إذا كانت الفروق بينهما داله إحصائيا </a:t>
            </a:r>
            <a:r>
              <a:rPr lang="ar-SA" sz="2800" b="1" dirty="0" smtClean="0">
                <a:solidFill>
                  <a:srgbClr val="011DA6"/>
                </a:solidFill>
              </a:rPr>
              <a:t>.</a:t>
            </a:r>
          </a:p>
          <a:p>
            <a:pPr algn="r" rtl="1"/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إذا أظهرت نتائج الاختبارات الإحصائية فروقا دالة بين التربية الوالدية الايجابية و الاسر ذات التربية الوالدية السلبية فإن الباحث يقترح دراسات أخرى لتفسير أسباب وجود الاختلاف مثلا في التسرب المدرسي في التربية  الوالدية الايجابية .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0533" y="1519769"/>
            <a:ext cx="7433733" cy="711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2800" b="1" smtClean="0">
              <a:solidFill>
                <a:srgbClr val="942092"/>
              </a:solidFill>
            </a:endParaRPr>
          </a:p>
          <a:p>
            <a:pPr algn="r" rtl="1"/>
            <a:r>
              <a:rPr lang="ar-SA" sz="2800" b="1" dirty="0" smtClean="0">
                <a:solidFill>
                  <a:srgbClr val="942092"/>
                </a:solidFill>
              </a:rPr>
              <a:t>ومن </a:t>
            </a:r>
            <a:r>
              <a:rPr lang="ar-SA" sz="2800" b="1" dirty="0">
                <a:solidFill>
                  <a:srgbClr val="942092"/>
                </a:solidFill>
              </a:rPr>
              <a:t>ثم وضع مقترحات لأبحاث تفسر الظاهرة بشكل أعمق .</a:t>
            </a:r>
            <a:endParaRPr lang="en-US" sz="2800" b="1" dirty="0">
              <a:solidFill>
                <a:srgbClr val="942092"/>
              </a:solidFill>
            </a:endParaRPr>
          </a:p>
          <a:p>
            <a:pPr algn="r"/>
            <a:endParaRPr lang="en-US" sz="2800" b="1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85558" cy="1596177"/>
          </a:xfrm>
        </p:spPr>
        <p:txBody>
          <a:bodyPr>
            <a:normAutofit fontScale="90000"/>
          </a:bodyPr>
          <a:lstStyle/>
          <a:p>
            <a:pPr rtl="1"/>
            <a:r>
              <a:rPr lang="ar-AE" b="1" dirty="0">
                <a:solidFill>
                  <a:srgbClr val="FF0000"/>
                </a:solidFill>
              </a:rPr>
              <a:t>أنواع البحوث الوصفية والتجريبية </a:t>
            </a:r>
            <a:r>
              <a:rPr lang="en-US" b="1" dirty="0"/>
              <a:t/>
            </a:r>
            <a:br>
              <a:rPr lang="en-US" b="1" dirty="0"/>
            </a:br>
            <a:r>
              <a:rPr lang="ar-SA" b="1" dirty="0">
                <a:solidFill>
                  <a:srgbClr val="011DA6"/>
                </a:solidFill>
              </a:rPr>
              <a:t>تقسيم ستانلي وكامبل </a:t>
            </a:r>
            <a:r>
              <a:rPr lang="en-US" b="1" dirty="0">
                <a:solidFill>
                  <a:srgbClr val="011DA6"/>
                </a:solidFill>
              </a:rPr>
              <a:t/>
            </a:r>
            <a:br>
              <a:rPr lang="en-US" b="1" dirty="0">
                <a:solidFill>
                  <a:srgbClr val="011DA6"/>
                </a:solidFill>
              </a:rPr>
            </a:br>
            <a:r>
              <a:rPr lang="ar-SA" b="1" dirty="0">
                <a:solidFill>
                  <a:srgbClr val="011DA6"/>
                </a:solidFill>
              </a:rPr>
              <a:t>قسم </a:t>
            </a:r>
            <a:r>
              <a:rPr lang="en-GB" b="1" dirty="0">
                <a:solidFill>
                  <a:srgbClr val="011DA6"/>
                </a:solidFill>
              </a:rPr>
              <a:t>Stanley &amp; </a:t>
            </a:r>
            <a:r>
              <a:rPr lang="en-GB" b="1" dirty="0" err="1">
                <a:solidFill>
                  <a:srgbClr val="011DA6"/>
                </a:solidFill>
              </a:rPr>
              <a:t>Campbel</a:t>
            </a:r>
            <a:r>
              <a:rPr lang="en-GB" b="1" dirty="0">
                <a:solidFill>
                  <a:srgbClr val="011DA6"/>
                </a:solidFill>
              </a:rPr>
              <a:t> 1963) and </a:t>
            </a:r>
            <a:r>
              <a:rPr lang="en-GB" b="1" dirty="0" err="1">
                <a:solidFill>
                  <a:srgbClr val="011DA6"/>
                </a:solidFill>
              </a:rPr>
              <a:t>Crowl</a:t>
            </a:r>
            <a:r>
              <a:rPr lang="en-GB" b="1" dirty="0">
                <a:solidFill>
                  <a:srgbClr val="011DA6"/>
                </a:solidFill>
              </a:rPr>
              <a:t> (1993)</a:t>
            </a:r>
            <a:r>
              <a:rPr lang="ar-SA" b="1" dirty="0">
                <a:solidFill>
                  <a:srgbClr val="011DA6"/>
                </a:solidFill>
              </a:rPr>
              <a:t> البحوث إلى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8766561"/>
              </p:ext>
            </p:extLst>
          </p:nvPr>
        </p:nvGraphicFramePr>
        <p:xfrm>
          <a:off x="914400" y="2065867"/>
          <a:ext cx="10363200" cy="445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6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0134"/>
            <a:ext cx="10363826" cy="4301066"/>
          </a:xfrm>
        </p:spPr>
        <p:txBody>
          <a:bodyPr>
            <a:norm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هناك أنواع أخرى من الدراسات :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بناء المقاييس </a:t>
            </a:r>
            <a:endParaRPr lang="en-US" sz="32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دراسات تحليل المضمون : تحليل وحدة من مقرر دراسي ، تحليل مضمون المحادثات .</a:t>
            </a:r>
            <a:endParaRPr lang="en-US" sz="32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دراسة الحالة (</a:t>
            </a:r>
            <a:r>
              <a:rPr lang="en-GB" sz="3200" b="1" dirty="0">
                <a:solidFill>
                  <a:srgbClr val="011DA6"/>
                </a:solidFill>
              </a:rPr>
              <a:t>Wasson, 2003</a:t>
            </a:r>
            <a:r>
              <a:rPr lang="ar-SA" sz="3200" b="1" dirty="0">
                <a:solidFill>
                  <a:srgbClr val="011DA6"/>
                </a:solidFill>
              </a:rPr>
              <a:t>)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 </a:t>
            </a:r>
            <a:endParaRPr lang="en-US" sz="32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75734"/>
            <a:ext cx="10363826" cy="5215466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22067" y="745066"/>
            <a:ext cx="1964266" cy="9398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الدراسات المسحية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422400" y="1151467"/>
            <a:ext cx="5672667" cy="1066800"/>
          </a:xfrm>
          <a:prstGeom prst="foldedCorner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dirty="0"/>
              <a:t> </a:t>
            </a:r>
            <a:endParaRPr lang="ar-SA" dirty="0" smtClean="0"/>
          </a:p>
          <a:p>
            <a:pPr algn="ctr" rtl="1"/>
            <a:r>
              <a:rPr lang="ar-SA" sz="2400" b="1" dirty="0" smtClean="0">
                <a:solidFill>
                  <a:srgbClr val="011DA6"/>
                </a:solidFill>
              </a:rPr>
              <a:t>هي الدراسات </a:t>
            </a:r>
            <a:r>
              <a:rPr lang="ar-SA" sz="2400" b="1" dirty="0">
                <a:solidFill>
                  <a:srgbClr val="011DA6"/>
                </a:solidFill>
              </a:rPr>
              <a:t>التي تتناول جمع المعلومات حول ظاهره تتصف بالانتشار في مساحات كبيره مكانيا أو زمانيا </a:t>
            </a:r>
            <a:r>
              <a:rPr lang="ar-SA" sz="2400" b="1" dirty="0" smtClean="0">
                <a:solidFill>
                  <a:srgbClr val="011DA6"/>
                </a:solidFill>
              </a:rPr>
              <a:t>.</a:t>
            </a:r>
          </a:p>
          <a:p>
            <a:pPr algn="ctr" rtl="1"/>
            <a:endParaRPr lang="en-US" dirty="0">
              <a:solidFill>
                <a:srgbClr val="011DA6"/>
              </a:soli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5012267" y="2743200"/>
            <a:ext cx="2387600" cy="1270000"/>
          </a:xfrm>
          <a:prstGeom prst="leftArrow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من أساليبها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422400" y="2489200"/>
            <a:ext cx="3589867" cy="1676400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011DA6"/>
                </a:solidFill>
              </a:rPr>
              <a:t>الاستفتاء و الملاحظة </a:t>
            </a:r>
            <a:endParaRPr lang="en-US" sz="3200" b="1" dirty="0">
              <a:solidFill>
                <a:srgbClr val="011DA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4639733"/>
            <a:ext cx="8432800" cy="1625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2800" b="1" dirty="0">
                <a:solidFill>
                  <a:srgbClr val="011DA6"/>
                </a:solidFill>
              </a:rPr>
              <a:t>يفيد هذا النوع من الدراسات كمقدمة لدراسات أخرى ......ان يقوم الباحث بدراسة الاكتئاب علي عينة من طلبة الجامعات في السعودية ويدرس مدى ارتباطها بمفهوم الذات ....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7620000" y="2345267"/>
            <a:ext cx="3302000" cy="1955800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2000" b="1" dirty="0">
                <a:solidFill>
                  <a:srgbClr val="FF0000"/>
                </a:solidFill>
              </a:rPr>
              <a:t>من هذه الدراسات على سبيل المثال </a:t>
            </a:r>
            <a:r>
              <a:rPr lang="ar-SA" sz="2000" b="1" dirty="0"/>
              <a:t>: </a:t>
            </a:r>
            <a:r>
              <a:rPr lang="ar-SA" sz="2400" b="1" dirty="0">
                <a:solidFill>
                  <a:srgbClr val="011DA6"/>
                </a:solidFill>
              </a:rPr>
              <a:t>دراسة الأدوار التي يقوم بها المشرفون الاجتماعيون في مدارس منطقة الرياض .</a:t>
            </a:r>
            <a:endParaRPr lang="en-US" sz="24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0400"/>
            <a:ext cx="10363826" cy="5283200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64400" y="846667"/>
            <a:ext cx="3335868" cy="110066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الدراسات السببية المقارنة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303868" y="1032933"/>
            <a:ext cx="5740400" cy="1320800"/>
          </a:xfrm>
          <a:prstGeom prst="foldedCorner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dirty="0">
                <a:solidFill>
                  <a:srgbClr val="011DA6"/>
                </a:solidFill>
              </a:rPr>
              <a:t>هذه الدراسات تتعرف على العوامل المحتملة المسببة للمشكلات ،دون التأثير على أفراد العينة .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303868" y="2904065"/>
            <a:ext cx="8534400" cy="1769535"/>
          </a:xfrm>
          <a:prstGeom prst="foldedCorner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800" b="1" dirty="0">
                <a:solidFill>
                  <a:srgbClr val="FF0000"/>
                </a:solidFill>
              </a:rPr>
              <a:t>من هذه الدراسات على سبيل المثال : </a:t>
            </a:r>
            <a:r>
              <a:rPr lang="ar-SA" sz="2800" b="1" dirty="0">
                <a:solidFill>
                  <a:srgbClr val="011DA6"/>
                </a:solidFill>
              </a:rPr>
              <a:t>دراسة الفرق بين التحصيل الدراسي لطلاب مدرسة تستخدم التعليم الإلكتروني ومدرسة لا تستخدم التعليم الإلكتروني .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303868" y="4961467"/>
            <a:ext cx="9296399" cy="694266"/>
          </a:xfrm>
          <a:prstGeom prst="foldedCorner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800" b="1" dirty="0">
                <a:solidFill>
                  <a:srgbClr val="011DA6"/>
                </a:solidFill>
              </a:rPr>
              <a:t>يلجأ إليها الباحث عندما لا يستطيع إجراء المنهج التجريبي .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4950"/>
          </a:xfrm>
        </p:spPr>
        <p:txBody>
          <a:bodyPr>
            <a:noAutofit/>
          </a:bodyPr>
          <a:lstStyle/>
          <a:p>
            <a:pPr rtl="1"/>
            <a:r>
              <a:rPr lang="ar-AE" sz="2800" b="1" dirty="0">
                <a:solidFill>
                  <a:srgbClr val="FF0000"/>
                </a:solidFill>
              </a:rPr>
              <a:t>تصميم البحوث الوصفية والتجريبية في العلوم الإنسانية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GB" sz="2800" b="1" dirty="0">
                <a:solidFill>
                  <a:srgbClr val="011DA6"/>
                </a:solidFill>
              </a:rPr>
              <a:t>Descriptive and Experimental Research Designs in Human Sciences </a:t>
            </a:r>
            <a:r>
              <a:rPr lang="en-US" sz="2800" dirty="0">
                <a:solidFill>
                  <a:srgbClr val="011DA6"/>
                </a:solidFill>
              </a:rPr>
              <a:t/>
            </a:r>
            <a:br>
              <a:rPr lang="en-US" sz="2800" dirty="0">
                <a:solidFill>
                  <a:srgbClr val="011DA6"/>
                </a:solidFill>
              </a:rPr>
            </a:br>
            <a:endParaRPr lang="en-US" sz="2800" dirty="0">
              <a:solidFill>
                <a:srgbClr val="011D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8654"/>
            <a:ext cx="10363826" cy="4470400"/>
          </a:xfrm>
          <a:noFill/>
        </p:spPr>
        <p:txBody>
          <a:bodyPr>
            <a:normAutofit fontScale="92500"/>
          </a:bodyPr>
          <a:lstStyle/>
          <a:p>
            <a:pPr marL="320040" indent="-320040" algn="r" rtl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ar-AE" sz="3600" b="1" dirty="0">
                <a:solidFill>
                  <a:srgbClr val="FF0000"/>
                </a:solidFill>
              </a:rPr>
              <a:t>أهداف الورشة </a:t>
            </a:r>
            <a:endParaRPr lang="ar-AE" sz="36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>
                <a:solidFill>
                  <a:srgbClr val="011DA6"/>
                </a:solidFill>
              </a:rPr>
              <a:t> </a:t>
            </a:r>
            <a:r>
              <a:rPr lang="ar-AE" sz="2800" b="1" dirty="0">
                <a:solidFill>
                  <a:srgbClr val="011DA6"/>
                </a:solidFill>
              </a:rPr>
              <a:t>توضيح أهمية الوعي بأنواع البحوث الوصفية والتجريبية التي يمكن استخدامها في    </a:t>
            </a:r>
            <a:r>
              <a:rPr lang="ar-AE" sz="2800" b="1" dirty="0" smtClean="0">
                <a:solidFill>
                  <a:srgbClr val="011DA6"/>
                </a:solidFill>
              </a:rPr>
              <a:t>البحث.</a:t>
            </a:r>
            <a:endParaRPr lang="en-US" sz="2800" b="1" dirty="0" smtClean="0">
              <a:solidFill>
                <a:srgbClr val="011DA6"/>
              </a:solidFill>
            </a:endParaRPr>
          </a:p>
          <a:p>
            <a:pPr algn="r" rtl="1"/>
            <a:r>
              <a:rPr lang="ar-AE" sz="2800" b="1" dirty="0" smtClean="0">
                <a:solidFill>
                  <a:srgbClr val="011DA6"/>
                </a:solidFill>
              </a:rPr>
              <a:t>التعريف </a:t>
            </a:r>
            <a:r>
              <a:rPr lang="ar-AE" sz="2800" b="1" dirty="0">
                <a:solidFill>
                  <a:srgbClr val="011DA6"/>
                </a:solidFill>
              </a:rPr>
              <a:t>بالخطوات العلمية التي يجب القيام بها  لتصميم البحوث .</a:t>
            </a:r>
            <a:endParaRPr lang="en-US" sz="2800" b="1" dirty="0">
              <a:solidFill>
                <a:srgbClr val="011DA6"/>
              </a:solidFill>
            </a:endParaRPr>
          </a:p>
          <a:p>
            <a:pPr lvl="0" algn="r" rtl="1"/>
            <a:r>
              <a:rPr lang="ar-AE" sz="2800" b="1" dirty="0" smtClean="0">
                <a:solidFill>
                  <a:srgbClr val="011DA6"/>
                </a:solidFill>
              </a:rPr>
              <a:t>التدريب </a:t>
            </a:r>
            <a:r>
              <a:rPr lang="ar-AE" sz="2800" b="1" dirty="0">
                <a:solidFill>
                  <a:srgbClr val="011DA6"/>
                </a:solidFill>
              </a:rPr>
              <a:t>على مهارات تقييم التصاميم البحثية من حيث جدواها وملاءمتها لمشكلة الدراسة .</a:t>
            </a:r>
            <a:endParaRPr lang="en-US" sz="2800" b="1" dirty="0">
              <a:solidFill>
                <a:srgbClr val="011DA6"/>
              </a:solidFill>
            </a:endParaRPr>
          </a:p>
          <a:p>
            <a:pPr lvl="0" algn="r" rtl="1"/>
            <a:r>
              <a:rPr lang="ar-AE" sz="2800" b="1" dirty="0" smtClean="0">
                <a:solidFill>
                  <a:srgbClr val="011DA6"/>
                </a:solidFill>
              </a:rPr>
              <a:t>التعريف </a:t>
            </a:r>
            <a:r>
              <a:rPr lang="ar-AE" sz="2800" b="1" dirty="0">
                <a:solidFill>
                  <a:srgbClr val="011DA6"/>
                </a:solidFill>
              </a:rPr>
              <a:t>بمزايا وعيوب الأنواع الأساسية لتصاميم البحوث .</a:t>
            </a:r>
            <a:endParaRPr lang="en-US" sz="2800" b="1" dirty="0">
              <a:solidFill>
                <a:srgbClr val="011DA6"/>
              </a:solidFill>
            </a:endParaRPr>
          </a:p>
          <a:p>
            <a:pPr lvl="0" algn="r" rtl="1"/>
            <a:r>
              <a:rPr lang="ar-AE" sz="2800" b="1" dirty="0">
                <a:solidFill>
                  <a:srgbClr val="011DA6"/>
                </a:solidFill>
              </a:rPr>
              <a:t>التدريب على آلية تقييم التصميم البحثي قبل اعتماده .</a:t>
            </a:r>
            <a:endParaRPr lang="en-US" sz="2800" b="1" dirty="0">
              <a:solidFill>
                <a:srgbClr val="011DA6"/>
              </a:solidFill>
            </a:endParaRPr>
          </a:p>
          <a:p>
            <a: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08000"/>
            <a:ext cx="10363826" cy="5283200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07867" y="702734"/>
            <a:ext cx="1727200" cy="93133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sz="3200" b="1" dirty="0">
                <a:solidFill>
                  <a:srgbClr val="FF0000"/>
                </a:solidFill>
              </a:rPr>
              <a:t>الدراسات </a:t>
            </a:r>
            <a:r>
              <a:rPr lang="ar-SA" sz="3200" b="1" dirty="0" smtClean="0">
                <a:solidFill>
                  <a:srgbClr val="FF0000"/>
                </a:solidFill>
              </a:rPr>
              <a:t>الارتباطية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405467" y="924986"/>
            <a:ext cx="6350000" cy="992716"/>
          </a:xfrm>
          <a:prstGeom prst="foldedCorne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من هذه الدراسات على سبيل المثال </a:t>
            </a:r>
            <a:r>
              <a:rPr lang="ar-SA" sz="2400" b="1" dirty="0">
                <a:solidFill>
                  <a:srgbClr val="011DA6"/>
                </a:solidFill>
              </a:rPr>
              <a:t>: العلاقة بين قلق الاختبار ومستوى التحصيل الدراسي لطلاب المرحلة الثانوية .</a:t>
            </a:r>
            <a:r>
              <a:rPr lang="en-US" sz="2400" b="1" dirty="0">
                <a:solidFill>
                  <a:srgbClr val="011DA6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13821" y="2180168"/>
            <a:ext cx="2794000" cy="55879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dirty="0">
                <a:solidFill>
                  <a:srgbClr val="FF0000"/>
                </a:solidFill>
              </a:rPr>
              <a:t>أنواع الدراسات </a:t>
            </a:r>
            <a:r>
              <a:rPr lang="ar-SA" sz="2400" b="1" dirty="0" smtClean="0">
                <a:solidFill>
                  <a:srgbClr val="FF0000"/>
                </a:solidFill>
              </a:rPr>
              <a:t>الارتباطية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4732945" y="2853265"/>
            <a:ext cx="2404377" cy="1739901"/>
          </a:xfrm>
          <a:prstGeom prst="snip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dirty="0">
                <a:solidFill>
                  <a:srgbClr val="FF0000"/>
                </a:solidFill>
              </a:rPr>
              <a:t>دراسة العلاقة </a:t>
            </a:r>
            <a:r>
              <a:rPr lang="ar-SA" sz="2400" b="1" dirty="0" smtClean="0">
                <a:solidFill>
                  <a:srgbClr val="FF0000"/>
                </a:solidFill>
              </a:rPr>
              <a:t>...</a:t>
            </a:r>
          </a:p>
          <a:p>
            <a:pPr lvl="0" algn="ctr" rtl="1"/>
            <a:r>
              <a:rPr lang="ar-SA" sz="2400" b="1" dirty="0" smtClean="0"/>
              <a:t>( </a:t>
            </a:r>
            <a:r>
              <a:rPr lang="ar-SA" sz="2400" b="1" dirty="0">
                <a:solidFill>
                  <a:srgbClr val="011DA6"/>
                </a:solidFill>
              </a:rPr>
              <a:t>العلاقة بين المناهج التقليدية و التسرب المدرسي )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506754" y="2853265"/>
            <a:ext cx="2455646" cy="1739901"/>
          </a:xfrm>
          <a:prstGeom prst="snip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2400" b="1" dirty="0">
                <a:solidFill>
                  <a:srgbClr val="FF0000"/>
                </a:solidFill>
              </a:rPr>
              <a:t>الدراسات </a:t>
            </a:r>
            <a:r>
              <a:rPr lang="ar-SA" sz="2400" b="1" dirty="0" err="1">
                <a:solidFill>
                  <a:srgbClr val="FF0000"/>
                </a:solidFill>
              </a:rPr>
              <a:t>التنبؤية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0432FF"/>
                </a:solidFill>
              </a:rPr>
              <a:t>...( التنبؤ بارتباط تدخين الأبناء بتدخين الآباء )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7907867" y="1896532"/>
            <a:ext cx="2370666" cy="1405467"/>
          </a:xfrm>
          <a:prstGeom prst="foldedCorne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011DA6"/>
                </a:solidFill>
              </a:rPr>
              <a:t>هذه </a:t>
            </a:r>
            <a:r>
              <a:rPr lang="ar-SA" sz="2400" b="1">
                <a:solidFill>
                  <a:srgbClr val="011DA6"/>
                </a:solidFill>
              </a:rPr>
              <a:t>الدراسات </a:t>
            </a:r>
            <a:r>
              <a:rPr lang="ar-SA" sz="2400" b="1" smtClean="0">
                <a:solidFill>
                  <a:srgbClr val="011DA6"/>
                </a:solidFill>
              </a:rPr>
              <a:t>لا توضح </a:t>
            </a:r>
            <a:r>
              <a:rPr lang="ar-SA" sz="2400" b="1" dirty="0">
                <a:solidFill>
                  <a:srgbClr val="011DA6"/>
                </a:solidFill>
              </a:rPr>
              <a:t>السبب والنتيجة .</a:t>
            </a:r>
            <a:r>
              <a:rPr lang="en-US" sz="2400" b="1" dirty="0">
                <a:solidFill>
                  <a:srgbClr val="011DA6"/>
                </a:solidFill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24667" y="4707464"/>
            <a:ext cx="7941733" cy="134620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2800" b="1" smtClean="0">
                <a:solidFill>
                  <a:srgbClr val="011DA6"/>
                </a:solidFill>
              </a:rPr>
              <a:t>-  من </a:t>
            </a:r>
            <a:r>
              <a:rPr lang="ar-SA" sz="2800" b="1" dirty="0">
                <a:solidFill>
                  <a:srgbClr val="011DA6"/>
                </a:solidFill>
              </a:rPr>
              <a:t>المهم أن يكون لدى الباحث أساس نظري قوي لكل عامل يريد دراسته .</a:t>
            </a:r>
            <a:endParaRPr lang="en-US" sz="28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2800" b="1" dirty="0" smtClean="0">
                <a:solidFill>
                  <a:srgbClr val="011DA6"/>
                </a:solidFill>
              </a:rPr>
              <a:t>- إذا </a:t>
            </a:r>
            <a:r>
              <a:rPr lang="ar-SA" sz="2800" b="1" dirty="0">
                <a:solidFill>
                  <a:srgbClr val="011DA6"/>
                </a:solidFill>
              </a:rPr>
              <a:t>كان الميدان جديدا فيمكن استخدام الدراسات الارتباطية .</a:t>
            </a:r>
            <a:endParaRPr lang="en-US" sz="2800" b="1" dirty="0">
              <a:solidFill>
                <a:srgbClr val="011DA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04533" y="2489200"/>
            <a:ext cx="609288" cy="364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07821" y="2455333"/>
            <a:ext cx="474446" cy="3979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682243"/>
            <a:ext cx="10364451" cy="566816"/>
          </a:xfrm>
        </p:spPr>
        <p:txBody>
          <a:bodyPr>
            <a:normAutofit fontScale="90000"/>
          </a:bodyPr>
          <a:lstStyle/>
          <a:p>
            <a:pPr rtl="1"/>
            <a:r>
              <a:rPr lang="ar-SA" dirty="0" smtClean="0"/>
              <a:t/>
            </a:r>
            <a:br>
              <a:rPr lang="ar-SA" dirty="0" smtClean="0"/>
            </a:br>
            <a:r>
              <a:rPr lang="ar-SA" sz="4000" b="1" dirty="0" smtClean="0">
                <a:solidFill>
                  <a:srgbClr val="FF0000"/>
                </a:solidFill>
              </a:rPr>
              <a:t>الدراسات </a:t>
            </a:r>
            <a:r>
              <a:rPr lang="ar-SA" sz="4000" b="1" dirty="0">
                <a:solidFill>
                  <a:srgbClr val="FF0000"/>
                </a:solidFill>
              </a:rPr>
              <a:t>التجريبية 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4667"/>
            <a:ext cx="10363826" cy="4927599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739159" y="999068"/>
            <a:ext cx="2810933" cy="1109584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u="sng" dirty="0">
                <a:solidFill>
                  <a:srgbClr val="FF0000"/>
                </a:solidFill>
              </a:rPr>
              <a:t>1-الدراسات التجريبية ذات المجموعة الواحدة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083733" y="1574800"/>
            <a:ext cx="6485467" cy="1710267"/>
          </a:xfrm>
          <a:prstGeom prst="foldedCorne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-هذا النوع من الدراسات ليس عميقا .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-على طلاب الدراسات العليا اجتناب هذا النوع من الدراسات لأنها لا تفسر الظواهر تفسيرا عميقا ، كما أن الصدق الداخلي فيها منخفض .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370667" y="3522133"/>
            <a:ext cx="8636000" cy="1134534"/>
          </a:xfrm>
          <a:prstGeom prst="foldedCorne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مثال :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-دراسة تأثير برنامج تدريبي لأسر المعاقين عقليا على مهاراتهم في التعامل مع الأطفال ذوي الإعاقة العقلية .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828800" y="4910667"/>
            <a:ext cx="7264400" cy="1371599"/>
          </a:xfrm>
          <a:prstGeom prst="foldedCorne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u="sng" dirty="0">
                <a:solidFill>
                  <a:srgbClr val="FF0000"/>
                </a:solidFill>
              </a:rPr>
              <a:t>تصميم الدراسة 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/>
              <a:t>-</a:t>
            </a:r>
            <a:r>
              <a:rPr lang="ar-SA" sz="2800" b="1" dirty="0">
                <a:solidFill>
                  <a:srgbClr val="011DA6"/>
                </a:solidFill>
              </a:rPr>
              <a:t>قياس المهارات </a:t>
            </a:r>
            <a:r>
              <a:rPr lang="ar-SA" sz="2800" b="1" dirty="0">
                <a:solidFill>
                  <a:srgbClr val="FF0000"/>
                </a:solidFill>
              </a:rPr>
              <a:t>--&gt;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11DA6"/>
                </a:solidFill>
              </a:rPr>
              <a:t>برنامج تدريبي </a:t>
            </a:r>
            <a:r>
              <a:rPr lang="ar-SA" sz="2800" b="1" dirty="0">
                <a:solidFill>
                  <a:srgbClr val="FF0000"/>
                </a:solidFill>
              </a:rPr>
              <a:t>--&gt;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11DA6"/>
                </a:solidFill>
              </a:rPr>
              <a:t>قياس المهارات 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5733" y="677333"/>
            <a:ext cx="11006667" cy="5333999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39068" y="999067"/>
            <a:ext cx="4656666" cy="130386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sz="2800" b="1" u="sng" dirty="0">
                <a:solidFill>
                  <a:srgbClr val="FF0000"/>
                </a:solidFill>
              </a:rPr>
              <a:t>2-المنهج شبه التجريبي </a:t>
            </a:r>
            <a:r>
              <a:rPr lang="en-GB" sz="2800" b="1" u="sng" dirty="0">
                <a:solidFill>
                  <a:srgbClr val="FF0000"/>
                </a:solidFill>
              </a:rPr>
              <a:t>Quasi-experimental </a:t>
            </a:r>
            <a:r>
              <a:rPr lang="en-GB" sz="2800" b="1" u="sng" dirty="0" smtClean="0">
                <a:solidFill>
                  <a:srgbClr val="FF0000"/>
                </a:solidFill>
              </a:rPr>
              <a:t>design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557867" y="2455333"/>
            <a:ext cx="9110133" cy="3166534"/>
          </a:xfrm>
          <a:prstGeom prst="foldedCorner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-يحتاج الباحث في المنهج الشبه التجريبي إلى مجموعة ضابطة .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-قد يتم اختيار العينة بشكل عشوائي ، لكن توزيع العينة لا يتم بشكل عشوائي .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-عدم التحكم في توزيع العينة يجعل الصدق الداخلي مهددا .</a:t>
            </a: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9907" y="287868"/>
            <a:ext cx="10363826" cy="5757332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16000" y="558800"/>
            <a:ext cx="9533467" cy="123613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مثال :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إجراء دراسة على أثر استخدام استراتيجية الفصول المقلوبة على تحصيل الطلاب في مقرر الرياضيات.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659467" y="2065865"/>
            <a:ext cx="8263466" cy="3826935"/>
          </a:xfrm>
          <a:prstGeom prst="foldedCorner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3200" b="1" u="sng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3200" b="1" u="sng" dirty="0" smtClean="0">
                <a:solidFill>
                  <a:srgbClr val="FF0000"/>
                </a:solidFill>
              </a:rPr>
              <a:t>التصميم </a:t>
            </a:r>
            <a:r>
              <a:rPr lang="ar-SA" sz="3200" b="1" u="sng" dirty="0">
                <a:solidFill>
                  <a:srgbClr val="FF0000"/>
                </a:solidFill>
              </a:rPr>
              <a:t>التجريبي </a:t>
            </a:r>
            <a:r>
              <a:rPr lang="ar-SA" sz="3200" b="1" u="sng" dirty="0" smtClean="0">
                <a:solidFill>
                  <a:srgbClr val="FF0000"/>
                </a:solidFill>
              </a:rPr>
              <a:t>:</a:t>
            </a:r>
          </a:p>
          <a:p>
            <a:pPr algn="r" rtl="1"/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مجموعة تجريبية : </a:t>
            </a:r>
            <a:r>
              <a:rPr lang="ar-SA" sz="3200" b="1" dirty="0">
                <a:solidFill>
                  <a:srgbClr val="011DA6"/>
                </a:solidFill>
              </a:rPr>
              <a:t>تدرس بطريقة الفصول المقلوبة </a:t>
            </a:r>
            <a:endParaRPr lang="ar-SA" sz="3200" b="1" dirty="0" smtClean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</a:rPr>
              <a:t>--&gt;</a:t>
            </a:r>
            <a:r>
              <a:rPr lang="ar-SA" sz="3200" b="1" dirty="0" smtClean="0">
                <a:solidFill>
                  <a:srgbClr val="011DA6"/>
                </a:solidFill>
              </a:rPr>
              <a:t> </a:t>
            </a:r>
            <a:r>
              <a:rPr lang="ar-SA" sz="3200" b="1" dirty="0">
                <a:solidFill>
                  <a:srgbClr val="011DA6"/>
                </a:solidFill>
              </a:rPr>
              <a:t>اختبار التحصيل الدراسي </a:t>
            </a:r>
            <a:endParaRPr lang="ar-SA" sz="3200" b="1" dirty="0" smtClean="0">
              <a:solidFill>
                <a:srgbClr val="011DA6"/>
              </a:solidFill>
            </a:endParaRPr>
          </a:p>
          <a:p>
            <a:pPr algn="r" rtl="1"/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مجموعة ضابطة </a:t>
            </a:r>
            <a:r>
              <a:rPr lang="ar-SA" sz="3200" b="1" dirty="0">
                <a:solidFill>
                  <a:srgbClr val="011DA6"/>
                </a:solidFill>
              </a:rPr>
              <a:t>: تدرس بطريقة تقليدية </a:t>
            </a:r>
            <a:r>
              <a:rPr lang="ar-SA" sz="3200" b="1" dirty="0">
                <a:solidFill>
                  <a:srgbClr val="FF0000"/>
                </a:solidFill>
              </a:rPr>
              <a:t>--&gt;</a:t>
            </a:r>
            <a:r>
              <a:rPr lang="ar-SA" sz="3200" b="1" dirty="0">
                <a:solidFill>
                  <a:srgbClr val="011DA6"/>
                </a:solidFill>
              </a:rPr>
              <a:t> اختبار التحصيل الدراسي </a:t>
            </a: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08000"/>
            <a:ext cx="10363826" cy="557106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79287" y="643466"/>
            <a:ext cx="8432800" cy="110066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/>
              <a:t>م</a:t>
            </a:r>
            <a:r>
              <a:rPr lang="ar-SA" sz="2400" b="1" dirty="0">
                <a:solidFill>
                  <a:srgbClr val="FF0000"/>
                </a:solidFill>
              </a:rPr>
              <a:t>ثال آخر :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دراسة أثر برمجية تفاعلية في تدريس وحدة الضوء في مقرر الفيزياء على اكتساب الطلاب للمفاهيم العلمية للوحدة </a:t>
            </a:r>
            <a:r>
              <a:rPr lang="ar-SA" sz="2400" b="1" dirty="0"/>
              <a:t>.</a:t>
            </a:r>
            <a:endParaRPr lang="en-US" sz="2400" b="1" dirty="0"/>
          </a:p>
        </p:txBody>
      </p:sp>
      <p:sp>
        <p:nvSpPr>
          <p:cNvPr id="5" name="Folded Corner 4"/>
          <p:cNvSpPr/>
          <p:nvPr/>
        </p:nvSpPr>
        <p:spPr>
          <a:xfrm>
            <a:off x="1066800" y="2150533"/>
            <a:ext cx="9584267" cy="2286000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2800" b="1" u="sng" dirty="0" smtClean="0">
              <a:solidFill>
                <a:srgbClr val="011DA6"/>
              </a:solidFill>
            </a:endParaRPr>
          </a:p>
          <a:p>
            <a:pPr algn="r" rtl="1"/>
            <a:endParaRPr lang="ar-SA" sz="2800" b="1" u="sng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b="1" u="sng" dirty="0" smtClean="0">
                <a:solidFill>
                  <a:srgbClr val="FF0000"/>
                </a:solidFill>
              </a:rPr>
              <a:t>التصميم </a:t>
            </a:r>
            <a:r>
              <a:rPr lang="ar-SA" sz="2800" b="1" u="sng" dirty="0">
                <a:solidFill>
                  <a:srgbClr val="FF0000"/>
                </a:solidFill>
              </a:rPr>
              <a:t>التجريبي :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مجموعة تجريبية : </a:t>
            </a:r>
            <a:r>
              <a:rPr lang="ar-SA" sz="2800" b="1" dirty="0">
                <a:solidFill>
                  <a:srgbClr val="011DA6"/>
                </a:solidFill>
              </a:rPr>
              <a:t>تدرس وحدة الضوء باستخدام برمجية تفاعلية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مجموعة تجريبية : </a:t>
            </a:r>
            <a:r>
              <a:rPr lang="ar-SA" sz="2800" b="1" dirty="0">
                <a:solidFill>
                  <a:srgbClr val="011DA6"/>
                </a:solidFill>
              </a:rPr>
              <a:t>تدرس وحدة الضوء باستخدام برمجية غير تفاعلية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مجموعة ضابطة : </a:t>
            </a:r>
            <a:r>
              <a:rPr lang="ar-SA" sz="2800" b="1" dirty="0">
                <a:solidFill>
                  <a:srgbClr val="011DA6"/>
                </a:solidFill>
              </a:rPr>
              <a:t>تدرس وحدة الضوء بطريقة تقليدية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            الاختبار </a:t>
            </a:r>
            <a:r>
              <a:rPr lang="ar-SA" sz="2800" b="1" dirty="0">
                <a:solidFill>
                  <a:srgbClr val="FF0000"/>
                </a:solidFill>
              </a:rPr>
              <a:t>البعدي : </a:t>
            </a:r>
            <a:r>
              <a:rPr lang="ar-SA" sz="2800" b="1" dirty="0">
                <a:solidFill>
                  <a:srgbClr val="011DA6"/>
                </a:solidFill>
              </a:rPr>
              <a:t>اختبار تحصيلي على وحدة الضوء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 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507067" y="4775200"/>
            <a:ext cx="8991600" cy="1303867"/>
          </a:xfrm>
          <a:prstGeom prst="foldedCorne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*لا يتحكم الباحث في توزيع الطلاب على الفصول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*يستخدم هذا المنهج بشكل واسع في الأبحاث التربوية .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0400"/>
            <a:ext cx="10363826" cy="5537200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27867" y="846666"/>
            <a:ext cx="5063066" cy="128693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u="sng" dirty="0">
                <a:solidFill>
                  <a:srgbClr val="FF0000"/>
                </a:solidFill>
              </a:rPr>
              <a:t>3-المنهج التجريبي الحقيقي </a:t>
            </a:r>
            <a:r>
              <a:rPr lang="en-GB" sz="3200" b="1" u="sng" dirty="0">
                <a:solidFill>
                  <a:srgbClr val="FF0000"/>
                </a:solidFill>
              </a:rPr>
              <a:t>True Experimental Design</a:t>
            </a:r>
            <a:r>
              <a:rPr lang="ar-SA" sz="3200" b="1" u="sng" dirty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625600" y="2319865"/>
            <a:ext cx="8398933" cy="3200402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3600" b="1" dirty="0" smtClean="0">
              <a:solidFill>
                <a:srgbClr val="011DA6"/>
              </a:solidFill>
            </a:endParaRPr>
          </a:p>
          <a:p>
            <a:pPr algn="r" rtl="1"/>
            <a:endParaRPr lang="ar-SA" sz="3600" b="1" dirty="0">
              <a:solidFill>
                <a:srgbClr val="011DA6"/>
              </a:solidFill>
            </a:endParaRPr>
          </a:p>
          <a:p>
            <a:pPr algn="r" rtl="1"/>
            <a:r>
              <a:rPr lang="ar-SA" sz="3600" b="1" dirty="0" smtClean="0">
                <a:solidFill>
                  <a:srgbClr val="011DA6"/>
                </a:solidFill>
              </a:rPr>
              <a:t>- يتم </a:t>
            </a:r>
            <a:r>
              <a:rPr lang="ar-SA" sz="3600" b="1" dirty="0">
                <a:solidFill>
                  <a:srgbClr val="011DA6"/>
                </a:solidFill>
              </a:rPr>
              <a:t>توزيع المشتركين على المجموعة التجريبية والمجموعة الضابطة بشكل عشوائي </a:t>
            </a:r>
            <a:r>
              <a:rPr lang="en-GB" sz="3600" b="1" dirty="0">
                <a:solidFill>
                  <a:srgbClr val="011DA6"/>
                </a:solidFill>
              </a:rPr>
              <a:t>Randomized control trial </a:t>
            </a:r>
            <a:r>
              <a:rPr lang="ar-SA" sz="3600" b="1" dirty="0">
                <a:solidFill>
                  <a:srgbClr val="011DA6"/>
                </a:solidFill>
              </a:rPr>
              <a:t>.</a:t>
            </a:r>
            <a:endParaRPr lang="en-US" sz="3600" b="1" dirty="0">
              <a:solidFill>
                <a:srgbClr val="011DA6"/>
              </a:solidFill>
            </a:endParaRPr>
          </a:p>
          <a:p>
            <a:pPr algn="r" rtl="1"/>
            <a:r>
              <a:rPr lang="ar-SA" sz="3600" b="1" dirty="0">
                <a:solidFill>
                  <a:srgbClr val="011DA6"/>
                </a:solidFill>
              </a:rPr>
              <a:t>-لا يتم إبلاغ المشتركين إلى أي نوع من </a:t>
            </a:r>
            <a:r>
              <a:rPr lang="ar-SA" sz="3600" b="1" dirty="0" smtClean="0">
                <a:solidFill>
                  <a:srgbClr val="011DA6"/>
                </a:solidFill>
              </a:rPr>
              <a:t>المجموعات</a:t>
            </a:r>
          </a:p>
          <a:p>
            <a:pPr algn="r" rtl="1"/>
            <a:r>
              <a:rPr lang="ar-SA" sz="3600" b="1" dirty="0">
                <a:solidFill>
                  <a:srgbClr val="011DA6"/>
                </a:solidFill>
              </a:rPr>
              <a:t> </a:t>
            </a:r>
            <a:r>
              <a:rPr lang="ar-SA" sz="3600" b="1" dirty="0" smtClean="0">
                <a:solidFill>
                  <a:srgbClr val="011DA6"/>
                </a:solidFill>
              </a:rPr>
              <a:t>    </a:t>
            </a:r>
            <a:r>
              <a:rPr lang="ar-SA" sz="3600" b="1" dirty="0">
                <a:solidFill>
                  <a:srgbClr val="011DA6"/>
                </a:solidFill>
              </a:rPr>
              <a:t>ينتمون .</a:t>
            </a:r>
            <a:endParaRPr lang="en-US" sz="3600" b="1" dirty="0">
              <a:solidFill>
                <a:srgbClr val="011DA6"/>
              </a:solidFill>
            </a:endParaRPr>
          </a:p>
          <a:p>
            <a:pPr algn="r" rtl="1"/>
            <a:endParaRPr lang="en-US" sz="36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1616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>
                <a:solidFill>
                  <a:srgbClr val="FF0000"/>
                </a:solidFill>
              </a:rPr>
              <a:t>مثال 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>
                <a:solidFill>
                  <a:srgbClr val="FF0000"/>
                </a:solidFill>
              </a:rPr>
              <a:t>دراسة أثر دواء جديد على علاج آلام المفاصل .</a:t>
            </a:r>
            <a:r>
              <a:rPr lang="en-US" dirty="0"/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0434065"/>
              </p:ext>
            </p:extLst>
          </p:nvPr>
        </p:nvGraphicFramePr>
        <p:xfrm>
          <a:off x="3389949" y="5012266"/>
          <a:ext cx="6262050" cy="166497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86860"/>
                <a:gridCol w="2087595"/>
                <a:gridCol w="2087595"/>
              </a:tblGrid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اختبار قبلي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لا يوجد اختبار قبلي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مجموعة تتعرض للمتغير المستقل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</a:rPr>
                        <a:t>30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dirty="0" smtClean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مجموعة لا تعرض للمتغير المستقل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337734" y="1490134"/>
            <a:ext cx="9144000" cy="103293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u="sng" dirty="0">
                <a:solidFill>
                  <a:srgbClr val="FF0000"/>
                </a:solidFill>
              </a:rPr>
              <a:t>التصميم التجريبي :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المجموعة التجريبية : 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011DA6"/>
                </a:solidFill>
              </a:rPr>
              <a:t>تعطى </a:t>
            </a:r>
            <a:r>
              <a:rPr lang="ar-SA" sz="2400" b="1" dirty="0">
                <a:solidFill>
                  <a:srgbClr val="011DA6"/>
                </a:solidFill>
              </a:rPr>
              <a:t>الدواء المجرب </a:t>
            </a:r>
            <a:r>
              <a:rPr lang="ar-SA" sz="2400" b="1" dirty="0">
                <a:solidFill>
                  <a:srgbClr val="FF0000"/>
                </a:solidFill>
              </a:rPr>
              <a:t>--&gt;</a:t>
            </a:r>
            <a:r>
              <a:rPr lang="ar-SA" sz="2400" b="1" dirty="0">
                <a:solidFill>
                  <a:srgbClr val="011DA6"/>
                </a:solidFill>
              </a:rPr>
              <a:t> قياس درجة آلام المفاصل 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المجموعة </a:t>
            </a:r>
            <a:r>
              <a:rPr lang="ar-SA" sz="2400" b="1" dirty="0" smtClean="0">
                <a:solidFill>
                  <a:srgbClr val="FF0000"/>
                </a:solidFill>
              </a:rPr>
              <a:t>الضابطة  </a:t>
            </a:r>
            <a:r>
              <a:rPr lang="ar-SA" sz="2400" b="1" dirty="0" smtClean="0">
                <a:solidFill>
                  <a:srgbClr val="011DA6"/>
                </a:solidFill>
              </a:rPr>
              <a:t>:  </a:t>
            </a:r>
            <a:r>
              <a:rPr lang="ar-SA" sz="2400" b="1" dirty="0">
                <a:solidFill>
                  <a:srgbClr val="011DA6"/>
                </a:solidFill>
              </a:rPr>
              <a:t>تعطى دواءً وهميا </a:t>
            </a:r>
            <a:r>
              <a:rPr lang="ar-SA" sz="2400" b="1" dirty="0" smtClean="0">
                <a:solidFill>
                  <a:srgbClr val="011DA6"/>
                </a:solidFill>
              </a:rPr>
              <a:t>    </a:t>
            </a:r>
            <a:r>
              <a:rPr lang="ar-SA" sz="2400" b="1" dirty="0" smtClean="0">
                <a:solidFill>
                  <a:srgbClr val="FF0000"/>
                </a:solidFill>
              </a:rPr>
              <a:t>--&gt;</a:t>
            </a:r>
            <a:r>
              <a:rPr lang="ar-SA" sz="2400" b="1" dirty="0" smtClean="0">
                <a:solidFill>
                  <a:srgbClr val="011DA6"/>
                </a:solidFill>
              </a:rPr>
              <a:t> </a:t>
            </a:r>
            <a:r>
              <a:rPr lang="ar-SA" sz="2400" b="1" dirty="0">
                <a:solidFill>
                  <a:srgbClr val="011DA6"/>
                </a:solidFill>
              </a:rPr>
              <a:t>قياس درجة آلام المفاصل 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286620" y="2768600"/>
            <a:ext cx="9618133" cy="10922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هناك خلاف بين العلماء حول أثر الاختبار القبلي على المنهج التجريبي </a:t>
            </a:r>
            <a:r>
              <a:rPr lang="ar-SA" sz="2400" b="1" dirty="0" smtClean="0">
                <a:solidFill>
                  <a:srgbClr val="011DA6"/>
                </a:solidFill>
              </a:rPr>
              <a:t>،استخدام </a:t>
            </a:r>
            <a:r>
              <a:rPr lang="ar-SA" sz="2400" b="1" dirty="0">
                <a:solidFill>
                  <a:srgbClr val="011DA6"/>
                </a:solidFill>
              </a:rPr>
              <a:t>الاختبار القبلي في التصميم التجريبي ويرون أنه يؤثر على الصدق الداخلي للتجربة .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78933" y="3979333"/>
            <a:ext cx="10227734" cy="1032933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3774" y="4250267"/>
            <a:ext cx="9990979" cy="643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2400" b="1" dirty="0" smtClean="0"/>
          </a:p>
          <a:p>
            <a:pPr algn="r" rtl="1"/>
            <a:r>
              <a:rPr lang="ar-SA" sz="2400" b="1" dirty="0" smtClean="0">
                <a:solidFill>
                  <a:srgbClr val="011DA6"/>
                </a:solidFill>
              </a:rPr>
              <a:t>لتفادي </a:t>
            </a:r>
            <a:r>
              <a:rPr lang="ar-SA" sz="2400" b="1" dirty="0">
                <a:solidFill>
                  <a:srgbClr val="011DA6"/>
                </a:solidFill>
              </a:rPr>
              <a:t>مشكلة اختلال الصدق الداخلي التي قد تنشأ عن الاختبار القبلي </a:t>
            </a:r>
            <a:r>
              <a:rPr lang="ar-SA" sz="2400" b="1" dirty="0">
                <a:solidFill>
                  <a:srgbClr val="FF0000"/>
                </a:solidFill>
              </a:rPr>
              <a:t>، يمكن إجراء نموذج </a:t>
            </a:r>
            <a:r>
              <a:rPr lang="en-GB" sz="2400" b="1" dirty="0">
                <a:solidFill>
                  <a:srgbClr val="FF0000"/>
                </a:solidFill>
              </a:rPr>
              <a:t>Solomon Four</a:t>
            </a:r>
            <a:r>
              <a:rPr lang="ar-SA" sz="2400" b="1" dirty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25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6268"/>
            <a:ext cx="10364451" cy="863600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FF0000"/>
                </a:solidFill>
              </a:rPr>
              <a:t>عمق الدراسات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356369"/>
              </p:ext>
            </p:extLst>
          </p:nvPr>
        </p:nvGraphicFramePr>
        <p:xfrm>
          <a:off x="423333" y="881063"/>
          <a:ext cx="11582400" cy="567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7067"/>
            <a:ext cx="10364451" cy="846667"/>
          </a:xfrm>
        </p:spPr>
        <p:txBody>
          <a:bodyPr>
            <a:normAutofit fontScale="90000"/>
          </a:bodyPr>
          <a:lstStyle/>
          <a:p>
            <a:pPr rtl="1"/>
            <a:r>
              <a:rPr lang="ar-AE" b="1" dirty="0" smtClean="0">
                <a:solidFill>
                  <a:srgbClr val="FF0000"/>
                </a:solidFill>
              </a:rPr>
              <a:t/>
            </a:r>
            <a:br>
              <a:rPr lang="ar-AE" b="1" dirty="0" smtClean="0">
                <a:solidFill>
                  <a:srgbClr val="FF0000"/>
                </a:solidFill>
              </a:rPr>
            </a:br>
            <a:r>
              <a:rPr lang="ar-AE" b="1" dirty="0" smtClean="0">
                <a:solidFill>
                  <a:srgbClr val="FF0000"/>
                </a:solidFill>
              </a:rPr>
              <a:t>أسئلة </a:t>
            </a:r>
            <a:r>
              <a:rPr lang="ar-AE" b="1" dirty="0">
                <a:solidFill>
                  <a:srgbClr val="FF0000"/>
                </a:solidFill>
              </a:rPr>
              <a:t>تسألينها عند تصميم منهج بحثك 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8933" y="1083733"/>
            <a:ext cx="10363826" cy="4842932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dirty="0" smtClean="0"/>
              <a:t>           </a:t>
            </a:r>
            <a:endParaRPr lang="en-US" dirty="0"/>
          </a:p>
        </p:txBody>
      </p:sp>
      <p:sp>
        <p:nvSpPr>
          <p:cNvPr id="4" name="AutoShape 2" descr="mgres.jpg"/>
          <p:cNvSpPr>
            <a:spLocks noChangeAspect="1" noChangeArrowheads="1"/>
          </p:cNvSpPr>
          <p:nvPr/>
        </p:nvSpPr>
        <p:spPr bwMode="auto">
          <a:xfrm>
            <a:off x="474133" y="9313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92" y="1621896"/>
            <a:ext cx="3746500" cy="21717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41927"/>
              </p:ext>
            </p:extLst>
          </p:nvPr>
        </p:nvGraphicFramePr>
        <p:xfrm>
          <a:off x="3610407" y="931334"/>
          <a:ext cx="7837152" cy="5958840"/>
        </p:xfrm>
        <a:graphic>
          <a:graphicData uri="http://schemas.openxmlformats.org/drawingml/2006/table">
            <a:tbl>
              <a:tblPr rtl="1" firstRow="1" firstCol="1" bandRow="1">
                <a:tableStyleId>{0660B408-B3CF-4A94-85FC-2B1E0A45F4A2}</a:tableStyleId>
              </a:tblPr>
              <a:tblGrid>
                <a:gridCol w="3918576"/>
                <a:gridCol w="3918576"/>
              </a:tblGrid>
              <a:tr h="538480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هل تبحث عن علاقة أو فرق ؟  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نعم (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لا  ( 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هل ستقوم بالتأثير على العينة ؟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نعم (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لا  ( 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هل لديك مجموعة ضابطة ؟  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نعم (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لا  ( 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هل ستقومين بتوزيع الأفراد على المجموعات التجريبية والضابطة بشكل عشوائي ؟ 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نعم (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لا  (    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6299" marR="56299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منهجك ارتباطي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توجهي للسؤال التالي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منهجك سببي مقارن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توجهي للسؤال التالي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2000" dirty="0">
                          <a:effectLst/>
                        </a:rPr>
                        <a:t>منهجك تجريبي بعينة واحدة (</a:t>
                      </a:r>
                      <a:r>
                        <a:rPr lang="en-GB" sz="2000" dirty="0">
                          <a:effectLst/>
                        </a:rPr>
                        <a:t>x</a:t>
                      </a:r>
                      <a:r>
                        <a:rPr lang="ar-AE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توجهي للسؤال التالي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منهجك تجريبي حقيقي </a:t>
                      </a:r>
                      <a:endParaRPr lang="en-US" sz="2000" dirty="0">
                        <a:effectLst/>
                      </a:endParaRPr>
                    </a:p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منهجك شبه تجريبي 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56299" marR="562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72534"/>
            <a:ext cx="10363826" cy="5418666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75598" y="508000"/>
            <a:ext cx="3098801" cy="965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AE" sz="3200" b="1" dirty="0">
                <a:solidFill>
                  <a:srgbClr val="FF0000"/>
                </a:solidFill>
              </a:rPr>
              <a:t>الإحصاء الاستدلالي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913774" y="787399"/>
            <a:ext cx="6570131" cy="2277534"/>
          </a:xfrm>
          <a:prstGeom prst="snip1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/>
              <a:t>-</a:t>
            </a:r>
            <a:r>
              <a:rPr lang="ar-SA" sz="2800" b="1" dirty="0">
                <a:solidFill>
                  <a:srgbClr val="011DA6"/>
                </a:solidFill>
              </a:rPr>
              <a:t>الإحصاء الاستدلالي مناسب للأبحاث التي تجمع بيانات كمية </a:t>
            </a:r>
            <a:r>
              <a:rPr lang="ar-SA" sz="2800" b="1" dirty="0"/>
              <a:t>(</a:t>
            </a:r>
            <a:r>
              <a:rPr lang="ar-SA" sz="2800" b="1" dirty="0">
                <a:solidFill>
                  <a:srgbClr val="FF0000"/>
                </a:solidFill>
              </a:rPr>
              <a:t>مثل : درجات اختبارات الذكاء – درجة الاتجاه لاستخدام الإنترنت في الفصول الدراسية</a:t>
            </a:r>
            <a:r>
              <a:rPr lang="ar-SA" sz="2800" b="1" dirty="0"/>
              <a:t>).</a:t>
            </a:r>
            <a:endParaRPr lang="en-US" sz="2800" b="1" dirty="0"/>
          </a:p>
          <a:p>
            <a:pPr algn="r" rtl="1"/>
            <a:r>
              <a:rPr lang="ar-SA" sz="2800" b="1" dirty="0"/>
              <a:t>-</a:t>
            </a:r>
            <a:r>
              <a:rPr lang="ar-SA" sz="2800" b="1" dirty="0">
                <a:solidFill>
                  <a:srgbClr val="011DA6"/>
                </a:solidFill>
              </a:rPr>
              <a:t>هذا النوع من الإحصاء يقيم النتائج حسب قوانين الاحتمالات </a:t>
            </a:r>
            <a:r>
              <a:rPr lang="ar-SA" sz="2800" b="1" dirty="0"/>
              <a:t>.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015067" y="3479799"/>
            <a:ext cx="8398933" cy="102446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-</a:t>
            </a:r>
            <a:r>
              <a:rPr lang="ar-SA" sz="2400" b="1" dirty="0">
                <a:solidFill>
                  <a:srgbClr val="FF0000"/>
                </a:solidFill>
              </a:rPr>
              <a:t>على سبيل المثال :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-يجب أن تكون قيمة النتائج أعلى من القيمة المحتملة حسب قانون الاحتمالات حتى يتم الأخذ بها كنتيجة ذات دلالة .</a:t>
            </a: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1066800" y="4779433"/>
            <a:ext cx="10007599" cy="1392766"/>
          </a:xfrm>
          <a:prstGeom prst="foldedCorne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2400" b="1" dirty="0" smtClean="0"/>
          </a:p>
          <a:p>
            <a:pPr algn="r" rtl="1"/>
            <a:r>
              <a:rPr lang="ar-SA" sz="2400" b="1" dirty="0" smtClean="0"/>
              <a:t>- </a:t>
            </a:r>
            <a:r>
              <a:rPr lang="ar-SA" sz="2400" b="1" dirty="0" smtClean="0">
                <a:solidFill>
                  <a:srgbClr val="011DA6"/>
                </a:solidFill>
              </a:rPr>
              <a:t>يعترف </a:t>
            </a:r>
            <a:r>
              <a:rPr lang="ar-SA" sz="2400" b="1" dirty="0">
                <a:solidFill>
                  <a:srgbClr val="011DA6"/>
                </a:solidFill>
              </a:rPr>
              <a:t>الإحصاء الاستدلالي بإمكانية وجود خطأ في النتائج وفق احتمالات معينة . 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 smtClean="0">
                <a:solidFill>
                  <a:srgbClr val="011DA6"/>
                </a:solidFill>
              </a:rPr>
              <a:t>- فمثلا </a:t>
            </a:r>
            <a:r>
              <a:rPr lang="ar-SA" sz="2400" b="1" dirty="0">
                <a:solidFill>
                  <a:srgbClr val="011DA6"/>
                </a:solidFill>
              </a:rPr>
              <a:t>إذا وجد أن الدرجة المحصلة أعلى من الدرجة الجدولية </a:t>
            </a:r>
            <a:r>
              <a:rPr lang="ar-SA" sz="2400" b="1" dirty="0">
                <a:solidFill>
                  <a:srgbClr val="FF0000"/>
                </a:solidFill>
              </a:rPr>
              <a:t>عند مستوى دلالة محدد (مثلا 05.) </a:t>
            </a:r>
            <a:r>
              <a:rPr lang="ar-SA" sz="2400" b="1" dirty="0">
                <a:solidFill>
                  <a:srgbClr val="011DA6"/>
                </a:solidFill>
              </a:rPr>
              <a:t>فهذا يعني أنه يحتمل في 5% من الحالات أن يصل الباحث إلى هذه النتيجة </a:t>
            </a:r>
            <a:r>
              <a:rPr lang="ar-SA" sz="2400" b="1" dirty="0" smtClean="0">
                <a:solidFill>
                  <a:srgbClr val="011DA6"/>
                </a:solidFill>
              </a:rPr>
              <a:t>خطأ. </a:t>
            </a:r>
            <a:endParaRPr lang="en-US" sz="24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508000"/>
            <a:ext cx="10364451" cy="355600"/>
          </a:xfrm>
        </p:spPr>
        <p:txBody>
          <a:bodyPr>
            <a:normAutofit fontScale="90000"/>
          </a:bodyPr>
          <a:lstStyle/>
          <a:p>
            <a:pPr rtl="1"/>
            <a:r>
              <a:rPr lang="ar-AE" b="1" dirty="0">
                <a:solidFill>
                  <a:srgbClr val="FF0000"/>
                </a:solidFill>
              </a:rPr>
              <a:t>الفرق بين منهج البحث ومنهجية البحث</a:t>
            </a:r>
            <a:r>
              <a:rPr lang="ar-AE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63600"/>
            <a:ext cx="10363826" cy="5469467"/>
          </a:xfrm>
        </p:spPr>
        <p:txBody>
          <a:bodyPr/>
          <a:lstStyle/>
          <a:p>
            <a:pPr marL="0" indent="0" rtl="1">
              <a:buNone/>
            </a:pPr>
            <a:r>
              <a:rPr lang="ar-SA" dirty="0" smtClean="0"/>
              <a:t> </a:t>
            </a:r>
            <a:endParaRPr lang="en-US" dirty="0"/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يختلف المنهج عن المنهجية اختلافا واضحا </a:t>
            </a:r>
            <a:r>
              <a:rPr lang="ar-SA" sz="3200" b="1" dirty="0" smtClean="0">
                <a:solidFill>
                  <a:srgbClr val="011DA6"/>
                </a:solidFill>
              </a:rPr>
              <a:t>:</a:t>
            </a:r>
            <a:r>
              <a:rPr lang="ar-SA" dirty="0" smtClean="0"/>
              <a:t>.</a:t>
            </a:r>
            <a:endParaRPr lang="en-US" dirty="0"/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1972334"/>
              </p:ext>
            </p:extLst>
          </p:nvPr>
        </p:nvGraphicFramePr>
        <p:xfrm>
          <a:off x="2692401" y="2218267"/>
          <a:ext cx="8128000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7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2993069"/>
              </p:ext>
            </p:extLst>
          </p:nvPr>
        </p:nvGraphicFramePr>
        <p:xfrm>
          <a:off x="660400" y="525463"/>
          <a:ext cx="10617200" cy="526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1151467" y="829733"/>
            <a:ext cx="3759200" cy="1016000"/>
          </a:xfrm>
          <a:prstGeom prst="foldedCorne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rgbClr val="C00000"/>
                </a:solidFill>
              </a:rPr>
              <a:t>الفرض بذيل واحد والفرض </a:t>
            </a:r>
            <a:r>
              <a:rPr lang="ar-SA" sz="2800" b="1" dirty="0" smtClean="0">
                <a:solidFill>
                  <a:srgbClr val="C00000"/>
                </a:solidFill>
              </a:rPr>
              <a:t>بذيلين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2283"/>
          </a:xfrm>
        </p:spPr>
        <p:txBody>
          <a:bodyPr>
            <a:normAutofit fontScale="90000"/>
          </a:bodyPr>
          <a:lstStyle/>
          <a:p>
            <a:pPr lvl="8" algn="ctr" rtl="1">
              <a:lnSpc>
                <a:spcPct val="90000"/>
              </a:lnSpc>
              <a:spcBef>
                <a:spcPct val="0"/>
              </a:spcBef>
            </a:pPr>
            <a:r>
              <a:rPr lang="ar-AE" sz="3600" b="1" dirty="0" smtClean="0">
                <a:solidFill>
                  <a:srgbClr val="FF0000"/>
                </a:solidFill>
              </a:rPr>
              <a:t/>
            </a:r>
            <a:br>
              <a:rPr lang="ar-AE" sz="3600" b="1" dirty="0" smtClean="0">
                <a:solidFill>
                  <a:srgbClr val="FF0000"/>
                </a:solidFill>
              </a:rPr>
            </a:br>
            <a:r>
              <a:rPr lang="ar-AE" sz="3600" b="1" dirty="0" smtClean="0">
                <a:solidFill>
                  <a:srgbClr val="FF0000"/>
                </a:solidFill>
              </a:rPr>
              <a:t>أسئلة فلسفية حول بحثك :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90134"/>
            <a:ext cx="10363826" cy="450426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ar-SA" sz="3200" b="1" dirty="0" smtClean="0"/>
              <a:t>فكري </a:t>
            </a:r>
            <a:r>
              <a:rPr lang="ar-SA" sz="3200" b="1" dirty="0"/>
              <a:t>في بحثك الحالي أو الذي تخططين له :</a:t>
            </a:r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س1/ هل استخدمت الاستقراء أو الاستنتاج في تصميم بناء بحثك 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011DA6"/>
                </a:solidFill>
              </a:rPr>
              <a:t>أ</a:t>
            </a:r>
            <a:r>
              <a:rPr lang="ar-SA" sz="3200" b="1" dirty="0">
                <a:solidFill>
                  <a:srgbClr val="011DA6"/>
                </a:solidFill>
              </a:rPr>
              <a:t>-إذا كان الجواب بأنك استخدمت أسلوب الاستقراء فما الذي تستقصيه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ب-إذا كان الجواب بأنك استخدمت أسلوب الاستنتاج ، فما هي فروضك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س2/ ما هي البيانات أو المعلومات التي تقومين بجمعها 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س3/ ماذا ستفعلين بالنتائج </a:t>
            </a:r>
            <a:r>
              <a:rPr lang="ar-SA" sz="3200" b="1" dirty="0" err="1">
                <a:solidFill>
                  <a:srgbClr val="C00000"/>
                </a:solidFill>
              </a:rPr>
              <a:t>عندالانتهاء</a:t>
            </a:r>
            <a:r>
              <a:rPr lang="ar-SA" sz="3200" b="1" dirty="0">
                <a:solidFill>
                  <a:srgbClr val="C00000"/>
                </a:solidFill>
              </a:rPr>
              <a:t> من جمعها ؟</a:t>
            </a:r>
            <a:endParaRPr lang="en-US" sz="3200" b="1" dirty="0">
              <a:solidFill>
                <a:srgbClr val="C00000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24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u="sng" dirty="0">
                <a:solidFill>
                  <a:srgbClr val="FF0000"/>
                </a:solidFill>
              </a:rPr>
              <a:t>أسئلة تسألينها أثناء تصميم البحث </a:t>
            </a:r>
            <a:r>
              <a:rPr lang="ar-SA" u="sng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-295514"/>
            <a:ext cx="2557558" cy="2107381"/>
          </a:xfrm>
        </p:spPr>
      </p:pic>
      <p:sp>
        <p:nvSpPr>
          <p:cNvPr id="5" name="Folded Corner 4"/>
          <p:cNvSpPr/>
          <p:nvPr/>
        </p:nvSpPr>
        <p:spPr>
          <a:xfrm>
            <a:off x="1371600" y="1589947"/>
            <a:ext cx="10447867" cy="96698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011DA6"/>
                </a:solidFill>
              </a:rPr>
              <a:t>هل تستطيعين الإجابة عن هذه الأسئلة ؟</a:t>
            </a:r>
            <a:r>
              <a:rPr lang="ar-SA" sz="2400" b="1" dirty="0">
                <a:solidFill>
                  <a:srgbClr val="FF0000"/>
                </a:solidFill>
              </a:rPr>
              <a:t> (الأسئلة تغطي أنواعا كثيرة من البحوث ، </a:t>
            </a:r>
            <a:r>
              <a:rPr lang="ar-SA" sz="2400" b="1" dirty="0" err="1">
                <a:solidFill>
                  <a:srgbClr val="FF0000"/>
                </a:solidFill>
              </a:rPr>
              <a:t>أجيبي</a:t>
            </a:r>
            <a:r>
              <a:rPr lang="ar-SA" sz="2400" b="1" dirty="0">
                <a:solidFill>
                  <a:srgbClr val="FF0000"/>
                </a:solidFill>
              </a:rPr>
              <a:t> عما يتعلق ببحثك)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26533" y="2725898"/>
            <a:ext cx="11192934" cy="3607169"/>
          </a:xfrm>
          <a:prstGeom prst="foldedCorne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SA" sz="24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س1</a:t>
            </a:r>
            <a:r>
              <a:rPr lang="ar-SA" sz="2800" b="1" dirty="0">
                <a:solidFill>
                  <a:srgbClr val="FF0000"/>
                </a:solidFill>
              </a:rPr>
              <a:t>/ </a:t>
            </a:r>
            <a:r>
              <a:rPr lang="ar-SA" sz="2800" b="1" dirty="0">
                <a:solidFill>
                  <a:srgbClr val="011DA6"/>
                </a:solidFill>
              </a:rPr>
              <a:t>لماذا أجري هذا البحث ؟ (الأهداف والأهمية)؟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س2/ </a:t>
            </a:r>
            <a:r>
              <a:rPr lang="ar-SA" sz="2800" b="1" dirty="0">
                <a:solidFill>
                  <a:srgbClr val="011DA6"/>
                </a:solidFill>
              </a:rPr>
              <a:t>ما هو السؤال الذي طرحته في هذا البحث ؟ (مشكلة البحث وأسئلة البحث) ؟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 err="1" smtClean="0">
                <a:solidFill>
                  <a:srgbClr val="FF0000"/>
                </a:solidFill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</a:rPr>
              <a:t>-  </a:t>
            </a:r>
            <a:r>
              <a:rPr lang="ar-SA" sz="2800" b="1" dirty="0" smtClean="0">
                <a:solidFill>
                  <a:srgbClr val="C00000"/>
                </a:solidFill>
              </a:rPr>
              <a:t>هل </a:t>
            </a:r>
            <a:r>
              <a:rPr lang="ar-SA" sz="2800" b="1" dirty="0">
                <a:solidFill>
                  <a:srgbClr val="C00000"/>
                </a:solidFill>
              </a:rPr>
              <a:t>هذه الأسئلة ذات علاقة بالبحث ؟</a:t>
            </a:r>
            <a:endParaRPr lang="en-US" sz="2800" b="1" dirty="0">
              <a:solidFill>
                <a:srgbClr val="C00000"/>
              </a:solidFill>
            </a:endParaRP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ب- </a:t>
            </a:r>
            <a:r>
              <a:rPr lang="ar-SA" sz="2800" b="1" dirty="0" smtClean="0">
                <a:solidFill>
                  <a:srgbClr val="C00000"/>
                </a:solidFill>
              </a:rPr>
              <a:t>هل </a:t>
            </a:r>
            <a:r>
              <a:rPr lang="ar-SA" sz="2800" b="1" dirty="0">
                <a:solidFill>
                  <a:srgbClr val="C00000"/>
                </a:solidFill>
              </a:rPr>
              <a:t>يجب أن تعدل هذه الأسئلة لتكون ذات علاقة بالبحث ؟</a:t>
            </a:r>
            <a:endParaRPr lang="en-US" sz="2800" b="1" dirty="0">
              <a:solidFill>
                <a:srgbClr val="C00000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س3/ </a:t>
            </a:r>
            <a:r>
              <a:rPr lang="ar-SA" sz="2800" b="1" dirty="0">
                <a:solidFill>
                  <a:srgbClr val="011DA6"/>
                </a:solidFill>
              </a:rPr>
              <a:t>ما هي الظواهر التي سأقيسها؟ (متغيرات البحث؛ يطلق عليه المتغيرات التابعة في المنهج التجريبي </a:t>
            </a:r>
            <a:r>
              <a:rPr lang="en-GB" sz="2800" b="1" dirty="0">
                <a:solidFill>
                  <a:srgbClr val="011DA6"/>
                </a:solidFill>
              </a:rPr>
              <a:t>Dependent variables</a:t>
            </a:r>
            <a:r>
              <a:rPr lang="ar-SA" sz="2800" b="1" dirty="0">
                <a:solidFill>
                  <a:srgbClr val="011DA6"/>
                </a:solidFill>
              </a:rPr>
              <a:t> ) ؟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س4/ </a:t>
            </a:r>
            <a:r>
              <a:rPr lang="ar-SA" sz="2800" b="1" dirty="0">
                <a:solidFill>
                  <a:srgbClr val="011DA6"/>
                </a:solidFill>
              </a:rPr>
              <a:t>ما هي العوامل التي أدت لظهور تلك المتغيرات التابعة ؟ (المتغيرات المستقلة </a:t>
            </a:r>
            <a:r>
              <a:rPr lang="en-GB" sz="2800" b="1" dirty="0">
                <a:solidFill>
                  <a:srgbClr val="011DA6"/>
                </a:solidFill>
              </a:rPr>
              <a:t>Independent </a:t>
            </a:r>
            <a:r>
              <a:rPr lang="en-GB" sz="2800" b="1" dirty="0" smtClean="0">
                <a:solidFill>
                  <a:srgbClr val="011DA6"/>
                </a:solidFill>
              </a:rPr>
              <a:t>variables</a:t>
            </a:r>
            <a:r>
              <a:rPr lang="ar-SA" sz="2800" b="1" dirty="0" smtClean="0">
                <a:solidFill>
                  <a:srgbClr val="011DA6"/>
                </a:solidFill>
              </a:rPr>
              <a:t>  ) </a:t>
            </a:r>
            <a:r>
              <a:rPr lang="ar-SA" sz="2800" b="1" dirty="0">
                <a:solidFill>
                  <a:srgbClr val="011DA6"/>
                </a:solidFill>
              </a:rPr>
              <a:t>؟</a:t>
            </a:r>
            <a:endParaRPr lang="en-US" sz="28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45068"/>
            <a:ext cx="10363826" cy="524933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س5/ كيف سأقوم بقياس الظواهر ؟ (أدوات البحث)؟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FF0000"/>
                </a:solidFill>
              </a:rPr>
              <a:t>أ</a:t>
            </a:r>
            <a:r>
              <a:rPr lang="ar-SA" sz="3200" b="1" dirty="0">
                <a:solidFill>
                  <a:srgbClr val="FF0000"/>
                </a:solidFill>
              </a:rPr>
              <a:t>-</a:t>
            </a:r>
            <a:r>
              <a:rPr lang="ar-SA" sz="3200" b="1" dirty="0"/>
              <a:t>هل سأقيس المتغيرات قياسا كميا أم كيفيا ؟</a:t>
            </a:r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ب-</a:t>
            </a:r>
            <a:r>
              <a:rPr lang="ar-SA" sz="3200" b="1" dirty="0"/>
              <a:t>كيف سأقوم بتسجيل نتائج القياس؟ (طريقة الاحتفاظ بالبيانات</a:t>
            </a:r>
            <a:r>
              <a:rPr lang="ar-SA" sz="3200" b="1" dirty="0" smtClean="0"/>
              <a:t>)</a:t>
            </a:r>
            <a:endParaRPr lang="ar-SA" sz="3200" b="1" dirty="0"/>
          </a:p>
          <a:p>
            <a:pPr algn="r" rtl="1"/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س6/ </a:t>
            </a:r>
            <a:r>
              <a:rPr lang="ar-SA" sz="3200" b="1" dirty="0">
                <a:solidFill>
                  <a:srgbClr val="011DA6"/>
                </a:solidFill>
              </a:rPr>
              <a:t>هل لديك أسلوب للتحقق من عدم تحيز طريقة جمع البيانات ؟ (موضوعية الأدوات)؟</a:t>
            </a:r>
            <a:endParaRPr lang="en-US" sz="32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567267"/>
            <a:ext cx="3268760" cy="16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575734"/>
            <a:ext cx="10905693" cy="526626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س8/ هل التحليل المستخدم مناسب للبيانات وأهداف البحث 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FF0000"/>
                </a:solidFill>
              </a:rPr>
              <a:t>أ</a:t>
            </a:r>
            <a:r>
              <a:rPr lang="ar-SA" sz="3200" b="1" dirty="0">
                <a:solidFill>
                  <a:srgbClr val="FF0000"/>
                </a:solidFill>
              </a:rPr>
              <a:t>-</a:t>
            </a:r>
            <a:r>
              <a:rPr lang="ar-SA" sz="3200" b="1" dirty="0">
                <a:solidFill>
                  <a:srgbClr val="011DA6"/>
                </a:solidFill>
              </a:rPr>
              <a:t>ما هي الإحصاءات الوصفية التي أحتاجها عرضها في البحث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ب-</a:t>
            </a:r>
            <a:r>
              <a:rPr lang="ar-SA" sz="3200" b="1" dirty="0">
                <a:solidFill>
                  <a:srgbClr val="011DA6"/>
                </a:solidFill>
              </a:rPr>
              <a:t>هل أستخدم الاختبارات الإحصائية الخاصة بالعينات المعتدلة أو غير المعتدلة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FF0000"/>
                </a:solidFill>
              </a:rPr>
              <a:t>ج</a:t>
            </a:r>
            <a:r>
              <a:rPr lang="ar-SA" sz="3200" b="1" dirty="0">
                <a:solidFill>
                  <a:srgbClr val="FF0000"/>
                </a:solidFill>
              </a:rPr>
              <a:t>-</a:t>
            </a:r>
            <a:r>
              <a:rPr lang="ar-SA" sz="3200" b="1" dirty="0">
                <a:solidFill>
                  <a:srgbClr val="011DA6"/>
                </a:solidFill>
              </a:rPr>
              <a:t>هل عدد نقاط البيانات التي تم جمعها مناسبة للاختبار الإحصائي المستخدم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د-</a:t>
            </a:r>
            <a:r>
              <a:rPr lang="ar-SA" sz="3200" b="1" dirty="0">
                <a:solidFill>
                  <a:srgbClr val="011DA6"/>
                </a:solidFill>
              </a:rPr>
              <a:t>إذا استخدمت عدة اختبارات فهل </a:t>
            </a:r>
            <a:r>
              <a:rPr lang="ar-SA" sz="3200" b="1" dirty="0" err="1">
                <a:solidFill>
                  <a:srgbClr val="011DA6"/>
                </a:solidFill>
              </a:rPr>
              <a:t>روعيت</a:t>
            </a:r>
            <a:r>
              <a:rPr lang="ar-SA" sz="3200" b="1" dirty="0">
                <a:solidFill>
                  <a:srgbClr val="011DA6"/>
                </a:solidFill>
              </a:rPr>
              <a:t> زيادة احتمالية الخطأ ؟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هـ- </a:t>
            </a:r>
            <a:r>
              <a:rPr lang="ar-SA" sz="3200" b="1" dirty="0">
                <a:solidFill>
                  <a:srgbClr val="011DA6"/>
                </a:solidFill>
              </a:rPr>
              <a:t>ما هو مستوى الدلالة الذي سأتبناه في البحث ؟</a:t>
            </a:r>
            <a:endParaRPr lang="en-US" sz="3200" b="1" dirty="0">
              <a:solidFill>
                <a:srgbClr val="011DA6"/>
              </a:solidFill>
            </a:endParaRPr>
          </a:p>
          <a:p>
            <a:pPr marL="228600" indent="-22860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317067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س9/ هل منطق تفسيري للنتائج صحيح 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FF0000"/>
                </a:solidFill>
              </a:rPr>
              <a:t>أ</a:t>
            </a:r>
            <a:r>
              <a:rPr lang="ar-SA" sz="3200" b="1" dirty="0">
                <a:solidFill>
                  <a:srgbClr val="FF0000"/>
                </a:solidFill>
              </a:rPr>
              <a:t>-</a:t>
            </a:r>
            <a:r>
              <a:rPr lang="ar-SA" sz="3200" b="1" dirty="0"/>
              <a:t>هل فكرة أن الارتباط لا يعني السببية واضحة بالنسبة لي ؟</a:t>
            </a:r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ب-</a:t>
            </a:r>
            <a:r>
              <a:rPr lang="ar-SA" sz="3200" b="1" dirty="0"/>
              <a:t>إذا وجدت مجموعة من النتائج المتشابهة ، فهل هناك دليل على أنها نتجت عن نفس الأسباب ؟</a:t>
            </a:r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س10/ -بناء على إجاباتي على الأسئلة من 1-9 ، هل ستكون نتائج البحث ذات قيمة ؟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 err="1">
                <a:solidFill>
                  <a:srgbClr val="FF0000"/>
                </a:solidFill>
              </a:rPr>
              <a:t>أ</a:t>
            </a:r>
            <a:r>
              <a:rPr lang="ar-SA" sz="3200" b="1" dirty="0">
                <a:solidFill>
                  <a:srgbClr val="FF0000"/>
                </a:solidFill>
              </a:rPr>
              <a:t>-</a:t>
            </a:r>
            <a:r>
              <a:rPr lang="ar-SA" sz="3200" b="1" dirty="0"/>
              <a:t>هل سيكون للنتائج التي أصل إليها تفسير واحد أو أكثر من تفسير ؟</a:t>
            </a:r>
            <a:endParaRPr lang="en-US" sz="3200" b="1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ب-</a:t>
            </a:r>
            <a:r>
              <a:rPr lang="ar-SA" sz="3200" b="1" dirty="0"/>
              <a:t>هل ستساعدني النتائج على الإجابة عن سؤال البحث ؟</a:t>
            </a:r>
            <a:endParaRPr lang="en-US" sz="3200" b="1" dirty="0"/>
          </a:p>
          <a:p>
            <a:pPr algn="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189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2668"/>
            <a:ext cx="10363826" cy="519853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algn="ctr"/>
            <a:r>
              <a:rPr lang="ar-AE" sz="2800" b="1" dirty="0">
                <a:solidFill>
                  <a:srgbClr val="FF0000"/>
                </a:solidFill>
              </a:rPr>
              <a:t>المراجع </a:t>
            </a:r>
            <a:r>
              <a:rPr lang="ar-AE" sz="2800" b="1" dirty="0" smtClean="0">
                <a:solidFill>
                  <a:srgbClr val="FF0000"/>
                </a:solidFill>
              </a:rPr>
              <a:t>:</a:t>
            </a:r>
            <a:r>
              <a:rPr lang="en-US" dirty="0"/>
              <a:t> </a:t>
            </a:r>
          </a:p>
          <a:p>
            <a:r>
              <a:rPr lang="en-GB" dirty="0"/>
              <a:t>Greenfield, T. (Ed) (1996). Research Methods: Guidance for Postgraduates. Arnold, </a:t>
            </a:r>
          </a:p>
          <a:p>
            <a:r>
              <a:rPr lang="en-GB" dirty="0" smtClean="0"/>
              <a:t>    </a:t>
            </a:r>
            <a:r>
              <a:rPr lang="en-GB" dirty="0"/>
              <a:t>London</a:t>
            </a:r>
            <a:r>
              <a:rPr lang="ar-SA" dirty="0"/>
              <a:t>. </a:t>
            </a:r>
            <a:r>
              <a:rPr lang="en-GB" dirty="0" smtClean="0"/>
              <a:t>    </a:t>
            </a:r>
          </a:p>
          <a:p>
            <a:r>
              <a:rPr lang="en-GB" dirty="0" err="1" smtClean="0"/>
              <a:t>Osasha</a:t>
            </a:r>
            <a:r>
              <a:rPr lang="en-GB" dirty="0"/>
              <a:t>, S. (2002). Philosophy of Science: A very short introduction. </a:t>
            </a:r>
            <a:r>
              <a:rPr lang="en-GB" dirty="0" smtClean="0"/>
              <a:t>Oxford</a:t>
            </a:r>
            <a:r>
              <a:rPr lang="ar-SA" dirty="0" smtClean="0"/>
              <a:t>. </a:t>
            </a:r>
            <a:endParaRPr lang="en-US" dirty="0" smtClean="0"/>
          </a:p>
          <a:p>
            <a:r>
              <a:rPr lang="en-US" dirty="0" smtClean="0"/>
              <a:t>      </a:t>
            </a:r>
            <a:r>
              <a:rPr lang="en-GB" dirty="0"/>
              <a:t>University Press, UK</a:t>
            </a:r>
            <a:endParaRPr lang="en-US" dirty="0"/>
          </a:p>
          <a:p>
            <a:r>
              <a:rPr lang="en-GB" dirty="0"/>
              <a:t>Thompson, M. (2001). Teach Yourself Philosophy of Science “Teach Yourself”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Books</a:t>
            </a:r>
            <a:r>
              <a:rPr lang="ar-SA" dirty="0"/>
              <a:t>. </a:t>
            </a:r>
            <a:endParaRPr lang="en-GB" dirty="0" smtClean="0"/>
          </a:p>
          <a:p>
            <a:r>
              <a:rPr lang="en-GB" dirty="0" err="1" smtClean="0"/>
              <a:t>Valiela</a:t>
            </a:r>
            <a:r>
              <a:rPr lang="en-GB" dirty="0"/>
              <a:t>, I. (2001). Doing Science: Design, Analysis and Communication of </a:t>
            </a:r>
            <a:r>
              <a:rPr lang="en-GB" dirty="0" smtClean="0"/>
              <a:t>Scientific</a:t>
            </a:r>
          </a:p>
          <a:p>
            <a:r>
              <a:rPr lang="en-GB" b="1" dirty="0"/>
              <a:t> </a:t>
            </a:r>
            <a:r>
              <a:rPr lang="en-GB" b="1" dirty="0" smtClean="0"/>
              <a:t>     </a:t>
            </a:r>
            <a:r>
              <a:rPr lang="en-GB" dirty="0"/>
              <a:t>Research Oxford University Press, Oxford.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20" y="254000"/>
            <a:ext cx="8058959" cy="2726267"/>
          </a:xfrm>
        </p:spPr>
      </p:pic>
      <p:sp>
        <p:nvSpPr>
          <p:cNvPr id="5" name="Folded Corner 4"/>
          <p:cNvSpPr/>
          <p:nvPr/>
        </p:nvSpPr>
        <p:spPr>
          <a:xfrm>
            <a:off x="2658534" y="3115734"/>
            <a:ext cx="6282266" cy="2878667"/>
          </a:xfrm>
          <a:prstGeom prst="foldedCorner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لمزيد من المعلومات وللتواصل </a:t>
            </a:r>
            <a:endParaRPr lang="en-US" sz="3200" b="1" dirty="0"/>
          </a:p>
          <a:p>
            <a:pPr algn="ctr"/>
            <a:r>
              <a:rPr lang="ar-SA" sz="3200" dirty="0" err="1">
                <a:solidFill>
                  <a:srgbClr val="FF0000"/>
                </a:solidFill>
              </a:rPr>
              <a:t>د.أمل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الدو</a:t>
            </a:r>
            <a:r>
              <a:rPr lang="ar-SA" sz="3200" dirty="0">
                <a:solidFill>
                  <a:srgbClr val="FF0000"/>
                </a:solidFill>
              </a:rPr>
              <a:t>ه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/>
              <a:t>amalm@ksu.edu.sa</a:t>
            </a:r>
            <a:endParaRPr lang="en-US" sz="3200" dirty="0"/>
          </a:p>
          <a:p>
            <a:pPr algn="ctr"/>
            <a:r>
              <a:rPr lang="ar-SA" sz="3200" dirty="0" err="1">
                <a:solidFill>
                  <a:srgbClr val="FF0000"/>
                </a:solidFill>
              </a:rPr>
              <a:t>د.سمية</a:t>
            </a:r>
            <a:r>
              <a:rPr lang="ar-SA" sz="3200" dirty="0">
                <a:solidFill>
                  <a:srgbClr val="FF0000"/>
                </a:solidFill>
              </a:rPr>
              <a:t> النجاشي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err="1"/>
              <a:t>salnajashi@ksu.edu.sa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1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47641" y="338667"/>
            <a:ext cx="10363826" cy="6282266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011DA6"/>
                </a:solidFill>
              </a:rPr>
              <a:t>     </a:t>
            </a: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مثال </a:t>
            </a:r>
            <a:r>
              <a:rPr lang="ar-SA" sz="2400" b="1" dirty="0" smtClean="0">
                <a:solidFill>
                  <a:srgbClr val="011DA6"/>
                </a:solidFill>
              </a:rPr>
              <a:t>:           - طريقة </a:t>
            </a:r>
            <a:r>
              <a:rPr lang="ar-SA" sz="2400" b="1" dirty="0">
                <a:solidFill>
                  <a:srgbClr val="011DA6"/>
                </a:solidFill>
              </a:rPr>
              <a:t>اختيار المتغيرات 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    </a:t>
            </a:r>
            <a:r>
              <a:rPr lang="ar-SA" sz="2400" b="1" dirty="0" smtClean="0">
                <a:solidFill>
                  <a:srgbClr val="011DA6"/>
                </a:solidFill>
              </a:rPr>
              <a:t>             </a:t>
            </a:r>
            <a:r>
              <a:rPr lang="ar-SA" sz="2400" b="1" dirty="0">
                <a:solidFill>
                  <a:srgbClr val="011DA6"/>
                </a:solidFill>
              </a:rPr>
              <a:t>- اختيار الأدوات 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                 - تحديد مراحل المعالجة لاختبار الفروض حتي الحصول علي النتائج وتحليلها</a:t>
            </a:r>
            <a:endParaRPr lang="en-US" sz="2400" b="1" dirty="0">
              <a:solidFill>
                <a:srgbClr val="011DA6"/>
              </a:solidFill>
            </a:endParaRPr>
          </a:p>
          <a:p>
            <a:pPr algn="r" rtl="1"/>
            <a:r>
              <a:rPr lang="ar-SA" sz="2400" b="1" dirty="0">
                <a:solidFill>
                  <a:srgbClr val="011DA6"/>
                </a:solidFill>
              </a:rPr>
              <a:t>                   و مناقشتها . </a:t>
            </a:r>
            <a:endParaRPr lang="en-US" sz="24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11DA6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76954" y="1015999"/>
            <a:ext cx="35052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1" eaLnBrk="1" latinLnBrk="0" hangingPunct="1"/>
            <a:r>
              <a:rPr lang="ar-SA" sz="2800" b="1" dirty="0" smtClean="0">
                <a:solidFill>
                  <a:srgbClr val="FF0000"/>
                </a:solidFill>
              </a:rPr>
              <a:t>منهجية البحث العلمي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6934" y="2167466"/>
            <a:ext cx="9685866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هي جميع خصائص البحث التي يجب أن تتوفر في البحث كي تعطيه نسقا 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           معينا .</a:t>
            </a:r>
            <a:endParaRPr lang="en-US" sz="3200" b="1" dirty="0">
              <a:solidFill>
                <a:srgbClr val="011DA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6934" y="3268133"/>
            <a:ext cx="9635066" cy="9313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هي الخطوات </a:t>
            </a:r>
            <a:r>
              <a:rPr lang="ar-SA" sz="3200" b="1">
                <a:solidFill>
                  <a:srgbClr val="011DA6"/>
                </a:solidFill>
              </a:rPr>
              <a:t>التي </a:t>
            </a:r>
            <a:r>
              <a:rPr lang="ar-SA" sz="3200" b="1" smtClean="0">
                <a:solidFill>
                  <a:srgbClr val="011DA6"/>
                </a:solidFill>
              </a:rPr>
              <a:t>يقوم بها </a:t>
            </a:r>
            <a:r>
              <a:rPr lang="ar-SA" sz="3200" b="1" dirty="0">
                <a:solidFill>
                  <a:srgbClr val="011DA6"/>
                </a:solidFill>
              </a:rPr>
              <a:t>الباحث في تناول موضوع دراسته وفقا للمنهج الملائم .</a:t>
            </a:r>
            <a:endParaRPr lang="en-US" sz="3200" b="1" dirty="0">
              <a:solidFill>
                <a:srgbClr val="011D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660400"/>
            <a:ext cx="10363826" cy="5130799"/>
          </a:xfrm>
        </p:spPr>
        <p:txBody>
          <a:bodyPr/>
          <a:lstStyle/>
          <a:p>
            <a:pPr algn="r" rtl="1"/>
            <a:r>
              <a:rPr lang="ar-SA" sz="2800" b="1" dirty="0" smtClean="0">
                <a:solidFill>
                  <a:srgbClr val="011DA6"/>
                </a:solidFill>
              </a:rPr>
              <a:t>منهج </a:t>
            </a:r>
            <a:r>
              <a:rPr lang="ar-SA" sz="2800" b="1" dirty="0">
                <a:solidFill>
                  <a:srgbClr val="011DA6"/>
                </a:solidFill>
              </a:rPr>
              <a:t>البحث هو رأس جبل الجليد الذي يظهر على السطح </a:t>
            </a:r>
            <a:endParaRPr lang="ar-SA" sz="2800" b="1" dirty="0" smtClean="0">
              <a:solidFill>
                <a:srgbClr val="011DA6"/>
              </a:solidFill>
            </a:endParaRPr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منهجية البحث العلمي هي ما يمارسه الباحث لإنتاج </a:t>
            </a:r>
          </a:p>
          <a:p>
            <a:pPr algn="r" rtl="1"/>
            <a:r>
              <a:rPr lang="ar-SA" sz="2800" b="1" dirty="0" smtClean="0">
                <a:solidFill>
                  <a:srgbClr val="011DA6"/>
                </a:solidFill>
              </a:rPr>
              <a:t>البحث               </a:t>
            </a:r>
            <a:endParaRPr lang="en-US" sz="2800" b="1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846667"/>
            <a:ext cx="3149600" cy="4944532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>
            <a:off x="2548467" y="1547402"/>
            <a:ext cx="2777067" cy="4243797"/>
          </a:xfrm>
          <a:prstGeom prst="notchedRightArrow">
            <a:avLst>
              <a:gd name="adj1" fmla="val 50000"/>
              <a:gd name="adj2" fmla="val 50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2319866" y="1062770"/>
            <a:ext cx="4233333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6267"/>
            <a:ext cx="10364451" cy="1574799"/>
          </a:xfrm>
        </p:spPr>
        <p:txBody>
          <a:bodyPr>
            <a:normAutofit/>
          </a:bodyPr>
          <a:lstStyle/>
          <a:p>
            <a:pPr rtl="1"/>
            <a:r>
              <a:rPr lang="ar-SA" b="1" dirty="0">
                <a:solidFill>
                  <a:srgbClr val="FF0000"/>
                </a:solidFill>
              </a:rPr>
              <a:t>اعتقادات الباحث في الحقائق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100667"/>
            <a:ext cx="10363826" cy="5333999"/>
          </a:xfrm>
        </p:spPr>
        <p:txBody>
          <a:bodyPr>
            <a:normAutofit/>
          </a:bodyPr>
          <a:lstStyle/>
          <a:p>
            <a:pPr lvl="0" algn="r" rtl="1"/>
            <a:r>
              <a:rPr lang="ar-SA" sz="2800" b="1" dirty="0">
                <a:solidFill>
                  <a:srgbClr val="011DA6"/>
                </a:solidFill>
              </a:rPr>
              <a:t>الحقيقة ثابته                                            </a:t>
            </a:r>
            <a:endParaRPr lang="en-US" sz="28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2800" b="1" dirty="0">
                <a:solidFill>
                  <a:srgbClr val="011DA6"/>
                </a:solidFill>
              </a:rPr>
              <a:t>الحقيقة نسبية تختلف باختلاف الظروف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عندما يفهم الباحث منهجية البحث ، سيستطيع اتخاذ القرار المناسب في كل خطوة من خطوات بحثه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مثلا :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>
                <a:solidFill>
                  <a:srgbClr val="011DA6"/>
                </a:solidFill>
              </a:rPr>
              <a:t>الباحث الذي يضبط شروط التجربة ، يرى أن اختلاف أي شرط قد يؤثر على نتائج التجربة ، وبهذا فهو يتبع الرأي القائل بأن الحقيقة ثابته  .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endParaRPr lang="en-US" sz="2800" dirty="0">
              <a:solidFill>
                <a:srgbClr val="011DA6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11DA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6267"/>
            <a:ext cx="3340100" cy="2425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54667" y="5300134"/>
            <a:ext cx="9922933" cy="1583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يرى الفيلسوف كارل </a:t>
            </a:r>
            <a:r>
              <a:rPr lang="ar-SA" sz="2800" b="1" dirty="0" err="1">
                <a:solidFill>
                  <a:schemeClr val="accent2">
                    <a:lumMod val="50000"/>
                  </a:schemeClr>
                </a:solidFill>
              </a:rPr>
              <a:t>بروبر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Karl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</a:rPr>
              <a:t>Propper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</a:rPr>
              <a:t> أنه لا يمكن الوصول إلى النتائج عن طريق الاستقراء ، فلا يستطيع الباحث جمع جميع الادلة التي تنفي أو تؤكد كل ما يخالف نتيجة ما </a:t>
            </a:r>
            <a:r>
              <a:rPr lang="ar-SA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70016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FF0000"/>
                </a:solidFill>
              </a:rPr>
              <a:t>أسلوب الاستنتاج الافتراضي يقوم على الخطوات التالية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88534"/>
            <a:ext cx="10363826" cy="4402665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اشتقاق تصور من نظرية قائمة </a:t>
            </a:r>
            <a:endParaRPr lang="en-US" sz="3200" b="1" dirty="0">
              <a:solidFill>
                <a:srgbClr val="011DA6"/>
              </a:solidFill>
            </a:endParaRPr>
          </a:p>
          <a:p>
            <a:pPr lvl="0" algn="r" rtl="1"/>
            <a:r>
              <a:rPr lang="ar-SA" sz="3200" b="1" dirty="0">
                <a:solidFill>
                  <a:srgbClr val="011DA6"/>
                </a:solidFill>
              </a:rPr>
              <a:t>بناء حالات مناقضة للتصور </a:t>
            </a:r>
            <a:endParaRPr lang="en-US" sz="3200" b="1" dirty="0">
              <a:solidFill>
                <a:srgbClr val="011DA6"/>
              </a:solidFill>
            </a:endParaRPr>
          </a:p>
          <a:p>
            <a:pPr algn="r" rtl="1"/>
            <a:r>
              <a:rPr lang="ar-SA" sz="3200" b="1" dirty="0">
                <a:solidFill>
                  <a:srgbClr val="011DA6"/>
                </a:solidFill>
              </a:rPr>
              <a:t>اختبار </a:t>
            </a:r>
            <a:r>
              <a:rPr lang="ar-SA" sz="3200" b="1" dirty="0" smtClean="0">
                <a:solidFill>
                  <a:srgbClr val="011DA6"/>
                </a:solidFill>
              </a:rPr>
              <a:t>إمكانية </a:t>
            </a:r>
            <a:r>
              <a:rPr lang="ar-SA" sz="3200" b="1" dirty="0">
                <a:solidFill>
                  <a:srgbClr val="011DA6"/>
                </a:solidFill>
              </a:rPr>
              <a:t>وجود ما يناقض </a:t>
            </a:r>
            <a:r>
              <a:rPr lang="ar-SA" sz="3200" b="1" dirty="0" smtClean="0">
                <a:solidFill>
                  <a:srgbClr val="011DA6"/>
                </a:solidFill>
              </a:rPr>
              <a:t>التصور</a:t>
            </a:r>
            <a:r>
              <a:rPr lang="ar-SA" sz="2800" b="1" dirty="0" smtClean="0">
                <a:solidFill>
                  <a:srgbClr val="011DA6"/>
                </a:solidFill>
              </a:rPr>
              <a:t> </a:t>
            </a:r>
            <a:r>
              <a:rPr lang="ar-SA" sz="2800" b="1" dirty="0"/>
              <a:t>.</a:t>
            </a:r>
            <a:r>
              <a:rPr lang="en-US" sz="2800" b="1" dirty="0"/>
              <a:t> </a:t>
            </a:r>
            <a:endParaRPr lang="en-US" sz="2800" b="1" dirty="0">
              <a:solidFill>
                <a:srgbClr val="011DA6"/>
              </a:solidFill>
            </a:endParaRPr>
          </a:p>
          <a:p>
            <a:pPr algn="r" rtl="1"/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</a:rPr>
              <a:t>-الباحث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يجري دراسته في إطار زماني </a:t>
            </a:r>
          </a:p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ومكاني محدد . 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- مجال الدراسة مشابه تماما للخريطة ،</a:t>
            </a:r>
          </a:p>
          <a:p>
            <a:pPr algn="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 فإذا تغيرت الوقائع فإن الخريطة لا تعود دقيقة </a:t>
            </a:r>
            <a:endParaRPr lang="en-US" sz="2800" b="1" dirty="0">
              <a:solidFill>
                <a:srgbClr val="011DA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266" y="1388534"/>
            <a:ext cx="5334000" cy="528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مثلا :</a:t>
            </a:r>
            <a:endParaRPr lang="en-US" sz="2400" dirty="0">
              <a:solidFill>
                <a:srgbClr val="FF0000"/>
              </a:solidFill>
            </a:endParaRPr>
          </a:p>
          <a:p>
            <a:pPr lvl="0" algn="r" rtl="1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عندما يفترض الباحثون أن منطقة جغرافية تحوي أنواعا مختلفة من الصخور 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r" rtl="1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يبني الباحث تصورا مناقضا ، وهو أن الصخور في المنطقة الجغرافية المحددة من نوع واحد 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r" rtl="1"/>
            <a:r>
              <a:rPr lang="ar-SA" sz="2400" b="1" dirty="0">
                <a:solidFill>
                  <a:srgbClr val="FF0000"/>
                </a:solidFill>
              </a:rPr>
              <a:t>يختبر الباحث هذا التصور بتحليل عينة من الصخور :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r" rtl="1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إذا وجد الصخور </a:t>
            </a:r>
            <a:r>
              <a:rPr lang="ar-SA" sz="2400" b="1" dirty="0">
                <a:solidFill>
                  <a:srgbClr val="FF0000"/>
                </a:solidFill>
              </a:rPr>
              <a:t>متشابهة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 ،فإنه لا ينفي التصور الأصلي (كون الصخور مختلفة).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r" rtl="1"/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إذا وجد الصخور </a:t>
            </a:r>
            <a:r>
              <a:rPr lang="ar-SA" sz="2400" b="1" dirty="0">
                <a:solidFill>
                  <a:srgbClr val="FF0000"/>
                </a:solidFill>
              </a:rPr>
              <a:t>مختلفة</a:t>
            </a:r>
            <a:r>
              <a:rPr lang="ar-SA" sz="2400" b="1" dirty="0">
                <a:solidFill>
                  <a:schemeClr val="accent2">
                    <a:lumMod val="50000"/>
                  </a:schemeClr>
                </a:solidFill>
              </a:rPr>
              <a:t> ،فإنه ينفي الفرض النقيض (كون الصخور متشابهة).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rtl="1"/>
            <a:r>
              <a:rPr lang="ar-S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3477584"/>
              </p:ext>
            </p:extLst>
          </p:nvPr>
        </p:nvGraphicFramePr>
        <p:xfrm>
          <a:off x="914400" y="457199"/>
          <a:ext cx="10363200" cy="592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71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72533"/>
            <a:ext cx="10364451" cy="914401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>
                <a:solidFill>
                  <a:srgbClr val="FF0000"/>
                </a:solidFill>
              </a:rPr>
              <a:t>أمثلة </a:t>
            </a:r>
            <a:r>
              <a:rPr lang="ar-SA" b="1" dirty="0">
                <a:solidFill>
                  <a:srgbClr val="FF0000"/>
                </a:solidFill>
              </a:rPr>
              <a:t>لدراسة الظواهر وفقا لكل من المنهج الوصفي و المنهج التجريبي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31333"/>
            <a:ext cx="10363826" cy="5554133"/>
          </a:xfrm>
        </p:spPr>
        <p:txBody>
          <a:bodyPr>
            <a:normAutofit fontScale="92500" lnSpcReduction="20000"/>
          </a:bodyPr>
          <a:lstStyle/>
          <a:p>
            <a:pPr lvl="0" algn="r" rtl="1"/>
            <a:r>
              <a:rPr lang="ar-AE" sz="3200" b="1" dirty="0">
                <a:solidFill>
                  <a:srgbClr val="011DA6"/>
                </a:solidFill>
              </a:rPr>
              <a:t>ما هي العلاقة بين مراحل النمو اللغوى وتفاعل الام مع الطفل </a:t>
            </a:r>
            <a:r>
              <a:rPr lang="ar-AE" sz="3200" b="1" dirty="0" smtClean="0"/>
              <a:t>.</a:t>
            </a:r>
          </a:p>
          <a:p>
            <a:pPr lvl="0" algn="r" rtl="1"/>
            <a:r>
              <a:rPr lang="ar-AE" sz="3200" b="1" dirty="0" smtClean="0">
                <a:solidFill>
                  <a:srgbClr val="FF0000"/>
                </a:solidFill>
              </a:rPr>
              <a:t>( </a:t>
            </a:r>
            <a:r>
              <a:rPr lang="ar-AE" sz="3200" b="1" dirty="0">
                <a:solidFill>
                  <a:srgbClr val="FF0000"/>
                </a:solidFill>
              </a:rPr>
              <a:t>منهج وصفي )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r" rtl="1"/>
            <a:r>
              <a:rPr lang="ar-AE" sz="3200" b="1" dirty="0">
                <a:solidFill>
                  <a:srgbClr val="011DA6"/>
                </a:solidFill>
              </a:rPr>
              <a:t>ما تأثير برنامج اثرائي للغة علي زيادة المحصول اللغوي في مرحلة الطفوله المبكرة </a:t>
            </a:r>
            <a:r>
              <a:rPr lang="ar-AE" sz="3200" b="1" dirty="0" smtClean="0"/>
              <a:t>.</a:t>
            </a:r>
          </a:p>
          <a:p>
            <a:pPr lvl="0" algn="r" rtl="1"/>
            <a:r>
              <a:rPr lang="ar-AE" sz="3200" b="1" dirty="0" smtClean="0">
                <a:solidFill>
                  <a:srgbClr val="FF0000"/>
                </a:solidFill>
              </a:rPr>
              <a:t>( </a:t>
            </a:r>
            <a:r>
              <a:rPr lang="ar-AE" sz="3200" b="1" dirty="0">
                <a:solidFill>
                  <a:srgbClr val="FF0000"/>
                </a:solidFill>
              </a:rPr>
              <a:t>منهج تجريبي )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r" rtl="1"/>
            <a:r>
              <a:rPr lang="ar-AE" sz="3200" b="1" dirty="0">
                <a:solidFill>
                  <a:srgbClr val="011DA6"/>
                </a:solidFill>
              </a:rPr>
              <a:t>ما هي خصائص التفكير الإبداعي عند </a:t>
            </a:r>
            <a:r>
              <a:rPr lang="ar-AE" sz="3200" b="1" dirty="0" smtClean="0">
                <a:solidFill>
                  <a:srgbClr val="011DA6"/>
                </a:solidFill>
              </a:rPr>
              <a:t>الموه</a:t>
            </a:r>
            <a:r>
              <a:rPr lang="ar-SA" sz="3200" b="1" dirty="0">
                <a:solidFill>
                  <a:srgbClr val="011DA6"/>
                </a:solidFill>
              </a:rPr>
              <a:t>و</a:t>
            </a:r>
            <a:r>
              <a:rPr lang="ar-AE" sz="3200" b="1" dirty="0" smtClean="0">
                <a:solidFill>
                  <a:srgbClr val="011DA6"/>
                </a:solidFill>
              </a:rPr>
              <a:t>بين </a:t>
            </a:r>
            <a:r>
              <a:rPr lang="ar-AE" sz="3200" b="1" dirty="0">
                <a:solidFill>
                  <a:srgbClr val="011DA6"/>
                </a:solidFill>
              </a:rPr>
              <a:t>في مرحلة التعليم </a:t>
            </a:r>
            <a:r>
              <a:rPr lang="ar-AE" sz="3200" b="1" dirty="0" smtClean="0">
                <a:solidFill>
                  <a:srgbClr val="011DA6"/>
                </a:solidFill>
              </a:rPr>
              <a:t>الثانوي.</a:t>
            </a:r>
          </a:p>
          <a:p>
            <a:pPr lvl="0" algn="r" rtl="1"/>
            <a:r>
              <a:rPr lang="ar-AE" sz="3200" b="1" dirty="0" smtClean="0">
                <a:solidFill>
                  <a:srgbClr val="011DA6"/>
                </a:solidFill>
              </a:rPr>
              <a:t> </a:t>
            </a:r>
            <a:r>
              <a:rPr lang="ar-AE" sz="3200" b="1" dirty="0">
                <a:solidFill>
                  <a:srgbClr val="FF0000"/>
                </a:solidFill>
              </a:rPr>
              <a:t>( منهج وصفي )</a:t>
            </a:r>
            <a:endParaRPr lang="en-US" sz="3200" b="1" dirty="0">
              <a:solidFill>
                <a:srgbClr val="FF0000"/>
              </a:solidFill>
            </a:endParaRPr>
          </a:p>
          <a:p>
            <a:pPr lvl="0" algn="r" rtl="1"/>
            <a:r>
              <a:rPr lang="ar-AE" sz="3200" b="1" dirty="0">
                <a:solidFill>
                  <a:srgbClr val="011DA6"/>
                </a:solidFill>
              </a:rPr>
              <a:t>ما تأثير نمط التدريس علي زيادة القدرة الإبداعية لدي أطفال مرحلة التعليم الابتدائي </a:t>
            </a:r>
            <a:r>
              <a:rPr lang="ar-AE" sz="3200" b="1" dirty="0" smtClean="0"/>
              <a:t>.</a:t>
            </a:r>
          </a:p>
          <a:p>
            <a:pPr lvl="0" algn="r" rtl="1"/>
            <a:r>
              <a:rPr lang="ar-AE" sz="3200" b="1" dirty="0" smtClean="0">
                <a:solidFill>
                  <a:srgbClr val="FF0000"/>
                </a:solidFill>
              </a:rPr>
              <a:t>( </a:t>
            </a:r>
            <a:r>
              <a:rPr lang="ar-AE" sz="3200" b="1" dirty="0">
                <a:solidFill>
                  <a:srgbClr val="FF0000"/>
                </a:solidFill>
              </a:rPr>
              <a:t>منهج تجريبي )</a:t>
            </a:r>
            <a:endParaRPr lang="en-US" sz="3200" b="1" dirty="0">
              <a:solidFill>
                <a:srgbClr val="FF0000"/>
              </a:solidFill>
            </a:endParaRPr>
          </a:p>
          <a:p>
            <a: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51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2159</Words>
  <Application>Microsoft Office PowerPoint</Application>
  <PresentationFormat>Custom</PresentationFormat>
  <Paragraphs>331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Droplet</vt:lpstr>
      <vt:lpstr>    ورشة عمل  تصميم البحوث الوصفية والتجريبية في الدراسات الإنسانية  Descriptive and Experimental Research Designs in Human Sciences  </vt:lpstr>
      <vt:lpstr>تصميم البحوث الوصفية والتجريبية في العلوم الإنسانية  Descriptive and Experimental Research Designs in Human Sciences  </vt:lpstr>
      <vt:lpstr>الفرق بين منهج البحث ومنهجية البحث  </vt:lpstr>
      <vt:lpstr>PowerPoint Presentation</vt:lpstr>
      <vt:lpstr>PowerPoint Presentation</vt:lpstr>
      <vt:lpstr>اعتقادات الباحث في الحقائق  </vt:lpstr>
      <vt:lpstr>أسلوب الاستنتاج الافتراضي يقوم على الخطوات التالية </vt:lpstr>
      <vt:lpstr>PowerPoint Presentation</vt:lpstr>
      <vt:lpstr>أمثلة لدراسة الظواهر وفقا لكل من المنهج الوصفي و المنهج التجريبي  </vt:lpstr>
      <vt:lpstr>PowerPoint Presentation</vt:lpstr>
      <vt:lpstr>طريقة بناء الفروض و التحقق منها  </vt:lpstr>
      <vt:lpstr>PowerPoint Presentation</vt:lpstr>
      <vt:lpstr>PowerPoint Presentation</vt:lpstr>
      <vt:lpstr>PowerPoint Presentation</vt:lpstr>
      <vt:lpstr>PowerPoint Presentation</vt:lpstr>
      <vt:lpstr>أنواع البحوث الوصفية والتجريبية  تقسيم ستانلي وكامبل  قسم Stanley &amp; Campbel 1963) and Crowl (1993) البحوث إلى  </vt:lpstr>
      <vt:lpstr>PowerPoint Presentation</vt:lpstr>
      <vt:lpstr>PowerPoint Presentation</vt:lpstr>
      <vt:lpstr>PowerPoint Presentation</vt:lpstr>
      <vt:lpstr>PowerPoint Presentation</vt:lpstr>
      <vt:lpstr> الدراسات التجريبية  </vt:lpstr>
      <vt:lpstr>PowerPoint Presentation</vt:lpstr>
      <vt:lpstr>PowerPoint Presentation</vt:lpstr>
      <vt:lpstr>PowerPoint Presentation</vt:lpstr>
      <vt:lpstr>PowerPoint Presentation</vt:lpstr>
      <vt:lpstr>مثال  دراسة أثر دواء جديد على علاج آلام المفاصل . </vt:lpstr>
      <vt:lpstr>عمق الدراسات </vt:lpstr>
      <vt:lpstr> أسئلة تسألينها عند تصميم منهج بحثك : </vt:lpstr>
      <vt:lpstr>PowerPoint Presentation</vt:lpstr>
      <vt:lpstr>PowerPoint Presentation</vt:lpstr>
      <vt:lpstr> أسئلة فلسفية حول بحثك : </vt:lpstr>
      <vt:lpstr>أسئلة تسألينها أثناء تصميم البحث 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maram gamal</dc:creator>
  <cp:lastModifiedBy>Sumyah</cp:lastModifiedBy>
  <cp:revision>59</cp:revision>
  <dcterms:created xsi:type="dcterms:W3CDTF">2016-11-26T11:08:35Z</dcterms:created>
  <dcterms:modified xsi:type="dcterms:W3CDTF">2016-11-30T17:39:02Z</dcterms:modified>
</cp:coreProperties>
</file>